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2.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3.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1.xml" ContentType="application/vnd.openxmlformats-officedocument.presentationml.comments+xml"/>
  <Override PartName="/ppt/notesSlides/notesSlide29.xml" ContentType="application/vnd.openxmlformats-officedocument.presentationml.notesSlide+xml"/>
  <Override PartName="/ppt/comments/comment2.xml" ContentType="application/vnd.openxmlformats-officedocument.presentationml.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1" r:id="rId5"/>
    <p:sldMasterId id="2147483718" r:id="rId6"/>
    <p:sldMasterId id="2147483750" r:id="rId7"/>
    <p:sldMasterId id="2147483766" r:id="rId8"/>
    <p:sldMasterId id="2147483778" r:id="rId9"/>
    <p:sldMasterId id="2147483791" r:id="rId10"/>
    <p:sldMasterId id="2147483799" r:id="rId11"/>
    <p:sldMasterId id="2147483827" r:id="rId12"/>
    <p:sldMasterId id="2147483831" r:id="rId13"/>
    <p:sldMasterId id="2147483854" r:id="rId14"/>
    <p:sldMasterId id="2147483875" r:id="rId15"/>
    <p:sldMasterId id="2147483886" r:id="rId16"/>
    <p:sldMasterId id="2147483894" r:id="rId17"/>
  </p:sldMasterIdLst>
  <p:notesMasterIdLst>
    <p:notesMasterId r:id="rId160"/>
  </p:notesMasterIdLst>
  <p:handoutMasterIdLst>
    <p:handoutMasterId r:id="rId161"/>
  </p:handoutMasterIdLst>
  <p:sldIdLst>
    <p:sldId id="4182" r:id="rId18"/>
    <p:sldId id="4183" r:id="rId19"/>
    <p:sldId id="4184" r:id="rId20"/>
    <p:sldId id="4185" r:id="rId21"/>
    <p:sldId id="4186" r:id="rId22"/>
    <p:sldId id="4187" r:id="rId23"/>
    <p:sldId id="4188" r:id="rId24"/>
    <p:sldId id="4189" r:id="rId25"/>
    <p:sldId id="4190" r:id="rId26"/>
    <p:sldId id="4191" r:id="rId27"/>
    <p:sldId id="4192" r:id="rId28"/>
    <p:sldId id="4193" r:id="rId29"/>
    <p:sldId id="4194" r:id="rId30"/>
    <p:sldId id="4195" r:id="rId31"/>
    <p:sldId id="4196" r:id="rId32"/>
    <p:sldId id="4197" r:id="rId33"/>
    <p:sldId id="4198" r:id="rId34"/>
    <p:sldId id="4199" r:id="rId35"/>
    <p:sldId id="256" r:id="rId36"/>
    <p:sldId id="4201" r:id="rId37"/>
    <p:sldId id="4200" r:id="rId38"/>
    <p:sldId id="419" r:id="rId39"/>
    <p:sldId id="338" r:id="rId40"/>
    <p:sldId id="4162" r:id="rId41"/>
    <p:sldId id="4171" r:id="rId42"/>
    <p:sldId id="363" r:id="rId43"/>
    <p:sldId id="374" r:id="rId44"/>
    <p:sldId id="427" r:id="rId45"/>
    <p:sldId id="1837" r:id="rId46"/>
    <p:sldId id="368" r:id="rId47"/>
    <p:sldId id="370" r:id="rId48"/>
    <p:sldId id="4170" r:id="rId49"/>
    <p:sldId id="372" r:id="rId50"/>
    <p:sldId id="360" r:id="rId51"/>
    <p:sldId id="4166" r:id="rId52"/>
    <p:sldId id="4165" r:id="rId53"/>
    <p:sldId id="4174" r:id="rId54"/>
    <p:sldId id="4176" r:id="rId55"/>
    <p:sldId id="376" r:id="rId56"/>
    <p:sldId id="4169" r:id="rId57"/>
    <p:sldId id="264" r:id="rId58"/>
    <p:sldId id="382" r:id="rId59"/>
    <p:sldId id="435" r:id="rId60"/>
    <p:sldId id="4173" r:id="rId61"/>
    <p:sldId id="4178" r:id="rId62"/>
    <p:sldId id="4179" r:id="rId63"/>
    <p:sldId id="4180" r:id="rId64"/>
    <p:sldId id="4175" r:id="rId65"/>
    <p:sldId id="4202" r:id="rId66"/>
    <p:sldId id="263" r:id="rId67"/>
    <p:sldId id="3097" r:id="rId68"/>
    <p:sldId id="3139" r:id="rId69"/>
    <p:sldId id="3140" r:id="rId70"/>
    <p:sldId id="3145" r:id="rId71"/>
    <p:sldId id="3141" r:id="rId72"/>
    <p:sldId id="3129" r:id="rId73"/>
    <p:sldId id="3142" r:id="rId74"/>
    <p:sldId id="3137" r:id="rId75"/>
    <p:sldId id="3143" r:id="rId76"/>
    <p:sldId id="3144" r:id="rId77"/>
    <p:sldId id="3112" r:id="rId78"/>
    <p:sldId id="5771" r:id="rId79"/>
    <p:sldId id="4234" r:id="rId80"/>
    <p:sldId id="4237" r:id="rId81"/>
    <p:sldId id="4246" r:id="rId82"/>
    <p:sldId id="5772" r:id="rId83"/>
    <p:sldId id="4230" r:id="rId84"/>
    <p:sldId id="5773" r:id="rId85"/>
    <p:sldId id="5774" r:id="rId86"/>
    <p:sldId id="5775" r:id="rId87"/>
    <p:sldId id="5776" r:id="rId88"/>
    <p:sldId id="5777" r:id="rId89"/>
    <p:sldId id="4203" r:id="rId90"/>
    <p:sldId id="4252" r:id="rId91"/>
    <p:sldId id="5778" r:id="rId92"/>
    <p:sldId id="4239" r:id="rId93"/>
    <p:sldId id="4250" r:id="rId94"/>
    <p:sldId id="4249" r:id="rId95"/>
    <p:sldId id="4251" r:id="rId96"/>
    <p:sldId id="4248" r:id="rId97"/>
    <p:sldId id="4247" r:id="rId98"/>
    <p:sldId id="5779" r:id="rId99"/>
    <p:sldId id="5780" r:id="rId100"/>
    <p:sldId id="4240" r:id="rId101"/>
    <p:sldId id="392" r:id="rId102"/>
    <p:sldId id="4227" r:id="rId103"/>
    <p:sldId id="4228" r:id="rId104"/>
    <p:sldId id="5781" r:id="rId105"/>
    <p:sldId id="4229" r:id="rId106"/>
    <p:sldId id="4241" r:id="rId107"/>
    <p:sldId id="5782" r:id="rId108"/>
    <p:sldId id="310" r:id="rId109"/>
    <p:sldId id="393" r:id="rId110"/>
    <p:sldId id="1289" r:id="rId111"/>
    <p:sldId id="5783" r:id="rId112"/>
    <p:sldId id="5784" r:id="rId113"/>
    <p:sldId id="4242" r:id="rId114"/>
    <p:sldId id="4235" r:id="rId115"/>
    <p:sldId id="336" r:id="rId116"/>
    <p:sldId id="5785" r:id="rId117"/>
    <p:sldId id="4244" r:id="rId118"/>
    <p:sldId id="4205" r:id="rId119"/>
    <p:sldId id="398" r:id="rId120"/>
    <p:sldId id="344" r:id="rId121"/>
    <p:sldId id="404" r:id="rId122"/>
    <p:sldId id="383" r:id="rId123"/>
    <p:sldId id="5759" r:id="rId124"/>
    <p:sldId id="557" r:id="rId125"/>
    <p:sldId id="558" r:id="rId126"/>
    <p:sldId id="559" r:id="rId127"/>
    <p:sldId id="436" r:id="rId128"/>
    <p:sldId id="437" r:id="rId129"/>
    <p:sldId id="434" r:id="rId130"/>
    <p:sldId id="5760" r:id="rId131"/>
    <p:sldId id="439" r:id="rId132"/>
    <p:sldId id="412" r:id="rId133"/>
    <p:sldId id="5761" r:id="rId134"/>
    <p:sldId id="261" r:id="rId135"/>
    <p:sldId id="407" r:id="rId136"/>
    <p:sldId id="268" r:id="rId137"/>
    <p:sldId id="402" r:id="rId138"/>
    <p:sldId id="411" r:id="rId139"/>
    <p:sldId id="414" r:id="rId140"/>
    <p:sldId id="415" r:id="rId141"/>
    <p:sldId id="400" r:id="rId142"/>
    <p:sldId id="401" r:id="rId143"/>
    <p:sldId id="269" r:id="rId144"/>
    <p:sldId id="266" r:id="rId145"/>
    <p:sldId id="271" r:id="rId146"/>
    <p:sldId id="299" r:id="rId147"/>
    <p:sldId id="409" r:id="rId148"/>
    <p:sldId id="273" r:id="rId149"/>
    <p:sldId id="391" r:id="rId150"/>
    <p:sldId id="267" r:id="rId151"/>
    <p:sldId id="5763" r:id="rId152"/>
    <p:sldId id="5764" r:id="rId153"/>
    <p:sldId id="5765" r:id="rId154"/>
    <p:sldId id="5766" r:id="rId155"/>
    <p:sldId id="5767" r:id="rId156"/>
    <p:sldId id="5768" r:id="rId157"/>
    <p:sldId id="5769" r:id="rId158"/>
    <p:sldId id="5770" r:id="rId159"/>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5pPr>
    <a:lvl6pPr marL="2286000" algn="l" defTabSz="914400" rtl="0" eaLnBrk="1" latinLnBrk="0" hangingPunct="1">
      <a:defRPr kern="1200">
        <a:solidFill>
          <a:schemeClr val="tx1"/>
        </a:solidFill>
        <a:latin typeface="Franklin Gothic Book" panose="020B0503020102020204" pitchFamily="34" charset="0"/>
        <a:ea typeface="+mn-ea"/>
        <a:cs typeface="+mn-cs"/>
      </a:defRPr>
    </a:lvl6pPr>
    <a:lvl7pPr marL="2743200" algn="l" defTabSz="914400" rtl="0" eaLnBrk="1" latinLnBrk="0" hangingPunct="1">
      <a:defRPr kern="1200">
        <a:solidFill>
          <a:schemeClr val="tx1"/>
        </a:solidFill>
        <a:latin typeface="Franklin Gothic Book" panose="020B0503020102020204" pitchFamily="34" charset="0"/>
        <a:ea typeface="+mn-ea"/>
        <a:cs typeface="+mn-cs"/>
      </a:defRPr>
    </a:lvl7pPr>
    <a:lvl8pPr marL="3200400" algn="l" defTabSz="914400" rtl="0" eaLnBrk="1" latinLnBrk="0" hangingPunct="1">
      <a:defRPr kern="1200">
        <a:solidFill>
          <a:schemeClr val="tx1"/>
        </a:solidFill>
        <a:latin typeface="Franklin Gothic Book" panose="020B0503020102020204" pitchFamily="34" charset="0"/>
        <a:ea typeface="+mn-ea"/>
        <a:cs typeface="+mn-cs"/>
      </a:defRPr>
    </a:lvl8pPr>
    <a:lvl9pPr marL="3657600" algn="l" defTabSz="914400" rtl="0" eaLnBrk="1" latinLnBrk="0" hangingPunct="1">
      <a:defRPr kern="1200">
        <a:solidFill>
          <a:schemeClr val="tx1"/>
        </a:solidFill>
        <a:latin typeface="Franklin Gothic Book" panose="020B05030201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lderrama, Billy" initials="VB" lastIdx="1" clrIdx="0">
    <p:extLst>
      <p:ext uri="{19B8F6BF-5375-455C-9EA6-DF929625EA0E}">
        <p15:presenceInfo xmlns:p15="http://schemas.microsoft.com/office/powerpoint/2012/main" userId="S::billy.valderrama@nuclear.energy.gov::397b9407-3def-4dad-a0f7-2b2970f39356" providerId="AD"/>
      </p:ext>
    </p:extLst>
  </p:cmAuthor>
  <p:cmAuthor id="2" name="Huff, Kathryn" initials="HK" lastIdx="3" clrIdx="1">
    <p:extLst>
      <p:ext uri="{19B8F6BF-5375-455C-9EA6-DF929625EA0E}">
        <p15:presenceInfo xmlns:p15="http://schemas.microsoft.com/office/powerpoint/2012/main" userId="S::kathryn.huff@nuclear.energy.gov::3b1ee8e0-d072-4041-a8f3-9df7c3704cc0" providerId="AD"/>
      </p:ext>
    </p:extLst>
  </p:cmAuthor>
  <p:cmAuthor id="3" name="Griffith, Andrew" initials="GA" lastIdx="2" clrIdx="2">
    <p:extLst>
      <p:ext uri="{19B8F6BF-5375-455C-9EA6-DF929625EA0E}">
        <p15:presenceInfo xmlns:p15="http://schemas.microsoft.com/office/powerpoint/2012/main" userId="S::andrew.griffith@nuclear.energy.gov::50ee4d40-f1d1-4c99-a972-6106d59762eb" providerId="AD"/>
      </p:ext>
    </p:extLst>
  </p:cmAuthor>
  <p:cmAuthor id="4" name="Branscum, Luke" initials="BL" lastIdx="7" clrIdx="3">
    <p:extLst>
      <p:ext uri="{19B8F6BF-5375-455C-9EA6-DF929625EA0E}">
        <p15:presenceInfo xmlns:p15="http://schemas.microsoft.com/office/powerpoint/2012/main" userId="S::luke.branscum@nuclear.energy.gov::5cb66260-73e2-427f-bf0a-7f1459a85d40" providerId="AD"/>
      </p:ext>
    </p:extLst>
  </p:cmAuthor>
  <p:cmAuthor id="5" name="Edgerton, Patrick" initials="EP" lastIdx="1" clrIdx="4">
    <p:extLst>
      <p:ext uri="{19B8F6BF-5375-455C-9EA6-DF929625EA0E}">
        <p15:presenceInfo xmlns:p15="http://schemas.microsoft.com/office/powerpoint/2012/main" userId="S::patrick.edgerton@nuclear.energy.gov::28c301f0-6b0e-44ca-8080-fa5e7252523e" providerId="AD"/>
      </p:ext>
    </p:extLst>
  </p:cmAuthor>
  <p:cmAuthor id="6" name="Trunzo, Alisa" initials="TA" lastIdx="1" clrIdx="5">
    <p:extLst>
      <p:ext uri="{19B8F6BF-5375-455C-9EA6-DF929625EA0E}">
        <p15:presenceInfo xmlns:p15="http://schemas.microsoft.com/office/powerpoint/2012/main" userId="S::alisa.trunzo@nuclear.energy.gov::d0b8b7f7-4d40-44ac-848e-d263b9c587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a:srgbClr val="A5BDE3"/>
    <a:srgbClr val="ADC2E5"/>
    <a:srgbClr val="9FB8E1"/>
    <a:srgbClr val="A2BAE2"/>
    <a:srgbClr val="AAC0E4"/>
    <a:srgbClr val="72AF2F"/>
    <a:srgbClr val="C26A0A"/>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6DB208-2DE6-42FC-B5DB-CBD494012CA4}" v="4" dt="2022-08-01T20:48:44.061"/>
    <p1510:client id="{30ED38A1-AB80-408D-ACEA-93CD767CBFA1}" v="6" dt="2022-08-01T19:46:25.899"/>
    <p1510:client id="{671A6E23-9326-451C-B784-49BD5DC3B2F7}" v="39" dt="2022-08-01T20:33:35.395"/>
    <p1510:client id="{806F1957-98DE-4095-B333-FA0AAF393E93}" v="2" dt="2022-08-01T19:47:44.870"/>
    <p1510:client id="{8BB3DCDC-7E67-422B-866C-A562AB35463A}" v="3" dt="2022-08-01T19:47:12.7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38" Type="http://schemas.openxmlformats.org/officeDocument/2006/relationships/slide" Target="slides/slide121.xml"/><Relationship Id="rId154" Type="http://schemas.openxmlformats.org/officeDocument/2006/relationships/slide" Target="slides/slide137.xml"/><Relationship Id="rId159" Type="http://schemas.openxmlformats.org/officeDocument/2006/relationships/slide" Target="slides/slide142.xml"/><Relationship Id="rId16" Type="http://schemas.openxmlformats.org/officeDocument/2006/relationships/slideMaster" Target="slideMasters/slideMaster13.xml"/><Relationship Id="rId107" Type="http://schemas.openxmlformats.org/officeDocument/2006/relationships/slide" Target="slides/slide90.xml"/><Relationship Id="rId11" Type="http://schemas.openxmlformats.org/officeDocument/2006/relationships/slideMaster" Target="slideMasters/slideMaster8.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28" Type="http://schemas.openxmlformats.org/officeDocument/2006/relationships/slide" Target="slides/slide111.xml"/><Relationship Id="rId144" Type="http://schemas.openxmlformats.org/officeDocument/2006/relationships/slide" Target="slides/slide127.xml"/><Relationship Id="rId149" Type="http://schemas.openxmlformats.org/officeDocument/2006/relationships/slide" Target="slides/slide132.xml"/><Relationship Id="rId5" Type="http://schemas.openxmlformats.org/officeDocument/2006/relationships/slideMaster" Target="slideMasters/slideMaster2.xml"/><Relationship Id="rId90" Type="http://schemas.openxmlformats.org/officeDocument/2006/relationships/slide" Target="slides/slide73.xml"/><Relationship Id="rId95" Type="http://schemas.openxmlformats.org/officeDocument/2006/relationships/slide" Target="slides/slide78.xml"/><Relationship Id="rId160" Type="http://schemas.openxmlformats.org/officeDocument/2006/relationships/notesMaster" Target="notesMasters/notesMaster1.xml"/><Relationship Id="rId165" Type="http://schemas.openxmlformats.org/officeDocument/2006/relationships/theme" Target="theme/theme1.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113" Type="http://schemas.openxmlformats.org/officeDocument/2006/relationships/slide" Target="slides/slide96.xml"/><Relationship Id="rId118" Type="http://schemas.openxmlformats.org/officeDocument/2006/relationships/slide" Target="slides/slide101.xml"/><Relationship Id="rId134" Type="http://schemas.openxmlformats.org/officeDocument/2006/relationships/slide" Target="slides/slide117.xml"/><Relationship Id="rId139" Type="http://schemas.openxmlformats.org/officeDocument/2006/relationships/slide" Target="slides/slide122.xml"/><Relationship Id="rId80" Type="http://schemas.openxmlformats.org/officeDocument/2006/relationships/slide" Target="slides/slide63.xml"/><Relationship Id="rId85" Type="http://schemas.openxmlformats.org/officeDocument/2006/relationships/slide" Target="slides/slide68.xml"/><Relationship Id="rId150" Type="http://schemas.openxmlformats.org/officeDocument/2006/relationships/slide" Target="slides/slide133.xml"/><Relationship Id="rId155" Type="http://schemas.openxmlformats.org/officeDocument/2006/relationships/slide" Target="slides/slide138.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slide" Target="slides/slide91.xml"/><Relationship Id="rId124" Type="http://schemas.openxmlformats.org/officeDocument/2006/relationships/slide" Target="slides/slide107.xml"/><Relationship Id="rId129" Type="http://schemas.openxmlformats.org/officeDocument/2006/relationships/slide" Target="slides/slide112.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40" Type="http://schemas.openxmlformats.org/officeDocument/2006/relationships/slide" Target="slides/slide123.xml"/><Relationship Id="rId145" Type="http://schemas.openxmlformats.org/officeDocument/2006/relationships/slide" Target="slides/slide128.xml"/><Relationship Id="rId161" Type="http://schemas.openxmlformats.org/officeDocument/2006/relationships/handoutMaster" Target="handoutMasters/handoutMaster1.xml"/><Relationship Id="rId16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6" Type="http://schemas.openxmlformats.org/officeDocument/2006/relationships/slide" Target="slides/slide89.xml"/><Relationship Id="rId114" Type="http://schemas.openxmlformats.org/officeDocument/2006/relationships/slide" Target="slides/slide97.xml"/><Relationship Id="rId119" Type="http://schemas.openxmlformats.org/officeDocument/2006/relationships/slide" Target="slides/slide102.xml"/><Relationship Id="rId127" Type="http://schemas.openxmlformats.org/officeDocument/2006/relationships/slide" Target="slides/slide110.xml"/><Relationship Id="rId10" Type="http://schemas.openxmlformats.org/officeDocument/2006/relationships/slideMaster" Target="slideMasters/slideMaster7.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30" Type="http://schemas.openxmlformats.org/officeDocument/2006/relationships/slide" Target="slides/slide113.xml"/><Relationship Id="rId135" Type="http://schemas.openxmlformats.org/officeDocument/2006/relationships/slide" Target="slides/slide118.xml"/><Relationship Id="rId143" Type="http://schemas.openxmlformats.org/officeDocument/2006/relationships/slide" Target="slides/slide126.xml"/><Relationship Id="rId148" Type="http://schemas.openxmlformats.org/officeDocument/2006/relationships/slide" Target="slides/slide131.xml"/><Relationship Id="rId151" Type="http://schemas.openxmlformats.org/officeDocument/2006/relationships/slide" Target="slides/slide134.xml"/><Relationship Id="rId156" Type="http://schemas.openxmlformats.org/officeDocument/2006/relationships/slide" Target="slides/slide139.xml"/><Relationship Id="rId16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141" Type="http://schemas.openxmlformats.org/officeDocument/2006/relationships/slide" Target="slides/slide124.xml"/><Relationship Id="rId146" Type="http://schemas.openxmlformats.org/officeDocument/2006/relationships/slide" Target="slides/slide129.xml"/><Relationship Id="rId167"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slide" Target="slides/slide54.xml"/><Relationship Id="rId92" Type="http://schemas.openxmlformats.org/officeDocument/2006/relationships/slide" Target="slides/slide75.xml"/><Relationship Id="rId162"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157" Type="http://schemas.openxmlformats.org/officeDocument/2006/relationships/slide" Target="slides/slide140.xml"/><Relationship Id="rId61" Type="http://schemas.openxmlformats.org/officeDocument/2006/relationships/slide" Target="slides/slide44.xml"/><Relationship Id="rId82" Type="http://schemas.openxmlformats.org/officeDocument/2006/relationships/slide" Target="slides/slide65.xml"/><Relationship Id="rId152" Type="http://schemas.openxmlformats.org/officeDocument/2006/relationships/slide" Target="slides/slide135.xml"/><Relationship Id="rId19" Type="http://schemas.openxmlformats.org/officeDocument/2006/relationships/slide" Target="slides/slide2.xml"/><Relationship Id="rId14" Type="http://schemas.openxmlformats.org/officeDocument/2006/relationships/slideMaster" Target="slideMasters/slideMaster11.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8" Type="http://schemas.openxmlformats.org/officeDocument/2006/relationships/slideMaster" Target="slideMasters/slideMaster5.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163"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slide" Target="slides/slide136.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22-07-29T14:46:58.746" idx="6">
    <p:pos x="10" y="10"/>
    <p:text>[@Trunzo, Alisa], do you have any good graphics or photos for these last three slides?</p:text>
    <p:extLst>
      <p:ext uri="{C676402C-5697-4E1C-873F-D02D1690AC5C}">
        <p15:threadingInfo xmlns:p15="http://schemas.microsoft.com/office/powerpoint/2012/main" timeZoneBias="240"/>
      </p:ext>
    </p:extLst>
  </p:cm>
  <p:cm authorId="6" dt="2022-07-29T14:05:02.620" idx="1">
    <p:pos x="10" y="106"/>
    <p:text>[@Branscum, Luke] best I can do this late in the day...
</p:text>
    <p:extLst>
      <p:ext uri="{C676402C-5697-4E1C-873F-D02D1690AC5C}">
        <p15:threadingInfo xmlns:p15="http://schemas.microsoft.com/office/powerpoint/2012/main" timeZoneBias="420">
          <p15:parentCm authorId="4" idx="6"/>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4" dt="2022-07-29T14:50:38.285" idx="7">
    <p:pos x="10" y="10"/>
    <p:text>Katy, an opportunity here to highlight the open EJ Advisor position?</p:text>
    <p:extLst>
      <p:ext uri="{C676402C-5697-4E1C-873F-D02D1690AC5C}">
        <p15:threadingInfo xmlns:p15="http://schemas.microsoft.com/office/powerpoint/2012/main" timeZoneBias="240"/>
      </p:ext>
    </p:extLst>
  </p:cm>
</p:cmLst>
</file>

<file path=ppt/diagrams/_rels/data3.xml.rels><?xml version="1.0" encoding="UTF-8" standalone="yes"?>
<Relationships xmlns="http://schemas.openxmlformats.org/package/2006/relationships"><Relationship Id="rId8" Type="http://schemas.openxmlformats.org/officeDocument/2006/relationships/image" Target="../media/image346.svg"/><Relationship Id="rId3" Type="http://schemas.openxmlformats.org/officeDocument/2006/relationships/image" Target="../media/image341.png"/><Relationship Id="rId7" Type="http://schemas.openxmlformats.org/officeDocument/2006/relationships/image" Target="../media/image345.png"/><Relationship Id="rId2" Type="http://schemas.openxmlformats.org/officeDocument/2006/relationships/image" Target="../media/image340.svg"/><Relationship Id="rId1" Type="http://schemas.openxmlformats.org/officeDocument/2006/relationships/image" Target="../media/image339.png"/><Relationship Id="rId6" Type="http://schemas.openxmlformats.org/officeDocument/2006/relationships/image" Target="../media/image344.svg"/><Relationship Id="rId5" Type="http://schemas.openxmlformats.org/officeDocument/2006/relationships/image" Target="../media/image343.png"/><Relationship Id="rId10" Type="http://schemas.openxmlformats.org/officeDocument/2006/relationships/image" Target="../media/image348.svg"/><Relationship Id="rId4" Type="http://schemas.openxmlformats.org/officeDocument/2006/relationships/image" Target="../media/image342.svg"/><Relationship Id="rId9" Type="http://schemas.openxmlformats.org/officeDocument/2006/relationships/image" Target="../media/image347.png"/></Relationships>
</file>

<file path=ppt/diagrams/_rels/drawing3.xml.rels><?xml version="1.0" encoding="UTF-8" standalone="yes"?>
<Relationships xmlns="http://schemas.openxmlformats.org/package/2006/relationships"><Relationship Id="rId8" Type="http://schemas.openxmlformats.org/officeDocument/2006/relationships/image" Target="../media/image346.svg"/><Relationship Id="rId3" Type="http://schemas.openxmlformats.org/officeDocument/2006/relationships/image" Target="../media/image341.png"/><Relationship Id="rId7" Type="http://schemas.openxmlformats.org/officeDocument/2006/relationships/image" Target="../media/image345.png"/><Relationship Id="rId2" Type="http://schemas.openxmlformats.org/officeDocument/2006/relationships/image" Target="../media/image340.svg"/><Relationship Id="rId1" Type="http://schemas.openxmlformats.org/officeDocument/2006/relationships/image" Target="../media/image339.png"/><Relationship Id="rId6" Type="http://schemas.openxmlformats.org/officeDocument/2006/relationships/image" Target="../media/image344.svg"/><Relationship Id="rId5" Type="http://schemas.openxmlformats.org/officeDocument/2006/relationships/image" Target="../media/image343.png"/><Relationship Id="rId10" Type="http://schemas.openxmlformats.org/officeDocument/2006/relationships/image" Target="../media/image348.svg"/><Relationship Id="rId4" Type="http://schemas.openxmlformats.org/officeDocument/2006/relationships/image" Target="../media/image342.svg"/><Relationship Id="rId9" Type="http://schemas.openxmlformats.org/officeDocument/2006/relationships/image" Target="../media/image347.pn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0C5633-23EB-4BCF-9E90-C92F05C0C49C}" type="doc">
      <dgm:prSet loTypeId="urn:microsoft.com/office/officeart/2005/8/layout/hList6" loCatId="list" qsTypeId="urn:microsoft.com/office/officeart/2005/8/quickstyle/simple1" qsCatId="simple" csTypeId="urn:microsoft.com/office/officeart/2005/8/colors/accent1_3" csCatId="accent1" phldr="1"/>
      <dgm:spPr/>
      <dgm:t>
        <a:bodyPr/>
        <a:lstStyle/>
        <a:p>
          <a:endParaRPr lang="en-US"/>
        </a:p>
      </dgm:t>
    </dgm:pt>
    <dgm:pt modelId="{4B392F21-1701-486E-8B58-86349F1B0563}">
      <dgm:prSet phldrT="[Text]" custT="1"/>
      <dgm:spPr/>
      <dgm:t>
        <a:bodyPr/>
        <a:lstStyle/>
        <a:p>
          <a:r>
            <a:rPr lang="en-US" sz="1400"/>
            <a:t>Physical Protection Systems</a:t>
          </a:r>
        </a:p>
      </dgm:t>
    </dgm:pt>
    <dgm:pt modelId="{7D6FC79B-6EFA-490F-A173-CCE6E164D005}" type="parTrans" cxnId="{B2281EFE-8895-4D35-9764-DF3ECD75A79B}">
      <dgm:prSet/>
      <dgm:spPr/>
      <dgm:t>
        <a:bodyPr/>
        <a:lstStyle/>
        <a:p>
          <a:endParaRPr lang="en-US"/>
        </a:p>
      </dgm:t>
    </dgm:pt>
    <dgm:pt modelId="{D0CC7A22-9B7A-42D1-BAE7-6CFBC97421A4}" type="sibTrans" cxnId="{B2281EFE-8895-4D35-9764-DF3ECD75A79B}">
      <dgm:prSet/>
      <dgm:spPr/>
      <dgm:t>
        <a:bodyPr/>
        <a:lstStyle/>
        <a:p>
          <a:endParaRPr lang="en-US"/>
        </a:p>
      </dgm:t>
    </dgm:pt>
    <dgm:pt modelId="{D1535107-171E-4A0C-8952-24722B413C9C}">
      <dgm:prSet phldrT="[Text]" custT="1"/>
      <dgm:spPr/>
      <dgm:t>
        <a:bodyPr/>
        <a:lstStyle/>
        <a:p>
          <a:r>
            <a:rPr lang="en-US" sz="1200" b="1">
              <a:latin typeface="Arial Narrow"/>
            </a:rPr>
            <a:t>Reduce number of on-site responders</a:t>
          </a:r>
          <a:endParaRPr lang="en-US" sz="1200">
            <a:latin typeface="Arial Narrow"/>
          </a:endParaRPr>
        </a:p>
      </dgm:t>
    </dgm:pt>
    <dgm:pt modelId="{929EE158-72DD-48B3-99A9-11EAA67CD820}" type="parTrans" cxnId="{9D8D200D-8BC3-426B-891E-9D670D1945CD}">
      <dgm:prSet/>
      <dgm:spPr/>
      <dgm:t>
        <a:bodyPr/>
        <a:lstStyle/>
        <a:p>
          <a:endParaRPr lang="en-US"/>
        </a:p>
      </dgm:t>
    </dgm:pt>
    <dgm:pt modelId="{5C9AF130-23D1-493D-82D3-D4FFB704FA6D}" type="sibTrans" cxnId="{9D8D200D-8BC3-426B-891E-9D670D1945CD}">
      <dgm:prSet/>
      <dgm:spPr/>
      <dgm:t>
        <a:bodyPr/>
        <a:lstStyle/>
        <a:p>
          <a:endParaRPr lang="en-US"/>
        </a:p>
      </dgm:t>
    </dgm:pt>
    <dgm:pt modelId="{3C9E1543-08B5-4814-B7FE-1ECF7105F58A}">
      <dgm:prSet phldrT="[Text]" custT="1"/>
      <dgm:spPr/>
      <dgm:t>
        <a:bodyPr/>
        <a:lstStyle/>
        <a:p>
          <a:r>
            <a:rPr lang="en-US" sz="1400"/>
            <a:t>Pebble Bed Reactor MC&amp;A</a:t>
          </a:r>
        </a:p>
      </dgm:t>
    </dgm:pt>
    <dgm:pt modelId="{FCB89C67-22B2-4C04-9E01-831EC115BD0C}" type="parTrans" cxnId="{FB77BACF-467C-46AB-BD86-59C6F60DB7C2}">
      <dgm:prSet/>
      <dgm:spPr/>
      <dgm:t>
        <a:bodyPr/>
        <a:lstStyle/>
        <a:p>
          <a:endParaRPr lang="en-US"/>
        </a:p>
      </dgm:t>
    </dgm:pt>
    <dgm:pt modelId="{7846A6E0-32ED-4B3A-BF01-A5ECEFEECDA5}" type="sibTrans" cxnId="{FB77BACF-467C-46AB-BD86-59C6F60DB7C2}">
      <dgm:prSet/>
      <dgm:spPr/>
      <dgm:t>
        <a:bodyPr/>
        <a:lstStyle/>
        <a:p>
          <a:endParaRPr lang="en-US"/>
        </a:p>
      </dgm:t>
    </dgm:pt>
    <dgm:pt modelId="{2BC1781F-5F79-4F98-9BE3-8DF92FC6AFF2}">
      <dgm:prSet phldrT="[Text]" custT="1"/>
      <dgm:spPr/>
      <dgm:t>
        <a:bodyPr/>
        <a:lstStyle/>
        <a:p>
          <a:r>
            <a:rPr lang="en-US" sz="1200" b="1">
              <a:latin typeface="Arial Narrow"/>
            </a:rPr>
            <a:t>Determine driving requirements</a:t>
          </a:r>
          <a:endParaRPr lang="en-US" sz="1200">
            <a:latin typeface="Arial Narrow"/>
          </a:endParaRPr>
        </a:p>
      </dgm:t>
    </dgm:pt>
    <dgm:pt modelId="{669E43B7-2789-4162-9004-A862081223A4}" type="parTrans" cxnId="{84FEECB1-129F-4759-B20C-65435CC7CCD4}">
      <dgm:prSet/>
      <dgm:spPr/>
      <dgm:t>
        <a:bodyPr/>
        <a:lstStyle/>
        <a:p>
          <a:endParaRPr lang="en-US"/>
        </a:p>
      </dgm:t>
    </dgm:pt>
    <dgm:pt modelId="{4FDF0AD7-656A-46AC-867F-961DF5E2A723}" type="sibTrans" cxnId="{84FEECB1-129F-4759-B20C-65435CC7CCD4}">
      <dgm:prSet/>
      <dgm:spPr/>
      <dgm:t>
        <a:bodyPr/>
        <a:lstStyle/>
        <a:p>
          <a:endParaRPr lang="en-US"/>
        </a:p>
      </dgm:t>
    </dgm:pt>
    <dgm:pt modelId="{FDDDE290-79D7-4030-99D3-D2451497E8D1}">
      <dgm:prSet phldrT="[Text]" custT="1"/>
      <dgm:spPr/>
      <dgm:t>
        <a:bodyPr/>
        <a:lstStyle/>
        <a:p>
          <a:r>
            <a:rPr lang="en-US" sz="1400"/>
            <a:t>Microreactor PPS and MC&amp;A</a:t>
          </a:r>
        </a:p>
      </dgm:t>
    </dgm:pt>
    <dgm:pt modelId="{07573EBC-4DA3-4FE2-AD19-DF244630ABBE}" type="parTrans" cxnId="{A200DB42-5BEF-4451-BC3C-FB5C51CDB4BE}">
      <dgm:prSet/>
      <dgm:spPr/>
      <dgm:t>
        <a:bodyPr/>
        <a:lstStyle/>
        <a:p>
          <a:endParaRPr lang="en-US"/>
        </a:p>
      </dgm:t>
    </dgm:pt>
    <dgm:pt modelId="{E158B28F-3382-4223-AB85-E2A09B80AEE7}" type="sibTrans" cxnId="{A200DB42-5BEF-4451-BC3C-FB5C51CDB4BE}">
      <dgm:prSet/>
      <dgm:spPr/>
      <dgm:t>
        <a:bodyPr/>
        <a:lstStyle/>
        <a:p>
          <a:endParaRPr lang="en-US"/>
        </a:p>
      </dgm:t>
    </dgm:pt>
    <dgm:pt modelId="{46DD611D-886E-4BA5-BACC-C20FF5F7C582}">
      <dgm:prSet phldrT="[Text]" custT="1"/>
      <dgm:spPr/>
      <dgm:t>
        <a:bodyPr/>
        <a:lstStyle/>
        <a:p>
          <a:r>
            <a:rPr lang="en-US" sz="1400"/>
            <a:t>International Considerations</a:t>
          </a:r>
        </a:p>
      </dgm:t>
    </dgm:pt>
    <dgm:pt modelId="{9D0EB0FF-C789-49A4-AD69-45B0CC25C2A4}" type="parTrans" cxnId="{9D61CD56-1A68-4598-813E-249030BA2048}">
      <dgm:prSet/>
      <dgm:spPr/>
      <dgm:t>
        <a:bodyPr/>
        <a:lstStyle/>
        <a:p>
          <a:endParaRPr lang="en-US"/>
        </a:p>
      </dgm:t>
    </dgm:pt>
    <dgm:pt modelId="{957A44BA-2FDE-40CC-9B76-1807AA636BC8}" type="sibTrans" cxnId="{9D61CD56-1A68-4598-813E-249030BA2048}">
      <dgm:prSet/>
      <dgm:spPr/>
      <dgm:t>
        <a:bodyPr/>
        <a:lstStyle/>
        <a:p>
          <a:endParaRPr lang="en-US"/>
        </a:p>
      </dgm:t>
    </dgm:pt>
    <dgm:pt modelId="{89B60DA0-C8D2-4F0D-8862-1D5313C26BDF}">
      <dgm:prSet phldrT="[Text]" custT="1"/>
      <dgm:spPr/>
      <dgm:t>
        <a:bodyPr/>
        <a:lstStyle/>
        <a:p>
          <a:pPr rtl="0"/>
          <a:r>
            <a:rPr lang="en-US" sz="1200" b="1">
              <a:latin typeface="Arial Narrow"/>
            </a:rPr>
            <a:t>Reduce upfront costs </a:t>
          </a:r>
          <a:endParaRPr lang="en-US" sz="1200"/>
        </a:p>
      </dgm:t>
    </dgm:pt>
    <dgm:pt modelId="{28B6C8B0-A40D-477B-B68F-C46F4EC5FB92}" type="parTrans" cxnId="{CB01109F-D4B3-49AE-9E72-17C56591ECE2}">
      <dgm:prSet/>
      <dgm:spPr/>
      <dgm:t>
        <a:bodyPr/>
        <a:lstStyle/>
        <a:p>
          <a:endParaRPr lang="en-US"/>
        </a:p>
      </dgm:t>
    </dgm:pt>
    <dgm:pt modelId="{8C65D37D-E169-4B50-90B7-D6B623FAA759}" type="sibTrans" cxnId="{CB01109F-D4B3-49AE-9E72-17C56591ECE2}">
      <dgm:prSet/>
      <dgm:spPr/>
      <dgm:t>
        <a:bodyPr/>
        <a:lstStyle/>
        <a:p>
          <a:endParaRPr lang="en-US"/>
        </a:p>
      </dgm:t>
    </dgm:pt>
    <dgm:pt modelId="{8E830FE2-AD16-4768-96EE-4D014F0245D0}">
      <dgm:prSet phldrT="[Text]" custT="1"/>
      <dgm:spPr/>
      <dgm:t>
        <a:bodyPr/>
        <a:lstStyle/>
        <a:p>
          <a:pPr rtl="0"/>
          <a:r>
            <a:rPr lang="en-US" sz="1200" b="1">
              <a:latin typeface="Arial Narrow"/>
            </a:rPr>
            <a:t>Evaluate enhanced safety systems </a:t>
          </a:r>
          <a:endParaRPr lang="en-US" sz="1200">
            <a:latin typeface="Arial Black" panose="020B0A04020102020204"/>
          </a:endParaRPr>
        </a:p>
      </dgm:t>
    </dgm:pt>
    <dgm:pt modelId="{78E8A7E0-EC69-475F-B657-63AFC7092E70}" type="parTrans" cxnId="{187420A8-DCE5-4FBD-9107-48D9D95CF304}">
      <dgm:prSet/>
      <dgm:spPr/>
      <dgm:t>
        <a:bodyPr/>
        <a:lstStyle/>
        <a:p>
          <a:endParaRPr lang="en-US"/>
        </a:p>
      </dgm:t>
    </dgm:pt>
    <dgm:pt modelId="{9A7FEBAA-85BA-478A-A60C-29B4B3E56F1F}" type="sibTrans" cxnId="{187420A8-DCE5-4FBD-9107-48D9D95CF304}">
      <dgm:prSet/>
      <dgm:spPr/>
      <dgm:t>
        <a:bodyPr/>
        <a:lstStyle/>
        <a:p>
          <a:endParaRPr lang="en-US"/>
        </a:p>
      </dgm:t>
    </dgm:pt>
    <dgm:pt modelId="{7663EC38-A1BE-4692-84A7-B423861B2DA9}">
      <dgm:prSet phldrT="[Text]" custT="1"/>
      <dgm:spPr/>
      <dgm:t>
        <a:bodyPr/>
        <a:lstStyle/>
        <a:p>
          <a:pPr rtl="0"/>
          <a:r>
            <a:rPr lang="en-US" sz="1200" b="1">
              <a:latin typeface="Arial Narrow"/>
            </a:rPr>
            <a:t>Evaluate unique sabotage targets </a:t>
          </a:r>
          <a:endParaRPr lang="en-US" sz="1200"/>
        </a:p>
      </dgm:t>
    </dgm:pt>
    <dgm:pt modelId="{C09C333C-2593-44D2-BDF6-292F81B6A319}" type="parTrans" cxnId="{AC8B2471-5720-4130-8D8D-FDA5AFBCC821}">
      <dgm:prSet/>
      <dgm:spPr/>
      <dgm:t>
        <a:bodyPr/>
        <a:lstStyle/>
        <a:p>
          <a:endParaRPr lang="en-US"/>
        </a:p>
      </dgm:t>
    </dgm:pt>
    <dgm:pt modelId="{9457C89C-B555-402B-9E74-668A5EFF0903}" type="sibTrans" cxnId="{AC8B2471-5720-4130-8D8D-FDA5AFBCC821}">
      <dgm:prSet/>
      <dgm:spPr/>
      <dgm:t>
        <a:bodyPr/>
        <a:lstStyle/>
        <a:p>
          <a:endParaRPr lang="en-US"/>
        </a:p>
      </dgm:t>
    </dgm:pt>
    <dgm:pt modelId="{1C4D1C5B-BE97-4355-9ED7-D88B4FF627AC}">
      <dgm:prSet phldrT="[Text]" custT="1"/>
      <dgm:spPr/>
      <dgm:t>
        <a:bodyPr/>
        <a:lstStyle/>
        <a:p>
          <a:r>
            <a:rPr lang="en-US" sz="1200" b="1">
              <a:latin typeface="Arial Narrow"/>
            </a:rPr>
            <a:t>Evaluate new monitoring technologies</a:t>
          </a:r>
          <a:endParaRPr lang="en-US" sz="1200">
            <a:latin typeface="Arial Narrow"/>
          </a:endParaRPr>
        </a:p>
      </dgm:t>
    </dgm:pt>
    <dgm:pt modelId="{C30CDB10-378C-4E97-9499-901F631B6AC3}" type="parTrans" cxnId="{5A4DA88B-CC3C-49C4-8D4E-A0A2F4D201FD}">
      <dgm:prSet/>
      <dgm:spPr/>
      <dgm:t>
        <a:bodyPr/>
        <a:lstStyle/>
        <a:p>
          <a:endParaRPr lang="en-US"/>
        </a:p>
      </dgm:t>
    </dgm:pt>
    <dgm:pt modelId="{4E7D9D32-D272-4A9C-8DAC-2785ADCD7C4E}" type="sibTrans" cxnId="{5A4DA88B-CC3C-49C4-8D4E-A0A2F4D201FD}">
      <dgm:prSet/>
      <dgm:spPr/>
      <dgm:t>
        <a:bodyPr/>
        <a:lstStyle/>
        <a:p>
          <a:endParaRPr lang="en-US"/>
        </a:p>
      </dgm:t>
    </dgm:pt>
    <dgm:pt modelId="{54A7F1BE-277F-4719-883A-7F4F81D164D8}">
      <dgm:prSet phldrT="[Text]" custT="1"/>
      <dgm:spPr/>
      <dgm:t>
        <a:bodyPr/>
        <a:lstStyle/>
        <a:p>
          <a:r>
            <a:rPr lang="en-US" sz="1400"/>
            <a:t>Liquid Fueled MC&amp;A</a:t>
          </a:r>
        </a:p>
      </dgm:t>
    </dgm:pt>
    <dgm:pt modelId="{DE78EC65-ED37-4B7B-8BF1-AFB6E561DBCA}" type="parTrans" cxnId="{9693206A-7C53-457A-B032-F96793CDFFF9}">
      <dgm:prSet/>
      <dgm:spPr/>
      <dgm:t>
        <a:bodyPr/>
        <a:lstStyle/>
        <a:p>
          <a:endParaRPr lang="en-US"/>
        </a:p>
      </dgm:t>
    </dgm:pt>
    <dgm:pt modelId="{1978C769-FC53-4049-B1FE-A8C241BE63EC}" type="sibTrans" cxnId="{9693206A-7C53-457A-B032-F96793CDFFF9}">
      <dgm:prSet/>
      <dgm:spPr/>
      <dgm:t>
        <a:bodyPr/>
        <a:lstStyle/>
        <a:p>
          <a:endParaRPr lang="en-US"/>
        </a:p>
      </dgm:t>
    </dgm:pt>
    <dgm:pt modelId="{1CFAB628-9F1B-4880-86ED-66BE269EB06F}">
      <dgm:prSet phldrT="[Text]" custT="1"/>
      <dgm:spPr/>
      <dgm:t>
        <a:bodyPr/>
        <a:lstStyle/>
        <a:p>
          <a:pPr rtl="0"/>
          <a:r>
            <a:rPr lang="en-US" sz="1200" b="1">
              <a:latin typeface="Arial Narrow"/>
            </a:rPr>
            <a:t>Develop a licensing framework </a:t>
          </a:r>
          <a:endParaRPr lang="en-US" sz="1200"/>
        </a:p>
      </dgm:t>
    </dgm:pt>
    <dgm:pt modelId="{A42AA540-AB29-49EE-AC7B-5CB979EFFDA6}" type="parTrans" cxnId="{DE365181-7C2A-4BEC-A2BD-50F21B680906}">
      <dgm:prSet/>
      <dgm:spPr/>
      <dgm:t>
        <a:bodyPr/>
        <a:lstStyle/>
        <a:p>
          <a:endParaRPr lang="en-US"/>
        </a:p>
      </dgm:t>
    </dgm:pt>
    <dgm:pt modelId="{0D8AEF3E-9441-4C8F-A9E8-B44C50ACD159}" type="sibTrans" cxnId="{DE365181-7C2A-4BEC-A2BD-50F21B680906}">
      <dgm:prSet/>
      <dgm:spPr/>
      <dgm:t>
        <a:bodyPr/>
        <a:lstStyle/>
        <a:p>
          <a:endParaRPr lang="en-US"/>
        </a:p>
      </dgm:t>
    </dgm:pt>
    <dgm:pt modelId="{B7B6AFEB-B952-4C1C-B1AB-FE00C2035FAE}">
      <dgm:prSet phldrT="[Text]" custT="1"/>
      <dgm:spPr/>
      <dgm:t>
        <a:bodyPr/>
        <a:lstStyle/>
        <a:p>
          <a:pPr rtl="0"/>
          <a:r>
            <a:rPr lang="en-US" sz="1200" b="1">
              <a:latin typeface="Arial Narrow"/>
            </a:rPr>
            <a:t>Evaluate new monitoring technologies </a:t>
          </a:r>
          <a:endParaRPr lang="en-US" sz="1200">
            <a:latin typeface="Arial Black" panose="020B0A04020102020204"/>
          </a:endParaRPr>
        </a:p>
      </dgm:t>
    </dgm:pt>
    <dgm:pt modelId="{D162F470-60D8-46D0-9B17-28A64573E855}" type="parTrans" cxnId="{7FCC6873-0B72-4907-8424-C8CCA7E790BF}">
      <dgm:prSet/>
      <dgm:spPr/>
      <dgm:t>
        <a:bodyPr/>
        <a:lstStyle/>
        <a:p>
          <a:endParaRPr lang="en-US"/>
        </a:p>
      </dgm:t>
    </dgm:pt>
    <dgm:pt modelId="{A8911381-CB11-407D-8E37-A407211C6F3F}" type="sibTrans" cxnId="{7FCC6873-0B72-4907-8424-C8CCA7E790BF}">
      <dgm:prSet/>
      <dgm:spPr/>
      <dgm:t>
        <a:bodyPr/>
        <a:lstStyle/>
        <a:p>
          <a:endParaRPr lang="en-US"/>
        </a:p>
      </dgm:t>
    </dgm:pt>
    <dgm:pt modelId="{A7A4D550-C7CF-4CCD-BCBD-DA4481B09289}">
      <dgm:prSet phldrT="[Text]" custT="1"/>
      <dgm:spPr/>
      <dgm:t>
        <a:bodyPr/>
        <a:lstStyle/>
        <a:p>
          <a:r>
            <a:rPr lang="en-US" sz="1200" b="1">
              <a:latin typeface="Arial Narrow"/>
            </a:rPr>
            <a:t>Evaluate regulatory approach</a:t>
          </a:r>
          <a:endParaRPr lang="en-US" sz="1200">
            <a:latin typeface="Arial Narrow"/>
          </a:endParaRPr>
        </a:p>
      </dgm:t>
    </dgm:pt>
    <dgm:pt modelId="{D705CF86-F92C-4E3D-ABB5-8A80F6F6306B}" type="parTrans" cxnId="{2D4456FC-A9D0-4421-B085-A7F9E56F619C}">
      <dgm:prSet/>
      <dgm:spPr/>
      <dgm:t>
        <a:bodyPr/>
        <a:lstStyle/>
        <a:p>
          <a:endParaRPr lang="en-US"/>
        </a:p>
      </dgm:t>
    </dgm:pt>
    <dgm:pt modelId="{0A316C1B-3925-4889-B010-1C47F8F3ABB9}" type="sibTrans" cxnId="{2D4456FC-A9D0-4421-B085-A7F9E56F619C}">
      <dgm:prSet/>
      <dgm:spPr/>
      <dgm:t>
        <a:bodyPr/>
        <a:lstStyle/>
        <a:p>
          <a:endParaRPr lang="en-US"/>
        </a:p>
      </dgm:t>
    </dgm:pt>
    <dgm:pt modelId="{C29DC983-43B2-4A78-BEEB-F9F0DDB085A7}">
      <dgm:prSet phldrT="[Text]" custT="1"/>
      <dgm:spPr/>
      <dgm:t>
        <a:bodyPr/>
        <a:lstStyle/>
        <a:p>
          <a:r>
            <a:rPr lang="en-US" sz="1200" b="1">
              <a:latin typeface="Arial Narrow"/>
            </a:rPr>
            <a:t>Develop baseline accountancy approaches</a:t>
          </a:r>
          <a:endParaRPr lang="en-US" sz="1200">
            <a:latin typeface="Arial Narrow"/>
          </a:endParaRPr>
        </a:p>
      </dgm:t>
    </dgm:pt>
    <dgm:pt modelId="{AE763814-332E-4E46-8A49-AFBA7037C2E4}" type="parTrans" cxnId="{FA76C687-E5A9-4F64-A0C7-5F5378A1F276}">
      <dgm:prSet/>
      <dgm:spPr/>
      <dgm:t>
        <a:bodyPr/>
        <a:lstStyle/>
        <a:p>
          <a:endParaRPr lang="en-US"/>
        </a:p>
      </dgm:t>
    </dgm:pt>
    <dgm:pt modelId="{A9FA22F3-9428-459E-B2AE-5341C13F5B31}" type="sibTrans" cxnId="{FA76C687-E5A9-4F64-A0C7-5F5378A1F276}">
      <dgm:prSet/>
      <dgm:spPr/>
      <dgm:t>
        <a:bodyPr/>
        <a:lstStyle/>
        <a:p>
          <a:endParaRPr lang="en-US"/>
        </a:p>
      </dgm:t>
    </dgm:pt>
    <dgm:pt modelId="{2B304736-4969-464A-B18D-A8C94C0836B4}">
      <dgm:prSet phldrT="[Text]" custT="1"/>
      <dgm:spPr/>
      <dgm:t>
        <a:bodyPr/>
        <a:lstStyle/>
        <a:p>
          <a:pPr rtl="0"/>
          <a:r>
            <a:rPr lang="en-US" sz="1200" b="1">
              <a:latin typeface="Arial Narrow"/>
            </a:rPr>
            <a:t>Evaluate new measurement and monitoring technologies</a:t>
          </a:r>
          <a:endParaRPr lang="en-US" sz="1200">
            <a:latin typeface="Arial Narrow"/>
          </a:endParaRPr>
        </a:p>
      </dgm:t>
    </dgm:pt>
    <dgm:pt modelId="{72887160-B1E9-4A3B-B830-ADD2F5D04A84}" type="parTrans" cxnId="{58FC0FF6-4C3F-488D-A559-BA4256175C11}">
      <dgm:prSet/>
      <dgm:spPr/>
      <dgm:t>
        <a:bodyPr/>
        <a:lstStyle/>
        <a:p>
          <a:endParaRPr lang="en-US"/>
        </a:p>
      </dgm:t>
    </dgm:pt>
    <dgm:pt modelId="{1D541A81-8974-4172-AD40-E931D1961F6F}" type="sibTrans" cxnId="{58FC0FF6-4C3F-488D-A559-BA4256175C11}">
      <dgm:prSet/>
      <dgm:spPr/>
      <dgm:t>
        <a:bodyPr/>
        <a:lstStyle/>
        <a:p>
          <a:endParaRPr lang="en-US"/>
        </a:p>
      </dgm:t>
    </dgm:pt>
    <dgm:pt modelId="{A7385773-A432-4C1F-9700-8C60CEE2ED2F}">
      <dgm:prSet phldrT="[Text]" custT="1"/>
      <dgm:spPr/>
      <dgm:t>
        <a:bodyPr/>
        <a:lstStyle/>
        <a:p>
          <a:r>
            <a:rPr lang="en-US" sz="1200" b="1">
              <a:latin typeface="Arial Narrow"/>
            </a:rPr>
            <a:t>Consider international safeguards requirements</a:t>
          </a:r>
          <a:endParaRPr lang="en-US" sz="1200">
            <a:latin typeface="Arial Narrow"/>
          </a:endParaRPr>
        </a:p>
      </dgm:t>
    </dgm:pt>
    <dgm:pt modelId="{981BBC85-619A-4659-8CCD-47CC10E2FD0F}" type="parTrans" cxnId="{0DE95379-D212-4EBD-BACA-5BF9D0F9159B}">
      <dgm:prSet/>
      <dgm:spPr/>
      <dgm:t>
        <a:bodyPr/>
        <a:lstStyle/>
        <a:p>
          <a:endParaRPr lang="en-US"/>
        </a:p>
      </dgm:t>
    </dgm:pt>
    <dgm:pt modelId="{B696A4E0-3890-4017-86FF-EF5061A03ACC}" type="sibTrans" cxnId="{0DE95379-D212-4EBD-BACA-5BF9D0F9159B}">
      <dgm:prSet/>
      <dgm:spPr/>
      <dgm:t>
        <a:bodyPr/>
        <a:lstStyle/>
        <a:p>
          <a:endParaRPr lang="en-US"/>
        </a:p>
      </dgm:t>
    </dgm:pt>
    <dgm:pt modelId="{356FAE2E-0ABE-4813-A6B8-23D29415BE87}">
      <dgm:prSet phldrT="[Text]" custT="1"/>
      <dgm:spPr/>
      <dgm:t>
        <a:bodyPr/>
        <a:lstStyle/>
        <a:p>
          <a:r>
            <a:rPr lang="en-US" sz="1200" b="1">
              <a:latin typeface="Arial Narrow"/>
            </a:rPr>
            <a:t>Interface with NNSA programs</a:t>
          </a:r>
          <a:endParaRPr lang="en-US" sz="1200">
            <a:latin typeface="Arial Narrow"/>
          </a:endParaRPr>
        </a:p>
      </dgm:t>
    </dgm:pt>
    <dgm:pt modelId="{2B7ED56E-6789-4BD0-9063-70CC19F3BE20}" type="parTrans" cxnId="{1CA21A33-3AB3-4CC4-AD40-C27170FA28A2}">
      <dgm:prSet/>
      <dgm:spPr/>
      <dgm:t>
        <a:bodyPr/>
        <a:lstStyle/>
        <a:p>
          <a:endParaRPr lang="en-US"/>
        </a:p>
      </dgm:t>
    </dgm:pt>
    <dgm:pt modelId="{951F7CD3-273A-4245-904F-C9D341784D50}" type="sibTrans" cxnId="{1CA21A33-3AB3-4CC4-AD40-C27170FA28A2}">
      <dgm:prSet/>
      <dgm:spPr/>
      <dgm:t>
        <a:bodyPr/>
        <a:lstStyle/>
        <a:p>
          <a:endParaRPr lang="en-US"/>
        </a:p>
      </dgm:t>
    </dgm:pt>
    <dgm:pt modelId="{DDE4241E-2E67-4B58-B99D-DC2D753D8A44}">
      <dgm:prSet phldrT="[Text]" custT="1"/>
      <dgm:spPr/>
      <dgm:t>
        <a:bodyPr/>
        <a:lstStyle/>
        <a:p>
          <a:r>
            <a:rPr lang="en-US" sz="1200" b="1">
              <a:latin typeface="Arial Narrow" panose="020B0606020202030204" pitchFamily="34" charset="0"/>
            </a:rPr>
            <a:t>Support the Gen-IV PR&amp;PP working group</a:t>
          </a:r>
          <a:endParaRPr lang="en-US" sz="1200"/>
        </a:p>
      </dgm:t>
    </dgm:pt>
    <dgm:pt modelId="{648D324C-0D26-466D-A972-65D0F640C074}" type="parTrans" cxnId="{AFAD25CD-C747-45A9-A50F-54A8FD33159F}">
      <dgm:prSet/>
      <dgm:spPr/>
      <dgm:t>
        <a:bodyPr/>
        <a:lstStyle/>
        <a:p>
          <a:endParaRPr lang="en-US"/>
        </a:p>
      </dgm:t>
    </dgm:pt>
    <dgm:pt modelId="{05F8390A-571D-41CF-A044-642CCCDC8A55}" type="sibTrans" cxnId="{AFAD25CD-C747-45A9-A50F-54A8FD33159F}">
      <dgm:prSet/>
      <dgm:spPr/>
      <dgm:t>
        <a:bodyPr/>
        <a:lstStyle/>
        <a:p>
          <a:endParaRPr lang="en-US"/>
        </a:p>
      </dgm:t>
    </dgm:pt>
    <dgm:pt modelId="{842F6925-E263-41F5-B57F-08209FD873E2}">
      <dgm:prSet phldrT="[Text]" custT="1"/>
      <dgm:spPr/>
      <dgm:t>
        <a:bodyPr/>
        <a:lstStyle/>
        <a:p>
          <a:r>
            <a:rPr lang="en-US" sz="1200" b="1">
              <a:latin typeface="Arial Narrow"/>
            </a:rPr>
            <a:t>Develop approaches appropriate to the very small scale</a:t>
          </a:r>
          <a:endParaRPr lang="en-US" sz="1200">
            <a:latin typeface="Arial Narrow"/>
          </a:endParaRPr>
        </a:p>
      </dgm:t>
    </dgm:pt>
    <dgm:pt modelId="{CF8F624D-FE93-45BC-9070-4B303168DC97}" type="sibTrans" cxnId="{A92471DB-8724-4437-817C-5089F13B0D18}">
      <dgm:prSet/>
      <dgm:spPr/>
      <dgm:t>
        <a:bodyPr/>
        <a:lstStyle/>
        <a:p>
          <a:endParaRPr lang="en-US"/>
        </a:p>
      </dgm:t>
    </dgm:pt>
    <dgm:pt modelId="{C5A4821F-EDD8-4A4F-BFA6-6AF8B7422A8D}" type="parTrans" cxnId="{A92471DB-8724-4437-817C-5089F13B0D18}">
      <dgm:prSet/>
      <dgm:spPr/>
      <dgm:t>
        <a:bodyPr/>
        <a:lstStyle/>
        <a:p>
          <a:endParaRPr lang="en-US"/>
        </a:p>
      </dgm:t>
    </dgm:pt>
    <dgm:pt modelId="{54DAFD0B-BAA3-4F97-834A-7632F5DDE919}">
      <dgm:prSet phldrT="[Text]" custT="1"/>
      <dgm:spPr/>
      <dgm:t>
        <a:bodyPr/>
        <a:lstStyle/>
        <a:p>
          <a:pPr>
            <a:buNone/>
          </a:pPr>
          <a:r>
            <a:rPr lang="en-US" sz="1400"/>
            <a:t>Vendor Engagements</a:t>
          </a:r>
        </a:p>
      </dgm:t>
    </dgm:pt>
    <dgm:pt modelId="{3C30B492-E148-4EA7-B8DE-AE4DB95B2915}" type="parTrans" cxnId="{0BF0F72D-379A-49C6-94B7-2CA714BD43AA}">
      <dgm:prSet/>
      <dgm:spPr/>
      <dgm:t>
        <a:bodyPr/>
        <a:lstStyle/>
        <a:p>
          <a:endParaRPr lang="en-US"/>
        </a:p>
      </dgm:t>
    </dgm:pt>
    <dgm:pt modelId="{7B3D7263-2298-403A-9067-64D27786D35E}" type="sibTrans" cxnId="{0BF0F72D-379A-49C6-94B7-2CA714BD43AA}">
      <dgm:prSet/>
      <dgm:spPr/>
      <dgm:t>
        <a:bodyPr/>
        <a:lstStyle/>
        <a:p>
          <a:endParaRPr lang="en-US"/>
        </a:p>
      </dgm:t>
    </dgm:pt>
    <dgm:pt modelId="{D6FD85F6-9F11-4F38-B721-01E6E83D9FF7}">
      <dgm:prSet custT="1"/>
      <dgm:spPr/>
      <dgm:t>
        <a:bodyPr/>
        <a:lstStyle/>
        <a:p>
          <a:r>
            <a:rPr lang="en-US" sz="1200" b="1">
              <a:latin typeface="Arial Narrow" panose="020B0606020202030204" pitchFamily="34" charset="0"/>
            </a:rPr>
            <a:t>Design-specific MC&amp;A and PPS challenges</a:t>
          </a:r>
          <a:endParaRPr lang="en-US" sz="1200"/>
        </a:p>
      </dgm:t>
    </dgm:pt>
    <dgm:pt modelId="{EFFAB0BF-540C-4359-A559-D1B37D3FDD55}" type="parTrans" cxnId="{932AD992-A1A9-45EC-A696-7BFAB1744A40}">
      <dgm:prSet/>
      <dgm:spPr/>
      <dgm:t>
        <a:bodyPr/>
        <a:lstStyle/>
        <a:p>
          <a:endParaRPr lang="en-US"/>
        </a:p>
      </dgm:t>
    </dgm:pt>
    <dgm:pt modelId="{CC2B4AD5-1DDE-4D08-95D2-2FDAB3E6A5A4}" type="sibTrans" cxnId="{932AD992-A1A9-45EC-A696-7BFAB1744A40}">
      <dgm:prSet/>
      <dgm:spPr/>
      <dgm:t>
        <a:bodyPr/>
        <a:lstStyle/>
        <a:p>
          <a:endParaRPr lang="en-US"/>
        </a:p>
      </dgm:t>
    </dgm:pt>
    <dgm:pt modelId="{A5536457-C504-4132-A102-8555B93CECBB}">
      <dgm:prSet custT="1"/>
      <dgm:spPr/>
      <dgm:t>
        <a:bodyPr/>
        <a:lstStyle/>
        <a:p>
          <a:r>
            <a:rPr lang="en-US" sz="1200" b="1">
              <a:latin typeface="Arial Narrow" panose="020B0606020202030204" pitchFamily="34" charset="0"/>
            </a:rPr>
            <a:t>NNSA partnerships</a:t>
          </a:r>
          <a:endParaRPr lang="en-US" sz="1200"/>
        </a:p>
      </dgm:t>
    </dgm:pt>
    <dgm:pt modelId="{32B4BC21-F80E-4633-8ABC-3D16E1E4712C}" type="parTrans" cxnId="{56629F74-C559-4B0C-80C4-56E741A71749}">
      <dgm:prSet/>
      <dgm:spPr/>
      <dgm:t>
        <a:bodyPr/>
        <a:lstStyle/>
        <a:p>
          <a:endParaRPr lang="en-US"/>
        </a:p>
      </dgm:t>
    </dgm:pt>
    <dgm:pt modelId="{8EDF441F-FC3A-4982-8C1F-1568F6309C68}" type="sibTrans" cxnId="{56629F74-C559-4B0C-80C4-56E741A71749}">
      <dgm:prSet/>
      <dgm:spPr/>
      <dgm:t>
        <a:bodyPr/>
        <a:lstStyle/>
        <a:p>
          <a:endParaRPr lang="en-US"/>
        </a:p>
      </dgm:t>
    </dgm:pt>
    <dgm:pt modelId="{92646684-76CC-474F-8799-8FB163C113BA}">
      <dgm:prSet custT="1"/>
      <dgm:spPr/>
      <dgm:t>
        <a:bodyPr/>
        <a:lstStyle/>
        <a:p>
          <a:r>
            <a:rPr lang="en-US" sz="1200" b="1">
              <a:latin typeface="Arial Narrow" panose="020B0606020202030204" pitchFamily="34" charset="0"/>
            </a:rPr>
            <a:t>Translate to lessons learned or generic deliverables</a:t>
          </a:r>
          <a:endParaRPr lang="en-US" sz="1200"/>
        </a:p>
      </dgm:t>
    </dgm:pt>
    <dgm:pt modelId="{2A159CBF-31D2-49D3-B0C9-DBF4BB734863}" type="parTrans" cxnId="{584AEBD8-5F5A-4563-A26E-E8CA25BC3C45}">
      <dgm:prSet/>
      <dgm:spPr/>
      <dgm:t>
        <a:bodyPr/>
        <a:lstStyle/>
        <a:p>
          <a:endParaRPr lang="en-US"/>
        </a:p>
      </dgm:t>
    </dgm:pt>
    <dgm:pt modelId="{80D7A8D4-2155-439B-BB5E-A7FF6961CF75}" type="sibTrans" cxnId="{584AEBD8-5F5A-4563-A26E-E8CA25BC3C45}">
      <dgm:prSet/>
      <dgm:spPr/>
      <dgm:t>
        <a:bodyPr/>
        <a:lstStyle/>
        <a:p>
          <a:endParaRPr lang="en-US"/>
        </a:p>
      </dgm:t>
    </dgm:pt>
    <dgm:pt modelId="{A15C2657-B4D8-486B-AB5D-2B2A3CB62AE0}">
      <dgm:prSet phldrT="[Text]" custT="1"/>
      <dgm:spPr/>
      <dgm:t>
        <a:bodyPr/>
        <a:lstStyle/>
        <a:p>
          <a:r>
            <a:rPr lang="en-US" sz="1200" b="1">
              <a:latin typeface="Arial Narrow"/>
            </a:rPr>
            <a:t>Evaluate regulatory approach</a:t>
          </a:r>
          <a:endParaRPr lang="en-US" sz="1400">
            <a:latin typeface="Arial Narrow"/>
          </a:endParaRPr>
        </a:p>
      </dgm:t>
    </dgm:pt>
    <dgm:pt modelId="{2CFFEE3E-65CE-4C7D-8583-B90E99548EA5}" type="parTrans" cxnId="{D660D57A-8AAE-420D-9DD7-890E14BC8F47}">
      <dgm:prSet/>
      <dgm:spPr/>
      <dgm:t>
        <a:bodyPr/>
        <a:lstStyle/>
        <a:p>
          <a:endParaRPr lang="en-US"/>
        </a:p>
      </dgm:t>
    </dgm:pt>
    <dgm:pt modelId="{A35FF6F2-7738-450D-865B-134788A44D7F}" type="sibTrans" cxnId="{D660D57A-8AAE-420D-9DD7-890E14BC8F47}">
      <dgm:prSet/>
      <dgm:spPr/>
      <dgm:t>
        <a:bodyPr/>
        <a:lstStyle/>
        <a:p>
          <a:endParaRPr lang="en-US"/>
        </a:p>
      </dgm:t>
    </dgm:pt>
    <dgm:pt modelId="{0082B067-5CE7-451B-B88A-B13A6E48EE4C}" type="pres">
      <dgm:prSet presAssocID="{570C5633-23EB-4BCF-9E90-C92F05C0C49C}" presName="Name0" presStyleCnt="0">
        <dgm:presLayoutVars>
          <dgm:dir/>
          <dgm:resizeHandles val="exact"/>
        </dgm:presLayoutVars>
      </dgm:prSet>
      <dgm:spPr/>
    </dgm:pt>
    <dgm:pt modelId="{D9889101-6C25-45ED-9282-FA3B7ECEEA7C}" type="pres">
      <dgm:prSet presAssocID="{4B392F21-1701-486E-8B58-86349F1B0563}" presName="node" presStyleLbl="node1" presStyleIdx="0" presStyleCnt="6">
        <dgm:presLayoutVars>
          <dgm:bulletEnabled val="1"/>
        </dgm:presLayoutVars>
      </dgm:prSet>
      <dgm:spPr/>
    </dgm:pt>
    <dgm:pt modelId="{8CD84AD7-7F74-40AF-87F8-500ADAAA2B03}" type="pres">
      <dgm:prSet presAssocID="{D0CC7A22-9B7A-42D1-BAE7-6CFBC97421A4}" presName="sibTrans" presStyleCnt="0"/>
      <dgm:spPr/>
    </dgm:pt>
    <dgm:pt modelId="{2B2D8F33-F87F-4251-A7E7-80960131F58D}" type="pres">
      <dgm:prSet presAssocID="{3C9E1543-08B5-4814-B7FE-1ECF7105F58A}" presName="node" presStyleLbl="node1" presStyleIdx="1" presStyleCnt="6">
        <dgm:presLayoutVars>
          <dgm:bulletEnabled val="1"/>
        </dgm:presLayoutVars>
      </dgm:prSet>
      <dgm:spPr/>
    </dgm:pt>
    <dgm:pt modelId="{1A6FD850-7FFE-4422-9DB1-CB8FC291F0B8}" type="pres">
      <dgm:prSet presAssocID="{7846A6E0-32ED-4B3A-BF01-A5ECEFEECDA5}" presName="sibTrans" presStyleCnt="0"/>
      <dgm:spPr/>
    </dgm:pt>
    <dgm:pt modelId="{75EC0FC0-61AA-4F87-88BD-871375D20E42}" type="pres">
      <dgm:prSet presAssocID="{FDDDE290-79D7-4030-99D3-D2451497E8D1}" presName="node" presStyleLbl="node1" presStyleIdx="2" presStyleCnt="6">
        <dgm:presLayoutVars>
          <dgm:bulletEnabled val="1"/>
        </dgm:presLayoutVars>
      </dgm:prSet>
      <dgm:spPr/>
    </dgm:pt>
    <dgm:pt modelId="{C0A7ED2B-6B71-4F4C-8EF4-98994F74A7F9}" type="pres">
      <dgm:prSet presAssocID="{E158B28F-3382-4223-AB85-E2A09B80AEE7}" presName="sibTrans" presStyleCnt="0"/>
      <dgm:spPr/>
    </dgm:pt>
    <dgm:pt modelId="{AF901FE9-DBBB-4F8C-B4E4-C3B00DF8D5ED}" type="pres">
      <dgm:prSet presAssocID="{54A7F1BE-277F-4719-883A-7F4F81D164D8}" presName="node" presStyleLbl="node1" presStyleIdx="3" presStyleCnt="6">
        <dgm:presLayoutVars>
          <dgm:bulletEnabled val="1"/>
        </dgm:presLayoutVars>
      </dgm:prSet>
      <dgm:spPr/>
    </dgm:pt>
    <dgm:pt modelId="{3A2E0014-549B-4F49-9B0B-500805F4A7D5}" type="pres">
      <dgm:prSet presAssocID="{1978C769-FC53-4049-B1FE-A8C241BE63EC}" presName="sibTrans" presStyleCnt="0"/>
      <dgm:spPr/>
    </dgm:pt>
    <dgm:pt modelId="{07FD0A01-500B-4016-A66A-02116C9930EE}" type="pres">
      <dgm:prSet presAssocID="{46DD611D-886E-4BA5-BACC-C20FF5F7C582}" presName="node" presStyleLbl="node1" presStyleIdx="4" presStyleCnt="6">
        <dgm:presLayoutVars>
          <dgm:bulletEnabled val="1"/>
        </dgm:presLayoutVars>
      </dgm:prSet>
      <dgm:spPr/>
    </dgm:pt>
    <dgm:pt modelId="{5D7B7E94-FA37-477C-9345-A34DA3910427}" type="pres">
      <dgm:prSet presAssocID="{957A44BA-2FDE-40CC-9B76-1807AA636BC8}" presName="sibTrans" presStyleCnt="0"/>
      <dgm:spPr/>
    </dgm:pt>
    <dgm:pt modelId="{7DD46761-1083-4A94-AC43-2356AF90F0B5}" type="pres">
      <dgm:prSet presAssocID="{54DAFD0B-BAA3-4F97-834A-7632F5DDE919}" presName="node" presStyleLbl="node1" presStyleIdx="5" presStyleCnt="6">
        <dgm:presLayoutVars>
          <dgm:bulletEnabled val="1"/>
        </dgm:presLayoutVars>
      </dgm:prSet>
      <dgm:spPr/>
    </dgm:pt>
  </dgm:ptLst>
  <dgm:cxnLst>
    <dgm:cxn modelId="{9D8D200D-8BC3-426B-891E-9D670D1945CD}" srcId="{4B392F21-1701-486E-8B58-86349F1B0563}" destId="{D1535107-171E-4A0C-8952-24722B413C9C}" srcOrd="0" destOrd="0" parTransId="{929EE158-72DD-48B3-99A9-11EAA67CD820}" sibTransId="{5C9AF130-23D1-493D-82D3-D4FFB704FA6D}"/>
    <dgm:cxn modelId="{A472E613-2ED0-48AE-A3DF-775CD31D5223}" type="presOf" srcId="{46DD611D-886E-4BA5-BACC-C20FF5F7C582}" destId="{07FD0A01-500B-4016-A66A-02116C9930EE}" srcOrd="0" destOrd="0" presId="urn:microsoft.com/office/officeart/2005/8/layout/hList6"/>
    <dgm:cxn modelId="{2E258120-030E-4D62-AB76-F56298AEA191}" type="presOf" srcId="{C29DC983-43B2-4A78-BEEB-F9F0DDB085A7}" destId="{AF901FE9-DBBB-4F8C-B4E4-C3B00DF8D5ED}" srcOrd="0" destOrd="2" presId="urn:microsoft.com/office/officeart/2005/8/layout/hList6"/>
    <dgm:cxn modelId="{63EE8A24-4E2A-4880-88D3-663272BC1BF9}" type="presOf" srcId="{570C5633-23EB-4BCF-9E90-C92F05C0C49C}" destId="{0082B067-5CE7-451B-B88A-B13A6E48EE4C}" srcOrd="0" destOrd="0" presId="urn:microsoft.com/office/officeart/2005/8/layout/hList6"/>
    <dgm:cxn modelId="{D9101625-70F0-40E9-88A9-89F7E31E80DF}" type="presOf" srcId="{D6FD85F6-9F11-4F38-B721-01E6E83D9FF7}" destId="{7DD46761-1083-4A94-AC43-2356AF90F0B5}" srcOrd="0" destOrd="1" presId="urn:microsoft.com/office/officeart/2005/8/layout/hList6"/>
    <dgm:cxn modelId="{B5F5C725-6A0A-409D-8D2F-5148D32472C4}" type="presOf" srcId="{A5536457-C504-4132-A102-8555B93CECBB}" destId="{7DD46761-1083-4A94-AC43-2356AF90F0B5}" srcOrd="0" destOrd="2" presId="urn:microsoft.com/office/officeart/2005/8/layout/hList6"/>
    <dgm:cxn modelId="{0BF0F72D-379A-49C6-94B7-2CA714BD43AA}" srcId="{570C5633-23EB-4BCF-9E90-C92F05C0C49C}" destId="{54DAFD0B-BAA3-4F97-834A-7632F5DDE919}" srcOrd="5" destOrd="0" parTransId="{3C30B492-E148-4EA7-B8DE-AE4DB95B2915}" sibTransId="{7B3D7263-2298-403A-9067-64D27786D35E}"/>
    <dgm:cxn modelId="{1CA21A33-3AB3-4CC4-AD40-C27170FA28A2}" srcId="{46DD611D-886E-4BA5-BACC-C20FF5F7C582}" destId="{356FAE2E-0ABE-4813-A6B8-23D29415BE87}" srcOrd="1" destOrd="0" parTransId="{2B7ED56E-6789-4BD0-9063-70CC19F3BE20}" sibTransId="{951F7CD3-273A-4245-904F-C9D341784D50}"/>
    <dgm:cxn modelId="{93E8C533-CDE9-4A5D-8258-9CA1BC83EF07}" type="presOf" srcId="{7663EC38-A1BE-4692-84A7-B423861B2DA9}" destId="{D9889101-6C25-45ED-9282-FA3B7ECEEA7C}" srcOrd="0" destOrd="4" presId="urn:microsoft.com/office/officeart/2005/8/layout/hList6"/>
    <dgm:cxn modelId="{CBDE1536-F7E5-4F7C-B2AE-604394D56D71}" type="presOf" srcId="{1C4D1C5B-BE97-4355-9ED7-D88B4FF627AC}" destId="{2B2D8F33-F87F-4251-A7E7-80960131F58D}" srcOrd="0" destOrd="3" presId="urn:microsoft.com/office/officeart/2005/8/layout/hList6"/>
    <dgm:cxn modelId="{BB74DD36-1171-4445-9389-77EB3B6B9EF0}" type="presOf" srcId="{356FAE2E-0ABE-4813-A6B8-23D29415BE87}" destId="{07FD0A01-500B-4016-A66A-02116C9930EE}" srcOrd="0" destOrd="2" presId="urn:microsoft.com/office/officeart/2005/8/layout/hList6"/>
    <dgm:cxn modelId="{8715AB3B-5A35-47AC-923B-C825DE9C0337}" type="presOf" srcId="{3C9E1543-08B5-4814-B7FE-1ECF7105F58A}" destId="{2B2D8F33-F87F-4251-A7E7-80960131F58D}" srcOrd="0" destOrd="0" presId="urn:microsoft.com/office/officeart/2005/8/layout/hList6"/>
    <dgm:cxn modelId="{A200DB42-5BEF-4451-BC3C-FB5C51CDB4BE}" srcId="{570C5633-23EB-4BCF-9E90-C92F05C0C49C}" destId="{FDDDE290-79D7-4030-99D3-D2451497E8D1}" srcOrd="2" destOrd="0" parTransId="{07573EBC-4DA3-4FE2-AD19-DF244630ABBE}" sibTransId="{E158B28F-3382-4223-AB85-E2A09B80AEE7}"/>
    <dgm:cxn modelId="{47CEA144-BEF0-4968-89FB-EEE765BEBFAE}" type="presOf" srcId="{4B392F21-1701-486E-8B58-86349F1B0563}" destId="{D9889101-6C25-45ED-9282-FA3B7ECEEA7C}" srcOrd="0" destOrd="0" presId="urn:microsoft.com/office/officeart/2005/8/layout/hList6"/>
    <dgm:cxn modelId="{9693206A-7C53-457A-B032-F96793CDFFF9}" srcId="{570C5633-23EB-4BCF-9E90-C92F05C0C49C}" destId="{54A7F1BE-277F-4719-883A-7F4F81D164D8}" srcOrd="3" destOrd="0" parTransId="{DE78EC65-ED37-4B7B-8BF1-AFB6E561DBCA}" sibTransId="{1978C769-FC53-4049-B1FE-A8C241BE63EC}"/>
    <dgm:cxn modelId="{FEA6646E-E600-43D3-B9F0-87699F91D8E0}" type="presOf" srcId="{A7385773-A432-4C1F-9700-8C60CEE2ED2F}" destId="{07FD0A01-500B-4016-A66A-02116C9930EE}" srcOrd="0" destOrd="1" presId="urn:microsoft.com/office/officeart/2005/8/layout/hList6"/>
    <dgm:cxn modelId="{AC8B2471-5720-4130-8D8D-FDA5AFBCC821}" srcId="{4B392F21-1701-486E-8B58-86349F1B0563}" destId="{7663EC38-A1BE-4692-84A7-B423861B2DA9}" srcOrd="3" destOrd="0" parTransId="{C09C333C-2593-44D2-BDF6-292F81B6A319}" sibTransId="{9457C89C-B555-402B-9E74-668A5EFF0903}"/>
    <dgm:cxn modelId="{63F96851-3AFB-4784-A241-CA589FA43364}" type="presOf" srcId="{2BC1781F-5F79-4F98-9BE3-8DF92FC6AFF2}" destId="{2B2D8F33-F87F-4251-A7E7-80960131F58D}" srcOrd="0" destOrd="2" presId="urn:microsoft.com/office/officeart/2005/8/layout/hList6"/>
    <dgm:cxn modelId="{49DA3E53-67C2-4A47-837B-471238F550E8}" type="presOf" srcId="{1CFAB628-9F1B-4880-86ED-66BE269EB06F}" destId="{75EC0FC0-61AA-4F87-88BD-871375D20E42}" srcOrd="0" destOrd="1" presId="urn:microsoft.com/office/officeart/2005/8/layout/hList6"/>
    <dgm:cxn modelId="{7FCC6873-0B72-4907-8424-C8CCA7E790BF}" srcId="{FDDDE290-79D7-4030-99D3-D2451497E8D1}" destId="{B7B6AFEB-B952-4C1C-B1AB-FE00C2035FAE}" srcOrd="2" destOrd="0" parTransId="{D162F470-60D8-46D0-9B17-28A64573E855}" sibTransId="{A8911381-CB11-407D-8E37-A407211C6F3F}"/>
    <dgm:cxn modelId="{56629F74-C559-4B0C-80C4-56E741A71749}" srcId="{54DAFD0B-BAA3-4F97-834A-7632F5DDE919}" destId="{A5536457-C504-4132-A102-8555B93CECBB}" srcOrd="1" destOrd="0" parTransId="{32B4BC21-F80E-4633-8ABC-3D16E1E4712C}" sibTransId="{8EDF441F-FC3A-4982-8C1F-1568F6309C68}"/>
    <dgm:cxn modelId="{9D61CD56-1A68-4598-813E-249030BA2048}" srcId="{570C5633-23EB-4BCF-9E90-C92F05C0C49C}" destId="{46DD611D-886E-4BA5-BACC-C20FF5F7C582}" srcOrd="4" destOrd="0" parTransId="{9D0EB0FF-C789-49A4-AD69-45B0CC25C2A4}" sibTransId="{957A44BA-2FDE-40CC-9B76-1807AA636BC8}"/>
    <dgm:cxn modelId="{0DE95379-D212-4EBD-BACA-5BF9D0F9159B}" srcId="{46DD611D-886E-4BA5-BACC-C20FF5F7C582}" destId="{A7385773-A432-4C1F-9700-8C60CEE2ED2F}" srcOrd="0" destOrd="0" parTransId="{981BBC85-619A-4659-8CCD-47CC10E2FD0F}" sibTransId="{B696A4E0-3890-4017-86FF-EF5061A03ACC}"/>
    <dgm:cxn modelId="{A30E7B59-BCF4-4E5A-9993-C195D9065A10}" type="presOf" srcId="{FDDDE290-79D7-4030-99D3-D2451497E8D1}" destId="{75EC0FC0-61AA-4F87-88BD-871375D20E42}" srcOrd="0" destOrd="0" presId="urn:microsoft.com/office/officeart/2005/8/layout/hList6"/>
    <dgm:cxn modelId="{73F51D5A-CD1A-4175-BEF2-8B23CCC6219D}" type="presOf" srcId="{842F6925-E263-41F5-B57F-08209FD873E2}" destId="{75EC0FC0-61AA-4F87-88BD-871375D20E42}" srcOrd="0" destOrd="2" presId="urn:microsoft.com/office/officeart/2005/8/layout/hList6"/>
    <dgm:cxn modelId="{D660D57A-8AAE-420D-9DD7-890E14BC8F47}" srcId="{3C9E1543-08B5-4814-B7FE-1ECF7105F58A}" destId="{A15C2657-B4D8-486B-AB5D-2B2A3CB62AE0}" srcOrd="0" destOrd="0" parTransId="{2CFFEE3E-65CE-4C7D-8583-B90E99548EA5}" sibTransId="{A35FF6F2-7738-450D-865B-134788A44D7F}"/>
    <dgm:cxn modelId="{DE365181-7C2A-4BEC-A2BD-50F21B680906}" srcId="{FDDDE290-79D7-4030-99D3-D2451497E8D1}" destId="{1CFAB628-9F1B-4880-86ED-66BE269EB06F}" srcOrd="0" destOrd="0" parTransId="{A42AA540-AB29-49EE-AC7B-5CB979EFFDA6}" sibTransId="{0D8AEF3E-9441-4C8F-A9E8-B44C50ACD159}"/>
    <dgm:cxn modelId="{28198B83-B04C-480B-94E3-9781A6F35B0D}" type="presOf" srcId="{A15C2657-B4D8-486B-AB5D-2B2A3CB62AE0}" destId="{2B2D8F33-F87F-4251-A7E7-80960131F58D}" srcOrd="0" destOrd="1" presId="urn:microsoft.com/office/officeart/2005/8/layout/hList6"/>
    <dgm:cxn modelId="{FA76C687-E5A9-4F64-A0C7-5F5378A1F276}" srcId="{54A7F1BE-277F-4719-883A-7F4F81D164D8}" destId="{C29DC983-43B2-4A78-BEEB-F9F0DDB085A7}" srcOrd="1" destOrd="0" parTransId="{AE763814-332E-4E46-8A49-AFBA7037C2E4}" sibTransId="{A9FA22F3-9428-459E-B2AE-5341C13F5B31}"/>
    <dgm:cxn modelId="{5A4DA88B-CC3C-49C4-8D4E-A0A2F4D201FD}" srcId="{3C9E1543-08B5-4814-B7FE-1ECF7105F58A}" destId="{1C4D1C5B-BE97-4355-9ED7-D88B4FF627AC}" srcOrd="2" destOrd="0" parTransId="{C30CDB10-378C-4E97-9499-901F631B6AC3}" sibTransId="{4E7D9D32-D272-4A9C-8DAC-2785ADCD7C4E}"/>
    <dgm:cxn modelId="{932AD992-A1A9-45EC-A696-7BFAB1744A40}" srcId="{54DAFD0B-BAA3-4F97-834A-7632F5DDE919}" destId="{D6FD85F6-9F11-4F38-B721-01E6E83D9FF7}" srcOrd="0" destOrd="0" parTransId="{EFFAB0BF-540C-4359-A559-D1B37D3FDD55}" sibTransId="{CC2B4AD5-1DDE-4D08-95D2-2FDAB3E6A5A4}"/>
    <dgm:cxn modelId="{CB01109F-D4B3-49AE-9E72-17C56591ECE2}" srcId="{4B392F21-1701-486E-8B58-86349F1B0563}" destId="{89B60DA0-C8D2-4F0D-8862-1D5313C26BDF}" srcOrd="1" destOrd="0" parTransId="{28B6C8B0-A40D-477B-B68F-C46F4EC5FB92}" sibTransId="{8C65D37D-E169-4B50-90B7-D6B623FAA759}"/>
    <dgm:cxn modelId="{187420A8-DCE5-4FBD-9107-48D9D95CF304}" srcId="{4B392F21-1701-486E-8B58-86349F1B0563}" destId="{8E830FE2-AD16-4768-96EE-4D014F0245D0}" srcOrd="2" destOrd="0" parTransId="{78E8A7E0-EC69-475F-B657-63AFC7092E70}" sibTransId="{9A7FEBAA-85BA-478A-A60C-29B4B3E56F1F}"/>
    <dgm:cxn modelId="{16D564AF-F956-4A7F-8703-241234F85375}" type="presOf" srcId="{89B60DA0-C8D2-4F0D-8862-1D5313C26BDF}" destId="{D9889101-6C25-45ED-9282-FA3B7ECEEA7C}" srcOrd="0" destOrd="2" presId="urn:microsoft.com/office/officeart/2005/8/layout/hList6"/>
    <dgm:cxn modelId="{84FEECB1-129F-4759-B20C-65435CC7CCD4}" srcId="{3C9E1543-08B5-4814-B7FE-1ECF7105F58A}" destId="{2BC1781F-5F79-4F98-9BE3-8DF92FC6AFF2}" srcOrd="1" destOrd="0" parTransId="{669E43B7-2789-4162-9004-A862081223A4}" sibTransId="{4FDF0AD7-656A-46AC-867F-961DF5E2A723}"/>
    <dgm:cxn modelId="{011850B4-1D73-465A-8806-98EBF03E5888}" type="presOf" srcId="{54A7F1BE-277F-4719-883A-7F4F81D164D8}" destId="{AF901FE9-DBBB-4F8C-B4E4-C3B00DF8D5ED}" srcOrd="0" destOrd="0" presId="urn:microsoft.com/office/officeart/2005/8/layout/hList6"/>
    <dgm:cxn modelId="{F07D85BE-A8AD-4828-80B2-679595291C4E}" type="presOf" srcId="{A7A4D550-C7CF-4CCD-BCBD-DA4481B09289}" destId="{AF901FE9-DBBB-4F8C-B4E4-C3B00DF8D5ED}" srcOrd="0" destOrd="1" presId="urn:microsoft.com/office/officeart/2005/8/layout/hList6"/>
    <dgm:cxn modelId="{EF4680C5-2A26-40FB-AAE5-94484915E29E}" type="presOf" srcId="{8E830FE2-AD16-4768-96EE-4D014F0245D0}" destId="{D9889101-6C25-45ED-9282-FA3B7ECEEA7C}" srcOrd="0" destOrd="3" presId="urn:microsoft.com/office/officeart/2005/8/layout/hList6"/>
    <dgm:cxn modelId="{DEE16BCC-19ED-4EC1-8B3B-C1ED6F498580}" type="presOf" srcId="{54DAFD0B-BAA3-4F97-834A-7632F5DDE919}" destId="{7DD46761-1083-4A94-AC43-2356AF90F0B5}" srcOrd="0" destOrd="0" presId="urn:microsoft.com/office/officeart/2005/8/layout/hList6"/>
    <dgm:cxn modelId="{AFAD25CD-C747-45A9-A50F-54A8FD33159F}" srcId="{46DD611D-886E-4BA5-BACC-C20FF5F7C582}" destId="{DDE4241E-2E67-4B58-B99D-DC2D753D8A44}" srcOrd="2" destOrd="0" parTransId="{648D324C-0D26-466D-A972-65D0F640C074}" sibTransId="{05F8390A-571D-41CF-A044-642CCCDC8A55}"/>
    <dgm:cxn modelId="{FB77BACF-467C-46AB-BD86-59C6F60DB7C2}" srcId="{570C5633-23EB-4BCF-9E90-C92F05C0C49C}" destId="{3C9E1543-08B5-4814-B7FE-1ECF7105F58A}" srcOrd="1" destOrd="0" parTransId="{FCB89C67-22B2-4C04-9E01-831EC115BD0C}" sibTransId="{7846A6E0-32ED-4B3A-BF01-A5ECEFEECDA5}"/>
    <dgm:cxn modelId="{F37C3FD2-B9BC-49CA-8FCD-386F33D35FFA}" type="presOf" srcId="{92646684-76CC-474F-8799-8FB163C113BA}" destId="{7DD46761-1083-4A94-AC43-2356AF90F0B5}" srcOrd="0" destOrd="3" presId="urn:microsoft.com/office/officeart/2005/8/layout/hList6"/>
    <dgm:cxn modelId="{813FC1D8-86E8-4490-8397-3499996B4966}" type="presOf" srcId="{DDE4241E-2E67-4B58-B99D-DC2D753D8A44}" destId="{07FD0A01-500B-4016-A66A-02116C9930EE}" srcOrd="0" destOrd="3" presId="urn:microsoft.com/office/officeart/2005/8/layout/hList6"/>
    <dgm:cxn modelId="{584AEBD8-5F5A-4563-A26E-E8CA25BC3C45}" srcId="{54DAFD0B-BAA3-4F97-834A-7632F5DDE919}" destId="{92646684-76CC-474F-8799-8FB163C113BA}" srcOrd="2" destOrd="0" parTransId="{2A159CBF-31D2-49D3-B0C9-DBF4BB734863}" sibTransId="{80D7A8D4-2155-439B-BB5E-A7FF6961CF75}"/>
    <dgm:cxn modelId="{A92471DB-8724-4437-817C-5089F13B0D18}" srcId="{FDDDE290-79D7-4030-99D3-D2451497E8D1}" destId="{842F6925-E263-41F5-B57F-08209FD873E2}" srcOrd="1" destOrd="0" parTransId="{C5A4821F-EDD8-4A4F-BFA6-6AF8B7422A8D}" sibTransId="{CF8F624D-FE93-45BC-9070-4B303168DC97}"/>
    <dgm:cxn modelId="{F00C6FE6-457B-4C9C-BE30-A1601B74D6DD}" type="presOf" srcId="{B7B6AFEB-B952-4C1C-B1AB-FE00C2035FAE}" destId="{75EC0FC0-61AA-4F87-88BD-871375D20E42}" srcOrd="0" destOrd="3" presId="urn:microsoft.com/office/officeart/2005/8/layout/hList6"/>
    <dgm:cxn modelId="{750D4AED-43F7-4CEA-9F5A-3B9F77FE7E96}" type="presOf" srcId="{D1535107-171E-4A0C-8952-24722B413C9C}" destId="{D9889101-6C25-45ED-9282-FA3B7ECEEA7C}" srcOrd="0" destOrd="1" presId="urn:microsoft.com/office/officeart/2005/8/layout/hList6"/>
    <dgm:cxn modelId="{CBC32FF0-5AF4-4BDC-9355-3E7B508F5371}" type="presOf" srcId="{2B304736-4969-464A-B18D-A8C94C0836B4}" destId="{AF901FE9-DBBB-4F8C-B4E4-C3B00DF8D5ED}" srcOrd="0" destOrd="3" presId="urn:microsoft.com/office/officeart/2005/8/layout/hList6"/>
    <dgm:cxn modelId="{58FC0FF6-4C3F-488D-A559-BA4256175C11}" srcId="{54A7F1BE-277F-4719-883A-7F4F81D164D8}" destId="{2B304736-4969-464A-B18D-A8C94C0836B4}" srcOrd="2" destOrd="0" parTransId="{72887160-B1E9-4A3B-B830-ADD2F5D04A84}" sibTransId="{1D541A81-8974-4172-AD40-E931D1961F6F}"/>
    <dgm:cxn modelId="{2D4456FC-A9D0-4421-B085-A7F9E56F619C}" srcId="{54A7F1BE-277F-4719-883A-7F4F81D164D8}" destId="{A7A4D550-C7CF-4CCD-BCBD-DA4481B09289}" srcOrd="0" destOrd="0" parTransId="{D705CF86-F92C-4E3D-ABB5-8A80F6F6306B}" sibTransId="{0A316C1B-3925-4889-B010-1C47F8F3ABB9}"/>
    <dgm:cxn modelId="{B2281EFE-8895-4D35-9764-DF3ECD75A79B}" srcId="{570C5633-23EB-4BCF-9E90-C92F05C0C49C}" destId="{4B392F21-1701-486E-8B58-86349F1B0563}" srcOrd="0" destOrd="0" parTransId="{7D6FC79B-6EFA-490F-A173-CCE6E164D005}" sibTransId="{D0CC7A22-9B7A-42D1-BAE7-6CFBC97421A4}"/>
    <dgm:cxn modelId="{CB40C1D1-88CF-4984-8F1B-B9FCEBAED4BD}" type="presParOf" srcId="{0082B067-5CE7-451B-B88A-B13A6E48EE4C}" destId="{D9889101-6C25-45ED-9282-FA3B7ECEEA7C}" srcOrd="0" destOrd="0" presId="urn:microsoft.com/office/officeart/2005/8/layout/hList6"/>
    <dgm:cxn modelId="{D8C30D03-B628-446E-8F38-605C85C63D1D}" type="presParOf" srcId="{0082B067-5CE7-451B-B88A-B13A6E48EE4C}" destId="{8CD84AD7-7F74-40AF-87F8-500ADAAA2B03}" srcOrd="1" destOrd="0" presId="urn:microsoft.com/office/officeart/2005/8/layout/hList6"/>
    <dgm:cxn modelId="{6D4912F9-6558-47C1-86E1-30536BEF496D}" type="presParOf" srcId="{0082B067-5CE7-451B-B88A-B13A6E48EE4C}" destId="{2B2D8F33-F87F-4251-A7E7-80960131F58D}" srcOrd="2" destOrd="0" presId="urn:microsoft.com/office/officeart/2005/8/layout/hList6"/>
    <dgm:cxn modelId="{85CF2B90-DFE0-4E40-82BA-6EB7C5EE1A05}" type="presParOf" srcId="{0082B067-5CE7-451B-B88A-B13A6E48EE4C}" destId="{1A6FD850-7FFE-4422-9DB1-CB8FC291F0B8}" srcOrd="3" destOrd="0" presId="urn:microsoft.com/office/officeart/2005/8/layout/hList6"/>
    <dgm:cxn modelId="{DCADDA24-EA12-4E39-BC3A-83F0FC1D3418}" type="presParOf" srcId="{0082B067-5CE7-451B-B88A-B13A6E48EE4C}" destId="{75EC0FC0-61AA-4F87-88BD-871375D20E42}" srcOrd="4" destOrd="0" presId="urn:microsoft.com/office/officeart/2005/8/layout/hList6"/>
    <dgm:cxn modelId="{A96B20A3-8822-4D09-8CB0-B0F558B042F5}" type="presParOf" srcId="{0082B067-5CE7-451B-B88A-B13A6E48EE4C}" destId="{C0A7ED2B-6B71-4F4C-8EF4-98994F74A7F9}" srcOrd="5" destOrd="0" presId="urn:microsoft.com/office/officeart/2005/8/layout/hList6"/>
    <dgm:cxn modelId="{2A984016-BB0D-438A-96A4-4438B9760F15}" type="presParOf" srcId="{0082B067-5CE7-451B-B88A-B13A6E48EE4C}" destId="{AF901FE9-DBBB-4F8C-B4E4-C3B00DF8D5ED}" srcOrd="6" destOrd="0" presId="urn:microsoft.com/office/officeart/2005/8/layout/hList6"/>
    <dgm:cxn modelId="{515BD524-251A-4B73-9F90-2C51E59E8A44}" type="presParOf" srcId="{0082B067-5CE7-451B-B88A-B13A6E48EE4C}" destId="{3A2E0014-549B-4F49-9B0B-500805F4A7D5}" srcOrd="7" destOrd="0" presId="urn:microsoft.com/office/officeart/2005/8/layout/hList6"/>
    <dgm:cxn modelId="{6B51FD54-99C3-4B01-A5AA-C6159B797513}" type="presParOf" srcId="{0082B067-5CE7-451B-B88A-B13A6E48EE4C}" destId="{07FD0A01-500B-4016-A66A-02116C9930EE}" srcOrd="8" destOrd="0" presId="urn:microsoft.com/office/officeart/2005/8/layout/hList6"/>
    <dgm:cxn modelId="{C8BEC0EA-02BD-4C6C-BBD4-CF6AAFED5B80}" type="presParOf" srcId="{0082B067-5CE7-451B-B88A-B13A6E48EE4C}" destId="{5D7B7E94-FA37-477C-9345-A34DA3910427}" srcOrd="9" destOrd="0" presId="urn:microsoft.com/office/officeart/2005/8/layout/hList6"/>
    <dgm:cxn modelId="{187A0D58-2542-4100-8753-2821567D2824}" type="presParOf" srcId="{0082B067-5CE7-451B-B88A-B13A6E48EE4C}" destId="{7DD46761-1083-4A94-AC43-2356AF90F0B5}" srcOrd="10"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8AA5D9-F3E7-473D-B7BD-CC9C8753D7E8}" type="doc">
      <dgm:prSet loTypeId="urn:microsoft.com/office/officeart/2016/7/layout/BasicLinearProcessNumbered" loCatId="process" qsTypeId="urn:microsoft.com/office/officeart/2005/8/quickstyle/simple1" qsCatId="simple" csTypeId="urn:microsoft.com/office/officeart/2005/8/colors/accent5_2" csCatId="accent5" phldr="1"/>
      <dgm:spPr/>
      <dgm:t>
        <a:bodyPr/>
        <a:lstStyle/>
        <a:p>
          <a:endParaRPr lang="en-US"/>
        </a:p>
      </dgm:t>
    </dgm:pt>
    <dgm:pt modelId="{9368E353-40DB-489B-8BB4-E83570AD9061}">
      <dgm:prSet/>
      <dgm:spPr/>
      <dgm:t>
        <a:bodyPr/>
        <a:lstStyle/>
        <a:p>
          <a:r>
            <a:rPr lang="en-US" dirty="0"/>
            <a:t>Analyzing responses to Request for Information</a:t>
          </a:r>
        </a:p>
      </dgm:t>
    </dgm:pt>
    <dgm:pt modelId="{FB2C4686-0520-47F0-87D8-E554CBED53B4}" type="parTrans" cxnId="{0CAD7294-6EE2-4FDF-8866-23F71AE58A19}">
      <dgm:prSet/>
      <dgm:spPr/>
      <dgm:t>
        <a:bodyPr/>
        <a:lstStyle/>
        <a:p>
          <a:endParaRPr lang="en-US"/>
        </a:p>
      </dgm:t>
    </dgm:pt>
    <dgm:pt modelId="{5BFC8727-87B0-4CBE-ABCD-EBD7787755C8}" type="sibTrans" cxnId="{0CAD7294-6EE2-4FDF-8866-23F71AE58A19}">
      <dgm:prSet phldrT="1" phldr="0"/>
      <dgm:spPr/>
      <dgm:t>
        <a:bodyPr/>
        <a:lstStyle/>
        <a:p>
          <a:r>
            <a:rPr lang="en-US"/>
            <a:t>1</a:t>
          </a:r>
        </a:p>
      </dgm:t>
    </dgm:pt>
    <dgm:pt modelId="{7D3E70C3-CE40-4658-ADE4-BAC38D96F215}">
      <dgm:prSet/>
      <dgm:spPr/>
      <dgm:t>
        <a:bodyPr/>
        <a:lstStyle/>
        <a:p>
          <a:r>
            <a:rPr lang="en-US" dirty="0"/>
            <a:t>Further developing consent-based siting process</a:t>
          </a:r>
        </a:p>
      </dgm:t>
    </dgm:pt>
    <dgm:pt modelId="{52B0449C-41CC-488E-8989-C202E445731E}" type="parTrans" cxnId="{86FAB00A-44FA-4C2B-BCC5-7141D87C2D00}">
      <dgm:prSet/>
      <dgm:spPr/>
      <dgm:t>
        <a:bodyPr/>
        <a:lstStyle/>
        <a:p>
          <a:endParaRPr lang="en-US"/>
        </a:p>
      </dgm:t>
    </dgm:pt>
    <dgm:pt modelId="{609311E5-89A7-4E5F-BE7A-312BDE762FA4}" type="sibTrans" cxnId="{86FAB00A-44FA-4C2B-BCC5-7141D87C2D00}">
      <dgm:prSet phldrT="2" phldr="0"/>
      <dgm:spPr/>
      <dgm:t>
        <a:bodyPr/>
        <a:lstStyle/>
        <a:p>
          <a:r>
            <a:rPr lang="en-US"/>
            <a:t>2</a:t>
          </a:r>
        </a:p>
      </dgm:t>
    </dgm:pt>
    <dgm:pt modelId="{F4B3CB69-BF1B-459E-BE7F-6D32F49525AB}">
      <dgm:prSet/>
      <dgm:spPr/>
      <dgm:t>
        <a:bodyPr/>
        <a:lstStyle/>
        <a:p>
          <a:r>
            <a:rPr lang="en-US" dirty="0"/>
            <a:t>Clarifying our broader strategy for an integrated waste management system</a:t>
          </a:r>
        </a:p>
      </dgm:t>
    </dgm:pt>
    <dgm:pt modelId="{4EC34116-E5F8-4356-89C2-0990AD8F5146}" type="parTrans" cxnId="{E870E074-B406-4409-A013-0CCD5BA819DC}">
      <dgm:prSet/>
      <dgm:spPr/>
      <dgm:t>
        <a:bodyPr/>
        <a:lstStyle/>
        <a:p>
          <a:endParaRPr lang="en-US"/>
        </a:p>
      </dgm:t>
    </dgm:pt>
    <dgm:pt modelId="{4449C854-DDB9-4203-A072-A6ADCB6A56AA}" type="sibTrans" cxnId="{E870E074-B406-4409-A013-0CCD5BA819DC}">
      <dgm:prSet phldrT="4" phldr="0"/>
      <dgm:spPr/>
      <dgm:t>
        <a:bodyPr/>
        <a:lstStyle/>
        <a:p>
          <a:r>
            <a:rPr lang="en-US"/>
            <a:t>4</a:t>
          </a:r>
        </a:p>
      </dgm:t>
    </dgm:pt>
    <dgm:pt modelId="{0947495D-7AEC-43B2-9643-E45A864F0884}">
      <dgm:prSet/>
      <dgm:spPr/>
      <dgm:t>
        <a:bodyPr/>
        <a:lstStyle/>
        <a:p>
          <a:r>
            <a:rPr lang="en-US" dirty="0"/>
            <a:t>Issuing a funding opportunity for interested groups and communities to learn more later this year</a:t>
          </a:r>
        </a:p>
      </dgm:t>
    </dgm:pt>
    <dgm:pt modelId="{05FE7EB3-6701-47E8-989F-22E221BC4D11}" type="parTrans" cxnId="{B11E55AD-3E59-4374-8B53-51764563C335}">
      <dgm:prSet/>
      <dgm:spPr/>
    </dgm:pt>
    <dgm:pt modelId="{B53C3F58-937F-46EB-9F76-173F9A95C58C}" type="sibTrans" cxnId="{B11E55AD-3E59-4374-8B53-51764563C335}">
      <dgm:prSet phldrT="3" phldr="0"/>
      <dgm:spPr/>
      <dgm:t>
        <a:bodyPr/>
        <a:lstStyle/>
        <a:p>
          <a:r>
            <a:rPr lang="en-US"/>
            <a:t>3</a:t>
          </a:r>
        </a:p>
      </dgm:t>
    </dgm:pt>
    <dgm:pt modelId="{96D263E5-A677-449C-AC6F-79921F2B914F}" type="pres">
      <dgm:prSet presAssocID="{328AA5D9-F3E7-473D-B7BD-CC9C8753D7E8}" presName="Name0" presStyleCnt="0">
        <dgm:presLayoutVars>
          <dgm:animLvl val="lvl"/>
          <dgm:resizeHandles val="exact"/>
        </dgm:presLayoutVars>
      </dgm:prSet>
      <dgm:spPr/>
    </dgm:pt>
    <dgm:pt modelId="{51CFB4DD-A94B-4112-9C2F-72D724C96731}" type="pres">
      <dgm:prSet presAssocID="{9368E353-40DB-489B-8BB4-E83570AD9061}" presName="compositeNode" presStyleCnt="0">
        <dgm:presLayoutVars>
          <dgm:bulletEnabled val="1"/>
        </dgm:presLayoutVars>
      </dgm:prSet>
      <dgm:spPr/>
    </dgm:pt>
    <dgm:pt modelId="{B9BCC3EB-5ABE-4109-AD0B-F097EFBB7E9A}" type="pres">
      <dgm:prSet presAssocID="{9368E353-40DB-489B-8BB4-E83570AD9061}" presName="bgRect" presStyleLbl="bgAccFollowNode1" presStyleIdx="0" presStyleCnt="4"/>
      <dgm:spPr/>
    </dgm:pt>
    <dgm:pt modelId="{38BE16D6-BEFB-4CF9-82C6-BE0B9FDDE9EE}" type="pres">
      <dgm:prSet presAssocID="{5BFC8727-87B0-4CBE-ABCD-EBD7787755C8}" presName="sibTransNodeCircle" presStyleLbl="alignNode1" presStyleIdx="0" presStyleCnt="8">
        <dgm:presLayoutVars>
          <dgm:chMax val="0"/>
          <dgm:bulletEnabled/>
        </dgm:presLayoutVars>
      </dgm:prSet>
      <dgm:spPr/>
    </dgm:pt>
    <dgm:pt modelId="{3038DBB7-A17F-4CA6-B502-205129CEFAFE}" type="pres">
      <dgm:prSet presAssocID="{9368E353-40DB-489B-8BB4-E83570AD9061}" presName="bottomLine" presStyleLbl="alignNode1" presStyleIdx="1" presStyleCnt="8">
        <dgm:presLayoutVars/>
      </dgm:prSet>
      <dgm:spPr/>
    </dgm:pt>
    <dgm:pt modelId="{EC184517-E5AB-463B-B518-1F72B28FECEE}" type="pres">
      <dgm:prSet presAssocID="{9368E353-40DB-489B-8BB4-E83570AD9061}" presName="nodeText" presStyleLbl="bgAccFollowNode1" presStyleIdx="0" presStyleCnt="4">
        <dgm:presLayoutVars>
          <dgm:bulletEnabled val="1"/>
        </dgm:presLayoutVars>
      </dgm:prSet>
      <dgm:spPr/>
    </dgm:pt>
    <dgm:pt modelId="{E0CA2303-9C98-4338-8B05-B2313CDA8E11}" type="pres">
      <dgm:prSet presAssocID="{5BFC8727-87B0-4CBE-ABCD-EBD7787755C8}" presName="sibTrans" presStyleCnt="0"/>
      <dgm:spPr/>
    </dgm:pt>
    <dgm:pt modelId="{ECB27960-2861-479B-81F7-8E2CD5BFFD9D}" type="pres">
      <dgm:prSet presAssocID="{7D3E70C3-CE40-4658-ADE4-BAC38D96F215}" presName="compositeNode" presStyleCnt="0">
        <dgm:presLayoutVars>
          <dgm:bulletEnabled val="1"/>
        </dgm:presLayoutVars>
      </dgm:prSet>
      <dgm:spPr/>
    </dgm:pt>
    <dgm:pt modelId="{61F9C767-49B7-4B3B-BC2E-D7B808EDB119}" type="pres">
      <dgm:prSet presAssocID="{7D3E70C3-CE40-4658-ADE4-BAC38D96F215}" presName="bgRect" presStyleLbl="bgAccFollowNode1" presStyleIdx="1" presStyleCnt="4"/>
      <dgm:spPr/>
    </dgm:pt>
    <dgm:pt modelId="{E5AE6CBB-626E-420A-8734-CCD48146B9F0}" type="pres">
      <dgm:prSet presAssocID="{609311E5-89A7-4E5F-BE7A-312BDE762FA4}" presName="sibTransNodeCircle" presStyleLbl="alignNode1" presStyleIdx="2" presStyleCnt="8">
        <dgm:presLayoutVars>
          <dgm:chMax val="0"/>
          <dgm:bulletEnabled/>
        </dgm:presLayoutVars>
      </dgm:prSet>
      <dgm:spPr/>
    </dgm:pt>
    <dgm:pt modelId="{67EC1CDB-38F8-4F9C-A63F-A797E59C03D8}" type="pres">
      <dgm:prSet presAssocID="{7D3E70C3-CE40-4658-ADE4-BAC38D96F215}" presName="bottomLine" presStyleLbl="alignNode1" presStyleIdx="3" presStyleCnt="8">
        <dgm:presLayoutVars/>
      </dgm:prSet>
      <dgm:spPr/>
    </dgm:pt>
    <dgm:pt modelId="{4DBB9DB7-54C5-4319-8EA3-7A73C72AD47D}" type="pres">
      <dgm:prSet presAssocID="{7D3E70C3-CE40-4658-ADE4-BAC38D96F215}" presName="nodeText" presStyleLbl="bgAccFollowNode1" presStyleIdx="1" presStyleCnt="4">
        <dgm:presLayoutVars>
          <dgm:bulletEnabled val="1"/>
        </dgm:presLayoutVars>
      </dgm:prSet>
      <dgm:spPr/>
    </dgm:pt>
    <dgm:pt modelId="{FF0DBE14-771F-4C93-A970-E1E8228D6283}" type="pres">
      <dgm:prSet presAssocID="{609311E5-89A7-4E5F-BE7A-312BDE762FA4}" presName="sibTrans" presStyleCnt="0"/>
      <dgm:spPr/>
    </dgm:pt>
    <dgm:pt modelId="{A6EE8F15-22F6-4F89-A84A-2B9F51176870}" type="pres">
      <dgm:prSet presAssocID="{0947495D-7AEC-43B2-9643-E45A864F0884}" presName="compositeNode" presStyleCnt="0">
        <dgm:presLayoutVars>
          <dgm:bulletEnabled val="1"/>
        </dgm:presLayoutVars>
      </dgm:prSet>
      <dgm:spPr/>
    </dgm:pt>
    <dgm:pt modelId="{FA98EAF4-226B-4F56-89EE-EC699ABB5AB3}" type="pres">
      <dgm:prSet presAssocID="{0947495D-7AEC-43B2-9643-E45A864F0884}" presName="bgRect" presStyleLbl="bgAccFollowNode1" presStyleIdx="2" presStyleCnt="4"/>
      <dgm:spPr/>
    </dgm:pt>
    <dgm:pt modelId="{41364295-FDAB-4BEB-8364-94BAF809CE0A}" type="pres">
      <dgm:prSet presAssocID="{B53C3F58-937F-46EB-9F76-173F9A95C58C}" presName="sibTransNodeCircle" presStyleLbl="alignNode1" presStyleIdx="4" presStyleCnt="8">
        <dgm:presLayoutVars>
          <dgm:chMax val="0"/>
          <dgm:bulletEnabled/>
        </dgm:presLayoutVars>
      </dgm:prSet>
      <dgm:spPr/>
    </dgm:pt>
    <dgm:pt modelId="{4345ECCC-B609-4D12-AFB4-670546F7ABFB}" type="pres">
      <dgm:prSet presAssocID="{0947495D-7AEC-43B2-9643-E45A864F0884}" presName="bottomLine" presStyleLbl="alignNode1" presStyleIdx="5" presStyleCnt="8">
        <dgm:presLayoutVars/>
      </dgm:prSet>
      <dgm:spPr/>
    </dgm:pt>
    <dgm:pt modelId="{B93C4BA3-9CC5-4182-B3E4-C0C02DD543AD}" type="pres">
      <dgm:prSet presAssocID="{0947495D-7AEC-43B2-9643-E45A864F0884}" presName="nodeText" presStyleLbl="bgAccFollowNode1" presStyleIdx="2" presStyleCnt="4">
        <dgm:presLayoutVars>
          <dgm:bulletEnabled val="1"/>
        </dgm:presLayoutVars>
      </dgm:prSet>
      <dgm:spPr/>
    </dgm:pt>
    <dgm:pt modelId="{76A0D5EC-5A0F-4E08-BD2E-35AAE12A0D32}" type="pres">
      <dgm:prSet presAssocID="{B53C3F58-937F-46EB-9F76-173F9A95C58C}" presName="sibTrans" presStyleCnt="0"/>
      <dgm:spPr/>
    </dgm:pt>
    <dgm:pt modelId="{48401ABE-0446-4F8D-AC91-A290371C988E}" type="pres">
      <dgm:prSet presAssocID="{F4B3CB69-BF1B-459E-BE7F-6D32F49525AB}" presName="compositeNode" presStyleCnt="0">
        <dgm:presLayoutVars>
          <dgm:bulletEnabled val="1"/>
        </dgm:presLayoutVars>
      </dgm:prSet>
      <dgm:spPr/>
    </dgm:pt>
    <dgm:pt modelId="{298BFA7E-AE65-4C8B-ABF8-A15F6FC87E72}" type="pres">
      <dgm:prSet presAssocID="{F4B3CB69-BF1B-459E-BE7F-6D32F49525AB}" presName="bgRect" presStyleLbl="bgAccFollowNode1" presStyleIdx="3" presStyleCnt="4"/>
      <dgm:spPr/>
    </dgm:pt>
    <dgm:pt modelId="{1C8AA5BD-C1A5-49AA-8028-A5BFC4DE59B5}" type="pres">
      <dgm:prSet presAssocID="{4449C854-DDB9-4203-A072-A6ADCB6A56AA}" presName="sibTransNodeCircle" presStyleLbl="alignNode1" presStyleIdx="6" presStyleCnt="8">
        <dgm:presLayoutVars>
          <dgm:chMax val="0"/>
          <dgm:bulletEnabled/>
        </dgm:presLayoutVars>
      </dgm:prSet>
      <dgm:spPr/>
    </dgm:pt>
    <dgm:pt modelId="{6AB8507A-24FC-4FCB-82E3-C5D463F24A45}" type="pres">
      <dgm:prSet presAssocID="{F4B3CB69-BF1B-459E-BE7F-6D32F49525AB}" presName="bottomLine" presStyleLbl="alignNode1" presStyleIdx="7" presStyleCnt="8">
        <dgm:presLayoutVars/>
      </dgm:prSet>
      <dgm:spPr/>
    </dgm:pt>
    <dgm:pt modelId="{C2E4D6FC-DFE8-4292-8619-2753A7B263FD}" type="pres">
      <dgm:prSet presAssocID="{F4B3CB69-BF1B-459E-BE7F-6D32F49525AB}" presName="nodeText" presStyleLbl="bgAccFollowNode1" presStyleIdx="3" presStyleCnt="4">
        <dgm:presLayoutVars>
          <dgm:bulletEnabled val="1"/>
        </dgm:presLayoutVars>
      </dgm:prSet>
      <dgm:spPr/>
    </dgm:pt>
  </dgm:ptLst>
  <dgm:cxnLst>
    <dgm:cxn modelId="{86FAB00A-44FA-4C2B-BCC5-7141D87C2D00}" srcId="{328AA5D9-F3E7-473D-B7BD-CC9C8753D7E8}" destId="{7D3E70C3-CE40-4658-ADE4-BAC38D96F215}" srcOrd="1" destOrd="0" parTransId="{52B0449C-41CC-488E-8989-C202E445731E}" sibTransId="{609311E5-89A7-4E5F-BE7A-312BDE762FA4}"/>
    <dgm:cxn modelId="{73750718-DB68-46BA-81AE-A81ACEB1FCA5}" type="presOf" srcId="{9368E353-40DB-489B-8BB4-E83570AD9061}" destId="{EC184517-E5AB-463B-B518-1F72B28FECEE}" srcOrd="1" destOrd="0" presId="urn:microsoft.com/office/officeart/2016/7/layout/BasicLinearProcessNumbered"/>
    <dgm:cxn modelId="{B6CD1B2F-9B6D-4B02-AFE3-3BB1B19C4DA6}" type="presOf" srcId="{7D3E70C3-CE40-4658-ADE4-BAC38D96F215}" destId="{61F9C767-49B7-4B3B-BC2E-D7B808EDB119}" srcOrd="0" destOrd="0" presId="urn:microsoft.com/office/officeart/2016/7/layout/BasicLinearProcessNumbered"/>
    <dgm:cxn modelId="{011EC13C-4A10-49D7-A6D8-FA908B1DBD9D}" type="presOf" srcId="{F4B3CB69-BF1B-459E-BE7F-6D32F49525AB}" destId="{C2E4D6FC-DFE8-4292-8619-2753A7B263FD}" srcOrd="1" destOrd="0" presId="urn:microsoft.com/office/officeart/2016/7/layout/BasicLinearProcessNumbered"/>
    <dgm:cxn modelId="{CBB9B46E-BE1B-4914-8D2E-5E05BBCA2424}" type="presOf" srcId="{0947495D-7AEC-43B2-9643-E45A864F0884}" destId="{FA98EAF4-226B-4F56-89EE-EC699ABB5AB3}" srcOrd="0" destOrd="0" presId="urn:microsoft.com/office/officeart/2016/7/layout/BasicLinearProcessNumbered"/>
    <dgm:cxn modelId="{7E5AA251-388E-4D8B-8894-EB8DBEEF0491}" type="presOf" srcId="{B53C3F58-937F-46EB-9F76-173F9A95C58C}" destId="{41364295-FDAB-4BEB-8364-94BAF809CE0A}" srcOrd="0" destOrd="0" presId="urn:microsoft.com/office/officeart/2016/7/layout/BasicLinearProcessNumbered"/>
    <dgm:cxn modelId="{E870E074-B406-4409-A013-0CCD5BA819DC}" srcId="{328AA5D9-F3E7-473D-B7BD-CC9C8753D7E8}" destId="{F4B3CB69-BF1B-459E-BE7F-6D32F49525AB}" srcOrd="3" destOrd="0" parTransId="{4EC34116-E5F8-4356-89C2-0990AD8F5146}" sibTransId="{4449C854-DDB9-4203-A072-A6ADCB6A56AA}"/>
    <dgm:cxn modelId="{BE857E83-41E1-4B17-97A9-18B3ED54B426}" type="presOf" srcId="{0947495D-7AEC-43B2-9643-E45A864F0884}" destId="{B93C4BA3-9CC5-4182-B3E4-C0C02DD543AD}" srcOrd="1" destOrd="0" presId="urn:microsoft.com/office/officeart/2016/7/layout/BasicLinearProcessNumbered"/>
    <dgm:cxn modelId="{E2F5A68B-D6CE-446C-8E74-CFD70494BD81}" type="presOf" srcId="{5BFC8727-87B0-4CBE-ABCD-EBD7787755C8}" destId="{38BE16D6-BEFB-4CF9-82C6-BE0B9FDDE9EE}" srcOrd="0" destOrd="0" presId="urn:microsoft.com/office/officeart/2016/7/layout/BasicLinearProcessNumbered"/>
    <dgm:cxn modelId="{0CAD7294-6EE2-4FDF-8866-23F71AE58A19}" srcId="{328AA5D9-F3E7-473D-B7BD-CC9C8753D7E8}" destId="{9368E353-40DB-489B-8BB4-E83570AD9061}" srcOrd="0" destOrd="0" parTransId="{FB2C4686-0520-47F0-87D8-E554CBED53B4}" sibTransId="{5BFC8727-87B0-4CBE-ABCD-EBD7787755C8}"/>
    <dgm:cxn modelId="{BE544D99-81AE-4066-8F57-BD27FD7B1C3E}" type="presOf" srcId="{328AA5D9-F3E7-473D-B7BD-CC9C8753D7E8}" destId="{96D263E5-A677-449C-AC6F-79921F2B914F}" srcOrd="0" destOrd="0" presId="urn:microsoft.com/office/officeart/2016/7/layout/BasicLinearProcessNumbered"/>
    <dgm:cxn modelId="{B11E55AD-3E59-4374-8B53-51764563C335}" srcId="{328AA5D9-F3E7-473D-B7BD-CC9C8753D7E8}" destId="{0947495D-7AEC-43B2-9643-E45A864F0884}" srcOrd="2" destOrd="0" parTransId="{05FE7EB3-6701-47E8-989F-22E221BC4D11}" sibTransId="{B53C3F58-937F-46EB-9F76-173F9A95C58C}"/>
    <dgm:cxn modelId="{A0D4E6BF-1B5B-4086-94D1-34A624796267}" type="presOf" srcId="{9368E353-40DB-489B-8BB4-E83570AD9061}" destId="{B9BCC3EB-5ABE-4109-AD0B-F097EFBB7E9A}" srcOrd="0" destOrd="0" presId="urn:microsoft.com/office/officeart/2016/7/layout/BasicLinearProcessNumbered"/>
    <dgm:cxn modelId="{1B1437D4-7D70-4FB1-B997-AD42BD2EC054}" type="presOf" srcId="{7D3E70C3-CE40-4658-ADE4-BAC38D96F215}" destId="{4DBB9DB7-54C5-4319-8EA3-7A73C72AD47D}" srcOrd="1" destOrd="0" presId="urn:microsoft.com/office/officeart/2016/7/layout/BasicLinearProcessNumbered"/>
    <dgm:cxn modelId="{BC82E3DE-836E-424C-AB1F-17B4787BF87C}" type="presOf" srcId="{609311E5-89A7-4E5F-BE7A-312BDE762FA4}" destId="{E5AE6CBB-626E-420A-8734-CCD48146B9F0}" srcOrd="0" destOrd="0" presId="urn:microsoft.com/office/officeart/2016/7/layout/BasicLinearProcessNumbered"/>
    <dgm:cxn modelId="{79E6F9DF-4771-4819-B2DF-B06F6F24DF95}" type="presOf" srcId="{F4B3CB69-BF1B-459E-BE7F-6D32F49525AB}" destId="{298BFA7E-AE65-4C8B-ABF8-A15F6FC87E72}" srcOrd="0" destOrd="0" presId="urn:microsoft.com/office/officeart/2016/7/layout/BasicLinearProcessNumbered"/>
    <dgm:cxn modelId="{DDFFDCF2-59A7-481C-996B-51750C58503F}" type="presOf" srcId="{4449C854-DDB9-4203-A072-A6ADCB6A56AA}" destId="{1C8AA5BD-C1A5-49AA-8028-A5BFC4DE59B5}" srcOrd="0" destOrd="0" presId="urn:microsoft.com/office/officeart/2016/7/layout/BasicLinearProcessNumbered"/>
    <dgm:cxn modelId="{BE7AEED6-9CE2-4353-946D-52A8DAC5640B}" type="presParOf" srcId="{96D263E5-A677-449C-AC6F-79921F2B914F}" destId="{51CFB4DD-A94B-4112-9C2F-72D724C96731}" srcOrd="0" destOrd="0" presId="urn:microsoft.com/office/officeart/2016/7/layout/BasicLinearProcessNumbered"/>
    <dgm:cxn modelId="{21B9E278-382D-49C5-9BFC-9DF71993D06E}" type="presParOf" srcId="{51CFB4DD-A94B-4112-9C2F-72D724C96731}" destId="{B9BCC3EB-5ABE-4109-AD0B-F097EFBB7E9A}" srcOrd="0" destOrd="0" presId="urn:microsoft.com/office/officeart/2016/7/layout/BasicLinearProcessNumbered"/>
    <dgm:cxn modelId="{87432267-AD8F-4FA4-8A0C-81E2B1F3AB81}" type="presParOf" srcId="{51CFB4DD-A94B-4112-9C2F-72D724C96731}" destId="{38BE16D6-BEFB-4CF9-82C6-BE0B9FDDE9EE}" srcOrd="1" destOrd="0" presId="urn:microsoft.com/office/officeart/2016/7/layout/BasicLinearProcessNumbered"/>
    <dgm:cxn modelId="{52100FCF-2E15-4D52-B187-34B6BE69797E}" type="presParOf" srcId="{51CFB4DD-A94B-4112-9C2F-72D724C96731}" destId="{3038DBB7-A17F-4CA6-B502-205129CEFAFE}" srcOrd="2" destOrd="0" presId="urn:microsoft.com/office/officeart/2016/7/layout/BasicLinearProcessNumbered"/>
    <dgm:cxn modelId="{1D5300C2-DA0D-4BE7-95EE-7A2C4909A41C}" type="presParOf" srcId="{51CFB4DD-A94B-4112-9C2F-72D724C96731}" destId="{EC184517-E5AB-463B-B518-1F72B28FECEE}" srcOrd="3" destOrd="0" presId="urn:microsoft.com/office/officeart/2016/7/layout/BasicLinearProcessNumbered"/>
    <dgm:cxn modelId="{CABADA00-1487-494F-8049-982ADC75605B}" type="presParOf" srcId="{96D263E5-A677-449C-AC6F-79921F2B914F}" destId="{E0CA2303-9C98-4338-8B05-B2313CDA8E11}" srcOrd="1" destOrd="0" presId="urn:microsoft.com/office/officeart/2016/7/layout/BasicLinearProcessNumbered"/>
    <dgm:cxn modelId="{F342A776-46F4-461B-9277-0C7D32E272D3}" type="presParOf" srcId="{96D263E5-A677-449C-AC6F-79921F2B914F}" destId="{ECB27960-2861-479B-81F7-8E2CD5BFFD9D}" srcOrd="2" destOrd="0" presId="urn:microsoft.com/office/officeart/2016/7/layout/BasicLinearProcessNumbered"/>
    <dgm:cxn modelId="{03921B0E-E9A3-4A6C-96F6-634BDAEEECBE}" type="presParOf" srcId="{ECB27960-2861-479B-81F7-8E2CD5BFFD9D}" destId="{61F9C767-49B7-4B3B-BC2E-D7B808EDB119}" srcOrd="0" destOrd="0" presId="urn:microsoft.com/office/officeart/2016/7/layout/BasicLinearProcessNumbered"/>
    <dgm:cxn modelId="{70598F32-F9E6-4A77-8475-AF8ACF933FD5}" type="presParOf" srcId="{ECB27960-2861-479B-81F7-8E2CD5BFFD9D}" destId="{E5AE6CBB-626E-420A-8734-CCD48146B9F0}" srcOrd="1" destOrd="0" presId="urn:microsoft.com/office/officeart/2016/7/layout/BasicLinearProcessNumbered"/>
    <dgm:cxn modelId="{F6869154-AE2C-4FF7-A7BC-16EDEB169F55}" type="presParOf" srcId="{ECB27960-2861-479B-81F7-8E2CD5BFFD9D}" destId="{67EC1CDB-38F8-4F9C-A63F-A797E59C03D8}" srcOrd="2" destOrd="0" presId="urn:microsoft.com/office/officeart/2016/7/layout/BasicLinearProcessNumbered"/>
    <dgm:cxn modelId="{5EF73B4F-2CD9-4FC6-8AA5-2D797567375C}" type="presParOf" srcId="{ECB27960-2861-479B-81F7-8E2CD5BFFD9D}" destId="{4DBB9DB7-54C5-4319-8EA3-7A73C72AD47D}" srcOrd="3" destOrd="0" presId="urn:microsoft.com/office/officeart/2016/7/layout/BasicLinearProcessNumbered"/>
    <dgm:cxn modelId="{9A5E4CFD-E0FC-4289-BFDD-744368321ADC}" type="presParOf" srcId="{96D263E5-A677-449C-AC6F-79921F2B914F}" destId="{FF0DBE14-771F-4C93-A970-E1E8228D6283}" srcOrd="3" destOrd="0" presId="urn:microsoft.com/office/officeart/2016/7/layout/BasicLinearProcessNumbered"/>
    <dgm:cxn modelId="{79C73DCD-296E-425F-9891-7CB89452254C}" type="presParOf" srcId="{96D263E5-A677-449C-AC6F-79921F2B914F}" destId="{A6EE8F15-22F6-4F89-A84A-2B9F51176870}" srcOrd="4" destOrd="0" presId="urn:microsoft.com/office/officeart/2016/7/layout/BasicLinearProcessNumbered"/>
    <dgm:cxn modelId="{ECF543E0-FD43-4B24-90B7-860557058A8E}" type="presParOf" srcId="{A6EE8F15-22F6-4F89-A84A-2B9F51176870}" destId="{FA98EAF4-226B-4F56-89EE-EC699ABB5AB3}" srcOrd="0" destOrd="0" presId="urn:microsoft.com/office/officeart/2016/7/layout/BasicLinearProcessNumbered"/>
    <dgm:cxn modelId="{2BCF1DD5-77F8-4C28-A23F-24C3FDC0AF47}" type="presParOf" srcId="{A6EE8F15-22F6-4F89-A84A-2B9F51176870}" destId="{41364295-FDAB-4BEB-8364-94BAF809CE0A}" srcOrd="1" destOrd="0" presId="urn:microsoft.com/office/officeart/2016/7/layout/BasicLinearProcessNumbered"/>
    <dgm:cxn modelId="{2F324F22-D7F6-48CC-A817-C0A78691DCB9}" type="presParOf" srcId="{A6EE8F15-22F6-4F89-A84A-2B9F51176870}" destId="{4345ECCC-B609-4D12-AFB4-670546F7ABFB}" srcOrd="2" destOrd="0" presId="urn:microsoft.com/office/officeart/2016/7/layout/BasicLinearProcessNumbered"/>
    <dgm:cxn modelId="{B28BD5FC-EFFE-40C8-939C-419A08F3EFA6}" type="presParOf" srcId="{A6EE8F15-22F6-4F89-A84A-2B9F51176870}" destId="{B93C4BA3-9CC5-4182-B3E4-C0C02DD543AD}" srcOrd="3" destOrd="0" presId="urn:microsoft.com/office/officeart/2016/7/layout/BasicLinearProcessNumbered"/>
    <dgm:cxn modelId="{4C75FA07-96B3-48FF-9BE1-77CFCDA2CBAC}" type="presParOf" srcId="{96D263E5-A677-449C-AC6F-79921F2B914F}" destId="{76A0D5EC-5A0F-4E08-BD2E-35AAE12A0D32}" srcOrd="5" destOrd="0" presId="urn:microsoft.com/office/officeart/2016/7/layout/BasicLinearProcessNumbered"/>
    <dgm:cxn modelId="{3D7BF6BE-1C6C-4008-85C6-B82B88C64929}" type="presParOf" srcId="{96D263E5-A677-449C-AC6F-79921F2B914F}" destId="{48401ABE-0446-4F8D-AC91-A290371C988E}" srcOrd="6" destOrd="0" presId="urn:microsoft.com/office/officeart/2016/7/layout/BasicLinearProcessNumbered"/>
    <dgm:cxn modelId="{1EE4BA1E-0EE4-486C-AD18-430159207573}" type="presParOf" srcId="{48401ABE-0446-4F8D-AC91-A290371C988E}" destId="{298BFA7E-AE65-4C8B-ABF8-A15F6FC87E72}" srcOrd="0" destOrd="0" presId="urn:microsoft.com/office/officeart/2016/7/layout/BasicLinearProcessNumbered"/>
    <dgm:cxn modelId="{0350E42F-13B4-4261-BF3C-78AB16F23ED9}" type="presParOf" srcId="{48401ABE-0446-4F8D-AC91-A290371C988E}" destId="{1C8AA5BD-C1A5-49AA-8028-A5BFC4DE59B5}" srcOrd="1" destOrd="0" presId="urn:microsoft.com/office/officeart/2016/7/layout/BasicLinearProcessNumbered"/>
    <dgm:cxn modelId="{A7DA6416-D686-4F2A-9EC7-75E77D7983A8}" type="presParOf" srcId="{48401ABE-0446-4F8D-AC91-A290371C988E}" destId="{6AB8507A-24FC-4FCB-82E3-C5D463F24A45}" srcOrd="2" destOrd="0" presId="urn:microsoft.com/office/officeart/2016/7/layout/BasicLinearProcessNumbered"/>
    <dgm:cxn modelId="{74ACFDA3-7148-4A48-B385-8AD00C694009}" type="presParOf" srcId="{48401ABE-0446-4F8D-AC91-A290371C988E}" destId="{C2E4D6FC-DFE8-4292-8619-2753A7B263FD}" srcOrd="3" destOrd="0" presId="urn:microsoft.com/office/officeart/2016/7/layout/BasicLinear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EBA948-1321-400F-B9DD-67D76A95BFF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1B0A251-8F7A-4B7D-993B-83B1115A194D}">
      <dgm:prSet/>
      <dgm:spPr/>
      <dgm:t>
        <a:bodyPr/>
        <a:lstStyle/>
        <a:p>
          <a:pPr>
            <a:lnSpc>
              <a:spcPct val="100000"/>
            </a:lnSpc>
          </a:pPr>
          <a:r>
            <a:rPr lang="en-US" dirty="0"/>
            <a:t>Consent based siting and addressing societal challenges</a:t>
          </a:r>
        </a:p>
      </dgm:t>
    </dgm:pt>
    <dgm:pt modelId="{324645E7-780F-4598-81AC-79072478F758}" type="parTrans" cxnId="{F5B172CA-5EE4-453C-AF51-3EC3F918D482}">
      <dgm:prSet/>
      <dgm:spPr/>
      <dgm:t>
        <a:bodyPr/>
        <a:lstStyle/>
        <a:p>
          <a:endParaRPr lang="en-US"/>
        </a:p>
      </dgm:t>
    </dgm:pt>
    <dgm:pt modelId="{45205371-559A-45E2-8900-A4A35692ABDC}" type="sibTrans" cxnId="{F5B172CA-5EE4-453C-AF51-3EC3F918D482}">
      <dgm:prSet/>
      <dgm:spPr/>
      <dgm:t>
        <a:bodyPr/>
        <a:lstStyle/>
        <a:p>
          <a:endParaRPr lang="en-US"/>
        </a:p>
      </dgm:t>
    </dgm:pt>
    <dgm:pt modelId="{7E1B53AA-333C-4A53-8E79-2274AA1B63A1}">
      <dgm:prSet/>
      <dgm:spPr/>
      <dgm:t>
        <a:bodyPr/>
        <a:lstStyle/>
        <a:p>
          <a:pPr>
            <a:lnSpc>
              <a:spcPct val="100000"/>
            </a:lnSpc>
          </a:pPr>
          <a:r>
            <a:rPr lang="en-US" dirty="0"/>
            <a:t>Need for a disposal pathway</a:t>
          </a:r>
        </a:p>
      </dgm:t>
    </dgm:pt>
    <dgm:pt modelId="{E6E8E755-324F-4010-881F-55FA97D236E9}" type="parTrans" cxnId="{9A80EC48-B9AA-4DFA-96A0-A78AE9B48F9A}">
      <dgm:prSet/>
      <dgm:spPr/>
      <dgm:t>
        <a:bodyPr/>
        <a:lstStyle/>
        <a:p>
          <a:endParaRPr lang="en-US"/>
        </a:p>
      </dgm:t>
    </dgm:pt>
    <dgm:pt modelId="{965D43C5-3884-40D0-946F-9D28F52A5571}" type="sibTrans" cxnId="{9A80EC48-B9AA-4DFA-96A0-A78AE9B48F9A}">
      <dgm:prSet/>
      <dgm:spPr/>
      <dgm:t>
        <a:bodyPr/>
        <a:lstStyle/>
        <a:p>
          <a:endParaRPr lang="en-US"/>
        </a:p>
      </dgm:t>
    </dgm:pt>
    <dgm:pt modelId="{1CBB3058-CEE8-43A7-8D40-06FEB2C5F762}">
      <dgm:prSet/>
      <dgm:spPr/>
      <dgm:t>
        <a:bodyPr/>
        <a:lstStyle/>
        <a:p>
          <a:pPr>
            <a:lnSpc>
              <a:spcPct val="100000"/>
            </a:lnSpc>
          </a:pPr>
          <a:r>
            <a:rPr lang="en-US" dirty="0"/>
            <a:t>Extended storage research </a:t>
          </a:r>
        </a:p>
      </dgm:t>
    </dgm:pt>
    <dgm:pt modelId="{2088A62A-92CA-4928-AA84-B430475D0978}" type="parTrans" cxnId="{41E63040-F14E-4EEE-BA61-B7D3472B67CE}">
      <dgm:prSet/>
      <dgm:spPr/>
      <dgm:t>
        <a:bodyPr/>
        <a:lstStyle/>
        <a:p>
          <a:endParaRPr lang="en-US"/>
        </a:p>
      </dgm:t>
    </dgm:pt>
    <dgm:pt modelId="{0390344D-0A2F-4291-B613-E574E5C24204}" type="sibTrans" cxnId="{41E63040-F14E-4EEE-BA61-B7D3472B67CE}">
      <dgm:prSet/>
      <dgm:spPr/>
      <dgm:t>
        <a:bodyPr/>
        <a:lstStyle/>
        <a:p>
          <a:endParaRPr lang="en-US"/>
        </a:p>
      </dgm:t>
    </dgm:pt>
    <dgm:pt modelId="{9BCDCA81-EB38-43B8-8837-D543A1220B73}">
      <dgm:prSet/>
      <dgm:spPr/>
      <dgm:t>
        <a:bodyPr/>
        <a:lstStyle/>
        <a:p>
          <a:pPr>
            <a:lnSpc>
              <a:spcPct val="100000"/>
            </a:lnSpc>
          </a:pPr>
          <a:r>
            <a:rPr lang="en-US"/>
            <a:t>Foreseeing waste management from advanced reactors deployment</a:t>
          </a:r>
          <a:r>
            <a:rPr lang="en-US">
              <a:latin typeface="Arial Black" panose="020B0A04020102020204"/>
            </a:rPr>
            <a:t> </a:t>
          </a:r>
          <a:endParaRPr lang="en-US" dirty="0"/>
        </a:p>
      </dgm:t>
    </dgm:pt>
    <dgm:pt modelId="{363BB5C7-B942-4723-A643-59CB69774607}" type="parTrans" cxnId="{4A0C6A04-0087-43DF-B2C6-A8EB322044FF}">
      <dgm:prSet/>
      <dgm:spPr/>
      <dgm:t>
        <a:bodyPr/>
        <a:lstStyle/>
        <a:p>
          <a:endParaRPr lang="en-US"/>
        </a:p>
      </dgm:t>
    </dgm:pt>
    <dgm:pt modelId="{D60DB3A3-0750-4F47-A226-C579F3145B40}" type="sibTrans" cxnId="{4A0C6A04-0087-43DF-B2C6-A8EB322044FF}">
      <dgm:prSet/>
      <dgm:spPr/>
      <dgm:t>
        <a:bodyPr/>
        <a:lstStyle/>
        <a:p>
          <a:endParaRPr lang="en-US"/>
        </a:p>
      </dgm:t>
    </dgm:pt>
    <dgm:pt modelId="{8C557378-6FBD-48E4-B559-02439A51D815}">
      <dgm:prSet/>
      <dgm:spPr/>
      <dgm:t>
        <a:bodyPr/>
        <a:lstStyle/>
        <a:p>
          <a:pPr>
            <a:lnSpc>
              <a:spcPct val="100000"/>
            </a:lnSpc>
          </a:pPr>
          <a:r>
            <a:rPr lang="en-US" dirty="0"/>
            <a:t>Knowledge management </a:t>
          </a:r>
        </a:p>
      </dgm:t>
    </dgm:pt>
    <dgm:pt modelId="{D888DE23-CF06-4103-9C49-86179C3A2EB3}" type="parTrans" cxnId="{5ADEF1EF-A850-4B36-B05D-53FAEDB19DA4}">
      <dgm:prSet/>
      <dgm:spPr/>
      <dgm:t>
        <a:bodyPr/>
        <a:lstStyle/>
        <a:p>
          <a:endParaRPr lang="en-US"/>
        </a:p>
      </dgm:t>
    </dgm:pt>
    <dgm:pt modelId="{33CF8C8B-A307-4B88-9862-A7F1C848C326}" type="sibTrans" cxnId="{5ADEF1EF-A850-4B36-B05D-53FAEDB19DA4}">
      <dgm:prSet/>
      <dgm:spPr/>
      <dgm:t>
        <a:bodyPr/>
        <a:lstStyle/>
        <a:p>
          <a:endParaRPr lang="en-US"/>
        </a:p>
      </dgm:t>
    </dgm:pt>
    <dgm:pt modelId="{2CC140F8-48E6-43DA-9EBC-EC712344FA6B}" type="pres">
      <dgm:prSet presAssocID="{0AEBA948-1321-400F-B9DD-67D76A95BFFE}" presName="root" presStyleCnt="0">
        <dgm:presLayoutVars>
          <dgm:dir/>
          <dgm:resizeHandles val="exact"/>
        </dgm:presLayoutVars>
      </dgm:prSet>
      <dgm:spPr/>
    </dgm:pt>
    <dgm:pt modelId="{C9D2B496-9111-4BD1-8AD4-705CF9F89080}" type="pres">
      <dgm:prSet presAssocID="{01B0A251-8F7A-4B7D-993B-83B1115A194D}" presName="compNode" presStyleCnt="0"/>
      <dgm:spPr/>
    </dgm:pt>
    <dgm:pt modelId="{09619FF1-C819-4B3C-AF41-D815AA5981B6}" type="pres">
      <dgm:prSet presAssocID="{01B0A251-8F7A-4B7D-993B-83B1115A194D}" presName="bgRect" presStyleLbl="bgShp" presStyleIdx="0" presStyleCnt="5"/>
      <dgm:spPr/>
    </dgm:pt>
    <dgm:pt modelId="{F9728E9D-0052-42B4-8006-A870739512E5}" type="pres">
      <dgm:prSet presAssocID="{01B0A251-8F7A-4B7D-993B-83B1115A194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7A150847-06D9-4D7E-87D8-5EAF3BC4DBC2}" type="pres">
      <dgm:prSet presAssocID="{01B0A251-8F7A-4B7D-993B-83B1115A194D}" presName="spaceRect" presStyleCnt="0"/>
      <dgm:spPr/>
    </dgm:pt>
    <dgm:pt modelId="{A92E2DC7-1C17-45CB-81CF-F3E317DCECC9}" type="pres">
      <dgm:prSet presAssocID="{01B0A251-8F7A-4B7D-993B-83B1115A194D}" presName="parTx" presStyleLbl="revTx" presStyleIdx="0" presStyleCnt="5">
        <dgm:presLayoutVars>
          <dgm:chMax val="0"/>
          <dgm:chPref val="0"/>
        </dgm:presLayoutVars>
      </dgm:prSet>
      <dgm:spPr/>
    </dgm:pt>
    <dgm:pt modelId="{1DCA915E-B7AF-46E0-87C0-B4C6476A85E2}" type="pres">
      <dgm:prSet presAssocID="{45205371-559A-45E2-8900-A4A35692ABDC}" presName="sibTrans" presStyleCnt="0"/>
      <dgm:spPr/>
    </dgm:pt>
    <dgm:pt modelId="{3442874F-E9CB-40BB-81BD-E0762CA14540}" type="pres">
      <dgm:prSet presAssocID="{7E1B53AA-333C-4A53-8E79-2274AA1B63A1}" presName="compNode" presStyleCnt="0"/>
      <dgm:spPr/>
    </dgm:pt>
    <dgm:pt modelId="{92D0D4F5-F907-4EFD-AA16-4FEB6C4AC7CC}" type="pres">
      <dgm:prSet presAssocID="{7E1B53AA-333C-4A53-8E79-2274AA1B63A1}" presName="bgRect" presStyleLbl="bgShp" presStyleIdx="1" presStyleCnt="5"/>
      <dgm:spPr/>
    </dgm:pt>
    <dgm:pt modelId="{0E221EC5-8CAF-43F8-8D85-3AC09E90222B}" type="pres">
      <dgm:prSet presAssocID="{7E1B53AA-333C-4A53-8E79-2274AA1B63A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891CD824-6588-4BDB-BCD6-0939D67909EC}" type="pres">
      <dgm:prSet presAssocID="{7E1B53AA-333C-4A53-8E79-2274AA1B63A1}" presName="spaceRect" presStyleCnt="0"/>
      <dgm:spPr/>
    </dgm:pt>
    <dgm:pt modelId="{2AC7C629-9E6B-47FC-AA65-8D247A1D7FA3}" type="pres">
      <dgm:prSet presAssocID="{7E1B53AA-333C-4A53-8E79-2274AA1B63A1}" presName="parTx" presStyleLbl="revTx" presStyleIdx="1" presStyleCnt="5">
        <dgm:presLayoutVars>
          <dgm:chMax val="0"/>
          <dgm:chPref val="0"/>
        </dgm:presLayoutVars>
      </dgm:prSet>
      <dgm:spPr/>
    </dgm:pt>
    <dgm:pt modelId="{1462E5EC-246E-4D42-AAE8-5F55D6122704}" type="pres">
      <dgm:prSet presAssocID="{965D43C5-3884-40D0-946F-9D28F52A5571}" presName="sibTrans" presStyleCnt="0"/>
      <dgm:spPr/>
    </dgm:pt>
    <dgm:pt modelId="{A3965EF5-7A6D-494B-BC4F-7E761CA2DF42}" type="pres">
      <dgm:prSet presAssocID="{1CBB3058-CEE8-43A7-8D40-06FEB2C5F762}" presName="compNode" presStyleCnt="0"/>
      <dgm:spPr/>
    </dgm:pt>
    <dgm:pt modelId="{F9C5F337-FF07-429B-8DB8-E37AFA7C8F9A}" type="pres">
      <dgm:prSet presAssocID="{1CBB3058-CEE8-43A7-8D40-06FEB2C5F762}" presName="bgRect" presStyleLbl="bgShp" presStyleIdx="2" presStyleCnt="5"/>
      <dgm:spPr/>
    </dgm:pt>
    <dgm:pt modelId="{D0EF6FA3-7D58-43BA-A331-B956B6E8EA20}" type="pres">
      <dgm:prSet presAssocID="{1CBB3058-CEE8-43A7-8D40-06FEB2C5F76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tabase"/>
        </a:ext>
      </dgm:extLst>
    </dgm:pt>
    <dgm:pt modelId="{4A3FFCCA-A750-4ADB-BC2B-38CFB84E7B4C}" type="pres">
      <dgm:prSet presAssocID="{1CBB3058-CEE8-43A7-8D40-06FEB2C5F762}" presName="spaceRect" presStyleCnt="0"/>
      <dgm:spPr/>
    </dgm:pt>
    <dgm:pt modelId="{60DCFB4D-BB41-44D4-B778-DCFB90E36A87}" type="pres">
      <dgm:prSet presAssocID="{1CBB3058-CEE8-43A7-8D40-06FEB2C5F762}" presName="parTx" presStyleLbl="revTx" presStyleIdx="2" presStyleCnt="5">
        <dgm:presLayoutVars>
          <dgm:chMax val="0"/>
          <dgm:chPref val="0"/>
        </dgm:presLayoutVars>
      </dgm:prSet>
      <dgm:spPr/>
    </dgm:pt>
    <dgm:pt modelId="{B79C4C88-14E5-4624-9717-FFAF60CAC94B}" type="pres">
      <dgm:prSet presAssocID="{0390344D-0A2F-4291-B613-E574E5C24204}" presName="sibTrans" presStyleCnt="0"/>
      <dgm:spPr/>
    </dgm:pt>
    <dgm:pt modelId="{348534F8-805E-4938-841A-A4C13A0BCA5A}" type="pres">
      <dgm:prSet presAssocID="{9BCDCA81-EB38-43B8-8837-D543A1220B73}" presName="compNode" presStyleCnt="0"/>
      <dgm:spPr/>
    </dgm:pt>
    <dgm:pt modelId="{A587887C-56A2-415C-BDCC-EFD58F9592F6}" type="pres">
      <dgm:prSet presAssocID="{9BCDCA81-EB38-43B8-8837-D543A1220B73}" presName="bgRect" presStyleLbl="bgShp" presStyleIdx="3" presStyleCnt="5"/>
      <dgm:spPr/>
    </dgm:pt>
    <dgm:pt modelId="{18E5E5E5-383B-4F9C-825F-3EAE079B8463}" type="pres">
      <dgm:prSet presAssocID="{9BCDCA81-EB38-43B8-8837-D543A1220B7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actory"/>
        </a:ext>
      </dgm:extLst>
    </dgm:pt>
    <dgm:pt modelId="{FB342FAB-D776-46B9-82FB-F99A3DC2B602}" type="pres">
      <dgm:prSet presAssocID="{9BCDCA81-EB38-43B8-8837-D543A1220B73}" presName="spaceRect" presStyleCnt="0"/>
      <dgm:spPr/>
    </dgm:pt>
    <dgm:pt modelId="{7FA1FFE6-EA93-4435-80A5-4FFFE876D30E}" type="pres">
      <dgm:prSet presAssocID="{9BCDCA81-EB38-43B8-8837-D543A1220B73}" presName="parTx" presStyleLbl="revTx" presStyleIdx="3" presStyleCnt="5">
        <dgm:presLayoutVars>
          <dgm:chMax val="0"/>
          <dgm:chPref val="0"/>
        </dgm:presLayoutVars>
      </dgm:prSet>
      <dgm:spPr/>
    </dgm:pt>
    <dgm:pt modelId="{BBD1BF13-CA70-4BB4-ADF4-85ABE7659BD4}" type="pres">
      <dgm:prSet presAssocID="{D60DB3A3-0750-4F47-A226-C579F3145B40}" presName="sibTrans" presStyleCnt="0"/>
      <dgm:spPr/>
    </dgm:pt>
    <dgm:pt modelId="{CAAF09B7-D0D9-40EF-B1A5-658F2570DAE3}" type="pres">
      <dgm:prSet presAssocID="{8C557378-6FBD-48E4-B559-02439A51D815}" presName="compNode" presStyleCnt="0"/>
      <dgm:spPr/>
    </dgm:pt>
    <dgm:pt modelId="{FAF42DA5-7ADE-4E2A-89E8-BEE8CCBED5BE}" type="pres">
      <dgm:prSet presAssocID="{8C557378-6FBD-48E4-B559-02439A51D815}" presName="bgRect" presStyleLbl="bgShp" presStyleIdx="4" presStyleCnt="5"/>
      <dgm:spPr/>
    </dgm:pt>
    <dgm:pt modelId="{DFDE99EE-6AB5-43C3-A59F-1D68B7D834B4}" type="pres">
      <dgm:prSet presAssocID="{8C557378-6FBD-48E4-B559-02439A51D81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d with Gears"/>
        </a:ext>
      </dgm:extLst>
    </dgm:pt>
    <dgm:pt modelId="{0AB54CF4-7EB9-4F49-AE08-5AAD4A38EF82}" type="pres">
      <dgm:prSet presAssocID="{8C557378-6FBD-48E4-B559-02439A51D815}" presName="spaceRect" presStyleCnt="0"/>
      <dgm:spPr/>
    </dgm:pt>
    <dgm:pt modelId="{E4A4AF88-B6BC-448A-AC34-958E49AEDE33}" type="pres">
      <dgm:prSet presAssocID="{8C557378-6FBD-48E4-B559-02439A51D815}" presName="parTx" presStyleLbl="revTx" presStyleIdx="4" presStyleCnt="5">
        <dgm:presLayoutVars>
          <dgm:chMax val="0"/>
          <dgm:chPref val="0"/>
        </dgm:presLayoutVars>
      </dgm:prSet>
      <dgm:spPr/>
    </dgm:pt>
  </dgm:ptLst>
  <dgm:cxnLst>
    <dgm:cxn modelId="{4A0C6A04-0087-43DF-B2C6-A8EB322044FF}" srcId="{0AEBA948-1321-400F-B9DD-67D76A95BFFE}" destId="{9BCDCA81-EB38-43B8-8837-D543A1220B73}" srcOrd="3" destOrd="0" parTransId="{363BB5C7-B942-4723-A643-59CB69774607}" sibTransId="{D60DB3A3-0750-4F47-A226-C579F3145B40}"/>
    <dgm:cxn modelId="{449FCF33-3058-4352-A9E1-3D0317028EB6}" type="presOf" srcId="{8C557378-6FBD-48E4-B559-02439A51D815}" destId="{E4A4AF88-B6BC-448A-AC34-958E49AEDE33}" srcOrd="0" destOrd="0" presId="urn:microsoft.com/office/officeart/2018/2/layout/IconVerticalSolidList"/>
    <dgm:cxn modelId="{41E63040-F14E-4EEE-BA61-B7D3472B67CE}" srcId="{0AEBA948-1321-400F-B9DD-67D76A95BFFE}" destId="{1CBB3058-CEE8-43A7-8D40-06FEB2C5F762}" srcOrd="2" destOrd="0" parTransId="{2088A62A-92CA-4928-AA84-B430475D0978}" sibTransId="{0390344D-0A2F-4291-B613-E574E5C24204}"/>
    <dgm:cxn modelId="{9A80EC48-B9AA-4DFA-96A0-A78AE9B48F9A}" srcId="{0AEBA948-1321-400F-B9DD-67D76A95BFFE}" destId="{7E1B53AA-333C-4A53-8E79-2274AA1B63A1}" srcOrd="1" destOrd="0" parTransId="{E6E8E755-324F-4010-881F-55FA97D236E9}" sibTransId="{965D43C5-3884-40D0-946F-9D28F52A5571}"/>
    <dgm:cxn modelId="{149E77A9-F6A2-407D-9BDF-D5BC7968B2AD}" type="presOf" srcId="{7E1B53AA-333C-4A53-8E79-2274AA1B63A1}" destId="{2AC7C629-9E6B-47FC-AA65-8D247A1D7FA3}" srcOrd="0" destOrd="0" presId="urn:microsoft.com/office/officeart/2018/2/layout/IconVerticalSolidList"/>
    <dgm:cxn modelId="{8E2892BF-2FB3-43A7-91C5-F20DF2EAF357}" type="presOf" srcId="{0AEBA948-1321-400F-B9DD-67D76A95BFFE}" destId="{2CC140F8-48E6-43DA-9EBC-EC712344FA6B}" srcOrd="0" destOrd="0" presId="urn:microsoft.com/office/officeart/2018/2/layout/IconVerticalSolidList"/>
    <dgm:cxn modelId="{992BA2C8-919E-4649-B3A1-7EA57C8407F4}" type="presOf" srcId="{01B0A251-8F7A-4B7D-993B-83B1115A194D}" destId="{A92E2DC7-1C17-45CB-81CF-F3E317DCECC9}" srcOrd="0" destOrd="0" presId="urn:microsoft.com/office/officeart/2018/2/layout/IconVerticalSolidList"/>
    <dgm:cxn modelId="{F5B172CA-5EE4-453C-AF51-3EC3F918D482}" srcId="{0AEBA948-1321-400F-B9DD-67D76A95BFFE}" destId="{01B0A251-8F7A-4B7D-993B-83B1115A194D}" srcOrd="0" destOrd="0" parTransId="{324645E7-780F-4598-81AC-79072478F758}" sibTransId="{45205371-559A-45E2-8900-A4A35692ABDC}"/>
    <dgm:cxn modelId="{C68EBDCD-FE3E-4E20-9AD6-5AFB161BBC9B}" type="presOf" srcId="{1CBB3058-CEE8-43A7-8D40-06FEB2C5F762}" destId="{60DCFB4D-BB41-44D4-B778-DCFB90E36A87}" srcOrd="0" destOrd="0" presId="urn:microsoft.com/office/officeart/2018/2/layout/IconVerticalSolidList"/>
    <dgm:cxn modelId="{5880ACD2-5532-4273-B3FA-74BFEF96AA17}" type="presOf" srcId="{9BCDCA81-EB38-43B8-8837-D543A1220B73}" destId="{7FA1FFE6-EA93-4435-80A5-4FFFE876D30E}" srcOrd="0" destOrd="0" presId="urn:microsoft.com/office/officeart/2018/2/layout/IconVerticalSolidList"/>
    <dgm:cxn modelId="{5ADEF1EF-A850-4B36-B05D-53FAEDB19DA4}" srcId="{0AEBA948-1321-400F-B9DD-67D76A95BFFE}" destId="{8C557378-6FBD-48E4-B559-02439A51D815}" srcOrd="4" destOrd="0" parTransId="{D888DE23-CF06-4103-9C49-86179C3A2EB3}" sibTransId="{33CF8C8B-A307-4B88-9862-A7F1C848C326}"/>
    <dgm:cxn modelId="{FCA7FF1C-C683-4EB7-9F1C-9A79BCCF3B43}" type="presParOf" srcId="{2CC140F8-48E6-43DA-9EBC-EC712344FA6B}" destId="{C9D2B496-9111-4BD1-8AD4-705CF9F89080}" srcOrd="0" destOrd="0" presId="urn:microsoft.com/office/officeart/2018/2/layout/IconVerticalSolidList"/>
    <dgm:cxn modelId="{F864A08C-4669-4F73-8947-E033EA747962}" type="presParOf" srcId="{C9D2B496-9111-4BD1-8AD4-705CF9F89080}" destId="{09619FF1-C819-4B3C-AF41-D815AA5981B6}" srcOrd="0" destOrd="0" presId="urn:microsoft.com/office/officeart/2018/2/layout/IconVerticalSolidList"/>
    <dgm:cxn modelId="{CB936ADA-76E1-45E5-A707-8700D510203F}" type="presParOf" srcId="{C9D2B496-9111-4BD1-8AD4-705CF9F89080}" destId="{F9728E9D-0052-42B4-8006-A870739512E5}" srcOrd="1" destOrd="0" presId="urn:microsoft.com/office/officeart/2018/2/layout/IconVerticalSolidList"/>
    <dgm:cxn modelId="{8D3FCEBB-E333-4879-9E70-4AE6708EFAD9}" type="presParOf" srcId="{C9D2B496-9111-4BD1-8AD4-705CF9F89080}" destId="{7A150847-06D9-4D7E-87D8-5EAF3BC4DBC2}" srcOrd="2" destOrd="0" presId="urn:microsoft.com/office/officeart/2018/2/layout/IconVerticalSolidList"/>
    <dgm:cxn modelId="{175B99AE-C746-4DED-ACF7-3590A2D5C293}" type="presParOf" srcId="{C9D2B496-9111-4BD1-8AD4-705CF9F89080}" destId="{A92E2DC7-1C17-45CB-81CF-F3E317DCECC9}" srcOrd="3" destOrd="0" presId="urn:microsoft.com/office/officeart/2018/2/layout/IconVerticalSolidList"/>
    <dgm:cxn modelId="{5C370E24-820A-4792-A20C-48A08432F2DF}" type="presParOf" srcId="{2CC140F8-48E6-43DA-9EBC-EC712344FA6B}" destId="{1DCA915E-B7AF-46E0-87C0-B4C6476A85E2}" srcOrd="1" destOrd="0" presId="urn:microsoft.com/office/officeart/2018/2/layout/IconVerticalSolidList"/>
    <dgm:cxn modelId="{22FB0A2F-1482-43EF-95B7-A39964534DB5}" type="presParOf" srcId="{2CC140F8-48E6-43DA-9EBC-EC712344FA6B}" destId="{3442874F-E9CB-40BB-81BD-E0762CA14540}" srcOrd="2" destOrd="0" presId="urn:microsoft.com/office/officeart/2018/2/layout/IconVerticalSolidList"/>
    <dgm:cxn modelId="{83ED7E85-546D-495D-868E-4C2120D38325}" type="presParOf" srcId="{3442874F-E9CB-40BB-81BD-E0762CA14540}" destId="{92D0D4F5-F907-4EFD-AA16-4FEB6C4AC7CC}" srcOrd="0" destOrd="0" presId="urn:microsoft.com/office/officeart/2018/2/layout/IconVerticalSolidList"/>
    <dgm:cxn modelId="{D4B8FDFA-4E5B-4E50-824D-E437D8D5CF10}" type="presParOf" srcId="{3442874F-E9CB-40BB-81BD-E0762CA14540}" destId="{0E221EC5-8CAF-43F8-8D85-3AC09E90222B}" srcOrd="1" destOrd="0" presId="urn:microsoft.com/office/officeart/2018/2/layout/IconVerticalSolidList"/>
    <dgm:cxn modelId="{5E663A2C-4F1F-409B-8BDE-DB4022CD05AE}" type="presParOf" srcId="{3442874F-E9CB-40BB-81BD-E0762CA14540}" destId="{891CD824-6588-4BDB-BCD6-0939D67909EC}" srcOrd="2" destOrd="0" presId="urn:microsoft.com/office/officeart/2018/2/layout/IconVerticalSolidList"/>
    <dgm:cxn modelId="{8C450173-F291-4D10-9A4F-5B80B489DF50}" type="presParOf" srcId="{3442874F-E9CB-40BB-81BD-E0762CA14540}" destId="{2AC7C629-9E6B-47FC-AA65-8D247A1D7FA3}" srcOrd="3" destOrd="0" presId="urn:microsoft.com/office/officeart/2018/2/layout/IconVerticalSolidList"/>
    <dgm:cxn modelId="{AFE38081-A2B7-44BE-9ABB-A6BF319A7D97}" type="presParOf" srcId="{2CC140F8-48E6-43DA-9EBC-EC712344FA6B}" destId="{1462E5EC-246E-4D42-AAE8-5F55D6122704}" srcOrd="3" destOrd="0" presId="urn:microsoft.com/office/officeart/2018/2/layout/IconVerticalSolidList"/>
    <dgm:cxn modelId="{D1927524-8535-484D-BF25-650048217CEF}" type="presParOf" srcId="{2CC140F8-48E6-43DA-9EBC-EC712344FA6B}" destId="{A3965EF5-7A6D-494B-BC4F-7E761CA2DF42}" srcOrd="4" destOrd="0" presId="urn:microsoft.com/office/officeart/2018/2/layout/IconVerticalSolidList"/>
    <dgm:cxn modelId="{57BB9E52-D8EB-426E-97AF-1E878E40C4A9}" type="presParOf" srcId="{A3965EF5-7A6D-494B-BC4F-7E761CA2DF42}" destId="{F9C5F337-FF07-429B-8DB8-E37AFA7C8F9A}" srcOrd="0" destOrd="0" presId="urn:microsoft.com/office/officeart/2018/2/layout/IconVerticalSolidList"/>
    <dgm:cxn modelId="{494730A5-6839-4CEA-9BCA-5E846BBBF4D9}" type="presParOf" srcId="{A3965EF5-7A6D-494B-BC4F-7E761CA2DF42}" destId="{D0EF6FA3-7D58-43BA-A331-B956B6E8EA20}" srcOrd="1" destOrd="0" presId="urn:microsoft.com/office/officeart/2018/2/layout/IconVerticalSolidList"/>
    <dgm:cxn modelId="{0837C290-7004-48EC-9F53-69B7C9CB5BC5}" type="presParOf" srcId="{A3965EF5-7A6D-494B-BC4F-7E761CA2DF42}" destId="{4A3FFCCA-A750-4ADB-BC2B-38CFB84E7B4C}" srcOrd="2" destOrd="0" presId="urn:microsoft.com/office/officeart/2018/2/layout/IconVerticalSolidList"/>
    <dgm:cxn modelId="{E353186D-C126-4400-B788-2DEC3D35B79E}" type="presParOf" srcId="{A3965EF5-7A6D-494B-BC4F-7E761CA2DF42}" destId="{60DCFB4D-BB41-44D4-B778-DCFB90E36A87}" srcOrd="3" destOrd="0" presId="urn:microsoft.com/office/officeart/2018/2/layout/IconVerticalSolidList"/>
    <dgm:cxn modelId="{9780F495-47E9-435B-BB8C-3BEAAA9AA94C}" type="presParOf" srcId="{2CC140F8-48E6-43DA-9EBC-EC712344FA6B}" destId="{B79C4C88-14E5-4624-9717-FFAF60CAC94B}" srcOrd="5" destOrd="0" presId="urn:microsoft.com/office/officeart/2018/2/layout/IconVerticalSolidList"/>
    <dgm:cxn modelId="{3A00FEE2-043F-41F9-9FB4-07AD1E9556B8}" type="presParOf" srcId="{2CC140F8-48E6-43DA-9EBC-EC712344FA6B}" destId="{348534F8-805E-4938-841A-A4C13A0BCA5A}" srcOrd="6" destOrd="0" presId="urn:microsoft.com/office/officeart/2018/2/layout/IconVerticalSolidList"/>
    <dgm:cxn modelId="{C9014C30-74AA-4CA7-8F6A-60E854B2542C}" type="presParOf" srcId="{348534F8-805E-4938-841A-A4C13A0BCA5A}" destId="{A587887C-56A2-415C-BDCC-EFD58F9592F6}" srcOrd="0" destOrd="0" presId="urn:microsoft.com/office/officeart/2018/2/layout/IconVerticalSolidList"/>
    <dgm:cxn modelId="{C57F91C2-6363-4A13-B6A3-25A240BDC083}" type="presParOf" srcId="{348534F8-805E-4938-841A-A4C13A0BCA5A}" destId="{18E5E5E5-383B-4F9C-825F-3EAE079B8463}" srcOrd="1" destOrd="0" presId="urn:microsoft.com/office/officeart/2018/2/layout/IconVerticalSolidList"/>
    <dgm:cxn modelId="{A764982E-178F-4D71-84B0-C0C7E7F006CD}" type="presParOf" srcId="{348534F8-805E-4938-841A-A4C13A0BCA5A}" destId="{FB342FAB-D776-46B9-82FB-F99A3DC2B602}" srcOrd="2" destOrd="0" presId="urn:microsoft.com/office/officeart/2018/2/layout/IconVerticalSolidList"/>
    <dgm:cxn modelId="{6038C628-9646-4B3E-BDA5-E46AF483B29F}" type="presParOf" srcId="{348534F8-805E-4938-841A-A4C13A0BCA5A}" destId="{7FA1FFE6-EA93-4435-80A5-4FFFE876D30E}" srcOrd="3" destOrd="0" presId="urn:microsoft.com/office/officeart/2018/2/layout/IconVerticalSolidList"/>
    <dgm:cxn modelId="{B3F85BD5-8D41-4823-8738-94AC4751E6F6}" type="presParOf" srcId="{2CC140F8-48E6-43DA-9EBC-EC712344FA6B}" destId="{BBD1BF13-CA70-4BB4-ADF4-85ABE7659BD4}" srcOrd="7" destOrd="0" presId="urn:microsoft.com/office/officeart/2018/2/layout/IconVerticalSolidList"/>
    <dgm:cxn modelId="{F9636AF6-8A88-491D-9754-B532C979C26D}" type="presParOf" srcId="{2CC140F8-48E6-43DA-9EBC-EC712344FA6B}" destId="{CAAF09B7-D0D9-40EF-B1A5-658F2570DAE3}" srcOrd="8" destOrd="0" presId="urn:microsoft.com/office/officeart/2018/2/layout/IconVerticalSolidList"/>
    <dgm:cxn modelId="{09475D9A-CB78-4C87-B3AE-23EB267F8B16}" type="presParOf" srcId="{CAAF09B7-D0D9-40EF-B1A5-658F2570DAE3}" destId="{FAF42DA5-7ADE-4E2A-89E8-BEE8CCBED5BE}" srcOrd="0" destOrd="0" presId="urn:microsoft.com/office/officeart/2018/2/layout/IconVerticalSolidList"/>
    <dgm:cxn modelId="{B9736F18-3244-48BD-8EBE-6BB434153497}" type="presParOf" srcId="{CAAF09B7-D0D9-40EF-B1A5-658F2570DAE3}" destId="{DFDE99EE-6AB5-43C3-A59F-1D68B7D834B4}" srcOrd="1" destOrd="0" presId="urn:microsoft.com/office/officeart/2018/2/layout/IconVerticalSolidList"/>
    <dgm:cxn modelId="{C2C64761-B2CD-4E73-91B6-19264CEAEA54}" type="presParOf" srcId="{CAAF09B7-D0D9-40EF-B1A5-658F2570DAE3}" destId="{0AB54CF4-7EB9-4F49-AE08-5AAD4A38EF82}" srcOrd="2" destOrd="0" presId="urn:microsoft.com/office/officeart/2018/2/layout/IconVerticalSolidList"/>
    <dgm:cxn modelId="{0D7475D2-62E0-4F97-B1FE-8ACD6DA6E327}" type="presParOf" srcId="{CAAF09B7-D0D9-40EF-B1A5-658F2570DAE3}" destId="{E4A4AF88-B6BC-448A-AC34-958E49AEDE3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889101-6C25-45ED-9282-FA3B7ECEEA7C}">
      <dsp:nvSpPr>
        <dsp:cNvPr id="0" name=""/>
        <dsp:cNvSpPr/>
      </dsp:nvSpPr>
      <dsp:spPr>
        <a:xfrm rot="16200000">
          <a:off x="-1147902" y="1152308"/>
          <a:ext cx="4045276" cy="1740658"/>
        </a:xfrm>
        <a:prstGeom prst="flowChartManualOperation">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t" anchorCtr="0">
          <a:noAutofit/>
        </a:bodyPr>
        <a:lstStyle/>
        <a:p>
          <a:pPr marL="0" lvl="0" indent="0" algn="l" defTabSz="622300">
            <a:lnSpc>
              <a:spcPct val="90000"/>
            </a:lnSpc>
            <a:spcBef>
              <a:spcPct val="0"/>
            </a:spcBef>
            <a:spcAft>
              <a:spcPct val="35000"/>
            </a:spcAft>
            <a:buNone/>
          </a:pPr>
          <a:r>
            <a:rPr lang="en-US" sz="1400" kern="1200"/>
            <a:t>Physical Protection Systems</a:t>
          </a:r>
        </a:p>
        <a:p>
          <a:pPr marL="114300" lvl="1" indent="-114300" algn="l" defTabSz="533400">
            <a:lnSpc>
              <a:spcPct val="90000"/>
            </a:lnSpc>
            <a:spcBef>
              <a:spcPct val="0"/>
            </a:spcBef>
            <a:spcAft>
              <a:spcPct val="15000"/>
            </a:spcAft>
            <a:buChar char="•"/>
          </a:pPr>
          <a:r>
            <a:rPr lang="en-US" sz="1200" b="1" kern="1200">
              <a:latin typeface="Arial Narrow"/>
            </a:rPr>
            <a:t>Reduce number of on-site responders</a:t>
          </a:r>
          <a:endParaRPr lang="en-US" sz="1200" kern="1200">
            <a:latin typeface="Arial Narrow"/>
          </a:endParaRPr>
        </a:p>
        <a:p>
          <a:pPr marL="114300" lvl="1" indent="-114300" algn="l" defTabSz="533400" rtl="0">
            <a:lnSpc>
              <a:spcPct val="90000"/>
            </a:lnSpc>
            <a:spcBef>
              <a:spcPct val="0"/>
            </a:spcBef>
            <a:spcAft>
              <a:spcPct val="15000"/>
            </a:spcAft>
            <a:buChar char="•"/>
          </a:pPr>
          <a:r>
            <a:rPr lang="en-US" sz="1200" b="1" kern="1200">
              <a:latin typeface="Arial Narrow"/>
            </a:rPr>
            <a:t>Reduce upfront costs </a:t>
          </a:r>
          <a:endParaRPr lang="en-US" sz="1200" kern="1200"/>
        </a:p>
        <a:p>
          <a:pPr marL="114300" lvl="1" indent="-114300" algn="l" defTabSz="533400" rtl="0">
            <a:lnSpc>
              <a:spcPct val="90000"/>
            </a:lnSpc>
            <a:spcBef>
              <a:spcPct val="0"/>
            </a:spcBef>
            <a:spcAft>
              <a:spcPct val="15000"/>
            </a:spcAft>
            <a:buChar char="•"/>
          </a:pPr>
          <a:r>
            <a:rPr lang="en-US" sz="1200" b="1" kern="1200">
              <a:latin typeface="Arial Narrow"/>
            </a:rPr>
            <a:t>Evaluate enhanced safety systems </a:t>
          </a:r>
          <a:endParaRPr lang="en-US" sz="1200" kern="1200">
            <a:latin typeface="Arial Black" panose="020B0A04020102020204"/>
          </a:endParaRPr>
        </a:p>
        <a:p>
          <a:pPr marL="114300" lvl="1" indent="-114300" algn="l" defTabSz="533400" rtl="0">
            <a:lnSpc>
              <a:spcPct val="90000"/>
            </a:lnSpc>
            <a:spcBef>
              <a:spcPct val="0"/>
            </a:spcBef>
            <a:spcAft>
              <a:spcPct val="15000"/>
            </a:spcAft>
            <a:buChar char="•"/>
          </a:pPr>
          <a:r>
            <a:rPr lang="en-US" sz="1200" b="1" kern="1200">
              <a:latin typeface="Arial Narrow"/>
            </a:rPr>
            <a:t>Evaluate unique sabotage targets </a:t>
          </a:r>
          <a:endParaRPr lang="en-US" sz="1200" kern="1200"/>
        </a:p>
      </dsp:txBody>
      <dsp:txXfrm rot="5400000">
        <a:off x="4407" y="809054"/>
        <a:ext cx="1740658" cy="2427166"/>
      </dsp:txXfrm>
    </dsp:sp>
    <dsp:sp modelId="{2B2D8F33-F87F-4251-A7E7-80960131F58D}">
      <dsp:nvSpPr>
        <dsp:cNvPr id="0" name=""/>
        <dsp:cNvSpPr/>
      </dsp:nvSpPr>
      <dsp:spPr>
        <a:xfrm rot="16200000">
          <a:off x="723304" y="1152308"/>
          <a:ext cx="4045276" cy="1740658"/>
        </a:xfrm>
        <a:prstGeom prst="flowChartManualOperation">
          <a:avLst/>
        </a:prstGeom>
        <a:solidFill>
          <a:schemeClr val="accent1">
            <a:shade val="80000"/>
            <a:hueOff val="120637"/>
            <a:satOff val="-16196"/>
            <a:lumOff val="8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t" anchorCtr="0">
          <a:noAutofit/>
        </a:bodyPr>
        <a:lstStyle/>
        <a:p>
          <a:pPr marL="0" lvl="0" indent="0" algn="l" defTabSz="622300">
            <a:lnSpc>
              <a:spcPct val="90000"/>
            </a:lnSpc>
            <a:spcBef>
              <a:spcPct val="0"/>
            </a:spcBef>
            <a:spcAft>
              <a:spcPct val="35000"/>
            </a:spcAft>
            <a:buNone/>
          </a:pPr>
          <a:r>
            <a:rPr lang="en-US" sz="1400" kern="1200"/>
            <a:t>Pebble Bed Reactor MC&amp;A</a:t>
          </a:r>
        </a:p>
        <a:p>
          <a:pPr marL="114300" lvl="1" indent="-114300" algn="l" defTabSz="533400">
            <a:lnSpc>
              <a:spcPct val="90000"/>
            </a:lnSpc>
            <a:spcBef>
              <a:spcPct val="0"/>
            </a:spcBef>
            <a:spcAft>
              <a:spcPct val="15000"/>
            </a:spcAft>
            <a:buChar char="•"/>
          </a:pPr>
          <a:r>
            <a:rPr lang="en-US" sz="1200" b="1" kern="1200">
              <a:latin typeface="Arial Narrow"/>
            </a:rPr>
            <a:t>Evaluate regulatory approach</a:t>
          </a:r>
          <a:endParaRPr lang="en-US" sz="1400" kern="1200">
            <a:latin typeface="Arial Narrow"/>
          </a:endParaRPr>
        </a:p>
        <a:p>
          <a:pPr marL="114300" lvl="1" indent="-114300" algn="l" defTabSz="533400">
            <a:lnSpc>
              <a:spcPct val="90000"/>
            </a:lnSpc>
            <a:spcBef>
              <a:spcPct val="0"/>
            </a:spcBef>
            <a:spcAft>
              <a:spcPct val="15000"/>
            </a:spcAft>
            <a:buChar char="•"/>
          </a:pPr>
          <a:r>
            <a:rPr lang="en-US" sz="1200" b="1" kern="1200">
              <a:latin typeface="Arial Narrow"/>
            </a:rPr>
            <a:t>Determine driving requirements</a:t>
          </a:r>
          <a:endParaRPr lang="en-US" sz="1200" kern="1200">
            <a:latin typeface="Arial Narrow"/>
          </a:endParaRPr>
        </a:p>
        <a:p>
          <a:pPr marL="114300" lvl="1" indent="-114300" algn="l" defTabSz="533400">
            <a:lnSpc>
              <a:spcPct val="90000"/>
            </a:lnSpc>
            <a:spcBef>
              <a:spcPct val="0"/>
            </a:spcBef>
            <a:spcAft>
              <a:spcPct val="15000"/>
            </a:spcAft>
            <a:buChar char="•"/>
          </a:pPr>
          <a:r>
            <a:rPr lang="en-US" sz="1200" b="1" kern="1200">
              <a:latin typeface="Arial Narrow"/>
            </a:rPr>
            <a:t>Evaluate new monitoring technologies</a:t>
          </a:r>
          <a:endParaRPr lang="en-US" sz="1200" kern="1200">
            <a:latin typeface="Arial Narrow"/>
          </a:endParaRPr>
        </a:p>
      </dsp:txBody>
      <dsp:txXfrm rot="5400000">
        <a:off x="1875613" y="809054"/>
        <a:ext cx="1740658" cy="2427166"/>
      </dsp:txXfrm>
    </dsp:sp>
    <dsp:sp modelId="{75EC0FC0-61AA-4F87-88BD-871375D20E42}">
      <dsp:nvSpPr>
        <dsp:cNvPr id="0" name=""/>
        <dsp:cNvSpPr/>
      </dsp:nvSpPr>
      <dsp:spPr>
        <a:xfrm rot="16200000">
          <a:off x="2594512" y="1152308"/>
          <a:ext cx="4045276" cy="1740658"/>
        </a:xfrm>
        <a:prstGeom prst="flowChartManualOperation">
          <a:avLst/>
        </a:prstGeom>
        <a:solidFill>
          <a:schemeClr val="accent1">
            <a:shade val="80000"/>
            <a:hueOff val="241275"/>
            <a:satOff val="-32391"/>
            <a:lumOff val="165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t" anchorCtr="0">
          <a:noAutofit/>
        </a:bodyPr>
        <a:lstStyle/>
        <a:p>
          <a:pPr marL="0" lvl="0" indent="0" algn="l" defTabSz="622300">
            <a:lnSpc>
              <a:spcPct val="90000"/>
            </a:lnSpc>
            <a:spcBef>
              <a:spcPct val="0"/>
            </a:spcBef>
            <a:spcAft>
              <a:spcPct val="35000"/>
            </a:spcAft>
            <a:buNone/>
          </a:pPr>
          <a:r>
            <a:rPr lang="en-US" sz="1400" kern="1200"/>
            <a:t>Microreactor PPS and MC&amp;A</a:t>
          </a:r>
        </a:p>
        <a:p>
          <a:pPr marL="114300" lvl="1" indent="-114300" algn="l" defTabSz="533400" rtl="0">
            <a:lnSpc>
              <a:spcPct val="90000"/>
            </a:lnSpc>
            <a:spcBef>
              <a:spcPct val="0"/>
            </a:spcBef>
            <a:spcAft>
              <a:spcPct val="15000"/>
            </a:spcAft>
            <a:buChar char="•"/>
          </a:pPr>
          <a:r>
            <a:rPr lang="en-US" sz="1200" b="1" kern="1200">
              <a:latin typeface="Arial Narrow"/>
            </a:rPr>
            <a:t>Develop a licensing framework </a:t>
          </a:r>
          <a:endParaRPr lang="en-US" sz="1200" kern="1200"/>
        </a:p>
        <a:p>
          <a:pPr marL="114300" lvl="1" indent="-114300" algn="l" defTabSz="533400">
            <a:lnSpc>
              <a:spcPct val="90000"/>
            </a:lnSpc>
            <a:spcBef>
              <a:spcPct val="0"/>
            </a:spcBef>
            <a:spcAft>
              <a:spcPct val="15000"/>
            </a:spcAft>
            <a:buChar char="•"/>
          </a:pPr>
          <a:r>
            <a:rPr lang="en-US" sz="1200" b="1" kern="1200">
              <a:latin typeface="Arial Narrow"/>
            </a:rPr>
            <a:t>Develop approaches appropriate to the very small scale</a:t>
          </a:r>
          <a:endParaRPr lang="en-US" sz="1200" kern="1200">
            <a:latin typeface="Arial Narrow"/>
          </a:endParaRPr>
        </a:p>
        <a:p>
          <a:pPr marL="114300" lvl="1" indent="-114300" algn="l" defTabSz="533400" rtl="0">
            <a:lnSpc>
              <a:spcPct val="90000"/>
            </a:lnSpc>
            <a:spcBef>
              <a:spcPct val="0"/>
            </a:spcBef>
            <a:spcAft>
              <a:spcPct val="15000"/>
            </a:spcAft>
            <a:buChar char="•"/>
          </a:pPr>
          <a:r>
            <a:rPr lang="en-US" sz="1200" b="1" kern="1200">
              <a:latin typeface="Arial Narrow"/>
            </a:rPr>
            <a:t>Evaluate new monitoring technologies </a:t>
          </a:r>
          <a:endParaRPr lang="en-US" sz="1200" kern="1200">
            <a:latin typeface="Arial Black" panose="020B0A04020102020204"/>
          </a:endParaRPr>
        </a:p>
      </dsp:txBody>
      <dsp:txXfrm rot="5400000">
        <a:off x="3746821" y="809054"/>
        <a:ext cx="1740658" cy="2427166"/>
      </dsp:txXfrm>
    </dsp:sp>
    <dsp:sp modelId="{AF901FE9-DBBB-4F8C-B4E4-C3B00DF8D5ED}">
      <dsp:nvSpPr>
        <dsp:cNvPr id="0" name=""/>
        <dsp:cNvSpPr/>
      </dsp:nvSpPr>
      <dsp:spPr>
        <a:xfrm rot="16200000">
          <a:off x="4465720" y="1152308"/>
          <a:ext cx="4045276" cy="1740658"/>
        </a:xfrm>
        <a:prstGeom prst="flowChartManualOperation">
          <a:avLst/>
        </a:prstGeom>
        <a:solidFill>
          <a:schemeClr val="accent1">
            <a:shade val="80000"/>
            <a:hueOff val="361912"/>
            <a:satOff val="-48587"/>
            <a:lumOff val="248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t" anchorCtr="0">
          <a:noAutofit/>
        </a:bodyPr>
        <a:lstStyle/>
        <a:p>
          <a:pPr marL="0" lvl="0" indent="0" algn="l" defTabSz="622300">
            <a:lnSpc>
              <a:spcPct val="90000"/>
            </a:lnSpc>
            <a:spcBef>
              <a:spcPct val="0"/>
            </a:spcBef>
            <a:spcAft>
              <a:spcPct val="35000"/>
            </a:spcAft>
            <a:buNone/>
          </a:pPr>
          <a:r>
            <a:rPr lang="en-US" sz="1400" kern="1200"/>
            <a:t>Liquid Fueled MC&amp;A</a:t>
          </a:r>
        </a:p>
        <a:p>
          <a:pPr marL="114300" lvl="1" indent="-114300" algn="l" defTabSz="533400">
            <a:lnSpc>
              <a:spcPct val="90000"/>
            </a:lnSpc>
            <a:spcBef>
              <a:spcPct val="0"/>
            </a:spcBef>
            <a:spcAft>
              <a:spcPct val="15000"/>
            </a:spcAft>
            <a:buChar char="•"/>
          </a:pPr>
          <a:r>
            <a:rPr lang="en-US" sz="1200" b="1" kern="1200">
              <a:latin typeface="Arial Narrow"/>
            </a:rPr>
            <a:t>Evaluate regulatory approach</a:t>
          </a:r>
          <a:endParaRPr lang="en-US" sz="1200" kern="1200">
            <a:latin typeface="Arial Narrow"/>
          </a:endParaRPr>
        </a:p>
        <a:p>
          <a:pPr marL="114300" lvl="1" indent="-114300" algn="l" defTabSz="533400">
            <a:lnSpc>
              <a:spcPct val="90000"/>
            </a:lnSpc>
            <a:spcBef>
              <a:spcPct val="0"/>
            </a:spcBef>
            <a:spcAft>
              <a:spcPct val="15000"/>
            </a:spcAft>
            <a:buChar char="•"/>
          </a:pPr>
          <a:r>
            <a:rPr lang="en-US" sz="1200" b="1" kern="1200">
              <a:latin typeface="Arial Narrow"/>
            </a:rPr>
            <a:t>Develop baseline accountancy approaches</a:t>
          </a:r>
          <a:endParaRPr lang="en-US" sz="1200" kern="1200">
            <a:latin typeface="Arial Narrow"/>
          </a:endParaRPr>
        </a:p>
        <a:p>
          <a:pPr marL="114300" lvl="1" indent="-114300" algn="l" defTabSz="533400" rtl="0">
            <a:lnSpc>
              <a:spcPct val="90000"/>
            </a:lnSpc>
            <a:spcBef>
              <a:spcPct val="0"/>
            </a:spcBef>
            <a:spcAft>
              <a:spcPct val="15000"/>
            </a:spcAft>
            <a:buChar char="•"/>
          </a:pPr>
          <a:r>
            <a:rPr lang="en-US" sz="1200" b="1" kern="1200">
              <a:latin typeface="Arial Narrow"/>
            </a:rPr>
            <a:t>Evaluate new measurement and monitoring technologies</a:t>
          </a:r>
          <a:endParaRPr lang="en-US" sz="1200" kern="1200">
            <a:latin typeface="Arial Narrow"/>
          </a:endParaRPr>
        </a:p>
      </dsp:txBody>
      <dsp:txXfrm rot="5400000">
        <a:off x="5618029" y="809054"/>
        <a:ext cx="1740658" cy="2427166"/>
      </dsp:txXfrm>
    </dsp:sp>
    <dsp:sp modelId="{07FD0A01-500B-4016-A66A-02116C9930EE}">
      <dsp:nvSpPr>
        <dsp:cNvPr id="0" name=""/>
        <dsp:cNvSpPr/>
      </dsp:nvSpPr>
      <dsp:spPr>
        <a:xfrm rot="16200000">
          <a:off x="6336928" y="1152308"/>
          <a:ext cx="4045276" cy="1740658"/>
        </a:xfrm>
        <a:prstGeom prst="flowChartManualOperation">
          <a:avLst/>
        </a:prstGeom>
        <a:solidFill>
          <a:schemeClr val="accent1">
            <a:shade val="80000"/>
            <a:hueOff val="482550"/>
            <a:satOff val="-64782"/>
            <a:lumOff val="331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t" anchorCtr="0">
          <a:noAutofit/>
        </a:bodyPr>
        <a:lstStyle/>
        <a:p>
          <a:pPr marL="0" lvl="0" indent="0" algn="l" defTabSz="622300">
            <a:lnSpc>
              <a:spcPct val="90000"/>
            </a:lnSpc>
            <a:spcBef>
              <a:spcPct val="0"/>
            </a:spcBef>
            <a:spcAft>
              <a:spcPct val="35000"/>
            </a:spcAft>
            <a:buNone/>
          </a:pPr>
          <a:r>
            <a:rPr lang="en-US" sz="1400" kern="1200"/>
            <a:t>International Considerations</a:t>
          </a:r>
        </a:p>
        <a:p>
          <a:pPr marL="114300" lvl="1" indent="-114300" algn="l" defTabSz="533400">
            <a:lnSpc>
              <a:spcPct val="90000"/>
            </a:lnSpc>
            <a:spcBef>
              <a:spcPct val="0"/>
            </a:spcBef>
            <a:spcAft>
              <a:spcPct val="15000"/>
            </a:spcAft>
            <a:buChar char="•"/>
          </a:pPr>
          <a:r>
            <a:rPr lang="en-US" sz="1200" b="1" kern="1200">
              <a:latin typeface="Arial Narrow"/>
            </a:rPr>
            <a:t>Consider international safeguards requirements</a:t>
          </a:r>
          <a:endParaRPr lang="en-US" sz="1200" kern="1200">
            <a:latin typeface="Arial Narrow"/>
          </a:endParaRPr>
        </a:p>
        <a:p>
          <a:pPr marL="114300" lvl="1" indent="-114300" algn="l" defTabSz="533400">
            <a:lnSpc>
              <a:spcPct val="90000"/>
            </a:lnSpc>
            <a:spcBef>
              <a:spcPct val="0"/>
            </a:spcBef>
            <a:spcAft>
              <a:spcPct val="15000"/>
            </a:spcAft>
            <a:buChar char="•"/>
          </a:pPr>
          <a:r>
            <a:rPr lang="en-US" sz="1200" b="1" kern="1200">
              <a:latin typeface="Arial Narrow"/>
            </a:rPr>
            <a:t>Interface with NNSA programs</a:t>
          </a:r>
          <a:endParaRPr lang="en-US" sz="1200" kern="1200">
            <a:latin typeface="Arial Narrow"/>
          </a:endParaRPr>
        </a:p>
        <a:p>
          <a:pPr marL="114300" lvl="1" indent="-114300" algn="l" defTabSz="533400">
            <a:lnSpc>
              <a:spcPct val="90000"/>
            </a:lnSpc>
            <a:spcBef>
              <a:spcPct val="0"/>
            </a:spcBef>
            <a:spcAft>
              <a:spcPct val="15000"/>
            </a:spcAft>
            <a:buChar char="•"/>
          </a:pPr>
          <a:r>
            <a:rPr lang="en-US" sz="1200" b="1" kern="1200">
              <a:latin typeface="Arial Narrow" panose="020B0606020202030204" pitchFamily="34" charset="0"/>
            </a:rPr>
            <a:t>Support the Gen-IV PR&amp;PP working group</a:t>
          </a:r>
          <a:endParaRPr lang="en-US" sz="1200" kern="1200"/>
        </a:p>
      </dsp:txBody>
      <dsp:txXfrm rot="5400000">
        <a:off x="7489237" y="809054"/>
        <a:ext cx="1740658" cy="2427166"/>
      </dsp:txXfrm>
    </dsp:sp>
    <dsp:sp modelId="{7DD46761-1083-4A94-AC43-2356AF90F0B5}">
      <dsp:nvSpPr>
        <dsp:cNvPr id="0" name=""/>
        <dsp:cNvSpPr/>
      </dsp:nvSpPr>
      <dsp:spPr>
        <a:xfrm rot="16200000">
          <a:off x="8208135" y="1152308"/>
          <a:ext cx="4045276" cy="1740658"/>
        </a:xfrm>
        <a:prstGeom prst="flowChartManualOperation">
          <a:avLst/>
        </a:prstGeom>
        <a:solidFill>
          <a:schemeClr val="accent1">
            <a:shade val="80000"/>
            <a:hueOff val="603187"/>
            <a:satOff val="-80978"/>
            <a:lumOff val="414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t" anchorCtr="0">
          <a:noAutofit/>
        </a:bodyPr>
        <a:lstStyle/>
        <a:p>
          <a:pPr marL="0" lvl="0" indent="0" algn="l" defTabSz="622300">
            <a:lnSpc>
              <a:spcPct val="90000"/>
            </a:lnSpc>
            <a:spcBef>
              <a:spcPct val="0"/>
            </a:spcBef>
            <a:spcAft>
              <a:spcPct val="35000"/>
            </a:spcAft>
            <a:buNone/>
          </a:pPr>
          <a:r>
            <a:rPr lang="en-US" sz="1400" kern="1200"/>
            <a:t>Vendor Engagements</a:t>
          </a:r>
        </a:p>
        <a:p>
          <a:pPr marL="114300" lvl="1" indent="-114300" algn="l" defTabSz="533400">
            <a:lnSpc>
              <a:spcPct val="90000"/>
            </a:lnSpc>
            <a:spcBef>
              <a:spcPct val="0"/>
            </a:spcBef>
            <a:spcAft>
              <a:spcPct val="15000"/>
            </a:spcAft>
            <a:buChar char="•"/>
          </a:pPr>
          <a:r>
            <a:rPr lang="en-US" sz="1200" b="1" kern="1200">
              <a:latin typeface="Arial Narrow" panose="020B0606020202030204" pitchFamily="34" charset="0"/>
            </a:rPr>
            <a:t>Design-specific MC&amp;A and PPS challenges</a:t>
          </a:r>
          <a:endParaRPr lang="en-US" sz="1200" kern="1200"/>
        </a:p>
        <a:p>
          <a:pPr marL="114300" lvl="1" indent="-114300" algn="l" defTabSz="533400">
            <a:lnSpc>
              <a:spcPct val="90000"/>
            </a:lnSpc>
            <a:spcBef>
              <a:spcPct val="0"/>
            </a:spcBef>
            <a:spcAft>
              <a:spcPct val="15000"/>
            </a:spcAft>
            <a:buChar char="•"/>
          </a:pPr>
          <a:r>
            <a:rPr lang="en-US" sz="1200" b="1" kern="1200">
              <a:latin typeface="Arial Narrow" panose="020B0606020202030204" pitchFamily="34" charset="0"/>
            </a:rPr>
            <a:t>NNSA partnerships</a:t>
          </a:r>
          <a:endParaRPr lang="en-US" sz="1200" kern="1200"/>
        </a:p>
        <a:p>
          <a:pPr marL="114300" lvl="1" indent="-114300" algn="l" defTabSz="533400">
            <a:lnSpc>
              <a:spcPct val="90000"/>
            </a:lnSpc>
            <a:spcBef>
              <a:spcPct val="0"/>
            </a:spcBef>
            <a:spcAft>
              <a:spcPct val="15000"/>
            </a:spcAft>
            <a:buChar char="•"/>
          </a:pPr>
          <a:r>
            <a:rPr lang="en-US" sz="1200" b="1" kern="1200">
              <a:latin typeface="Arial Narrow" panose="020B0606020202030204" pitchFamily="34" charset="0"/>
            </a:rPr>
            <a:t>Translate to lessons learned or generic deliverables</a:t>
          </a:r>
          <a:endParaRPr lang="en-US" sz="1200" kern="1200"/>
        </a:p>
      </dsp:txBody>
      <dsp:txXfrm rot="5400000">
        <a:off x="9360444" y="809054"/>
        <a:ext cx="1740658" cy="24271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CC3EB-5ABE-4109-AD0B-F097EFBB7E9A}">
      <dsp:nvSpPr>
        <dsp:cNvPr id="0" name=""/>
        <dsp:cNvSpPr/>
      </dsp:nvSpPr>
      <dsp:spPr>
        <a:xfrm>
          <a:off x="3080" y="464830"/>
          <a:ext cx="2444055" cy="3421677"/>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755650">
            <a:lnSpc>
              <a:spcPct val="90000"/>
            </a:lnSpc>
            <a:spcBef>
              <a:spcPct val="0"/>
            </a:spcBef>
            <a:spcAft>
              <a:spcPct val="35000"/>
            </a:spcAft>
            <a:buNone/>
          </a:pPr>
          <a:r>
            <a:rPr lang="en-US" sz="1700" kern="1200" dirty="0"/>
            <a:t>Analyzing responses to Request for Information</a:t>
          </a:r>
        </a:p>
      </dsp:txBody>
      <dsp:txXfrm>
        <a:off x="3080" y="1765067"/>
        <a:ext cx="2444055" cy="2053006"/>
      </dsp:txXfrm>
    </dsp:sp>
    <dsp:sp modelId="{38BE16D6-BEFB-4CF9-82C6-BE0B9FDDE9EE}">
      <dsp:nvSpPr>
        <dsp:cNvPr id="0" name=""/>
        <dsp:cNvSpPr/>
      </dsp:nvSpPr>
      <dsp:spPr>
        <a:xfrm>
          <a:off x="711856" y="806997"/>
          <a:ext cx="1026503" cy="102650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862184" y="957325"/>
        <a:ext cx="725847" cy="725847"/>
      </dsp:txXfrm>
    </dsp:sp>
    <dsp:sp modelId="{3038DBB7-A17F-4CA6-B502-205129CEFAFE}">
      <dsp:nvSpPr>
        <dsp:cNvPr id="0" name=""/>
        <dsp:cNvSpPr/>
      </dsp:nvSpPr>
      <dsp:spPr>
        <a:xfrm>
          <a:off x="3080" y="3886435"/>
          <a:ext cx="2444055"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F9C767-49B7-4B3B-BC2E-D7B808EDB119}">
      <dsp:nvSpPr>
        <dsp:cNvPr id="0" name=""/>
        <dsp:cNvSpPr/>
      </dsp:nvSpPr>
      <dsp:spPr>
        <a:xfrm>
          <a:off x="2691541" y="464830"/>
          <a:ext cx="2444055" cy="3421677"/>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755650">
            <a:lnSpc>
              <a:spcPct val="90000"/>
            </a:lnSpc>
            <a:spcBef>
              <a:spcPct val="0"/>
            </a:spcBef>
            <a:spcAft>
              <a:spcPct val="35000"/>
            </a:spcAft>
            <a:buNone/>
          </a:pPr>
          <a:r>
            <a:rPr lang="en-US" sz="1700" kern="1200" dirty="0"/>
            <a:t>Further developing consent-based siting process</a:t>
          </a:r>
        </a:p>
      </dsp:txBody>
      <dsp:txXfrm>
        <a:off x="2691541" y="1765067"/>
        <a:ext cx="2444055" cy="2053006"/>
      </dsp:txXfrm>
    </dsp:sp>
    <dsp:sp modelId="{E5AE6CBB-626E-420A-8734-CCD48146B9F0}">
      <dsp:nvSpPr>
        <dsp:cNvPr id="0" name=""/>
        <dsp:cNvSpPr/>
      </dsp:nvSpPr>
      <dsp:spPr>
        <a:xfrm>
          <a:off x="3400317" y="806997"/>
          <a:ext cx="1026503" cy="102650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550645" y="957325"/>
        <a:ext cx="725847" cy="725847"/>
      </dsp:txXfrm>
    </dsp:sp>
    <dsp:sp modelId="{67EC1CDB-38F8-4F9C-A63F-A797E59C03D8}">
      <dsp:nvSpPr>
        <dsp:cNvPr id="0" name=""/>
        <dsp:cNvSpPr/>
      </dsp:nvSpPr>
      <dsp:spPr>
        <a:xfrm>
          <a:off x="2691541" y="3886435"/>
          <a:ext cx="2444055"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98EAF4-226B-4F56-89EE-EC699ABB5AB3}">
      <dsp:nvSpPr>
        <dsp:cNvPr id="0" name=""/>
        <dsp:cNvSpPr/>
      </dsp:nvSpPr>
      <dsp:spPr>
        <a:xfrm>
          <a:off x="5380002" y="464830"/>
          <a:ext cx="2444055" cy="3421677"/>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755650">
            <a:lnSpc>
              <a:spcPct val="90000"/>
            </a:lnSpc>
            <a:spcBef>
              <a:spcPct val="0"/>
            </a:spcBef>
            <a:spcAft>
              <a:spcPct val="35000"/>
            </a:spcAft>
            <a:buNone/>
          </a:pPr>
          <a:r>
            <a:rPr lang="en-US" sz="1700" kern="1200" dirty="0"/>
            <a:t>Issuing a funding opportunity for interested groups and communities to learn more later this year</a:t>
          </a:r>
        </a:p>
      </dsp:txBody>
      <dsp:txXfrm>
        <a:off x="5380002" y="1765067"/>
        <a:ext cx="2444055" cy="2053006"/>
      </dsp:txXfrm>
    </dsp:sp>
    <dsp:sp modelId="{41364295-FDAB-4BEB-8364-94BAF809CE0A}">
      <dsp:nvSpPr>
        <dsp:cNvPr id="0" name=""/>
        <dsp:cNvSpPr/>
      </dsp:nvSpPr>
      <dsp:spPr>
        <a:xfrm>
          <a:off x="6088778" y="806997"/>
          <a:ext cx="1026503" cy="102650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239106" y="957325"/>
        <a:ext cx="725847" cy="725847"/>
      </dsp:txXfrm>
    </dsp:sp>
    <dsp:sp modelId="{4345ECCC-B609-4D12-AFB4-670546F7ABFB}">
      <dsp:nvSpPr>
        <dsp:cNvPr id="0" name=""/>
        <dsp:cNvSpPr/>
      </dsp:nvSpPr>
      <dsp:spPr>
        <a:xfrm>
          <a:off x="5380002" y="3886435"/>
          <a:ext cx="2444055"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8BFA7E-AE65-4C8B-ABF8-A15F6FC87E72}">
      <dsp:nvSpPr>
        <dsp:cNvPr id="0" name=""/>
        <dsp:cNvSpPr/>
      </dsp:nvSpPr>
      <dsp:spPr>
        <a:xfrm>
          <a:off x="8068463" y="464830"/>
          <a:ext cx="2444055" cy="3421677"/>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755650">
            <a:lnSpc>
              <a:spcPct val="90000"/>
            </a:lnSpc>
            <a:spcBef>
              <a:spcPct val="0"/>
            </a:spcBef>
            <a:spcAft>
              <a:spcPct val="35000"/>
            </a:spcAft>
            <a:buNone/>
          </a:pPr>
          <a:r>
            <a:rPr lang="en-US" sz="1700" kern="1200" dirty="0"/>
            <a:t>Clarifying our broader strategy for an integrated waste management system</a:t>
          </a:r>
        </a:p>
      </dsp:txBody>
      <dsp:txXfrm>
        <a:off x="8068463" y="1765067"/>
        <a:ext cx="2444055" cy="2053006"/>
      </dsp:txXfrm>
    </dsp:sp>
    <dsp:sp modelId="{1C8AA5BD-C1A5-49AA-8028-A5BFC4DE59B5}">
      <dsp:nvSpPr>
        <dsp:cNvPr id="0" name=""/>
        <dsp:cNvSpPr/>
      </dsp:nvSpPr>
      <dsp:spPr>
        <a:xfrm>
          <a:off x="8777239" y="806997"/>
          <a:ext cx="1026503" cy="102650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8927567" y="957325"/>
        <a:ext cx="725847" cy="725847"/>
      </dsp:txXfrm>
    </dsp:sp>
    <dsp:sp modelId="{6AB8507A-24FC-4FCB-82E3-C5D463F24A45}">
      <dsp:nvSpPr>
        <dsp:cNvPr id="0" name=""/>
        <dsp:cNvSpPr/>
      </dsp:nvSpPr>
      <dsp:spPr>
        <a:xfrm>
          <a:off x="8068463" y="3886435"/>
          <a:ext cx="2444055"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619FF1-C819-4B3C-AF41-D815AA5981B6}">
      <dsp:nvSpPr>
        <dsp:cNvPr id="0" name=""/>
        <dsp:cNvSpPr/>
      </dsp:nvSpPr>
      <dsp:spPr>
        <a:xfrm>
          <a:off x="0" y="4606"/>
          <a:ext cx="6588691" cy="9812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728E9D-0052-42B4-8006-A870739512E5}">
      <dsp:nvSpPr>
        <dsp:cNvPr id="0" name=""/>
        <dsp:cNvSpPr/>
      </dsp:nvSpPr>
      <dsp:spPr>
        <a:xfrm>
          <a:off x="296829" y="225389"/>
          <a:ext cx="539690" cy="5396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2E2DC7-1C17-45CB-81CF-F3E317DCECC9}">
      <dsp:nvSpPr>
        <dsp:cNvPr id="0" name=""/>
        <dsp:cNvSpPr/>
      </dsp:nvSpPr>
      <dsp:spPr>
        <a:xfrm>
          <a:off x="1133349" y="4606"/>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844550">
            <a:lnSpc>
              <a:spcPct val="100000"/>
            </a:lnSpc>
            <a:spcBef>
              <a:spcPct val="0"/>
            </a:spcBef>
            <a:spcAft>
              <a:spcPct val="35000"/>
            </a:spcAft>
            <a:buNone/>
          </a:pPr>
          <a:r>
            <a:rPr lang="en-US" sz="1900" kern="1200" dirty="0"/>
            <a:t>Consent based siting and addressing societal challenges</a:t>
          </a:r>
        </a:p>
      </dsp:txBody>
      <dsp:txXfrm>
        <a:off x="1133349" y="4606"/>
        <a:ext cx="5455341" cy="981254"/>
      </dsp:txXfrm>
    </dsp:sp>
    <dsp:sp modelId="{92D0D4F5-F907-4EFD-AA16-4FEB6C4AC7CC}">
      <dsp:nvSpPr>
        <dsp:cNvPr id="0" name=""/>
        <dsp:cNvSpPr/>
      </dsp:nvSpPr>
      <dsp:spPr>
        <a:xfrm>
          <a:off x="0" y="1231175"/>
          <a:ext cx="6588691" cy="9812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221EC5-8CAF-43F8-8D85-3AC09E90222B}">
      <dsp:nvSpPr>
        <dsp:cNvPr id="0" name=""/>
        <dsp:cNvSpPr/>
      </dsp:nvSpPr>
      <dsp:spPr>
        <a:xfrm>
          <a:off x="296829" y="1451957"/>
          <a:ext cx="539690" cy="5396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C7C629-9E6B-47FC-AA65-8D247A1D7FA3}">
      <dsp:nvSpPr>
        <dsp:cNvPr id="0" name=""/>
        <dsp:cNvSpPr/>
      </dsp:nvSpPr>
      <dsp:spPr>
        <a:xfrm>
          <a:off x="1133349" y="1231175"/>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844550">
            <a:lnSpc>
              <a:spcPct val="100000"/>
            </a:lnSpc>
            <a:spcBef>
              <a:spcPct val="0"/>
            </a:spcBef>
            <a:spcAft>
              <a:spcPct val="35000"/>
            </a:spcAft>
            <a:buNone/>
          </a:pPr>
          <a:r>
            <a:rPr lang="en-US" sz="1900" kern="1200" dirty="0"/>
            <a:t>Need for a disposal pathway</a:t>
          </a:r>
        </a:p>
      </dsp:txBody>
      <dsp:txXfrm>
        <a:off x="1133349" y="1231175"/>
        <a:ext cx="5455341" cy="981254"/>
      </dsp:txXfrm>
    </dsp:sp>
    <dsp:sp modelId="{F9C5F337-FF07-429B-8DB8-E37AFA7C8F9A}">
      <dsp:nvSpPr>
        <dsp:cNvPr id="0" name=""/>
        <dsp:cNvSpPr/>
      </dsp:nvSpPr>
      <dsp:spPr>
        <a:xfrm>
          <a:off x="0" y="2457744"/>
          <a:ext cx="6588691" cy="9812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EF6FA3-7D58-43BA-A331-B956B6E8EA20}">
      <dsp:nvSpPr>
        <dsp:cNvPr id="0" name=""/>
        <dsp:cNvSpPr/>
      </dsp:nvSpPr>
      <dsp:spPr>
        <a:xfrm>
          <a:off x="296829" y="2678526"/>
          <a:ext cx="539690" cy="5396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DCFB4D-BB41-44D4-B778-DCFB90E36A87}">
      <dsp:nvSpPr>
        <dsp:cNvPr id="0" name=""/>
        <dsp:cNvSpPr/>
      </dsp:nvSpPr>
      <dsp:spPr>
        <a:xfrm>
          <a:off x="1133349" y="2457744"/>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844550">
            <a:lnSpc>
              <a:spcPct val="100000"/>
            </a:lnSpc>
            <a:spcBef>
              <a:spcPct val="0"/>
            </a:spcBef>
            <a:spcAft>
              <a:spcPct val="35000"/>
            </a:spcAft>
            <a:buNone/>
          </a:pPr>
          <a:r>
            <a:rPr lang="en-US" sz="1900" kern="1200" dirty="0"/>
            <a:t>Extended storage research </a:t>
          </a:r>
        </a:p>
      </dsp:txBody>
      <dsp:txXfrm>
        <a:off x="1133349" y="2457744"/>
        <a:ext cx="5455341" cy="981254"/>
      </dsp:txXfrm>
    </dsp:sp>
    <dsp:sp modelId="{A587887C-56A2-415C-BDCC-EFD58F9592F6}">
      <dsp:nvSpPr>
        <dsp:cNvPr id="0" name=""/>
        <dsp:cNvSpPr/>
      </dsp:nvSpPr>
      <dsp:spPr>
        <a:xfrm>
          <a:off x="0" y="3684312"/>
          <a:ext cx="6588691" cy="9812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E5E5E5-383B-4F9C-825F-3EAE079B8463}">
      <dsp:nvSpPr>
        <dsp:cNvPr id="0" name=""/>
        <dsp:cNvSpPr/>
      </dsp:nvSpPr>
      <dsp:spPr>
        <a:xfrm>
          <a:off x="296829" y="3905095"/>
          <a:ext cx="539690" cy="5396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A1FFE6-EA93-4435-80A5-4FFFE876D30E}">
      <dsp:nvSpPr>
        <dsp:cNvPr id="0" name=""/>
        <dsp:cNvSpPr/>
      </dsp:nvSpPr>
      <dsp:spPr>
        <a:xfrm>
          <a:off x="1133349" y="3684312"/>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844550">
            <a:lnSpc>
              <a:spcPct val="100000"/>
            </a:lnSpc>
            <a:spcBef>
              <a:spcPct val="0"/>
            </a:spcBef>
            <a:spcAft>
              <a:spcPct val="35000"/>
            </a:spcAft>
            <a:buNone/>
          </a:pPr>
          <a:r>
            <a:rPr lang="en-US" sz="1900" kern="1200"/>
            <a:t>Foreseeing waste management from advanced reactors deployment</a:t>
          </a:r>
          <a:r>
            <a:rPr lang="en-US" sz="1900" kern="1200">
              <a:latin typeface="Arial Black" panose="020B0A04020102020204"/>
            </a:rPr>
            <a:t> </a:t>
          </a:r>
          <a:endParaRPr lang="en-US" sz="1900" kern="1200" dirty="0"/>
        </a:p>
      </dsp:txBody>
      <dsp:txXfrm>
        <a:off x="1133349" y="3684312"/>
        <a:ext cx="5455341" cy="981254"/>
      </dsp:txXfrm>
    </dsp:sp>
    <dsp:sp modelId="{FAF42DA5-7ADE-4E2A-89E8-BEE8CCBED5BE}">
      <dsp:nvSpPr>
        <dsp:cNvPr id="0" name=""/>
        <dsp:cNvSpPr/>
      </dsp:nvSpPr>
      <dsp:spPr>
        <a:xfrm>
          <a:off x="0" y="4910881"/>
          <a:ext cx="6588691" cy="9812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DE99EE-6AB5-43C3-A59F-1D68B7D834B4}">
      <dsp:nvSpPr>
        <dsp:cNvPr id="0" name=""/>
        <dsp:cNvSpPr/>
      </dsp:nvSpPr>
      <dsp:spPr>
        <a:xfrm>
          <a:off x="296829" y="5131663"/>
          <a:ext cx="539690" cy="53969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A4AF88-B6BC-448A-AC34-958E49AEDE33}">
      <dsp:nvSpPr>
        <dsp:cNvPr id="0" name=""/>
        <dsp:cNvSpPr/>
      </dsp:nvSpPr>
      <dsp:spPr>
        <a:xfrm>
          <a:off x="1133349" y="4910881"/>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844550">
            <a:lnSpc>
              <a:spcPct val="100000"/>
            </a:lnSpc>
            <a:spcBef>
              <a:spcPct val="0"/>
            </a:spcBef>
            <a:spcAft>
              <a:spcPct val="35000"/>
            </a:spcAft>
            <a:buNone/>
          </a:pPr>
          <a:r>
            <a:rPr lang="en-US" sz="1900" kern="1200" dirty="0"/>
            <a:t>Knowledge management </a:t>
          </a:r>
        </a:p>
      </dsp:txBody>
      <dsp:txXfrm>
        <a:off x="1133349" y="4910881"/>
        <a:ext cx="5455341" cy="981254"/>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C532A0-7F82-469A-AA4C-FB3882BDCE8A}"/>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BB993AB7-64BE-40E0-A1C6-5339CF02A1AA}"/>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92899E2A-0BBF-4138-82C0-2284B1ABAA7E}" type="datetimeFigureOut">
              <a:rPr lang="en-US"/>
              <a:pPr>
                <a:defRPr/>
              </a:pPr>
              <a:t>8/1/2022</a:t>
            </a:fld>
            <a:endParaRPr lang="en-US"/>
          </a:p>
        </p:txBody>
      </p:sp>
      <p:sp>
        <p:nvSpPr>
          <p:cNvPr id="4" name="Footer Placeholder 3">
            <a:extLst>
              <a:ext uri="{FF2B5EF4-FFF2-40B4-BE49-F238E27FC236}">
                <a16:creationId xmlns:a16="http://schemas.microsoft.com/office/drawing/2014/main" id="{2341FB19-83E7-449B-A72E-000A121FC59D}"/>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152DDEF9-4967-4855-AC2B-531F60B7E7A4}"/>
              </a:ext>
            </a:extLst>
          </p:cNvPr>
          <p:cNvSpPr>
            <a:spLocks noGrp="1"/>
          </p:cNvSpPr>
          <p:nvPr>
            <p:ph type="sldNum" sz="quarter" idx="3"/>
          </p:nvPr>
        </p:nvSpPr>
        <p:spPr>
          <a:xfrm>
            <a:off x="3970338" y="8829675"/>
            <a:ext cx="3038475" cy="4667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BFA3876A-CB41-4DDA-BCF7-86BDE12E6151}"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DF2D2FA-C44E-4A5D-AA42-0E9279A68CD5}"/>
              </a:ext>
            </a:extLst>
          </p:cNvPr>
          <p:cNvSpPr>
            <a:spLocks noGrp="1"/>
          </p:cNvSpPr>
          <p:nvPr>
            <p:ph type="hdr" sz="quarter"/>
          </p:nvPr>
        </p:nvSpPr>
        <p:spPr>
          <a:xfrm>
            <a:off x="0" y="0"/>
            <a:ext cx="3038475" cy="466725"/>
          </a:xfrm>
          <a:prstGeom prst="rect">
            <a:avLst/>
          </a:prstGeom>
        </p:spPr>
        <p:txBody>
          <a:bodyPr vert="horz" lIns="93177" tIns="46589" rIns="93177" bIns="4658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38568D08-D041-4D39-A617-9631A2A107FE}"/>
              </a:ext>
            </a:extLst>
          </p:cNvPr>
          <p:cNvSpPr>
            <a:spLocks noGrp="1"/>
          </p:cNvSpPr>
          <p:nvPr>
            <p:ph type="dt" idx="1"/>
          </p:nvPr>
        </p:nvSpPr>
        <p:spPr>
          <a:xfrm>
            <a:off x="3970338" y="0"/>
            <a:ext cx="3038475" cy="466725"/>
          </a:xfrm>
          <a:prstGeom prst="rect">
            <a:avLst/>
          </a:prstGeom>
        </p:spPr>
        <p:txBody>
          <a:bodyPr vert="horz" lIns="93177" tIns="46589" rIns="93177" bIns="46589" rtlCol="0"/>
          <a:lstStyle>
            <a:lvl1pPr algn="r" eaLnBrk="1" fontAlgn="auto" hangingPunct="1">
              <a:spcBef>
                <a:spcPts val="0"/>
              </a:spcBef>
              <a:spcAft>
                <a:spcPts val="0"/>
              </a:spcAft>
              <a:defRPr sz="1200" smtClean="0">
                <a:latin typeface="+mn-lt"/>
              </a:defRPr>
            </a:lvl1pPr>
          </a:lstStyle>
          <a:p>
            <a:pPr>
              <a:defRPr/>
            </a:pPr>
            <a:fld id="{D898B4E4-DFCD-4025-8B72-4D641F07CBEA}" type="datetimeFigureOut">
              <a:rPr lang="en-US"/>
              <a:pPr>
                <a:defRPr/>
              </a:pPr>
              <a:t>8/1/2022</a:t>
            </a:fld>
            <a:endParaRPr lang="en-US"/>
          </a:p>
        </p:txBody>
      </p:sp>
      <p:sp>
        <p:nvSpPr>
          <p:cNvPr id="4" name="Slide Image Placeholder 3">
            <a:extLst>
              <a:ext uri="{FF2B5EF4-FFF2-40B4-BE49-F238E27FC236}">
                <a16:creationId xmlns:a16="http://schemas.microsoft.com/office/drawing/2014/main" id="{25E940F8-1898-4FEC-AC96-61583052E227}"/>
              </a:ext>
            </a:extLst>
          </p:cNvPr>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a:extLst>
              <a:ext uri="{FF2B5EF4-FFF2-40B4-BE49-F238E27FC236}">
                <a16:creationId xmlns:a16="http://schemas.microsoft.com/office/drawing/2014/main" id="{FE4EAB03-4B63-4E7A-86B5-5DA76300DFBE}"/>
              </a:ext>
            </a:extLst>
          </p:cNvPr>
          <p:cNvSpPr>
            <a:spLocks noGrp="1"/>
          </p:cNvSpPr>
          <p:nvPr>
            <p:ph type="body" sz="quarter" idx="3"/>
          </p:nvPr>
        </p:nvSpPr>
        <p:spPr>
          <a:xfrm>
            <a:off x="701675" y="4473575"/>
            <a:ext cx="5607050" cy="3660775"/>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892DFE5-667F-4F25-ABAB-341509C53555}"/>
              </a:ext>
            </a:extLst>
          </p:cNvPr>
          <p:cNvSpPr>
            <a:spLocks noGrp="1"/>
          </p:cNvSpPr>
          <p:nvPr>
            <p:ph type="ftr" sz="quarter" idx="4"/>
          </p:nvPr>
        </p:nvSpPr>
        <p:spPr>
          <a:xfrm>
            <a:off x="0" y="8829675"/>
            <a:ext cx="3038475" cy="466725"/>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43AB1D5C-7593-4EB8-8919-99BB46C385CA}"/>
              </a:ext>
            </a:extLst>
          </p:cNvPr>
          <p:cNvSpPr>
            <a:spLocks noGrp="1"/>
          </p:cNvSpPr>
          <p:nvPr>
            <p:ph type="sldNum" sz="quarter" idx="5"/>
          </p:nvPr>
        </p:nvSpPr>
        <p:spPr>
          <a:xfrm>
            <a:off x="3970338" y="8829675"/>
            <a:ext cx="3038475" cy="466725"/>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anose="020F0502020204030204" pitchFamily="34" charset="0"/>
              </a:defRPr>
            </a:lvl1pPr>
          </a:lstStyle>
          <a:p>
            <a:fld id="{399D5344-A8E7-4B76-9BB4-B35E3D913B84}"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anl.gov/nse/activated-materials-laboratory" TargetMode="External"/><Relationship Id="rId2" Type="http://schemas.openxmlformats.org/officeDocument/2006/relationships/slide" Target="../slides/slide79.xml"/><Relationship Id="rId1" Type="http://schemas.openxmlformats.org/officeDocument/2006/relationships/notesMaster" Target="../notesMasters/notesMaster1.xml"/><Relationship Id="rId6" Type="http://schemas.openxmlformats.org/officeDocument/2006/relationships/hyperlink" Target="https://www.anl.gov/cfc/pyroprocessing-facility" TargetMode="External"/><Relationship Id="rId5" Type="http://schemas.openxmlformats.org/officeDocument/2006/relationships/hyperlink" Target="https://www.anl.gov/nse/natural-convection-shutdown-heat-removal-test-facility" TargetMode="External"/><Relationship Id="rId4" Type="http://schemas.openxmlformats.org/officeDocument/2006/relationships/hyperlink" Target="https://www.anl.gov/nse/mechanisms-engineering-test-loop-facility"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A95DAFF6-E7AD-6759-4093-3CEEA143AC7D}"/>
              </a:ext>
            </a:extLst>
          </p:cNvPr>
          <p:cNvSpPr>
            <a:spLocks noGrp="1" noRot="1" noChangeAspect="1"/>
          </p:cNvSpPr>
          <p:nvPr>
            <p:ph type="sldImg"/>
          </p:nvPr>
        </p:nvSpPr>
        <p:spPr bwMode="auto">
          <a:xfrm>
            <a:off x="717550" y="1162050"/>
            <a:ext cx="5575300" cy="31369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AB0D0AAD-EB72-2DBF-9392-E46179D9124E}"/>
              </a:ext>
            </a:extLst>
          </p:cNvPr>
          <p:cNvSpPr>
            <a:spLocks noGrp="1"/>
          </p:cNvSpPr>
          <p:nvPr>
            <p:ph type="body" idx="1"/>
          </p:nvPr>
        </p:nvSpPr>
        <p:spPr bwMode="auto">
          <a:xfrm>
            <a:off x="701675" y="4473575"/>
            <a:ext cx="5607050" cy="3660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marL="342900" marR="0" lvl="0" indent="-342900">
              <a:spcBef>
                <a:spcPts val="0"/>
              </a:spcBef>
              <a:spcAft>
                <a:spcPts val="1200"/>
              </a:spcAft>
              <a:buFont typeface="Symbol" panose="05050102010706020507" pitchFamily="18" charset="2"/>
              <a:buChar char=""/>
            </a:pP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DB99523-4816-4DC3-A103-F8AEE6653A4C}" type="slidenum">
              <a:rPr lang="en-US" smtClean="0"/>
              <a:pPr/>
              <a:t>22</a:t>
            </a:fld>
            <a:endParaRPr lang="en-US"/>
          </a:p>
        </p:txBody>
      </p:sp>
    </p:spTree>
    <p:extLst>
      <p:ext uri="{BB962C8B-B14F-4D97-AF65-F5344CB8AC3E}">
        <p14:creationId xmlns:p14="http://schemas.microsoft.com/office/powerpoint/2010/main" val="128759915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3726D7EB-84D9-476D-A676-B5A32F91C4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CDC3FA34-AB54-4871-B9A4-CEDFA79E7B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9460" name="Slide Number Placeholder 3">
            <a:extLst>
              <a:ext uri="{FF2B5EF4-FFF2-40B4-BE49-F238E27FC236}">
                <a16:creationId xmlns:a16="http://schemas.microsoft.com/office/drawing/2014/main" id="{08D48F37-74EB-4704-AEE4-AFD7826B86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fld id="{5ABCD875-14B1-4D9E-872F-CAACF6E01612}" type="slidenum">
              <a:rPr lang="en-US" altLang="en-US">
                <a:latin typeface="Calibri" panose="020F0502020204030204" pitchFamily="34" charset="0"/>
              </a:rPr>
              <a:pPr/>
              <a:t>141</a:t>
            </a:fld>
            <a:endParaRPr lang="en-US" altLang="en-US">
              <a:latin typeface="Calibri" panose="020F0502020204030204" pitchFamily="34" charset="0"/>
            </a:endParaRPr>
          </a:p>
        </p:txBody>
      </p:sp>
    </p:spTree>
    <p:extLst>
      <p:ext uri="{BB962C8B-B14F-4D97-AF65-F5344CB8AC3E}">
        <p14:creationId xmlns:p14="http://schemas.microsoft.com/office/powerpoint/2010/main" val="298241199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3726D7EB-84D9-476D-A676-B5A32F91C4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CDC3FA34-AB54-4871-B9A4-CEDFA79E7B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9460" name="Slide Number Placeholder 3">
            <a:extLst>
              <a:ext uri="{FF2B5EF4-FFF2-40B4-BE49-F238E27FC236}">
                <a16:creationId xmlns:a16="http://schemas.microsoft.com/office/drawing/2014/main" id="{08D48F37-74EB-4704-AEE4-AFD7826B86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fld id="{5ABCD875-14B1-4D9E-872F-CAACF6E01612}" type="slidenum">
              <a:rPr lang="en-US" altLang="en-US">
                <a:latin typeface="Calibri" panose="020F0502020204030204" pitchFamily="34" charset="0"/>
              </a:rPr>
              <a:pPr/>
              <a:t>142</a:t>
            </a:fld>
            <a:endParaRPr lang="en-US" altLang="en-US">
              <a:latin typeface="Calibri" panose="020F0502020204030204" pitchFamily="34" charset="0"/>
            </a:endParaRPr>
          </a:p>
        </p:txBody>
      </p:sp>
    </p:spTree>
    <p:extLst>
      <p:ext uri="{BB962C8B-B14F-4D97-AF65-F5344CB8AC3E}">
        <p14:creationId xmlns:p14="http://schemas.microsoft.com/office/powerpoint/2010/main" val="2475176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1200"/>
              </a:spcAft>
              <a:buFont typeface="Symbol" panose="05050102010706020507" pitchFamily="18" charset="2"/>
              <a:buChar char=""/>
            </a:pP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DB99523-4816-4DC3-A103-F8AEE6653A4C}" type="slidenum">
              <a:rPr lang="en-US" smtClean="0"/>
              <a:pPr/>
              <a:t>23</a:t>
            </a:fld>
            <a:endParaRPr lang="en-US"/>
          </a:p>
        </p:txBody>
      </p:sp>
    </p:spTree>
    <p:extLst>
      <p:ext uri="{BB962C8B-B14F-4D97-AF65-F5344CB8AC3E}">
        <p14:creationId xmlns:p14="http://schemas.microsoft.com/office/powerpoint/2010/main" val="3943759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050EF8B1-F1E0-4332-9A18-ADC05C5DE3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F7B020D-50AD-4D7F-BD97-F4F3B25E64B7}"/>
              </a:ext>
            </a:extLst>
          </p:cNvPr>
          <p:cNvSpPr>
            <a:spLocks noGrp="1"/>
          </p:cNvSpPr>
          <p:nvPr>
            <p:ph type="body" idx="1"/>
          </p:nvPr>
        </p:nvSpPr>
        <p:spPr/>
        <p:txBody>
          <a:bodyPr wrap="square" numCol="1" anchor="t" anchorCtr="0" compatLnSpc="1">
            <a:prstTxWarp prst="textNoShape">
              <a:avLst/>
            </a:prstTxWarp>
          </a:bodyPr>
          <a:lstStyle/>
          <a:p>
            <a:pPr>
              <a:spcBef>
                <a:spcPct val="0"/>
              </a:spcBef>
            </a:pPr>
            <a:r>
              <a:rPr lang="en-US" altLang="en-US" sz="1000"/>
              <a:t>Walk through the current state – energy to the grid</a:t>
            </a:r>
          </a:p>
          <a:p>
            <a:pPr>
              <a:spcBef>
                <a:spcPct val="0"/>
              </a:spcBef>
            </a:pPr>
            <a:r>
              <a:rPr lang="en-US" altLang="en-US" sz="1000"/>
              <a:t>Intermediate future state –  (near term)</a:t>
            </a:r>
          </a:p>
          <a:p>
            <a:pPr>
              <a:spcBef>
                <a:spcPct val="0"/>
              </a:spcBef>
              <a:buFontTx/>
              <a:buChar char="-"/>
            </a:pPr>
            <a:r>
              <a:rPr lang="en-US" altLang="en-US" sz="1000"/>
              <a:t>Rethinking how we use our current generators to do more than just put electrons on the grid</a:t>
            </a:r>
          </a:p>
          <a:p>
            <a:pPr>
              <a:spcBef>
                <a:spcPct val="0"/>
              </a:spcBef>
            </a:pPr>
            <a:r>
              <a:rPr lang="en-US" altLang="en-US" sz="1000"/>
              <a:t>Transformative future state –  (long term)</a:t>
            </a:r>
          </a:p>
          <a:p>
            <a:pPr>
              <a:spcBef>
                <a:spcPct val="0"/>
              </a:spcBef>
              <a:buFontTx/>
              <a:buChar char="-"/>
            </a:pPr>
            <a:r>
              <a:rPr lang="en-US" altLang="en-US" sz="1000"/>
              <a:t>Designing new systems, both small and large, to use heat, electricity and radiation to drive many other processes</a:t>
            </a:r>
          </a:p>
          <a:p>
            <a:pPr>
              <a:spcBef>
                <a:spcPct val="0"/>
              </a:spcBef>
              <a:buFontTx/>
              <a:buChar char="-"/>
            </a:pPr>
            <a:endParaRPr lang="en-US" altLang="en-US" sz="1000"/>
          </a:p>
          <a:p>
            <a:pPr>
              <a:spcBef>
                <a:spcPct val="0"/>
              </a:spcBef>
            </a:pPr>
            <a:r>
              <a:rPr lang="en-US" altLang="en-US" sz="1000"/>
              <a:t>Adding degrees of freedom to the optimization problem - the integrated system. </a:t>
            </a:r>
          </a:p>
          <a:p>
            <a:pPr>
              <a:spcBef>
                <a:spcPct val="0"/>
              </a:spcBef>
            </a:pPr>
            <a:endParaRPr lang="en-US" altLang="en-US" sz="1000"/>
          </a:p>
          <a:p>
            <a:pPr>
              <a:spcBef>
                <a:spcPct val="0"/>
              </a:spcBef>
            </a:pPr>
            <a:r>
              <a:rPr lang="en-US" altLang="en-US" sz="1000"/>
              <a:t>Long story short, I think it’s important to discuss the holistic perspective rather than trying to prove piece-wise that it’s better than status quo. </a:t>
            </a:r>
          </a:p>
          <a:p>
            <a:pPr>
              <a:spcBef>
                <a:spcPct val="0"/>
              </a:spcBef>
            </a:pPr>
            <a:endParaRPr lang="en-US" altLang="en-US" sz="1000"/>
          </a:p>
          <a:p>
            <a:pPr>
              <a:spcBef>
                <a:spcPct val="0"/>
              </a:spcBef>
            </a:pPr>
            <a:r>
              <a:rPr lang="en-US" altLang="en-US" sz="1000" b="1"/>
              <a:t>Achieving this goal will require significant S&amp;T advances in:</a:t>
            </a:r>
            <a:endParaRPr lang="en-US" altLang="en-US" sz="1000"/>
          </a:p>
          <a:p>
            <a:pPr>
              <a:spcBef>
                <a:spcPct val="0"/>
              </a:spcBef>
            </a:pPr>
            <a:r>
              <a:rPr lang="en-US" altLang="en-US" sz="1000"/>
              <a:t>–         </a:t>
            </a:r>
            <a:r>
              <a:rPr lang="en-US" altLang="en-US" sz="1000" b="1"/>
              <a:t>Enabling technology </a:t>
            </a:r>
            <a:r>
              <a:rPr lang="en-US" altLang="en-US" sz="1000"/>
              <a:t>for flexible operation of existing and future nuclear power plants in integrated, hybrid configurations</a:t>
            </a:r>
          </a:p>
          <a:p>
            <a:pPr>
              <a:spcBef>
                <a:spcPct val="0"/>
              </a:spcBef>
            </a:pPr>
            <a:r>
              <a:rPr lang="en-US" altLang="en-US" sz="1000"/>
              <a:t>–         </a:t>
            </a:r>
            <a:r>
              <a:rPr lang="en-US" altLang="en-US" sz="1000" b="1"/>
              <a:t>Advanced industrial processes </a:t>
            </a:r>
            <a:r>
              <a:rPr lang="en-US" altLang="en-US" sz="1000"/>
              <a:t>that utilize nuclear fission reactors as a primary energy source</a:t>
            </a:r>
          </a:p>
          <a:p>
            <a:pPr>
              <a:spcBef>
                <a:spcPct val="0"/>
              </a:spcBef>
            </a:pPr>
            <a:r>
              <a:rPr lang="en-US" altLang="en-US" sz="1000"/>
              <a:t>–         </a:t>
            </a:r>
            <a:r>
              <a:rPr lang="en-US" altLang="en-US" sz="1000" b="1"/>
              <a:t>Revolutionary concepts </a:t>
            </a:r>
            <a:r>
              <a:rPr lang="en-US" altLang="en-US" sz="1000"/>
              <a:t>in materials design that incorporating new understanding of processes that are initiated and propagated using radiation, heat, and electricity provided by nuclear energy (suggest editing this bullet slightly into: </a:t>
            </a:r>
            <a:r>
              <a:rPr lang="en-US" altLang="en-US" sz="1000" b="1"/>
              <a:t>Revolutionary concepts </a:t>
            </a:r>
            <a:r>
              <a:rPr lang="en-US" altLang="en-US" sz="1000"/>
              <a:t>in materials design that incorporate new understanding of processes and enable the comprehensive use of nuclear energy in the form of radiation, heat, and electricity)</a:t>
            </a:r>
          </a:p>
          <a:p>
            <a:pPr>
              <a:spcBef>
                <a:spcPct val="0"/>
              </a:spcBef>
            </a:pPr>
            <a:endParaRPr lang="en-US" altLang="en-US" sz="1000"/>
          </a:p>
          <a:p>
            <a:pPr>
              <a:spcBef>
                <a:spcPct val="0"/>
              </a:spcBef>
            </a:pPr>
            <a:r>
              <a:rPr lang="en-US" altLang="en-US" sz="1000"/>
              <a:t>Another way to look at it is that we’re talking about harvesting energy in whatever form that we’re going to see anyway.  The waste heat from power conversion goes to atmosphere already; we’re not talking about generating any more </a:t>
            </a:r>
            <a:r>
              <a:rPr lang="en-US" altLang="en-US" sz="1000" err="1"/>
              <a:t>MWt</a:t>
            </a:r>
            <a:r>
              <a:rPr lang="en-US" altLang="en-US" sz="1000"/>
              <a:t> than we already are.  We’re already using pumping power to maintain spent fuel temperature; what if we make some use of that ever-so-slight delta-T?  The radiation fields around the reactor or spent fuel are facts of life; can we use those lemons to make radioactive lemonade?</a:t>
            </a:r>
          </a:p>
          <a:p>
            <a:pPr>
              <a:spcBef>
                <a:spcPct val="0"/>
              </a:spcBef>
            </a:pPr>
            <a:r>
              <a:rPr lang="en-US" altLang="en-US" sz="1000"/>
              <a:t> </a:t>
            </a:r>
          </a:p>
          <a:p>
            <a:pPr>
              <a:spcBef>
                <a:spcPct val="0"/>
              </a:spcBef>
            </a:pPr>
            <a:r>
              <a:rPr lang="en-US" altLang="en-US" sz="1000"/>
              <a:t>The other part is that we’re trying to divorce ourselves from serving a single power consuming master.  If the thermal market looks better than the electric market at any given moment, and it costs the same to run regardless of the customer, then we want to go thermal in that market, and vice versa.  In some ways, it’s about moving the power market closer to a better approximation of a liberalized market by adding both consumers and producers and facilitating their interaction.  In theory, that should allow more potential equilibrium states and smoother transitions between them.</a:t>
            </a:r>
          </a:p>
          <a:p>
            <a:pPr>
              <a:spcBef>
                <a:spcPct val="0"/>
              </a:spcBef>
            </a:pPr>
            <a:r>
              <a:rPr lang="en-US" altLang="en-US" sz="1000"/>
              <a:t>  </a:t>
            </a:r>
          </a:p>
          <a:p>
            <a:pPr>
              <a:spcBef>
                <a:spcPct val="0"/>
              </a:spcBef>
            </a:pPr>
            <a:r>
              <a:rPr lang="en-US" altLang="en-US" sz="1000"/>
              <a:t>This goes beyond nuclear, and extend to all forms of energy generation.  This goes beyond Nuclear.....suggest "We will transform the current energy paradigm".</a:t>
            </a:r>
          </a:p>
          <a:p>
            <a:pPr>
              <a:spcBef>
                <a:spcPct val="0"/>
              </a:spcBef>
            </a:pPr>
            <a:endParaRPr lang="en-US" altLang="en-US"/>
          </a:p>
          <a:p>
            <a:pPr>
              <a:spcBef>
                <a:spcPct val="0"/>
              </a:spcBef>
            </a:pPr>
            <a:endParaRPr lang="en-US" altLang="en-US"/>
          </a:p>
          <a:p>
            <a:pPr>
              <a:spcBef>
                <a:spcPct val="0"/>
              </a:spcBef>
            </a:pPr>
            <a:endParaRPr lang="en-US" altLang="en-US"/>
          </a:p>
        </p:txBody>
      </p:sp>
      <p:sp>
        <p:nvSpPr>
          <p:cNvPr id="28676" name="Slide Number Placeholder 3">
            <a:extLst>
              <a:ext uri="{FF2B5EF4-FFF2-40B4-BE49-F238E27FC236}">
                <a16:creationId xmlns:a16="http://schemas.microsoft.com/office/drawing/2014/main" id="{68C8524C-BB01-4BB1-A217-5A3D0B3316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A69A970-81F0-4712-9C3D-19EFB50BA1FF}"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1200"/>
              </a:spcAft>
              <a:buFont typeface="Symbol" panose="05050102010706020507" pitchFamily="18" charset="2"/>
              <a:buChar char=""/>
            </a:pP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DB99523-4816-4DC3-A103-F8AEE6653A4C}" type="slidenum">
              <a:rPr lang="en-US" smtClean="0"/>
              <a:pPr/>
              <a:t>25</a:t>
            </a:fld>
            <a:endParaRPr lang="en-US"/>
          </a:p>
        </p:txBody>
      </p:sp>
    </p:spTree>
    <p:extLst>
      <p:ext uri="{BB962C8B-B14F-4D97-AF65-F5344CB8AC3E}">
        <p14:creationId xmlns:p14="http://schemas.microsoft.com/office/powerpoint/2010/main" val="1584248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21165A2B-289C-42F1-9D19-2F4ABCCED3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0C041D57-B59F-475B-B47A-3B72E63E1E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Advanced reactors are a key part of the Department’s efforts to develop safe, clean, and affordable nuclear power options.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We are VERY excited as we look ahead to the next generation of nuclear energy technologies.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Nuclear energy is revolutionary in that it goes beyond just helping countries meet their electricity generation needs. Advanced reactors can: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400">
                <a:effectLst/>
                <a:latin typeface="Calibri" panose="020F0502020204030204" pitchFamily="34" charset="0"/>
                <a:ea typeface="Calibri" panose="020F0502020204030204" pitchFamily="34" charset="0"/>
                <a:cs typeface="Times New Roman" panose="02020603050405020304" pitchFamily="18" charset="0"/>
              </a:rPr>
              <a:t>Provide low-emission energy for water desalination to achieve water security;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400">
                <a:effectLst/>
                <a:latin typeface="Calibri" panose="020F0502020204030204" pitchFamily="34" charset="0"/>
                <a:ea typeface="Calibri" panose="020F0502020204030204" pitchFamily="34" charset="0"/>
                <a:cs typeface="Times New Roman" panose="02020603050405020304" pitchFamily="18" charset="0"/>
              </a:rPr>
              <a:t>Help to decarbonize the industrial and transportation sectors with process heat, hydrogen production and electrification; and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400">
                <a:effectLst/>
                <a:latin typeface="Calibri" panose="020F0502020204030204" pitchFamily="34" charset="0"/>
                <a:ea typeface="Calibri" panose="020F0502020204030204" pitchFamily="34" charset="0"/>
                <a:cs typeface="Times New Roman" panose="02020603050405020304" pitchFamily="18" charset="0"/>
              </a:rPr>
              <a:t>Contribute to the betterment of humankind by way of supporting medical applications and space exploration.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Advanced reactors offer many advantages, such as relatively small physical footprints, reduced capital investment, ability to be sited in locations not possible for larger nuclear plants, and provisions for incremental power additions.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They also offer distinct safeguards, security and nonproliferation advantages, as well as strong advantages in hybrid energy systems by providing a flexible baseload that pairs well with wind and solar.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a:spcBef>
                <a:spcPct val="0"/>
              </a:spcBef>
            </a:pPr>
            <a:endParaRPr lang="en-US" altLang="en-US"/>
          </a:p>
        </p:txBody>
      </p:sp>
      <p:sp>
        <p:nvSpPr>
          <p:cNvPr id="31748" name="Slide Number Placeholder 3">
            <a:extLst>
              <a:ext uri="{FF2B5EF4-FFF2-40B4-BE49-F238E27FC236}">
                <a16:creationId xmlns:a16="http://schemas.microsoft.com/office/drawing/2014/main" id="{EAB8AD53-D236-4E92-8720-1A37ADB8A1F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fld id="{CA0E50F6-1F25-4EEF-918B-B16D8F1EFB96}" type="slidenum">
              <a:rPr lang="en-US" altLang="en-US">
                <a:latin typeface="Calibri" panose="020F0502020204030204" pitchFamily="34" charset="0"/>
              </a:rPr>
              <a:pPr/>
              <a:t>26</a:t>
            </a:fld>
            <a:endParaRPr lang="en-US"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1200"/>
              </a:spcAft>
              <a:buFont typeface="Symbol" panose="05050102010706020507" pitchFamily="18" charset="2"/>
              <a:buChar char=""/>
            </a:pP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DB99523-4816-4DC3-A103-F8AEE6653A4C}" type="slidenum">
              <a:rPr lang="en-US" smtClean="0"/>
              <a:pPr/>
              <a:t>27</a:t>
            </a:fld>
            <a:endParaRPr lang="en-US"/>
          </a:p>
        </p:txBody>
      </p:sp>
    </p:spTree>
    <p:extLst>
      <p:ext uri="{BB962C8B-B14F-4D97-AF65-F5344CB8AC3E}">
        <p14:creationId xmlns:p14="http://schemas.microsoft.com/office/powerpoint/2010/main" val="1755118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1200"/>
              </a:spcAft>
              <a:buFont typeface="Symbol" panose="05050102010706020507" pitchFamily="18" charset="2"/>
              <a:buNone/>
            </a:pP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DB99523-4816-4DC3-A103-F8AEE6653A4C}" type="slidenum">
              <a:rPr lang="en-US" smtClean="0"/>
              <a:pPr/>
              <a:t>28</a:t>
            </a:fld>
            <a:endParaRPr lang="en-US"/>
          </a:p>
        </p:txBody>
      </p:sp>
    </p:spTree>
    <p:extLst>
      <p:ext uri="{BB962C8B-B14F-4D97-AF65-F5344CB8AC3E}">
        <p14:creationId xmlns:p14="http://schemas.microsoft.com/office/powerpoint/2010/main" val="346069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200025"/>
            <a:ext cx="5759450" cy="3240088"/>
          </a:xfrm>
        </p:spPr>
      </p:sp>
      <p:sp>
        <p:nvSpPr>
          <p:cNvPr id="4" name="Slide Number Placeholder 3"/>
          <p:cNvSpPr>
            <a:spLocks noGrp="1"/>
          </p:cNvSpPr>
          <p:nvPr>
            <p:ph type="sldNum" sz="quarter" idx="5"/>
          </p:nvPr>
        </p:nvSpPr>
        <p:spPr/>
        <p:txBody>
          <a:bodyPr/>
          <a:lstStyle/>
          <a:p>
            <a:fld id="{9A0CCFD4-A7F8-054B-8822-BC244B953582}" type="slidenum">
              <a:rPr lang="en-US" smtClean="0"/>
              <a:t>29</a:t>
            </a:fld>
            <a:endParaRPr lang="en-US"/>
          </a:p>
        </p:txBody>
      </p:sp>
      <p:sp>
        <p:nvSpPr>
          <p:cNvPr id="7" name="Notes Placeholder 2">
            <a:extLst>
              <a:ext uri="{FF2B5EF4-FFF2-40B4-BE49-F238E27FC236}">
                <a16:creationId xmlns:a16="http://schemas.microsoft.com/office/drawing/2014/main" id="{EA6DD8D2-A9FB-0643-B384-4BA9056B486D}"/>
              </a:ext>
            </a:extLst>
          </p:cNvPr>
          <p:cNvSpPr txBox="1">
            <a:spLocks/>
          </p:cNvSpPr>
          <p:nvPr/>
        </p:nvSpPr>
        <p:spPr>
          <a:xfrm>
            <a:off x="657519" y="3797233"/>
            <a:ext cx="5925843" cy="4620903"/>
          </a:xfrm>
          <a:prstGeom prst="rect">
            <a:avLst/>
          </a:prstGeom>
        </p:spPr>
        <p:txBody>
          <a:bodyPr vert="horz" lIns="96661" tIns="48331" rIns="96661" bIns="48331" rtlCol="0"/>
          <a:lst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defRPr/>
            </a:pPr>
            <a:r>
              <a:rPr lang="en-US">
                <a:ea typeface="Times New Roman" panose="02020603050405020304" pitchFamily="18" charset="0"/>
              </a:rPr>
              <a:t>The timeline for developing advanced reactors also corresponds nicely with the </a:t>
            </a:r>
            <a:r>
              <a:rPr lang="en-US" err="1">
                <a:ea typeface="Times New Roman" panose="02020603050405020304" pitchFamily="18" charset="0"/>
              </a:rPr>
              <a:t>Earthshot</a:t>
            </a:r>
            <a:r>
              <a:rPr lang="en-US">
                <a:ea typeface="Times New Roman" panose="02020603050405020304" pitchFamily="18" charset="0"/>
              </a:rPr>
              <a:t> goal for hydrogen (that is reaching $1/kg-H2 in one decade).  </a:t>
            </a:r>
          </a:p>
          <a:p>
            <a:pPr>
              <a:defRPr/>
            </a:pPr>
            <a:endParaRPr lang="en-US">
              <a:ea typeface="Times New Roman" panose="02020603050405020304" pitchFamily="18" charset="0"/>
            </a:endParaRPr>
          </a:p>
          <a:p>
            <a:pPr>
              <a:defRPr/>
            </a:pPr>
            <a:r>
              <a:rPr lang="en-US">
                <a:ea typeface="Times New Roman" panose="02020603050405020304" pitchFamily="18" charset="0"/>
              </a:rPr>
              <a:t>The Light Water Reactor Sustainability Program supports the development of the new paradigm for nuclear reactors.  </a:t>
            </a:r>
          </a:p>
          <a:p>
            <a:pPr>
              <a:defRPr/>
            </a:pPr>
            <a:endParaRPr lang="en-US">
              <a:ea typeface="Times New Roman" panose="02020603050405020304" pitchFamily="18" charset="0"/>
            </a:endParaRPr>
          </a:p>
          <a:p>
            <a:pPr>
              <a:defRPr/>
            </a:pPr>
            <a:r>
              <a:rPr lang="en-US">
                <a:ea typeface="Times New Roman" panose="02020603050405020304" pitchFamily="18" charset="0"/>
              </a:rPr>
              <a:t>By 2030, several advanced micro reactors and small modular reactors will be built and demonstrated.  INL is work with most of the companies developing these reactors.  </a:t>
            </a:r>
          </a:p>
          <a:p>
            <a:pPr>
              <a:defRPr/>
            </a:pPr>
            <a:endParaRPr lang="en-US">
              <a:ea typeface="Times New Roman" panose="02020603050405020304" pitchFamily="18" charset="0"/>
            </a:endParaRPr>
          </a:p>
          <a:p>
            <a:pPr>
              <a:defRPr/>
            </a:pPr>
            <a:r>
              <a:rPr lang="en-US">
                <a:ea typeface="Times New Roman" panose="02020603050405020304" pitchFamily="18" charset="0"/>
              </a:rPr>
              <a:t>Some will be tested at the INL NRIC.  Others will be built at sites around the U.S.  For example, Natrium announced a project in Wyoming that will effectively replace a coal plant and use the power transmission infrastructure already in place.</a:t>
            </a:r>
          </a:p>
          <a:p>
            <a:pPr>
              <a:defRPr/>
            </a:pPr>
            <a:endParaRPr lang="en-US">
              <a:ea typeface="Times New Roman" panose="02020603050405020304" pitchFamily="18" charset="0"/>
            </a:endParaRPr>
          </a:p>
          <a:p>
            <a:pPr>
              <a:defRPr/>
            </a:pPr>
            <a:r>
              <a:rPr lang="en-US">
                <a:ea typeface="Times New Roman" panose="02020603050405020304" pitchFamily="18" charset="0"/>
              </a:rPr>
              <a:t>INL’s response to the </a:t>
            </a:r>
            <a:r>
              <a:rPr lang="en-US" err="1">
                <a:ea typeface="Times New Roman" panose="02020603050405020304" pitchFamily="18" charset="0"/>
              </a:rPr>
              <a:t>Earthshot</a:t>
            </a:r>
            <a:r>
              <a:rPr lang="en-US">
                <a:ea typeface="Times New Roman" panose="02020603050405020304" pitchFamily="18" charset="0"/>
              </a:rPr>
              <a:t> RFI recommended an activity that would help INL become a zero-emissions campus with hydrogen produced using one or more advanced reactors.  This hydrogen would then be used to fuel buses that run to the site each day.  It can be blended with natural gas and even be converted to synthetic fuels and ammonia to support the regional agriculture community.</a:t>
            </a:r>
          </a:p>
          <a:p>
            <a:pPr>
              <a:defRPr/>
            </a:pPr>
            <a:endParaRPr lang="en-US">
              <a:ea typeface="Times New Roman" panose="02020603050405020304" pitchFamily="18" charset="0"/>
            </a:endParaRPr>
          </a:p>
          <a:p>
            <a:pPr>
              <a:defRPr/>
            </a:pPr>
            <a:r>
              <a:rPr lang="en-US">
                <a:ea typeface="Times New Roman" panose="02020603050405020304" pitchFamily="18" charset="0"/>
              </a:rPr>
              <a:t>In this manner the RD&amp;D effort of INL will not help INL become a zero-emissions Lab, but it will support the broader region, as well as provide a springboard for using nuclear energy across the country and throughout the world.</a:t>
            </a:r>
          </a:p>
        </p:txBody>
      </p:sp>
      <p:sp>
        <p:nvSpPr>
          <p:cNvPr id="3" name="Notes Placeholder 2">
            <a:extLst>
              <a:ext uri="{FF2B5EF4-FFF2-40B4-BE49-F238E27FC236}">
                <a16:creationId xmlns:a16="http://schemas.microsoft.com/office/drawing/2014/main" id="{1DF5217C-CCC7-4F40-A941-D4E402992678}"/>
              </a:ext>
            </a:extLst>
          </p:cNvPr>
          <p:cNvSpPr>
            <a:spLocks noGrp="1"/>
          </p:cNvSpPr>
          <p:nvPr>
            <p:ph type="body" idx="1"/>
          </p:nvPr>
        </p:nvSpPr>
        <p:spPr/>
        <p:txBody>
          <a:bodyPr/>
          <a:lstStyle/>
          <a:p>
            <a:pPr>
              <a:spcBef>
                <a:spcPts val="675"/>
              </a:spcBef>
              <a:buClr>
                <a:srgbClr val="005980"/>
              </a:buClr>
            </a:pPr>
            <a:r>
              <a:rPr lang="en-US" altLang="en-US" sz="1800" b="1">
                <a:ea typeface="ＭＳ Ｐゴシック" panose="020B0600070205080204" pitchFamily="34" charset="-128"/>
                <a:cs typeface="Arial" panose="020B0604020202020204" pitchFamily="34" charset="0"/>
              </a:rPr>
              <a:t>Common attributes</a:t>
            </a:r>
          </a:p>
          <a:p>
            <a:pPr lvl="1">
              <a:buClr>
                <a:srgbClr val="005980"/>
              </a:buClr>
            </a:pPr>
            <a:r>
              <a:rPr lang="en-US" altLang="en-US" sz="1800">
                <a:ea typeface="ＭＳ Ｐゴシック" panose="020B0600070205080204" pitchFamily="34" charset="-128"/>
                <a:cs typeface="Arial" panose="020B0604020202020204" pitchFamily="34" charset="0"/>
              </a:rPr>
              <a:t>Inherent safety for prevention of severe accidents</a:t>
            </a:r>
          </a:p>
          <a:p>
            <a:pPr lvl="1">
              <a:buClr>
                <a:srgbClr val="005980"/>
              </a:buClr>
            </a:pPr>
            <a:r>
              <a:rPr lang="en-US" altLang="en-US" sz="1800">
                <a:ea typeface="ＭＳ Ｐゴシック" panose="020B0600070205080204" pitchFamily="34" charset="-128"/>
                <a:cs typeface="Arial" panose="020B0604020202020204" pitchFamily="34" charset="0"/>
              </a:rPr>
              <a:t>Passive decay heat removal</a:t>
            </a:r>
          </a:p>
          <a:p>
            <a:pPr>
              <a:spcBef>
                <a:spcPts val="1200"/>
              </a:spcBef>
              <a:buClr>
                <a:srgbClr val="005980"/>
              </a:buClr>
            </a:pPr>
            <a:r>
              <a:rPr lang="en-US" altLang="en-US" sz="1800" b="1">
                <a:ea typeface="ＭＳ Ｐゴシック" panose="020B0600070205080204" pitchFamily="34" charset="-128"/>
                <a:cs typeface="Arial" panose="020B0604020202020204" pitchFamily="34" charset="0"/>
              </a:rPr>
              <a:t>Gas Reactor Technologies</a:t>
            </a:r>
          </a:p>
          <a:p>
            <a:pPr lvl="1">
              <a:spcBef>
                <a:spcPts val="338"/>
              </a:spcBef>
              <a:buClr>
                <a:srgbClr val="005980"/>
              </a:buClr>
            </a:pPr>
            <a:r>
              <a:rPr lang="en-US" altLang="en-US" sz="1800">
                <a:ea typeface="ＭＳ Ｐゴシック" panose="020B0600070205080204" pitchFamily="34" charset="-128"/>
                <a:cs typeface="Arial" panose="020B0604020202020204" pitchFamily="34" charset="0"/>
              </a:rPr>
              <a:t>High temperature operation</a:t>
            </a:r>
          </a:p>
          <a:p>
            <a:pPr lvl="1">
              <a:spcBef>
                <a:spcPts val="338"/>
              </a:spcBef>
              <a:buClr>
                <a:srgbClr val="005980"/>
              </a:buClr>
            </a:pPr>
            <a:r>
              <a:rPr lang="en-US" altLang="en-US" sz="1800">
                <a:ea typeface="ＭＳ Ｐゴシック" panose="020B0600070205080204" pitchFamily="34" charset="-128"/>
                <a:cs typeface="Arial" panose="020B0604020202020204" pitchFamily="34" charset="0"/>
              </a:rPr>
              <a:t>Extremely safe fuel form (TRISO)</a:t>
            </a:r>
          </a:p>
          <a:p>
            <a:pPr lvl="1">
              <a:buClr>
                <a:srgbClr val="005980"/>
              </a:buClr>
            </a:pPr>
            <a:r>
              <a:rPr lang="en-US" altLang="en-US" sz="1800">
                <a:ea typeface="ＭＳ Ｐゴシック" panose="020B0600070205080204" pitchFamily="34" charset="-128"/>
                <a:cs typeface="Arial" panose="020B0604020202020204" pitchFamily="34" charset="0"/>
              </a:rPr>
              <a:t>High temperature heat enabling non-electrical products</a:t>
            </a:r>
          </a:p>
          <a:p>
            <a:pPr>
              <a:spcBef>
                <a:spcPts val="1200"/>
              </a:spcBef>
              <a:buClr>
                <a:srgbClr val="005980"/>
              </a:buClr>
            </a:pPr>
            <a:r>
              <a:rPr lang="en-US" altLang="en-US" sz="1800" b="1">
                <a:ea typeface="ＭＳ Ｐゴシック" panose="020B0600070205080204" pitchFamily="34" charset="-128"/>
                <a:cs typeface="Arial" panose="020B0604020202020204" pitchFamily="34" charset="0"/>
              </a:rPr>
              <a:t>Metal-Cooled Fast Reactor Technologies</a:t>
            </a:r>
          </a:p>
          <a:p>
            <a:pPr lvl="1">
              <a:buClr>
                <a:srgbClr val="005980"/>
              </a:buClr>
            </a:pPr>
            <a:r>
              <a:rPr lang="en-US" altLang="en-US" sz="1800">
                <a:ea typeface="ＭＳ Ｐゴシック" panose="020B0600070205080204" pitchFamily="34" charset="-128"/>
                <a:cs typeface="Arial" panose="020B0604020202020204" pitchFamily="34" charset="0"/>
              </a:rPr>
              <a:t>High burnup fuel and long-lived cores</a:t>
            </a:r>
          </a:p>
          <a:p>
            <a:pPr lvl="1">
              <a:buClr>
                <a:srgbClr val="005980"/>
              </a:buClr>
            </a:pPr>
            <a:r>
              <a:rPr lang="en-US" altLang="en-US" sz="1800">
                <a:ea typeface="ＭＳ Ｐゴシック" panose="020B0600070205080204" pitchFamily="34" charset="-128"/>
                <a:cs typeface="Arial" panose="020B0604020202020204" pitchFamily="34" charset="0"/>
              </a:rPr>
              <a:t>Fuel cycle flexibility</a:t>
            </a:r>
          </a:p>
          <a:p>
            <a:pPr lvl="1">
              <a:buClr>
                <a:srgbClr val="005980"/>
              </a:buClr>
            </a:pPr>
            <a:r>
              <a:rPr lang="en-US" altLang="en-US" sz="1800">
                <a:ea typeface="ＭＳ Ｐゴシック" panose="020B0600070205080204" pitchFamily="34" charset="-128"/>
                <a:cs typeface="Arial" panose="020B0604020202020204" pitchFamily="34" charset="0"/>
              </a:rPr>
              <a:t>Low pressure and passive cooling options</a:t>
            </a:r>
          </a:p>
          <a:p>
            <a:pPr>
              <a:spcBef>
                <a:spcPts val="1200"/>
              </a:spcBef>
              <a:buClr>
                <a:srgbClr val="005980"/>
              </a:buClr>
            </a:pPr>
            <a:r>
              <a:rPr lang="en-US" altLang="en-US" sz="1800" b="1">
                <a:ea typeface="ＭＳ Ｐゴシック" panose="020B0600070205080204" pitchFamily="34" charset="-128"/>
                <a:cs typeface="Arial" panose="020B0604020202020204" pitchFamily="34" charset="0"/>
              </a:rPr>
              <a:t>Molten Salt Reactor Technologies</a:t>
            </a:r>
          </a:p>
          <a:p>
            <a:pPr lvl="1">
              <a:spcBef>
                <a:spcPts val="338"/>
              </a:spcBef>
              <a:buClr>
                <a:srgbClr val="005980"/>
              </a:buClr>
            </a:pPr>
            <a:r>
              <a:rPr lang="en-US" altLang="en-US" sz="1800">
                <a:ea typeface="ＭＳ Ｐゴシック" panose="020B0600070205080204" pitchFamily="34" charset="-128"/>
                <a:cs typeface="Arial" panose="020B0604020202020204" pitchFamily="34" charset="0"/>
              </a:rPr>
              <a:t>Low-pressure high-temperature operation</a:t>
            </a:r>
          </a:p>
          <a:p>
            <a:pPr lvl="1">
              <a:spcBef>
                <a:spcPts val="338"/>
              </a:spcBef>
              <a:buClr>
                <a:srgbClr val="005980"/>
              </a:buClr>
            </a:pPr>
            <a:r>
              <a:rPr lang="en-US" altLang="en-US" sz="1800">
                <a:ea typeface="ＭＳ Ｐゴシック" panose="020B0600070205080204" pitchFamily="34" charset="-128"/>
                <a:cs typeface="Arial" panose="020B0604020202020204" pitchFamily="34" charset="0"/>
              </a:rPr>
              <a:t>On-line fueling</a:t>
            </a:r>
          </a:p>
          <a:p>
            <a:pPr lvl="1">
              <a:spcBef>
                <a:spcPts val="338"/>
              </a:spcBef>
              <a:buClr>
                <a:srgbClr val="005980"/>
              </a:buClr>
            </a:pPr>
            <a:r>
              <a:rPr lang="en-US" altLang="en-US" sz="1800">
                <a:ea typeface="ＭＳ Ｐゴシック" panose="020B0600070205080204" pitchFamily="34" charset="-128"/>
                <a:cs typeface="Arial" panose="020B0604020202020204" pitchFamily="34" charset="0"/>
              </a:rPr>
              <a:t>Fast or thermal spectrum options </a:t>
            </a:r>
          </a:p>
          <a:p>
            <a:pPr lvl="1">
              <a:buClr>
                <a:srgbClr val="005980"/>
              </a:buClr>
            </a:pPr>
            <a:r>
              <a:rPr lang="en-US" altLang="en-US" sz="1800">
                <a:ea typeface="ＭＳ Ｐゴシック" panose="020B0600070205080204" pitchFamily="34" charset="-128"/>
                <a:cs typeface="Arial" panose="020B0604020202020204" pitchFamily="34" charset="0"/>
              </a:rPr>
              <a:t>High temperature process heat</a:t>
            </a:r>
          </a:p>
          <a:p>
            <a:endParaRPr lang="en-US"/>
          </a:p>
        </p:txBody>
      </p:sp>
    </p:spTree>
    <p:extLst>
      <p:ext uri="{BB962C8B-B14F-4D97-AF65-F5344CB8AC3E}">
        <p14:creationId xmlns:p14="http://schemas.microsoft.com/office/powerpoint/2010/main" val="2943121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F8E1583D-0991-49CA-877B-BF51D3D18E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669012FE-7A7A-4F76-9C98-8687ADBB0E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NRIC is a relatively  new program and was formally established in 2019. The mission of NRIC is to enable and accelerate the development and demonstration of advanced reactors by harnessing the unique capabilities of DOE national labs. NRIC has 2 primary objectives. The first is to enable demonstration of at least 2 advanced reactors by the end of 2025. We are working to meet that first objective by enabling access to infrastructure, sites, materials and expertise. One key activity here is the establishment of demonstration test beds. And </a:t>
            </a:r>
            <a:r>
              <a:rPr lang="en-US" sz="1200"/>
              <a:t>these test beds will provide the infrastructure where industry or other users can come in and install their demonstration projects and obtain the data that they need to support their designs. </a:t>
            </a:r>
            <a:r>
              <a:rPr lang="en-US"/>
              <a:t>We also provide regulatory support by helping developers to understand the authorization process for siting their demonstration reactors at a DOE site and we have also been interacting with the NRC on a number of activities that will help inform the licensing of advanced reactors going forward.  </a:t>
            </a:r>
          </a:p>
          <a:p>
            <a:endParaRPr lang="en-US"/>
          </a:p>
          <a:p>
            <a:r>
              <a:rPr lang="en-US"/>
              <a:t>Another key objective of NRIC is to prepare the DOE labs for continuing innovation to support advanced reactor demonstration. And we are doing that by developing best practices for planning, construction and demonstration of nuclear projects. One example of that is the Advanced Construction Technologies Initiative where we are working with industry to develop and demonstrate 3 advanced construction technologies that combined could reduce the cost of new nuclear builds by 10% or more and significantly reduce the schedule for nuclear construction. </a:t>
            </a:r>
          </a:p>
          <a:p>
            <a:endParaRPr lang="en-US"/>
          </a:p>
          <a:p>
            <a:r>
              <a:rPr lang="en-US"/>
              <a:t>We are also working to develop and establish infrastructure that doesn’t currently exist but has been identified as being needed for advanced reactor demonstration. And one example of that is the Molten Salt Thermophysical Examination Capability or MSTEC which will be established at INL. And MSTEC will provide the capability to examine irradiated molten salts in a hot cell environment which currently does not exist in the US today. </a:t>
            </a:r>
          </a:p>
          <a:p>
            <a:pPr>
              <a:spcBef>
                <a:spcPct val="0"/>
              </a:spcBef>
            </a:pPr>
            <a:endParaRPr lang="en-US" altLang="en-US"/>
          </a:p>
        </p:txBody>
      </p:sp>
      <p:sp>
        <p:nvSpPr>
          <p:cNvPr id="41988" name="Slide Number Placeholder 3">
            <a:extLst>
              <a:ext uri="{FF2B5EF4-FFF2-40B4-BE49-F238E27FC236}">
                <a16:creationId xmlns:a16="http://schemas.microsoft.com/office/drawing/2014/main" id="{AD211914-2A88-4198-B94C-6C27926044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fld id="{7F53D6AD-0289-4715-BEF5-8699895826B3}" type="slidenum">
              <a:rPr lang="en-US" altLang="en-US">
                <a:latin typeface="Calibri" panose="020F0502020204030204" pitchFamily="34" charset="0"/>
              </a:rPr>
              <a:pPr/>
              <a:t>30</a:t>
            </a:fld>
            <a:endParaRPr lang="en-US"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1200"/>
              </a:spcAft>
              <a:buFont typeface="Symbol" panose="05050102010706020507" pitchFamily="18" charset="2"/>
              <a:buChar char=""/>
            </a:pP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DB99523-4816-4DC3-A103-F8AEE6653A4C}" type="slidenum">
              <a:rPr lang="en-US" smtClean="0"/>
              <a:pPr/>
              <a:t>31</a:t>
            </a:fld>
            <a:endParaRPr lang="en-US"/>
          </a:p>
        </p:txBody>
      </p:sp>
    </p:spTree>
    <p:extLst>
      <p:ext uri="{BB962C8B-B14F-4D97-AF65-F5344CB8AC3E}">
        <p14:creationId xmlns:p14="http://schemas.microsoft.com/office/powerpoint/2010/main" val="3655456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F2C0782B-7F85-725F-52CA-FF7CC3A96E71}"/>
              </a:ext>
            </a:extLst>
          </p:cNvPr>
          <p:cNvSpPr>
            <a:spLocks noGrp="1" noRot="1" noChangeAspect="1"/>
          </p:cNvSpPr>
          <p:nvPr>
            <p:ph type="sldImg"/>
          </p:nvPr>
        </p:nvSpPr>
        <p:spPr bwMode="auto">
          <a:xfrm>
            <a:off x="717550" y="1162050"/>
            <a:ext cx="5575300" cy="31369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54867EA5-16EC-BB46-CD62-880201D193B8}"/>
              </a:ext>
            </a:extLst>
          </p:cNvPr>
          <p:cNvSpPr>
            <a:spLocks noGrp="1"/>
          </p:cNvSpPr>
          <p:nvPr>
            <p:ph type="body" idx="1"/>
          </p:nvPr>
        </p:nvSpPr>
        <p:spPr bwMode="auto">
          <a:xfrm>
            <a:off x="701675" y="4473575"/>
            <a:ext cx="5607050" cy="3660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1200"/>
              </a:spcAft>
              <a:buFont typeface="Symbol" panose="05050102010706020507" pitchFamily="18" charset="2"/>
              <a:buChar char=""/>
            </a:pP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DB99523-4816-4DC3-A103-F8AEE6653A4C}" type="slidenum">
              <a:rPr lang="en-US" smtClean="0"/>
              <a:pPr/>
              <a:t>32</a:t>
            </a:fld>
            <a:endParaRPr lang="en-US"/>
          </a:p>
        </p:txBody>
      </p:sp>
    </p:spTree>
    <p:extLst>
      <p:ext uri="{BB962C8B-B14F-4D97-AF65-F5344CB8AC3E}">
        <p14:creationId xmlns:p14="http://schemas.microsoft.com/office/powerpoint/2010/main" val="3621279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1200"/>
              </a:spcAft>
              <a:buFont typeface="Symbol" panose="05050102010706020507" pitchFamily="18" charset="2"/>
              <a:buChar char=""/>
            </a:pP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DB99523-4816-4DC3-A103-F8AEE6653A4C}" type="slidenum">
              <a:rPr lang="en-US" smtClean="0"/>
              <a:pPr/>
              <a:t>33</a:t>
            </a:fld>
            <a:endParaRPr lang="en-US"/>
          </a:p>
        </p:txBody>
      </p:sp>
    </p:spTree>
    <p:extLst>
      <p:ext uri="{BB962C8B-B14F-4D97-AF65-F5344CB8AC3E}">
        <p14:creationId xmlns:p14="http://schemas.microsoft.com/office/powerpoint/2010/main" val="2106589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1200"/>
              </a:spcAft>
              <a:buFont typeface="Symbol" panose="05050102010706020507" pitchFamily="18" charset="2"/>
              <a:buChar char=""/>
            </a:pP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DB99523-4816-4DC3-A103-F8AEE6653A4C}" type="slidenum">
              <a:rPr lang="en-US" smtClean="0"/>
              <a:pPr/>
              <a:t>37</a:t>
            </a:fld>
            <a:endParaRPr lang="en-US"/>
          </a:p>
        </p:txBody>
      </p:sp>
    </p:spTree>
    <p:extLst>
      <p:ext uri="{BB962C8B-B14F-4D97-AF65-F5344CB8AC3E}">
        <p14:creationId xmlns:p14="http://schemas.microsoft.com/office/powerpoint/2010/main" val="2140746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1200"/>
              </a:spcAft>
              <a:buFont typeface="Symbol" panose="05050102010706020507" pitchFamily="18" charset="2"/>
              <a:buChar char=""/>
            </a:pP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DB99523-4816-4DC3-A103-F8AEE6653A4C}" type="slidenum">
              <a:rPr lang="en-US" smtClean="0"/>
              <a:pPr/>
              <a:t>38</a:t>
            </a:fld>
            <a:endParaRPr lang="en-US"/>
          </a:p>
        </p:txBody>
      </p:sp>
    </p:spTree>
    <p:extLst>
      <p:ext uri="{BB962C8B-B14F-4D97-AF65-F5344CB8AC3E}">
        <p14:creationId xmlns:p14="http://schemas.microsoft.com/office/powerpoint/2010/main" val="41052774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1200"/>
              </a:spcAft>
              <a:buFont typeface="Symbol" panose="05050102010706020507" pitchFamily="18" charset="2"/>
              <a:buChar char=""/>
            </a:pPr>
            <a:r>
              <a:rPr lang="en-US">
                <a:latin typeface="Calibri" panose="020F0502020204030204" pitchFamily="34" charset="0"/>
                <a:ea typeface="Calibri" panose="020F0502020204030204" pitchFamily="34" charset="0"/>
                <a:cs typeface="Times New Roman" panose="02020603050405020304" pitchFamily="18" charset="0"/>
              </a:rPr>
              <a:t>In his July 12, 2019 </a:t>
            </a:r>
            <a:r>
              <a:rPr lang="en-US" i="1">
                <a:latin typeface="Calibri" panose="020F0502020204030204" pitchFamily="34" charset="0"/>
                <a:ea typeface="Calibri" panose="020F0502020204030204" pitchFamily="34" charset="0"/>
                <a:cs typeface="Times New Roman" panose="02020603050405020304" pitchFamily="18" charset="0"/>
              </a:rPr>
              <a:t>Memorandum on the Effect of Uranium Imports on the National Security and Establishment of the United States Nuclear Fuel Working Gr</a:t>
            </a:r>
            <a:r>
              <a:rPr lang="en-US">
                <a:latin typeface="Calibri" panose="020F0502020204030204" pitchFamily="34" charset="0"/>
                <a:ea typeface="Calibri" panose="020F0502020204030204" pitchFamily="34" charset="0"/>
                <a:cs typeface="Times New Roman" panose="02020603050405020304" pitchFamily="18" charset="0"/>
              </a:rPr>
              <a:t>oup, the President established a Working Group to undertake “a fuller analysis of national security considerations with respect to the entire nuclear fuel supply chain,” and report back to the President. </a:t>
            </a:r>
          </a:p>
          <a:p>
            <a:pPr marL="342900" marR="0" lvl="0" indent="-342900">
              <a:spcBef>
                <a:spcPts val="0"/>
              </a:spcBef>
              <a:spcAft>
                <a:spcPts val="1200"/>
              </a:spcAft>
              <a:buFont typeface="Symbol" panose="05050102010706020507" pitchFamily="18" charset="2"/>
              <a:buChar char=""/>
            </a:pPr>
            <a:r>
              <a:rPr lang="en-US">
                <a:latin typeface="Calibri" panose="020F0502020204030204" pitchFamily="34" charset="0"/>
                <a:ea typeface="Calibri" panose="020F0502020204030204" pitchFamily="34" charset="0"/>
                <a:cs typeface="Times New Roman" panose="02020603050405020304" pitchFamily="18" charset="0"/>
              </a:rPr>
              <a:t>At the President’s direction, the Assistant to the President for National Security Affairs and the Assistant to the President for Economic Policy co-led the Working Group policy coordination process to develop policy options across the entire nuclear fuel supply chain to revitalize the U.S. nuclear energy industry. </a:t>
            </a:r>
          </a:p>
          <a:p>
            <a:pPr marL="342900" marR="0" lvl="0" indent="-342900">
              <a:spcBef>
                <a:spcPts val="0"/>
              </a:spcBef>
              <a:spcAft>
                <a:spcPts val="1200"/>
              </a:spcAft>
              <a:buFont typeface="Symbol" panose="05050102010706020507" pitchFamily="18" charset="2"/>
              <a:buChar char=""/>
            </a:pPr>
            <a:r>
              <a:rPr lang="en-US">
                <a:latin typeface="Calibri" panose="020F0502020204030204" pitchFamily="34" charset="0"/>
                <a:ea typeface="Calibri" panose="020F0502020204030204" pitchFamily="34" charset="0"/>
                <a:cs typeface="Times New Roman" panose="02020603050405020304" pitchFamily="18" charset="0"/>
              </a:rPr>
              <a:t>The Working Group took a collaborative interagency approach to addressing the President’s direction and this complex and challenging problem. </a:t>
            </a:r>
          </a:p>
          <a:p>
            <a:pPr marL="342900" marR="0" lvl="0" indent="-342900">
              <a:spcBef>
                <a:spcPts val="0"/>
              </a:spcBef>
              <a:spcAft>
                <a:spcPts val="0"/>
              </a:spcAft>
              <a:buFont typeface="Symbol" panose="05050102010706020507" pitchFamily="18" charset="2"/>
              <a:buChar char=""/>
            </a:pPr>
            <a:r>
              <a:rPr lang="en-US">
                <a:latin typeface="Calibri" panose="020F0502020204030204" pitchFamily="34" charset="0"/>
                <a:ea typeface="Calibri" panose="020F0502020204030204" pitchFamily="34" charset="0"/>
                <a:cs typeface="Times New Roman" panose="02020603050405020304" pitchFamily="18" charset="0"/>
              </a:rPr>
              <a:t>This interagency effort built upon the ongoing review of U.S. nuclear energy policy by the National Economic Council, the National Security Council, and the Office of Science and Technology Policy begun in June 2017, at the President’s direction to “revive and expand the nuclear energy sector.”</a:t>
            </a:r>
          </a:p>
          <a:p>
            <a:r>
              <a:rPr lang="en-US">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r>
              <a:rPr lang="en-US">
                <a:latin typeface="Calibri" panose="020F0502020204030204" pitchFamily="34" charset="0"/>
                <a:ea typeface="Calibri" panose="020F0502020204030204" pitchFamily="34" charset="0"/>
                <a:cs typeface="Times New Roman" panose="02020603050405020304" pitchFamily="18" charset="0"/>
              </a:rPr>
              <a:t>Further, it leveraged the significant work of the Department of Commerce in investigating uranium imports under Section 232 of the Trade Expansion Act of 1962.</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DB99523-4816-4DC3-A103-F8AEE6653A4C}" type="slidenum">
              <a:rPr lang="en-US" smtClean="0"/>
              <a:pPr/>
              <a:t>39</a:t>
            </a:fld>
            <a:endParaRPr lang="en-US"/>
          </a:p>
        </p:txBody>
      </p:sp>
    </p:spTree>
    <p:extLst>
      <p:ext uri="{BB962C8B-B14F-4D97-AF65-F5344CB8AC3E}">
        <p14:creationId xmlns:p14="http://schemas.microsoft.com/office/powerpoint/2010/main" val="3893768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120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In his July 12, 2019 </a:t>
            </a:r>
            <a:r>
              <a:rPr lang="en-US" i="1" dirty="0">
                <a:latin typeface="Calibri" panose="020F0502020204030204" pitchFamily="34" charset="0"/>
                <a:ea typeface="Calibri" panose="020F0502020204030204" pitchFamily="34" charset="0"/>
                <a:cs typeface="Times New Roman" panose="02020603050405020304" pitchFamily="18" charset="0"/>
              </a:rPr>
              <a:t>Memorandum on the Effect of Uranium Imports on the National Security and Establishment of the United States Nuclear Fuel Working Gr</a:t>
            </a:r>
            <a:r>
              <a:rPr lang="en-US" dirty="0">
                <a:latin typeface="Calibri" panose="020F0502020204030204" pitchFamily="34" charset="0"/>
                <a:ea typeface="Calibri" panose="020F0502020204030204" pitchFamily="34" charset="0"/>
                <a:cs typeface="Times New Roman" panose="02020603050405020304" pitchFamily="18" charset="0"/>
              </a:rPr>
              <a:t>oup, the President established a Working Group to undertake “a fuller analysis of national security considerations with respect to the entire nuclear fuel supply chain,” and report back to the President. </a:t>
            </a:r>
          </a:p>
          <a:p>
            <a:pPr marL="342900" marR="0" lvl="0" indent="-342900">
              <a:spcBef>
                <a:spcPts val="0"/>
              </a:spcBef>
              <a:spcAft>
                <a:spcPts val="120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At the President’s direction, the Assistant to the President for National Security Affairs and the Assistant to the President for Economic Policy co-led the Working Group policy coordination process to develop policy options across the entire nuclear fuel supply chain to revitalize the U.S. nuclear energy industry. </a:t>
            </a:r>
          </a:p>
          <a:p>
            <a:pPr marL="342900" marR="0" lvl="0" indent="-342900">
              <a:spcBef>
                <a:spcPts val="0"/>
              </a:spcBef>
              <a:spcAft>
                <a:spcPts val="120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 Working Group took a collaborative interagency approach to addressing the President’s direction and this complex and challenging problem. </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This interagency effort built upon the ongoing review of U.S. nuclear energy policy by the National Economic Council, the National Security Council, and the Office of Science and Technology Policy begun in June 2017, at the President’s direction to “revive and expand the nuclear energy sector.”</a:t>
            </a:r>
          </a:p>
          <a:p>
            <a:r>
              <a:rPr lang="en-US"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Further, it leveraged the significant work of the Department of Commerce in investigating uranium imports under Section 232 of the Trade Expansion Act of 1962.</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DB99523-4816-4DC3-A103-F8AEE6653A4C}" type="slidenum">
              <a:rPr lang="en-US" smtClean="0"/>
              <a:pPr/>
              <a:t>42</a:t>
            </a:fld>
            <a:endParaRPr lang="en-US"/>
          </a:p>
        </p:txBody>
      </p:sp>
    </p:spTree>
    <p:extLst>
      <p:ext uri="{BB962C8B-B14F-4D97-AF65-F5344CB8AC3E}">
        <p14:creationId xmlns:p14="http://schemas.microsoft.com/office/powerpoint/2010/main" val="38937685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DB99523-4816-4DC3-A103-F8AEE6653A4C}" type="slidenum">
              <a:rPr lang="en-US" smtClean="0"/>
              <a:pPr/>
              <a:t>43</a:t>
            </a:fld>
            <a:endParaRPr lang="en-US"/>
          </a:p>
        </p:txBody>
      </p:sp>
    </p:spTree>
    <p:extLst>
      <p:ext uri="{BB962C8B-B14F-4D97-AF65-F5344CB8AC3E}">
        <p14:creationId xmlns:p14="http://schemas.microsoft.com/office/powerpoint/2010/main" val="9295746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1200"/>
              </a:spcAft>
              <a:buFont typeface="Symbol" panose="05050102010706020507" pitchFamily="18" charset="2"/>
              <a:buChar char=""/>
            </a:pP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DB99523-4816-4DC3-A103-F8AEE6653A4C}" type="slidenum">
              <a:rPr lang="en-US" smtClean="0"/>
              <a:pPr/>
              <a:t>44</a:t>
            </a:fld>
            <a:endParaRPr lang="en-US"/>
          </a:p>
        </p:txBody>
      </p:sp>
    </p:spTree>
    <p:extLst>
      <p:ext uri="{BB962C8B-B14F-4D97-AF65-F5344CB8AC3E}">
        <p14:creationId xmlns:p14="http://schemas.microsoft.com/office/powerpoint/2010/main" val="5186953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1200"/>
              </a:spcAft>
              <a:buFont typeface="Symbol" panose="05050102010706020507" pitchFamily="18" charset="2"/>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DB99523-4816-4DC3-A103-F8AEE6653A4C}" type="slidenum">
              <a:rPr lang="en-US" smtClean="0"/>
              <a:pPr/>
              <a:t>45</a:t>
            </a:fld>
            <a:endParaRPr lang="en-US"/>
          </a:p>
        </p:txBody>
      </p:sp>
    </p:spTree>
    <p:extLst>
      <p:ext uri="{BB962C8B-B14F-4D97-AF65-F5344CB8AC3E}">
        <p14:creationId xmlns:p14="http://schemas.microsoft.com/office/powerpoint/2010/main" val="25433791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1200"/>
              </a:spcAft>
              <a:buFont typeface="Symbol" panose="05050102010706020507" pitchFamily="18" charset="2"/>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DB99523-4816-4DC3-A103-F8AEE6653A4C}" type="slidenum">
              <a:rPr lang="en-US" smtClean="0"/>
              <a:pPr/>
              <a:t>46</a:t>
            </a:fld>
            <a:endParaRPr lang="en-US"/>
          </a:p>
        </p:txBody>
      </p:sp>
    </p:spTree>
    <p:extLst>
      <p:ext uri="{BB962C8B-B14F-4D97-AF65-F5344CB8AC3E}">
        <p14:creationId xmlns:p14="http://schemas.microsoft.com/office/powerpoint/2010/main" val="2644819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93418657-D3F1-872B-8AC3-152F6828F0FB}"/>
              </a:ext>
            </a:extLst>
          </p:cNvPr>
          <p:cNvSpPr>
            <a:spLocks noGrp="1" noRot="1" noChangeAspect="1"/>
          </p:cNvSpPr>
          <p:nvPr>
            <p:ph type="sldImg"/>
          </p:nvPr>
        </p:nvSpPr>
        <p:spPr bwMode="auto">
          <a:xfrm>
            <a:off x="717550" y="1162050"/>
            <a:ext cx="5575300" cy="31369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A0F45B4D-ED52-3F96-8F28-C96BB6185DBB}"/>
              </a:ext>
            </a:extLst>
          </p:cNvPr>
          <p:cNvSpPr>
            <a:spLocks noGrp="1"/>
          </p:cNvSpPr>
          <p:nvPr>
            <p:ph type="body" idx="1"/>
          </p:nvPr>
        </p:nvSpPr>
        <p:spPr bwMode="auto">
          <a:xfrm>
            <a:off x="701675" y="4473575"/>
            <a:ext cx="5607050" cy="3660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1200"/>
              </a:spcAft>
              <a:buFont typeface="Symbol" panose="05050102010706020507" pitchFamily="18" charset="2"/>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DB99523-4816-4DC3-A103-F8AEE6653A4C}" type="slidenum">
              <a:rPr lang="en-US" smtClean="0"/>
              <a:pPr/>
              <a:t>47</a:t>
            </a:fld>
            <a:endParaRPr lang="en-US"/>
          </a:p>
        </p:txBody>
      </p:sp>
    </p:spTree>
    <p:extLst>
      <p:ext uri="{BB962C8B-B14F-4D97-AF65-F5344CB8AC3E}">
        <p14:creationId xmlns:p14="http://schemas.microsoft.com/office/powerpoint/2010/main" val="15830683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3726D7EB-84D9-476D-A676-B5A32F91C4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CDC3FA34-AB54-4871-B9A4-CEDFA79E7B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9460" name="Slide Number Placeholder 3">
            <a:extLst>
              <a:ext uri="{FF2B5EF4-FFF2-40B4-BE49-F238E27FC236}">
                <a16:creationId xmlns:a16="http://schemas.microsoft.com/office/drawing/2014/main" id="{08D48F37-74EB-4704-AEE4-AFD7826B86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fld id="{5ABCD875-14B1-4D9E-872F-CAACF6E01612}" type="slidenum">
              <a:rPr lang="en-US" altLang="en-US">
                <a:latin typeface="Calibri" panose="020F0502020204030204" pitchFamily="34" charset="0"/>
              </a:rPr>
              <a:pPr/>
              <a:t>48</a:t>
            </a:fld>
            <a:endParaRPr lang="en-US" altLang="en-US">
              <a:latin typeface="Calibri" panose="020F0502020204030204" pitchFamily="34" charset="0"/>
            </a:endParaRPr>
          </a:p>
        </p:txBody>
      </p:sp>
    </p:spTree>
    <p:extLst>
      <p:ext uri="{BB962C8B-B14F-4D97-AF65-F5344CB8AC3E}">
        <p14:creationId xmlns:p14="http://schemas.microsoft.com/office/powerpoint/2010/main" val="18267726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3726D7EB-84D9-476D-A676-B5A32F91C4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CDC3FA34-AB54-4871-B9A4-CEDFA79E7B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9460" name="Slide Number Placeholder 3">
            <a:extLst>
              <a:ext uri="{FF2B5EF4-FFF2-40B4-BE49-F238E27FC236}">
                <a16:creationId xmlns:a16="http://schemas.microsoft.com/office/drawing/2014/main" id="{08D48F37-74EB-4704-AEE4-AFD7826B86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fld id="{5ABCD875-14B1-4D9E-872F-CAACF6E01612}" type="slidenum">
              <a:rPr lang="en-US" altLang="en-US">
                <a:latin typeface="Calibri" panose="020F0502020204030204" pitchFamily="34" charset="0"/>
              </a:rPr>
              <a:pPr/>
              <a:t>49</a:t>
            </a:fld>
            <a:endParaRPr lang="en-US" altLang="en-US">
              <a:latin typeface="Calibri" panose="020F0502020204030204" pitchFamily="34" charset="0"/>
            </a:endParaRPr>
          </a:p>
        </p:txBody>
      </p:sp>
    </p:spTree>
    <p:extLst>
      <p:ext uri="{BB962C8B-B14F-4D97-AF65-F5344CB8AC3E}">
        <p14:creationId xmlns:p14="http://schemas.microsoft.com/office/powerpoint/2010/main" val="19680210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46D8CB44-A92E-9B41-A131-DE26369C1F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8DE01117-56FC-7A42-9BCE-3FCED3675AC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sz="1400" dirty="0"/>
          </a:p>
        </p:txBody>
      </p:sp>
      <p:sp>
        <p:nvSpPr>
          <p:cNvPr id="30723" name="Slide Number Placeholder 3">
            <a:extLst>
              <a:ext uri="{FF2B5EF4-FFF2-40B4-BE49-F238E27FC236}">
                <a16:creationId xmlns:a16="http://schemas.microsoft.com/office/drawing/2014/main" id="{A1C8B1B6-0C34-5F48-9419-8E28C01E63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241ACD-E2A1-0947-BD3F-34B7B3FAD0BF}"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00088"/>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C89A3C-C14B-DA4E-B6C0-42722E1EE39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720484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C89A3C-C14B-DA4E-B6C0-42722E1EE39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588949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C89A3C-C14B-DA4E-B6C0-42722E1EE39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100358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C89A3C-C14B-DA4E-B6C0-42722E1EE39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823463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C89A3C-C14B-DA4E-B6C0-42722E1EE39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443676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C89A3C-C14B-DA4E-B6C0-42722E1EE39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79195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C7DA8C64-F740-F463-7199-D48D053FC804}"/>
              </a:ext>
            </a:extLst>
          </p:cNvPr>
          <p:cNvSpPr>
            <a:spLocks noGrp="1" noRot="1" noChangeAspect="1" noTextEdit="1"/>
          </p:cNvSpPr>
          <p:nvPr>
            <p:ph type="sldImg"/>
          </p:nvPr>
        </p:nvSpPr>
        <p:spPr bwMode="auto">
          <a:xfrm>
            <a:off x="406400" y="698500"/>
            <a:ext cx="61976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DABA8787-1AF1-C8FF-B96A-ED2B07CD49FE}"/>
              </a:ext>
            </a:extLst>
          </p:cNvPr>
          <p:cNvSpPr>
            <a:spLocks noGrp="1"/>
          </p:cNvSpPr>
          <p:nvPr>
            <p:ph type="body" idx="1"/>
          </p:nvPr>
        </p:nvSpPr>
        <p:spPr bwMode="auto">
          <a:xfrm>
            <a:off x="311150" y="4416425"/>
            <a:ext cx="6465888"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77" tIns="45789" rIns="91577" bIns="45789"/>
          <a:lstStyle/>
          <a:p>
            <a:endParaRPr lang="en-US" altLang="en-US">
              <a:latin typeface="Times New Roman" panose="02020603050405020304" pitchFamily="18" charset="0"/>
            </a:endParaRPr>
          </a:p>
        </p:txBody>
      </p:sp>
      <p:sp>
        <p:nvSpPr>
          <p:cNvPr id="16388" name="Slide Number Placeholder 3">
            <a:extLst>
              <a:ext uri="{FF2B5EF4-FFF2-40B4-BE49-F238E27FC236}">
                <a16:creationId xmlns:a16="http://schemas.microsoft.com/office/drawing/2014/main" id="{550C0409-0910-3416-E60A-FDA4798C65E4}"/>
              </a:ext>
            </a:extLst>
          </p:cNvPr>
          <p:cNvSpPr>
            <a:spLocks noGrp="1"/>
          </p:cNvSpPr>
          <p:nvPr>
            <p:ph type="sldNum" sz="quarter" idx="4294967295"/>
          </p:nvPr>
        </p:nvSpPr>
        <p:spPr bwMode="auto">
          <a:xfrm>
            <a:off x="3971925" y="8831263"/>
            <a:ext cx="3036888" cy="4635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77" tIns="45789" rIns="91577" bIns="45789"/>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46486734-9E25-4410-AAE5-59D7F5C2B6B4}" type="slidenum">
              <a:rPr kumimoji="0" lang="en-US" altLang="en-US" sz="24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10</a:t>
            </a:fld>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ヒラギノ角ゴ Pro W3" charset="-128"/>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C89A3C-C14B-DA4E-B6C0-42722E1EE39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277427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C89A3C-C14B-DA4E-B6C0-42722E1EE39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35171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C89A3C-C14B-DA4E-B6C0-42722E1EE39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481221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C89A3C-C14B-DA4E-B6C0-42722E1EE39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804163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C89A3C-C14B-DA4E-B6C0-42722E1EE39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179074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3726D7EB-84D9-476D-A676-B5A32F91C4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CDC3FA34-AB54-4871-B9A4-CEDFA79E7B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9460" name="Slide Number Placeholder 3">
            <a:extLst>
              <a:ext uri="{FF2B5EF4-FFF2-40B4-BE49-F238E27FC236}">
                <a16:creationId xmlns:a16="http://schemas.microsoft.com/office/drawing/2014/main" id="{08D48F37-74EB-4704-AEE4-AFD7826B86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BCD875-14B1-4D9E-872F-CAACF6E01612}"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1200"/>
              </a:spcAft>
              <a:buFont typeface="Symbol" panose="05050102010706020507" pitchFamily="18" charset="2"/>
              <a:buNone/>
            </a:pP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99523-4816-4DC3-A103-F8AEE6653A4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83299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9D5344-A8E7-4B76-9BB4-B35E3D913B8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792973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15ECD7A1-0D1D-DB82-91BB-E199533691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80D78CD-41EA-1C6A-257B-D051FD4D0423}"/>
              </a:ext>
            </a:extLst>
          </p:cNvPr>
          <p:cNvSpPr>
            <a:spLocks noGrp="1"/>
          </p:cNvSpPr>
          <p:nvPr>
            <p:ph type="body" idx="1"/>
          </p:nvPr>
        </p:nvSpPr>
        <p:spPr>
          <a:xfrm>
            <a:off x="685800" y="4400550"/>
            <a:ext cx="5486400" cy="4284663"/>
          </a:xfrm>
        </p:spPr>
        <p:txBody>
          <a:bodyPr/>
          <a:lstStyle/>
          <a:p>
            <a:pPr eaLnBrk="1" hangingPunct="1">
              <a:defRPr/>
            </a:pPr>
            <a:r>
              <a:rPr lang="en-US" sz="900" b="1"/>
              <a:t>Current state </a:t>
            </a:r>
            <a:r>
              <a:rPr lang="en-US" sz="900"/>
              <a:t>– energy to the grid. </a:t>
            </a:r>
            <a:r>
              <a:rPr lang="en-US" sz="900" b="1"/>
              <a:t>Intermediate future state </a:t>
            </a:r>
            <a:r>
              <a:rPr lang="en-US" sz="900"/>
              <a:t>–  (near term) Rethinking how we use our current generators to do more than just put electrons on the grid. </a:t>
            </a:r>
            <a:r>
              <a:rPr lang="en-US" sz="900" b="1"/>
              <a:t>Transformative future state </a:t>
            </a:r>
            <a:r>
              <a:rPr lang="en-US" sz="900"/>
              <a:t>–  (long term) Designing new systems, both small and large, to use heat, electricity and radiation to drive many other processes</a:t>
            </a:r>
            <a:endParaRPr lang="en-US" sz="900" b="1"/>
          </a:p>
          <a:p>
            <a:pPr eaLnBrk="1" hangingPunct="1">
              <a:defRPr/>
            </a:pPr>
            <a:r>
              <a:rPr lang="en-US" sz="900" b="1"/>
              <a:t>Achieving this goal will require significant S&amp;T advances in:</a:t>
            </a:r>
            <a:endParaRPr lang="en-US" sz="900"/>
          </a:p>
          <a:p>
            <a:pPr marL="171450" indent="-171450" eaLnBrk="1" hangingPunct="1">
              <a:buFont typeface="Arial" panose="020B0604020202020204" pitchFamily="34" charset="0"/>
              <a:buChar char="•"/>
              <a:defRPr/>
            </a:pPr>
            <a:r>
              <a:rPr lang="en-US" sz="900" b="1"/>
              <a:t>Enabling technology </a:t>
            </a:r>
            <a:r>
              <a:rPr lang="en-US" sz="900"/>
              <a:t>for flexible operation of existing and future nuclear power plants in integrated, hybrid configurations</a:t>
            </a:r>
          </a:p>
          <a:p>
            <a:pPr marL="171450" indent="-171450" eaLnBrk="1" hangingPunct="1">
              <a:buFont typeface="Arial" panose="020B0604020202020204" pitchFamily="34" charset="0"/>
              <a:buChar char="•"/>
              <a:defRPr/>
            </a:pPr>
            <a:r>
              <a:rPr lang="en-US" sz="900" b="1"/>
              <a:t>Advanced industrial processes </a:t>
            </a:r>
            <a:r>
              <a:rPr lang="en-US" sz="900"/>
              <a:t>that utilize nuclear fission reactors as a primary energy source</a:t>
            </a:r>
          </a:p>
          <a:p>
            <a:pPr marL="171450" indent="-171450" eaLnBrk="1" hangingPunct="1">
              <a:buFont typeface="Arial" panose="020B0604020202020204" pitchFamily="34" charset="0"/>
              <a:buChar char="•"/>
              <a:defRPr/>
            </a:pPr>
            <a:r>
              <a:rPr lang="en-US" sz="900" b="1"/>
              <a:t>Revolutionary concepts </a:t>
            </a:r>
            <a:r>
              <a:rPr lang="en-US" sz="900"/>
              <a:t>in materials design that incorporate new understanding of processes and enable the comprehensive use of nuclear energy in the form of radiation, heat, and electricity</a:t>
            </a:r>
          </a:p>
          <a:p>
            <a:pPr eaLnBrk="1" hangingPunct="1">
              <a:defRPr/>
            </a:pPr>
            <a:r>
              <a:rPr lang="en-US" sz="900" b="1"/>
              <a:t>Partnerships/Programs:</a:t>
            </a:r>
          </a:p>
          <a:p>
            <a:pPr marL="171450" indent="-171450" eaLnBrk="1" hangingPunct="1">
              <a:buFont typeface="Arial" panose="020B0604020202020204" pitchFamily="34" charset="0"/>
              <a:buChar char="•"/>
              <a:defRPr/>
            </a:pPr>
            <a:r>
              <a:rPr lang="en-US" sz="900" b="1"/>
              <a:t>H2@Scale- </a:t>
            </a:r>
            <a:r>
              <a:rPr lang="en-US" sz="900"/>
              <a:t>DOE national laboratory initiative that continues to demonstrate at-scale hydrogen production, transport, and storage</a:t>
            </a:r>
          </a:p>
          <a:p>
            <a:pPr marL="171450" indent="-171450" eaLnBrk="1" hangingPunct="1">
              <a:buFont typeface="Arial" panose="020B0604020202020204" pitchFamily="34" charset="0"/>
              <a:buChar char="•"/>
              <a:defRPr/>
            </a:pPr>
            <a:r>
              <a:rPr lang="en-US" sz="900"/>
              <a:t>INL collaboration with the </a:t>
            </a:r>
            <a:r>
              <a:rPr lang="en-US" sz="900" b="1"/>
              <a:t>NETL </a:t>
            </a:r>
            <a:r>
              <a:rPr lang="en-US" sz="900"/>
              <a:t>also introduces the use of nuclear energy to drive carbon conversion to higher-value products versus combustion of fossil fuels to produce heat and electricity</a:t>
            </a:r>
          </a:p>
          <a:p>
            <a:pPr marL="171450" indent="-171450" eaLnBrk="1" hangingPunct="1">
              <a:buFont typeface="Arial" panose="020B0604020202020204" pitchFamily="34" charset="0"/>
              <a:buChar char="•"/>
              <a:defRPr/>
            </a:pPr>
            <a:r>
              <a:rPr lang="en-US" sz="900" b="1" err="1"/>
              <a:t>FlexPower</a:t>
            </a:r>
            <a:r>
              <a:rPr lang="en-US" sz="900" b="1"/>
              <a:t> project</a:t>
            </a:r>
            <a:r>
              <a:rPr lang="en-US" sz="900"/>
              <a:t>, in collaboration with N</a:t>
            </a:r>
            <a:r>
              <a:rPr lang="en-US" sz="900" b="1"/>
              <a:t>REL</a:t>
            </a:r>
            <a:r>
              <a:rPr lang="en-US" sz="900"/>
              <a:t>, will develop and validate control theory and demonstrate a flexible controller architecture for deployment of utility-scale hybrid generation</a:t>
            </a:r>
          </a:p>
          <a:p>
            <a:pPr marL="171450" indent="-171450" eaLnBrk="1" hangingPunct="1">
              <a:buFont typeface="Arial" panose="020B0604020202020204" pitchFamily="34" charset="0"/>
              <a:buChar char="•"/>
              <a:defRPr/>
            </a:pPr>
            <a:r>
              <a:rPr lang="en-US" sz="900" b="1"/>
              <a:t>Tri-Lab initiative </a:t>
            </a:r>
            <a:r>
              <a:rPr lang="en-US" sz="900"/>
              <a:t>with </a:t>
            </a:r>
            <a:r>
              <a:rPr lang="en-US" sz="900" b="1"/>
              <a:t>NREL and NETL</a:t>
            </a:r>
            <a:r>
              <a:rPr lang="en-US" sz="900"/>
              <a:t> to develop and demonstrate novel ways diverse energy generators can provide power, heat, mobility, and other energy services.</a:t>
            </a:r>
          </a:p>
          <a:p>
            <a:pPr marL="171450" indent="-171450" eaLnBrk="1" hangingPunct="1">
              <a:buFont typeface="Arial" panose="020B0604020202020204" pitchFamily="34" charset="0"/>
              <a:buChar char="•"/>
              <a:defRPr/>
            </a:pPr>
            <a:endParaRPr lang="en-US" sz="900"/>
          </a:p>
          <a:p>
            <a:pPr eaLnBrk="1" hangingPunct="1">
              <a:defRPr/>
            </a:pPr>
            <a:endParaRPr lang="en-US" sz="900" b="1"/>
          </a:p>
          <a:p>
            <a:pPr eaLnBrk="1" hangingPunct="1">
              <a:defRPr/>
            </a:pPr>
            <a:r>
              <a:rPr lang="en-US" sz="900" b="1"/>
              <a:t>Goals:</a:t>
            </a:r>
          </a:p>
          <a:p>
            <a:pPr eaLnBrk="1" hangingPunct="1">
              <a:defRPr/>
            </a:pPr>
            <a:r>
              <a:rPr lang="en-US" sz="900"/>
              <a:t>Maximize energy utilization and generator profitability</a:t>
            </a:r>
          </a:p>
          <a:p>
            <a:pPr eaLnBrk="1" hangingPunct="1">
              <a:defRPr/>
            </a:pPr>
            <a:r>
              <a:rPr lang="en-US" sz="900"/>
              <a:t>Minimize environmental impacts</a:t>
            </a:r>
          </a:p>
          <a:p>
            <a:pPr eaLnBrk="1" hangingPunct="1">
              <a:defRPr/>
            </a:pPr>
            <a:r>
              <a:rPr lang="en-US" sz="900"/>
              <a:t>Maintain affordability, grid reliability and resilience</a:t>
            </a:r>
          </a:p>
          <a:p>
            <a:pPr eaLnBrk="1" hangingPunct="1">
              <a:defRPr/>
            </a:pPr>
            <a:endParaRPr lang="en-US" sz="900"/>
          </a:p>
          <a:p>
            <a:pPr eaLnBrk="1" hangingPunct="1">
              <a:defRPr/>
            </a:pPr>
            <a:r>
              <a:rPr lang="en-US" sz="1800"/>
              <a:t>Goal:  Operation of an LWR to produce non-electrical products by 2025-2030 </a:t>
            </a:r>
          </a:p>
          <a:p>
            <a:pPr eaLnBrk="1" hangingPunct="1">
              <a:defRPr/>
            </a:pPr>
            <a:endParaRPr lang="en-US" sz="1800"/>
          </a:p>
          <a:p>
            <a:pPr eaLnBrk="1" hangingPunct="1">
              <a:defRPr/>
            </a:pPr>
            <a:r>
              <a:rPr lang="en-US" sz="1800"/>
              <a:t>Needs</a:t>
            </a:r>
          </a:p>
          <a:p>
            <a:pPr marL="560784" lvl="1" indent="-285750" eaLnBrk="1" hangingPunct="1">
              <a:buClr>
                <a:srgbClr val="2DA9E1"/>
              </a:buClr>
              <a:buSzPct val="110000"/>
              <a:defRPr/>
            </a:pPr>
            <a:r>
              <a:rPr lang="en-US" sz="1800"/>
              <a:t>Technical &amp; Economic Assessments</a:t>
            </a:r>
          </a:p>
          <a:p>
            <a:pPr marL="560784" lvl="1" indent="-285750" eaLnBrk="1" hangingPunct="1">
              <a:buClr>
                <a:srgbClr val="2DA9E1"/>
              </a:buClr>
              <a:buSzPct val="110000"/>
              <a:defRPr/>
            </a:pPr>
            <a:r>
              <a:rPr lang="en-US" sz="1800"/>
              <a:t>Front-End Engineering and Design, Demonstration, and Deployment</a:t>
            </a:r>
          </a:p>
          <a:p>
            <a:pPr marL="560784" lvl="1" indent="-285750" eaLnBrk="1" hangingPunct="1">
              <a:buClr>
                <a:srgbClr val="2DA9E1"/>
              </a:buClr>
              <a:buSzPct val="110000"/>
              <a:defRPr/>
            </a:pPr>
            <a:r>
              <a:rPr lang="en-US" sz="1800"/>
              <a:t>Probabilistic Risk Assessment and Possible License Approaches</a:t>
            </a:r>
          </a:p>
          <a:p>
            <a:pPr marL="560784" lvl="1" indent="-285750" eaLnBrk="1" hangingPunct="1">
              <a:buClr>
                <a:srgbClr val="2DA9E1"/>
              </a:buClr>
              <a:buSzPct val="110000"/>
              <a:defRPr/>
            </a:pPr>
            <a:r>
              <a:rPr lang="en-US" sz="1800"/>
              <a:t>Stakeholder Engagement</a:t>
            </a:r>
          </a:p>
          <a:p>
            <a:pPr marL="171450" indent="-171450" eaLnBrk="1" fontAlgn="auto" hangingPunct="1">
              <a:spcBef>
                <a:spcPts val="0"/>
              </a:spcBef>
              <a:spcAft>
                <a:spcPts val="0"/>
              </a:spcAft>
              <a:buFont typeface="Wingdings" panose="05000000000000000000" pitchFamily="2" charset="2"/>
              <a:buChar char="Ø"/>
              <a:defRPr/>
            </a:pPr>
            <a:endParaRPr lang="en-US"/>
          </a:p>
          <a:p>
            <a:pPr eaLnBrk="1" hangingPunct="1">
              <a:defRPr/>
            </a:pPr>
            <a:endParaRPr lang="en-US" sz="900"/>
          </a:p>
          <a:p>
            <a:pPr eaLnBrk="1" hangingPunct="1">
              <a:defRPr/>
            </a:pPr>
            <a:endParaRPr lang="en-US"/>
          </a:p>
        </p:txBody>
      </p:sp>
      <p:sp>
        <p:nvSpPr>
          <p:cNvPr id="47108" name="Slide Number Placeholder 3">
            <a:extLst>
              <a:ext uri="{FF2B5EF4-FFF2-40B4-BE49-F238E27FC236}">
                <a16:creationId xmlns:a16="http://schemas.microsoft.com/office/drawing/2014/main" id="{97880CE2-0047-20B6-8787-0AABF3527B4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F63EC7-3C96-416B-8FFD-3E3A83449D9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800"/>
              </a:spcAft>
            </a:pPr>
            <a:r>
              <a:rPr lang="en-US" sz="1800">
                <a:effectLst/>
                <a:latin typeface="Calibri"/>
                <a:ea typeface="Calibri" panose="020F0502020204030204" pitchFamily="34" charset="0"/>
                <a:cs typeface="Calibri"/>
              </a:rPr>
              <a:t>Originally, the Light Water Reactor Sustainability program was created to demonstrate the technical basis for materials reliability but with the growing number of subsequent license renewal submittals (licenses to operate from 60-80 years) and many of the material and technical questions associated with operating out to 80 years resolved, the word “sustainability” has since transitioned to address their most immediate need, which is ensuring their economic viability. For example, 11 plants have shutdown before their license expired since 2013, with most of those due to economic concerns.</a:t>
            </a:r>
            <a:r>
              <a:rPr lang="en-US" sz="1800">
                <a:latin typeface="Calibri"/>
                <a:ea typeface="Calibri" panose="020F0502020204030204" pitchFamily="34" charset="0"/>
                <a:cs typeface="Calibri"/>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800">
                <a:effectLst/>
                <a:latin typeface="Calibri"/>
                <a:ea typeface="Calibri" panose="020F0502020204030204" pitchFamily="34" charset="0"/>
                <a:cs typeface="Calibri"/>
              </a:rPr>
              <a:t>The program has 5 pathways, which you can see on the slide here but with today’s time, I want to highlight a few specific examples of how the program is directly impacting the existing fleet.</a:t>
            </a:r>
            <a:r>
              <a:rPr lang="en-US" sz="1800">
                <a:latin typeface="Calibri"/>
                <a:ea typeface="Calibri" panose="020F0502020204030204" pitchFamily="34" charset="0"/>
                <a:cs typeface="Calibri"/>
              </a:rPr>
              <a:t> </a:t>
            </a:r>
          </a:p>
          <a:p>
            <a:pPr>
              <a:lnSpc>
                <a:spcPct val="107000"/>
              </a:lnSpc>
              <a:spcBef>
                <a:spcPts val="0"/>
              </a:spcBef>
              <a:spcAft>
                <a:spcPts val="800"/>
              </a:spcAft>
            </a:pPr>
            <a:endParaRPr lang="en-US" sz="1800">
              <a:cs typeface="Calibri" panose="020F0502020204030204"/>
            </a:endParaRPr>
          </a:p>
          <a:p>
            <a:pPr>
              <a:lnSpc>
                <a:spcPct val="107000"/>
              </a:lnSpc>
              <a:spcBef>
                <a:spcPts val="0"/>
              </a:spcBef>
              <a:spcAft>
                <a:spcPts val="800"/>
              </a:spcAft>
            </a:pPr>
            <a:r>
              <a:rPr lang="en-US" sz="1800">
                <a:cs typeface="Calibri" panose="020F0502020204030204"/>
              </a:rPr>
              <a:t>The LWRS program's Plant Modernization R&amp;D is working to modernize the business model of the nuclear industry by applying an integrated operations approach. A recent study, which applied this approach to a generic</a:t>
            </a:r>
            <a:r>
              <a:rPr lang="en-US">
                <a:cs typeface="Calibri" panose="020F0502020204030204"/>
              </a:rPr>
              <a:t> </a:t>
            </a:r>
            <a:r>
              <a:rPr lang="en-US"/>
              <a:t>2 unit site shows, a reduction of operating and maintenance (O&amp;M) cost by one-third, from 30 $/MWh to 21 $/MWh</a:t>
            </a:r>
            <a:endParaRPr lang="en-US">
              <a:cs typeface="Calibri"/>
            </a:endParaRPr>
          </a:p>
          <a:p>
            <a:pPr>
              <a:lnSpc>
                <a:spcPct val="107000"/>
              </a:lnSpc>
              <a:spcBef>
                <a:spcPts val="0"/>
              </a:spcBef>
              <a:spcAft>
                <a:spcPts val="800"/>
              </a:spcAft>
            </a:pPr>
            <a:endParaRPr lang="en-US" sz="1800">
              <a:cs typeface="Calibri" panose="020F0502020204030204"/>
            </a:endParaRPr>
          </a:p>
          <a:p>
            <a:pPr>
              <a:lnSpc>
                <a:spcPct val="107000"/>
              </a:lnSpc>
              <a:spcBef>
                <a:spcPts val="0"/>
              </a:spcBef>
              <a:spcAft>
                <a:spcPts val="800"/>
              </a:spcAft>
            </a:pPr>
            <a:endParaRPr lang="en-US" sz="1800">
              <a:cs typeface="Calibri" panose="020F0502020204030204"/>
            </a:endParaRPr>
          </a:p>
          <a:p>
            <a:pPr>
              <a:lnSpc>
                <a:spcPct val="107000"/>
              </a:lnSpc>
              <a:spcBef>
                <a:spcPts val="0"/>
              </a:spcBef>
              <a:spcAft>
                <a:spcPts val="800"/>
              </a:spcAft>
            </a:pPr>
            <a:r>
              <a:rPr lang="en-US" sz="1800">
                <a:cs typeface="Calibri" panose="020F0502020204030204"/>
              </a:rPr>
              <a:t> One way to improve the economic competitiveness of the existing fleet is to Flexible Plant Operation and Generation, </a:t>
            </a:r>
          </a:p>
          <a:p>
            <a:pPr>
              <a:lnSpc>
                <a:spcPct val="107000"/>
              </a:lnSpc>
              <a:spcBef>
                <a:spcPts val="0"/>
              </a:spcBef>
              <a:spcAft>
                <a:spcPts val="800"/>
              </a:spcAft>
            </a:pPr>
            <a:endParaRPr lang="en-US" sz="1800">
              <a:cs typeface="Calibri" panose="020F0502020204030204"/>
            </a:endParaRPr>
          </a:p>
          <a:p>
            <a:pPr>
              <a:lnSpc>
                <a:spcPct val="107000"/>
              </a:lnSpc>
              <a:spcBef>
                <a:spcPts val="0"/>
              </a:spcBef>
              <a:spcAft>
                <a:spcPts val="800"/>
              </a:spcAft>
            </a:pPr>
            <a:r>
              <a:rPr lang="en-US" sz="1800">
                <a:cs typeface="Calibri" panose="020F0502020204030204"/>
              </a:rPr>
              <a:t>A primary focus of the Risk Informed Systems Analysis R&amp;D is developing advanced monitoring and data analysis technologies to better manage plant assets. </a:t>
            </a:r>
            <a:r>
              <a:rPr lang="en-US"/>
              <a:t>These technologies are essential to support predictive maintenance strategies. They can provide precise information about the health of a component, track its degradation trends, and provide information of its expected failure time. With such information, maintenance operations can be performed right before its expected failure time, which is . </a:t>
            </a:r>
            <a:endParaRPr lang="en-US">
              <a:cs typeface="Calibri"/>
            </a:endParaRPr>
          </a:p>
          <a:p>
            <a:pPr>
              <a:lnSpc>
                <a:spcPct val="107000"/>
              </a:lnSpc>
              <a:spcBef>
                <a:spcPts val="0"/>
              </a:spcBef>
              <a:spcAft>
                <a:spcPts val="800"/>
              </a:spcAft>
            </a:pPr>
            <a:endParaRPr lang="en-US" sz="1800">
              <a:cs typeface="Calibri" panose="020F0502020204030204"/>
            </a:endParaRPr>
          </a:p>
          <a:p>
            <a:pPr>
              <a:lnSpc>
                <a:spcPct val="107000"/>
              </a:lnSpc>
              <a:spcBef>
                <a:spcPts val="0"/>
              </a:spcBef>
              <a:spcAft>
                <a:spcPts val="800"/>
              </a:spcAft>
            </a:pPr>
            <a:r>
              <a:rPr lang="en-US" sz="1800">
                <a:cs typeface="Calibri" panose="020F0502020204030204"/>
              </a:rPr>
              <a:t>Materials Research addresses long term challenges associated with maintaining the structures, systems, and components of nuclear plants. </a:t>
            </a:r>
            <a:r>
              <a:rPr lang="en-US"/>
              <a:t>A recent focus involves testing and characterizing electrical cable aging to better understand cable material changes and the implications of those changes for long-term cable system performance. The ability to predict degradation behavior will enable informed cable aging management including direction and interpretation of cable inspections and optimized repair and replacement decisions. </a:t>
            </a:r>
            <a:endParaRPr lang="en-US">
              <a:cs typeface="Calibri"/>
            </a:endParaRPr>
          </a:p>
          <a:p>
            <a:pPr>
              <a:lnSpc>
                <a:spcPct val="107000"/>
              </a:lnSpc>
              <a:spcBef>
                <a:spcPts val="0"/>
              </a:spcBef>
              <a:spcAft>
                <a:spcPts val="800"/>
              </a:spcAft>
            </a:pPr>
            <a:endParaRPr lang="en-US" sz="1800">
              <a:cs typeface="Calibri" panose="020F0502020204030204"/>
            </a:endParaRPr>
          </a:p>
          <a:p>
            <a:pPr>
              <a:lnSpc>
                <a:spcPct val="107000"/>
              </a:lnSpc>
              <a:spcBef>
                <a:spcPts val="0"/>
              </a:spcBef>
              <a:spcAft>
                <a:spcPts val="800"/>
              </a:spcAft>
            </a:pPr>
            <a:r>
              <a:rPr lang="en-US" sz="1800">
                <a:cs typeface="Calibri" panose="020F0502020204030204"/>
              </a:rPr>
              <a:t>Our Physical Security R&amp;D is improving the efficiency of the physical security posture of the existing fleet. Program staff are working with utilities to deploy advanced security technologies like remote operated weapons systems and deliberate motion algorithms to reduce nuisance alarms</a:t>
            </a:r>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9D5344-A8E7-4B76-9BB4-B35E3D913B8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28719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157A08A3-1D54-AA44-B0C6-052AB80D4271}"/>
              </a:ext>
            </a:extLst>
          </p:cNvPr>
          <p:cNvSpPr>
            <a:spLocks noGrp="1" noRot="1" noChangeAspect="1"/>
          </p:cNvSpPr>
          <p:nvPr>
            <p:ph type="sldImg"/>
          </p:nvPr>
        </p:nvSpPr>
        <p:spPr bwMode="auto">
          <a:xfrm>
            <a:off x="406400" y="696913"/>
            <a:ext cx="61976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C6B7870E-B094-686C-9391-DDB58A8ECEFE}"/>
              </a:ext>
            </a:extLst>
          </p:cNvPr>
          <p:cNvSpPr>
            <a:spLocks noGrp="1"/>
          </p:cNvSpPr>
          <p:nvPr>
            <p:ph type="body" idx="1"/>
          </p:nvPr>
        </p:nvSpPr>
        <p:spPr bwMode="auto">
          <a:xfrm>
            <a:off x="701675" y="4416425"/>
            <a:ext cx="560705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Integrated Operations (IO) refers to the integration of people, disciplines, organizations, and work processes supported by digital information and communication technology that drive down costs using a top-down business guided approach </a:t>
            </a:r>
          </a:p>
          <a:p>
            <a:endParaRPr lang="en-US" dirty="0">
              <a:cs typeface="Calibri"/>
            </a:endParaRPr>
          </a:p>
          <a:p>
            <a:pPr marL="285750" indent="-285750">
              <a:lnSpc>
                <a:spcPct val="90000"/>
              </a:lnSpc>
              <a:spcBef>
                <a:spcPts val="1000"/>
              </a:spcBef>
              <a:spcAft>
                <a:spcPts val="0"/>
              </a:spcAft>
              <a:buFont typeface="Arial"/>
              <a:buChar char="•"/>
            </a:pPr>
            <a:r>
              <a:rPr lang="en-US" dirty="0"/>
              <a:t>ION methods support plant modernization resulting in an economically competitive plant by identifying technologies and process changes to enable a 1/3 O&amp;M cost reduction</a:t>
            </a:r>
            <a:r>
              <a:rPr lang="en-US"/>
              <a:t>. </a:t>
            </a:r>
            <a:endParaRPr lang="en-US">
              <a:cs typeface="Calibri"/>
            </a:endParaRPr>
          </a:p>
          <a:p>
            <a:pPr marL="285750" indent="-285750">
              <a:lnSpc>
                <a:spcPct val="90000"/>
              </a:lnSpc>
              <a:spcBef>
                <a:spcPts val="1000"/>
              </a:spcBef>
              <a:spcAft>
                <a:spcPts val="0"/>
              </a:spcAft>
              <a:buFont typeface="Arial"/>
              <a:buChar char="•"/>
            </a:pPr>
            <a:r>
              <a:rPr lang="en-US"/>
              <a:t>Study on 2 unit reactor shows, reduction of operating and maintenance (O&amp;M) cost from 30 $/MWh to 21 $/MWh</a:t>
            </a:r>
            <a:endParaRPr lang="en-US">
              <a:cs typeface="Calibri"/>
            </a:endParaRPr>
          </a:p>
          <a:p>
            <a:endParaRPr lang="en-US" dirty="0">
              <a:cs typeface="Calibri"/>
            </a:endParaRPr>
          </a:p>
          <a:p>
            <a:r>
              <a:rPr lang="en-US" dirty="0"/>
              <a:t>Seeking to do this by adopting Proven Transformation Methods from the North Sea Oil and gas Production which were implemented very successfully </a:t>
            </a:r>
            <a:endParaRPr lang="en-US">
              <a:cs typeface="Calibri"/>
            </a:endParaRPr>
          </a:p>
          <a:p>
            <a:endParaRPr lang="en-US" dirty="0">
              <a:cs typeface="Calibri"/>
            </a:endParaRPr>
          </a:p>
          <a:p>
            <a:r>
              <a:rPr lang="en-US" dirty="0"/>
              <a:t>Currently: </a:t>
            </a:r>
            <a:endParaRPr lang="en-US">
              <a:cs typeface="Calibri"/>
            </a:endParaRPr>
          </a:p>
          <a:p>
            <a:r>
              <a:rPr lang="en-US" dirty="0"/>
              <a:t>Evaluating the innovation necessary to deliver a technology-centric and highly automated business model. </a:t>
            </a:r>
            <a:endParaRPr lang="en-US" dirty="0">
              <a:cs typeface="Calibri"/>
            </a:endParaRPr>
          </a:p>
          <a:p>
            <a:pPr marL="171450" indent="-171450">
              <a:buFont typeface="Arial"/>
              <a:buChar char="•"/>
            </a:pPr>
            <a:r>
              <a:rPr lang="en-US" dirty="0"/>
              <a:t>Benchmarking with industry</a:t>
            </a:r>
            <a:endParaRPr lang="en-US" dirty="0">
              <a:cs typeface="Calibri"/>
            </a:endParaRPr>
          </a:p>
          <a:p>
            <a:pPr marL="171450" indent="-171450">
              <a:buFont typeface="Arial"/>
              <a:buChar char="•"/>
            </a:pPr>
            <a:r>
              <a:rPr lang="en-US" dirty="0"/>
              <a:t>Next phase includes full scale pilot, demonstrating the effectiveness of ION guided plant modernization approach </a:t>
            </a:r>
            <a:endParaRPr lang="en-US">
              <a:cs typeface="Calibri"/>
            </a:endParaRPr>
          </a:p>
          <a:p>
            <a:endParaRPr lang="en-US" dirty="0"/>
          </a:p>
          <a:p>
            <a:pPr>
              <a:spcBef>
                <a:spcPts val="0"/>
              </a:spcBef>
              <a:spcAft>
                <a:spcPts val="0"/>
              </a:spcAft>
            </a:pPr>
            <a:endParaRPr lang="en-US" b="1"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9D5344-A8E7-4B76-9BB4-B35E3D913B8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479286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t>This project is updating the analog safety related instrumentation and control (I&amp;C) systems at the Limerick Generating station.  </a:t>
            </a:r>
            <a:endParaRPr lang="en-US">
              <a:cs typeface="Calibri"/>
            </a:endParaRPr>
          </a:p>
          <a:p>
            <a:endParaRPr lang="en-US"/>
          </a:p>
          <a:p>
            <a:pPr marL="628650" lvl="1" indent="-171450">
              <a:buFont typeface="Arial,Sans-Serif"/>
              <a:buChar char="•"/>
            </a:pPr>
            <a:r>
              <a:rPr lang="en-US"/>
              <a:t>This is serving as a pilot for the industry, de-risking future projects by  demonstrating the viability of the streamlined alternate approach to licensing such upgrades under Digital I&amp;C Interim Staff Guidance (DI&amp;C-ISG-06)</a:t>
            </a:r>
            <a:endParaRPr lang="en-US">
              <a:cs typeface="Calibri" panose="020F0502020204030204"/>
            </a:endParaRPr>
          </a:p>
          <a:p>
            <a:pPr marL="628650" lvl="1" indent="-171450">
              <a:buFont typeface="Arial,Sans-Serif"/>
              <a:buChar char="•"/>
            </a:pPr>
            <a:r>
              <a:rPr lang="en-US"/>
              <a:t>Part of the demonstration will be to prove the business case for future digital safety system upgrades. The estimated benefits of the project are $50 M - $80 M over the lifecycle of the station</a:t>
            </a:r>
            <a:endParaRPr lang="en-US">
              <a:cs typeface="Calibri" panose="020F0502020204030204"/>
            </a:endParaRPr>
          </a:p>
          <a:p>
            <a:pPr marL="628650" lvl="1" indent="-171450">
              <a:buFont typeface="Arial,Sans-Serif"/>
              <a:buChar char="•"/>
            </a:pPr>
            <a:endParaRPr lang="en-US">
              <a:cs typeface="Calibri" panose="020F0502020204030204"/>
            </a:endParaRPr>
          </a:p>
          <a:p>
            <a:r>
              <a:rPr lang="en-US"/>
              <a:t>The recent completion of Constellation's Conceptual design efforts in 2021 led to authorization of the detailed design phase of the project, which is in progress.</a:t>
            </a:r>
            <a:endParaRPr lang="en-US">
              <a:cs typeface="Calibri"/>
            </a:endParaRPr>
          </a:p>
          <a:p>
            <a:endParaRPr lang="en-US"/>
          </a:p>
          <a:p>
            <a:r>
              <a:rPr lang="en-US"/>
              <a:t>INL has been supporting the Human Factors Engineering aspects of the project, including</a:t>
            </a:r>
            <a:endParaRPr lang="en-US">
              <a:cs typeface="Calibri" panose="020F0502020204030204"/>
            </a:endParaRPr>
          </a:p>
          <a:p>
            <a:endParaRPr lang="en-US"/>
          </a:p>
          <a:p>
            <a:pPr marL="628650" lvl="1" indent="-171450">
              <a:buFont typeface="Arial,Sans-Serif"/>
              <a:buChar char="•"/>
            </a:pPr>
            <a:r>
              <a:rPr lang="en-US"/>
              <a:t>A review of documented industry and Limerick operating experience associated with the project scope, operator surveys, and a workshop at the Limerick operations simulator.</a:t>
            </a:r>
            <a:endParaRPr lang="en-US">
              <a:cs typeface="Calibri" panose="020F0502020204030204"/>
            </a:endParaRPr>
          </a:p>
          <a:p>
            <a:pPr marL="628650" lvl="1" indent="-171450">
              <a:buFont typeface="Arial,Sans-Serif"/>
              <a:buChar char="•"/>
            </a:pPr>
            <a:r>
              <a:rPr lang="en-US"/>
              <a:t>A workshop was held at the Limerick Simulator to evaluate function analysis and allocation for the new system.  Operational scenarios were run to establish how the current I&amp;C design is used by operators and how the upgrades will impact those functions and integrate into the Main Control Room concept of operations.</a:t>
            </a:r>
            <a:endParaRPr lang="en-US">
              <a:cs typeface="Calibri"/>
            </a:endParaRPr>
          </a:p>
          <a:p>
            <a:pPr marL="628650" lvl="1" indent="-171450">
              <a:buFont typeface="Arial,Sans-Serif"/>
              <a:buChar char="•"/>
            </a:pPr>
            <a:r>
              <a:rPr lang="en-US"/>
              <a:t>Prototype human system interfaces (HSIs) were developed and presented in the INL HSSL.  Scenario walkthroughs were performed to provide HSI design guidance to support the Limerick concept of operations.</a:t>
            </a:r>
            <a:endParaRPr lang="en-US">
              <a:cs typeface="Calibri"/>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9D5344-A8E7-4B76-9BB4-B35E3D913B8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57414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Since 2019, The Office of Nuclear Energy and EERE’s Hydrogen programs have jointly selected four projects that will integrate hydrogen production at existing nuclear plants using both high and low temperature electrolysis from 150 kW to 20 MW. </a:t>
            </a:r>
          </a:p>
          <a:p>
            <a:endParaRPr lang="en-US">
              <a:cs typeface="Calibri"/>
            </a:endParaRPr>
          </a:p>
          <a:p>
            <a:r>
              <a:rPr lang="en-US"/>
              <a:t>These projects break down the technical barriers and address regulatory processes for integrating electrolysis with nuclear plants, addressing </a:t>
            </a:r>
          </a:p>
          <a:p>
            <a:r>
              <a:rPr lang="en-US"/>
              <a:t>              Electrical, thermal and controls integration, </a:t>
            </a:r>
          </a:p>
          <a:p>
            <a:r>
              <a:rPr lang="en-US"/>
              <a:t>              Probabilistic risk assessments, and </a:t>
            </a:r>
            <a:endParaRPr lang="en-US">
              <a:cs typeface="Calibri"/>
            </a:endParaRPr>
          </a:p>
          <a:p>
            <a:r>
              <a:rPr lang="en-US"/>
              <a:t>              Operations and human factors. </a:t>
            </a:r>
          </a:p>
          <a:p>
            <a:endParaRPr lang="en-US">
              <a:cs typeface="Calibri"/>
            </a:endParaRPr>
          </a:p>
          <a:p>
            <a:r>
              <a:rPr lang="en-US"/>
              <a:t>1st project hopes to be producing hydrogen this year.  Others to follow in 23/24.  One award still under negotiation. </a:t>
            </a:r>
            <a:endParaRPr lang="en-US">
              <a:cs typeface="Calibri"/>
            </a:endParaRPr>
          </a:p>
          <a:p>
            <a:r>
              <a:rPr lang="en-US"/>
              <a:t>  </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9D5344-A8E7-4B76-9BB4-B35E3D913B8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213835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9D5344-A8E7-4B76-9BB4-B35E3D913B8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876314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F7DCC6E5-F605-C043-F92D-2193FB3131A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2140F35D-5A6A-A18F-8EB0-BD9C133BF49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8" name="Slide Number Placeholder 3">
            <a:extLst>
              <a:ext uri="{FF2B5EF4-FFF2-40B4-BE49-F238E27FC236}">
                <a16:creationId xmlns:a16="http://schemas.microsoft.com/office/drawing/2014/main" id="{2226137B-0D91-452E-E6AA-FC96DDA9A0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A14E18-F34C-42DC-A392-FBA24B87ECB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hangingPunct="0">
              <a:spcBef>
                <a:spcPts val="0"/>
              </a:spcBef>
              <a:spcAft>
                <a:spcPts val="1200"/>
              </a:spcAft>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0E5B08D-7E9E-4F26-8301-A44CB4E8BFCD}"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9524336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Top Right Picture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Secretary Granholm first cut a ceremonial ribbon to mark the completion of the Long Beamline Building (LBB). The LBB is part of an $815 million upgrade of the Advanced Photon Source (APS), a DOE Office of Science user facility and one of the most productive X-ray light sources in the world. The LBB is also home to the </a:t>
            </a:r>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Activated Materials Laboratory</a:t>
            </a:r>
            <a:r>
              <a:rPr lang="en-US" sz="1800">
                <a:effectLst/>
                <a:latin typeface="Calibri" panose="020F0502020204030204" pitchFamily="34" charset="0"/>
                <a:ea typeface="Calibri" panose="020F0502020204030204" pitchFamily="34" charset="0"/>
                <a:cs typeface="Times New Roman" panose="02020603050405020304" pitchFamily="18" charset="0"/>
              </a:rPr>
              <a:t> (AML), which is funded by the DOE Office of Nuclear Energy. The AML will allow the safe handling of radioactive materials at the APS and greatly improve our ability to understand how radiation affects the structure of materials, such as materials inside a nuclear reactor.</a:t>
            </a:r>
          </a:p>
          <a:p>
            <a:endParaRPr lang="en-US"/>
          </a:p>
          <a:p>
            <a:r>
              <a:rPr lang="en-US" b="1"/>
              <a:t>Left Picture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The group visited the </a:t>
            </a:r>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Mechanisms Engineering Test Loop Facility</a:t>
            </a:r>
            <a:r>
              <a:rPr lang="en-US" sz="1800">
                <a:effectLst/>
                <a:latin typeface="Calibri" panose="020F0502020204030204" pitchFamily="34" charset="0"/>
                <a:ea typeface="Calibri" panose="020F0502020204030204" pitchFamily="34" charset="0"/>
                <a:cs typeface="Times New Roman" panose="02020603050405020304" pitchFamily="18" charset="0"/>
              </a:rPr>
              <a:t> (METL), which tests performance of advanced reactor components in a sodium environment, and the </a:t>
            </a:r>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Natural Convection Shutdown Heat Removal Test Facility</a:t>
            </a:r>
            <a:r>
              <a:rPr lang="en-US" sz="1800">
                <a:effectLst/>
                <a:latin typeface="Calibri" panose="020F0502020204030204" pitchFamily="34" charset="0"/>
                <a:ea typeface="Calibri" panose="020F0502020204030204" pitchFamily="34" charset="0"/>
                <a:cs typeface="Times New Roman" panose="02020603050405020304" pitchFamily="18" charset="0"/>
              </a:rPr>
              <a:t> (NSTF), used to investigate how air and water circulate to cool advanced reactors. </a:t>
            </a:r>
          </a:p>
          <a:p>
            <a:endParaRPr lang="en-US" b="1"/>
          </a:p>
          <a:p>
            <a:r>
              <a:rPr lang="en-US" b="1"/>
              <a:t>Right Bottom Picture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The group also visited the </a:t>
            </a:r>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Pilot-scale Electrorefining Facility</a:t>
            </a:r>
            <a:r>
              <a:rPr lang="en-US" sz="1800">
                <a:effectLst/>
                <a:latin typeface="Calibri" panose="020F0502020204030204" pitchFamily="34" charset="0"/>
                <a:ea typeface="Calibri" panose="020F0502020204030204" pitchFamily="34" charset="0"/>
                <a:cs typeface="Times New Roman" panose="02020603050405020304" pitchFamily="18" charset="0"/>
              </a:rPr>
              <a:t>, where Argonne is demonstrating integrated recycling and safeguards technologies that would enable a sustainable supply chain of nuclear fuel materials. </a:t>
            </a: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9D5344-A8E7-4B76-9BB4-B35E3D913B8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586156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Then we have the MSR campaign. And MSRs use molten salt as their coolant. Our US vendors are looking at both fluoride and chloride salts. There are 2 variants of this reactor. One which has the fuel dissolved in the coolant and the other variant uses the solid TRISO fuel that we talked about with the gas reactors. Also like the gas cooled reactors, these reactors can operate in both the fast and thermal spectrums. They also operate at high temperatures so again they can be used to produce process heat for industrial applications.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In this campaign we are focused on investigating fundamental salt properties and developing infrastructure, materials, models, fuels and fuel mass accountability for these reactors.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One high priority area is corrosion testing as you can imagine that molten salts are pretty corrosive. We also support the operation of a liquid salt test loop at the Oak Ridge National Lab which supports dynamic experiments in flowing salt. And one key accomplishment of this program is we recently developed a thermophysical and thermochemical property database to aid in the design and licensing of MSRs. So a key activity of this campaign going forward is to continue to populate and update this database</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0E5B08D-7E9E-4F26-8301-A44CB4E8BFCD}"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869752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System Integration and Analyses – Economic analysis and feasibility studies for deploying microreactors. Techno-economic studies. Regulatory support</a:t>
            </a:r>
          </a:p>
          <a:p>
            <a:endParaRPr lang="en-US"/>
          </a:p>
          <a:p>
            <a:r>
              <a:rPr lang="en-US"/>
              <a:t>Small single effects testing capability primarily used heat pipe power transients during start up and shut down</a:t>
            </a:r>
          </a:p>
          <a:p>
            <a:endParaRPr lang="en-US"/>
          </a:p>
          <a:p>
            <a:r>
              <a:rPr lang="en-US"/>
              <a:t>MAGNET – integral test capability</a:t>
            </a:r>
          </a:p>
          <a:p>
            <a:endParaRPr lang="en-US"/>
          </a:p>
          <a:p>
            <a:r>
              <a:rPr lang="en-US"/>
              <a:t>MARVEL -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9D5344-A8E7-4B76-9BB4-B35E3D913B8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694179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The </a:t>
            </a:r>
            <a:r>
              <a:rPr lang="en-US" b="1"/>
              <a:t>Advanced Reactor Safeguards (ARS) Program</a:t>
            </a:r>
            <a:r>
              <a:rPr lang="en-US"/>
              <a:t> is addressing near-term challenges that advanced reactor vendors face in meeting U.S. domestic Material Control and Accounting (MC&amp;A) and Physical Protection System (PPS) requirements.   </a:t>
            </a:r>
          </a:p>
          <a:p>
            <a:pPr marL="171450" indent="-171450">
              <a:buFont typeface="Arial"/>
              <a:buChar char="•"/>
            </a:pPr>
            <a:endParaRPr lang="en-US"/>
          </a:p>
          <a:p>
            <a:pPr marL="171450" indent="-171450">
              <a:buFont typeface="Arial"/>
              <a:buChar char="•"/>
            </a:pPr>
            <a:r>
              <a:rPr lang="en-US"/>
              <a:t>The ARS program is working, in collaboration with the National Nuclear Security Administration (NNSA), to help vendors with a Safeguards and Security by Design approach to meet both U.S. domestic and international safeguards and security requirements. </a:t>
            </a:r>
            <a:endParaRPr lang="en-US">
              <a:cs typeface="Calibri" panose="020F0502020204030204"/>
            </a:endParaRPr>
          </a:p>
          <a:p>
            <a:pPr marL="171450" indent="-171450">
              <a:buFont typeface="Arial"/>
              <a:buChar char="•"/>
            </a:pPr>
            <a:endParaRPr lang="en-US"/>
          </a:p>
          <a:p>
            <a:pPr marL="171450" indent="-171450">
              <a:buFont typeface="Arial"/>
              <a:buChar char="•"/>
            </a:pPr>
            <a:r>
              <a:rPr lang="en-US"/>
              <a:t>Westinghouse </a:t>
            </a:r>
            <a:r>
              <a:rPr lang="en-US" err="1"/>
              <a:t>eVinci</a:t>
            </a:r>
            <a:r>
              <a:rPr lang="en-US"/>
              <a:t> and </a:t>
            </a:r>
            <a:r>
              <a:rPr lang="en-US" err="1"/>
              <a:t>Terrapower</a:t>
            </a:r>
            <a:r>
              <a:rPr lang="en-US"/>
              <a:t> Natrium are two vendors we started engaging with this past year—while one goal of the work is providing safeguards and security analysis for their specific designs, an </a:t>
            </a:r>
            <a:r>
              <a:rPr lang="en-US" b="1"/>
              <a:t>additional output is a recommendations/lessons learned document that can be broadly releasable to other reactor vendors.</a:t>
            </a:r>
            <a:r>
              <a:rPr lang="en-US"/>
              <a:t> </a:t>
            </a:r>
          </a:p>
          <a:p>
            <a:pPr marL="171450" indent="-171450">
              <a:buFont typeface="Arial"/>
              <a:buChar char="•"/>
            </a:pPr>
            <a:endParaRPr lang="en-US"/>
          </a:p>
          <a:p>
            <a:pPr marL="171450" indent="-171450">
              <a:buFont typeface="Arial"/>
              <a:buChar char="•"/>
            </a:pPr>
            <a:r>
              <a:rPr lang="en-US"/>
              <a:t>Other vendors can reach out to DOE NE or the ARS program directly if there are challenges they face in MC&amp;A or physical protection that could use DOE national laboratory support.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9D5344-A8E7-4B76-9BB4-B35E3D913B8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85050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83097D5C-E89C-EFB5-6E2A-C8693B5E634A}"/>
              </a:ext>
            </a:extLst>
          </p:cNvPr>
          <p:cNvSpPr>
            <a:spLocks noGrp="1" noRot="1" noChangeAspect="1" noTextEdit="1"/>
          </p:cNvSpPr>
          <p:nvPr>
            <p:ph type="sldImg"/>
          </p:nvPr>
        </p:nvSpPr>
        <p:spPr bwMode="auto">
          <a:xfrm>
            <a:off x="406400" y="698500"/>
            <a:ext cx="61976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E88EC859-28F0-64D0-38F6-48D250F13CEC}"/>
              </a:ext>
            </a:extLst>
          </p:cNvPr>
          <p:cNvSpPr>
            <a:spLocks noGrp="1"/>
          </p:cNvSpPr>
          <p:nvPr>
            <p:ph type="body" idx="1"/>
          </p:nvPr>
        </p:nvSpPr>
        <p:spPr bwMode="auto">
          <a:xfrm>
            <a:off x="701675" y="4416425"/>
            <a:ext cx="5607050" cy="41814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77" tIns="45789" rIns="91577" bIns="45789"/>
          <a:lstStyle/>
          <a:p>
            <a:endParaRPr lang="en-US" altLang="en-US">
              <a:latin typeface="Times New Roman" panose="02020603050405020304" pitchFamily="18" charset="0"/>
            </a:endParaRPr>
          </a:p>
        </p:txBody>
      </p:sp>
      <p:sp>
        <p:nvSpPr>
          <p:cNvPr id="24580" name="Slide Number Placeholder 3">
            <a:extLst>
              <a:ext uri="{FF2B5EF4-FFF2-40B4-BE49-F238E27FC236}">
                <a16:creationId xmlns:a16="http://schemas.microsoft.com/office/drawing/2014/main" id="{5780D461-E3D3-48D6-F5B2-D9E76820B812}"/>
              </a:ext>
            </a:extLst>
          </p:cNvPr>
          <p:cNvSpPr>
            <a:spLocks noGrp="1"/>
          </p:cNvSpPr>
          <p:nvPr>
            <p:ph type="sldNum" sz="quarter" idx="4294967295"/>
          </p:nvPr>
        </p:nvSpPr>
        <p:spPr bwMode="auto">
          <a:xfrm>
            <a:off x="3971925" y="8831263"/>
            <a:ext cx="3036888" cy="4635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77" tIns="45789" rIns="91577" bIns="45789"/>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7CA1885-3608-44F8-BEE0-73DD26C21433}" type="slidenum">
              <a:rPr kumimoji="0" lang="en-US" altLang="en-US" sz="24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16</a:t>
            </a:fld>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ヒラギノ角ゴ Pro W3" charset="-128"/>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6CA405-C9EE-4857-BC08-604330AB8C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energy.gov/ne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3788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Sensors and Instrumentation development is the primary focus of our program and we have identified supporting technical areas that directly contribute to the success of achieving our vision. </a:t>
            </a:r>
          </a:p>
          <a:p>
            <a:endParaRPr lang="en-US" dirty="0"/>
          </a:p>
          <a:p>
            <a:r>
              <a:rPr lang="en-US" dirty="0"/>
              <a:t>These areas identified, represent R&amp;D that must be conducted with collaboration and coordination with other DOE-NE programs.</a:t>
            </a:r>
          </a:p>
          <a:p>
            <a:endParaRPr lang="en-US" dirty="0"/>
          </a:p>
          <a:p>
            <a:r>
              <a:rPr lang="en-US" u="sng" dirty="0"/>
              <a:t>Technology Area Coordination</a:t>
            </a:r>
          </a:p>
          <a:p>
            <a:endParaRPr lang="en-US" dirty="0"/>
          </a:p>
          <a:p>
            <a:r>
              <a:rPr lang="en-US" dirty="0"/>
              <a:t>Communication: 	Nuclear Cybersecurity</a:t>
            </a:r>
          </a:p>
          <a:p>
            <a:r>
              <a:rPr lang="en-US" dirty="0"/>
              <a:t>BD, ML, AI:		Nuclear Cybersecurity, NEAMS, LWRS</a:t>
            </a:r>
          </a:p>
          <a:p>
            <a:r>
              <a:rPr lang="en-US" dirty="0"/>
              <a:t>Adv. Cont. Systems:	LWRS</a:t>
            </a:r>
          </a:p>
          <a:p>
            <a:r>
              <a:rPr lang="en-US" dirty="0"/>
              <a:t>Det. Perform. Mod.:	NEAMS</a:t>
            </a:r>
          </a:p>
          <a:p>
            <a:r>
              <a:rPr lang="en-US" dirty="0"/>
              <a:t>Material Science:	AMMT, LWRS, ART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2BBD80C-B9BD-492E-A266-4828B9DF0BD8}"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485282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6CA405-C9EE-4857-BC08-604330AB8C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energy.gov/ne</a:t>
            </a:r>
          </a:p>
        </p:txBody>
      </p:sp>
    </p:spTree>
    <p:extLst>
      <p:ext uri="{BB962C8B-B14F-4D97-AF65-F5344CB8AC3E}">
        <p14:creationId xmlns:p14="http://schemas.microsoft.com/office/powerpoint/2010/main" val="18677203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0141CC-1A8A-4D18-BF9D-46CA562B23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2072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6CA405-C9EE-4857-BC08-604330AB8CE8}"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07175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energy.gov/ne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6CA405-C9EE-4857-BC08-604330AB8C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2761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 has long recognized the potential benefits of advanced SMR technologies including- </a:t>
            </a:r>
          </a:p>
          <a:p>
            <a:r>
              <a:rPr lang="en-US" b="1"/>
              <a:t>Safety, Cost, Siting Flexibility, Resilience, Carbon Free Power, and Economic and Job Growth</a:t>
            </a:r>
            <a:r>
              <a:rPr lang="en-US"/>
              <a:t> </a:t>
            </a:r>
          </a:p>
          <a:p>
            <a:endParaRPr lang="en-US">
              <a:cs typeface="Calibri"/>
            </a:endParaRPr>
          </a:p>
          <a:p>
            <a:pPr marL="171450" indent="-171450">
              <a:buFont typeface="Arial"/>
              <a:buChar char="•"/>
            </a:pPr>
            <a:r>
              <a:rPr lang="en-US" err="1"/>
              <a:t>NuScale</a:t>
            </a:r>
            <a:r>
              <a:rPr lang="en-US"/>
              <a:t> is developing a nuclear SMR technology to produce </a:t>
            </a:r>
            <a:r>
              <a:rPr lang="en-US" b="1"/>
              <a:t>electricity</a:t>
            </a:r>
            <a:r>
              <a:rPr lang="en-US"/>
              <a:t> and </a:t>
            </a:r>
            <a:r>
              <a:rPr lang="en-US" b="1"/>
              <a:t>process heat </a:t>
            </a:r>
            <a:r>
              <a:rPr lang="en-US"/>
              <a:t>for a variety of industrial applications, including </a:t>
            </a:r>
            <a:r>
              <a:rPr lang="en-US" b="1"/>
              <a:t>hydrogen production</a:t>
            </a:r>
            <a:r>
              <a:rPr lang="en-US"/>
              <a:t> and </a:t>
            </a:r>
            <a:r>
              <a:rPr lang="en-US" b="1"/>
              <a:t>water desalinization</a:t>
            </a:r>
            <a:r>
              <a:rPr lang="en-US"/>
              <a:t>.</a:t>
            </a:r>
            <a:endParaRPr lang="en-US">
              <a:cs typeface="Calibri"/>
            </a:endParaRPr>
          </a:p>
          <a:p>
            <a:pPr marL="171450" indent="-171450">
              <a:buFont typeface="Arial"/>
              <a:buChar char="•"/>
            </a:pPr>
            <a:r>
              <a:rPr lang="en-US" err="1"/>
              <a:t>NuScale</a:t>
            </a:r>
            <a:r>
              <a:rPr lang="en-US"/>
              <a:t> Power Module™ (NPM) is a 77 MWe (mega-watt electric) integral pressurized water reactor (PWR)</a:t>
            </a:r>
            <a:endParaRPr lang="en-US">
              <a:cs typeface="Calibri"/>
            </a:endParaRPr>
          </a:p>
          <a:p>
            <a:pPr marL="171450" indent="-171450">
              <a:buFont typeface="Arial"/>
              <a:buChar char="•"/>
            </a:pPr>
            <a:r>
              <a:rPr lang="en-US"/>
              <a:t>Designed to be simple – eliminates reactor coolant pumps, large bore piping and other systems and components found in conventional reactors</a:t>
            </a:r>
            <a:endParaRPr lang="en-US">
              <a:cs typeface="Calibri"/>
            </a:endParaRPr>
          </a:p>
          <a:p>
            <a:pPr marL="171450" indent="-171450">
              <a:buFont typeface="Arial"/>
              <a:buChar char="•"/>
            </a:pPr>
            <a:r>
              <a:rPr lang="en-US"/>
              <a:t>Small enough to be factory built for easy transport and installation</a:t>
            </a:r>
            <a:endParaRPr lang="en-US">
              <a:cs typeface="Calibri"/>
            </a:endParaRPr>
          </a:p>
          <a:p>
            <a:pPr marL="171450" indent="-171450">
              <a:buFont typeface="Arial"/>
              <a:buChar char="•"/>
            </a:pPr>
            <a:r>
              <a:rPr lang="en-US"/>
              <a:t>Dedicated power conversion system for flexible, independent operation</a:t>
            </a:r>
            <a:endParaRPr lang="en-US">
              <a:cs typeface="Calibri"/>
            </a:endParaRPr>
          </a:p>
          <a:p>
            <a:pPr marL="171450" indent="-171450">
              <a:buFont typeface="Arial"/>
              <a:buChar char="•"/>
            </a:pPr>
            <a:endParaRPr lang="en-US">
              <a:cs typeface="Calibri"/>
            </a:endParaRPr>
          </a:p>
          <a:p>
            <a:r>
              <a:rPr lang="en-US"/>
              <a:t>The Carbon Free Power Project is seeking to demonstrate an initial 6 Modules </a:t>
            </a:r>
            <a:r>
              <a:rPr lang="en-US" err="1"/>
              <a:t>NuScale</a:t>
            </a:r>
            <a:r>
              <a:rPr lang="en-US"/>
              <a:t> plant on the Idaho National Laboratory site </a:t>
            </a:r>
            <a:endParaRPr lang="en-US">
              <a:cs typeface="Calibri"/>
            </a:endParaRPr>
          </a:p>
          <a:p>
            <a:pPr>
              <a:buFont typeface="Arial"/>
              <a:buChar char="•"/>
            </a:pPr>
            <a:r>
              <a:rPr lang="en-US"/>
              <a:t>Owner: Utah Associated Municipal Power Systems (UAMPS) </a:t>
            </a:r>
            <a:endParaRPr lang="en-US">
              <a:cs typeface="Calibri"/>
            </a:endParaRPr>
          </a:p>
          <a:p>
            <a:pPr>
              <a:buFont typeface="Arial"/>
              <a:buChar char="•"/>
            </a:pPr>
            <a:r>
              <a:rPr lang="en-US"/>
              <a:t>Project includes all required activities to </a:t>
            </a:r>
            <a:r>
              <a:rPr lang="en-US" b="1"/>
              <a:t>achieve commercial operation </a:t>
            </a:r>
            <a:r>
              <a:rPr lang="en-US"/>
              <a:t>of an NRC-licensed, first-of-a- kind, </a:t>
            </a:r>
            <a:r>
              <a:rPr lang="en-US" err="1"/>
              <a:t>NuScale</a:t>
            </a:r>
            <a:r>
              <a:rPr lang="en-US"/>
              <a:t> SMR power plant.</a:t>
            </a:r>
            <a:endParaRPr lang="en-US">
              <a:cs typeface="Calibri"/>
            </a:endParaRPr>
          </a:p>
          <a:p>
            <a:pPr>
              <a:buFont typeface="Arial"/>
              <a:buChar char="•"/>
            </a:pPr>
            <a:r>
              <a:rPr lang="en-US"/>
              <a:t>Project remains on schedule to deliver 1st module in 2029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9D5344-A8E7-4B76-9BB4-B35E3D913B8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71975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52734A71-1162-4994-9C35-D1D3F86EDE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517BDC75-9747-45B3-A4C6-D38BADDAAB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In December of 2020 we announced the selection of 5 projects through the ARDP Risk Reduction pathway. And these projects fund activities to reduce the regulatory and technical risks associated with a diverse set of designs than can be</a:t>
            </a:r>
            <a:r>
              <a:rPr lang="en-US" altLang="en-US" sz="1800">
                <a:cs typeface="Times New Roman" panose="02020603050405020304" pitchFamily="18" charset="0"/>
              </a:rPr>
              <a:t> deployed over the next 10 to 14 year. And because these concepts are less mature than the demo concepts the applicants were only required to propose a minimum of 20% cost share. The 5 projects are listed here on the slide.</a:t>
            </a:r>
            <a:r>
              <a:rPr lang="en-US" altLang="en-US">
                <a:cs typeface="Times New Roman" panose="02020603050405020304" pitchFamily="18" charset="0"/>
              </a:rPr>
              <a:t> </a:t>
            </a:r>
          </a:p>
          <a:p>
            <a:pPr eaLnBrk="1" hangingPunct="1">
              <a:spcBef>
                <a:spcPct val="0"/>
              </a:spcBef>
            </a:pPr>
            <a:endParaRPr lang="en-US" altLang="en-US">
              <a:cs typeface="Times New Roman" panose="02020603050405020304" pitchFamily="18" charset="0"/>
            </a:endParaRPr>
          </a:p>
          <a:p>
            <a:pPr eaLnBrk="1" hangingPunct="1">
              <a:spcBef>
                <a:spcPct val="0"/>
              </a:spcBef>
            </a:pPr>
            <a:r>
              <a:rPr lang="en-US" altLang="en-US"/>
              <a:t>The cooperative agreements for Southern Company and </a:t>
            </a:r>
            <a:r>
              <a:rPr lang="en-US" altLang="en-US" err="1"/>
              <a:t>Holtec</a:t>
            </a:r>
            <a:r>
              <a:rPr lang="en-US" altLang="en-US"/>
              <a:t> have been finalized and initiated and we hope to finalize the cooperative agreement for the other 3 projects in the near term.</a:t>
            </a:r>
            <a:endParaRPr lang="en-US" altLang="en-US">
              <a:cs typeface="Times New Roman" panose="02020603050405020304" pitchFamily="18" charset="0"/>
            </a:endParaRPr>
          </a:p>
          <a:p>
            <a:pPr eaLnBrk="1" hangingPunct="1">
              <a:spcBef>
                <a:spcPct val="0"/>
              </a:spcBef>
            </a:pPr>
            <a:endParaRPr lang="en-US" altLang="en-US">
              <a:cs typeface="Times New Roman" panose="02020603050405020304" pitchFamily="18" charset="0"/>
            </a:endParaRPr>
          </a:p>
          <a:p>
            <a:pPr eaLnBrk="1" hangingPunct="1">
              <a:spcBef>
                <a:spcPct val="0"/>
              </a:spcBef>
            </a:pPr>
            <a:r>
              <a:rPr lang="en-US" altLang="en-US">
                <a:cs typeface="Times New Roman" panose="02020603050405020304" pitchFamily="18" charset="0"/>
              </a:rPr>
              <a:t>The first project is led by Kairos who will design, construct and operate their Hermes test reactor. This Hermes test reactor is intended to lead to the development of Kairos Power’s commercial scale fluoride salt cooled high temperature reactor concept, which is a variant of the molten salt reactor but it uses solid TRISO fuel in pebble form. This project has an announced total project cost of $629M, with DOE intending to provide $303M over 6 years. While this project is still under negotiation, Kairos has already identified a site in Oak Ridge, TN.</a:t>
            </a:r>
          </a:p>
          <a:p>
            <a:pPr eaLnBrk="1" hangingPunct="1">
              <a:spcBef>
                <a:spcPct val="0"/>
              </a:spcBef>
            </a:pPr>
            <a:endParaRPr lang="en-US" altLang="en-US">
              <a:cs typeface="Times New Roman" panose="02020603050405020304" pitchFamily="18" charset="0"/>
            </a:endParaRPr>
          </a:p>
          <a:p>
            <a:pPr eaLnBrk="1" hangingPunct="1">
              <a:spcBef>
                <a:spcPct val="0"/>
              </a:spcBef>
            </a:pPr>
            <a:r>
              <a:rPr lang="en-US" altLang="en-US">
                <a:cs typeface="Times New Roman" panose="02020603050405020304" pitchFamily="18" charset="0"/>
              </a:rPr>
              <a:t>Then we have a project led by Westinghouse to advance the design of a heat pipe cooled TRISO fueled microreactor. This award has an expected total project cost of $9.3M with DOE providing $7.4M over 2 years. </a:t>
            </a:r>
          </a:p>
          <a:p>
            <a:pPr eaLnBrk="1" hangingPunct="1">
              <a:spcBef>
                <a:spcPct val="0"/>
              </a:spcBef>
            </a:pPr>
            <a:endParaRPr lang="en-US" altLang="en-US">
              <a:cs typeface="Times New Roman" panose="02020603050405020304" pitchFamily="18" charset="0"/>
            </a:endParaRPr>
          </a:p>
          <a:p>
            <a:pPr eaLnBrk="1" hangingPunct="1">
              <a:spcBef>
                <a:spcPct val="0"/>
              </a:spcBef>
            </a:pPr>
            <a:r>
              <a:rPr lang="en-US" altLang="en-US">
                <a:cs typeface="Times New Roman" panose="02020603050405020304" pitchFamily="18" charset="0"/>
              </a:rPr>
              <a:t>The BWXT project is also focused on maturing the design of a microreactor which is transportable and uses TRISO fuel. The total project here is expected to be $106M, with DOE providing $85M over 7 years. </a:t>
            </a:r>
          </a:p>
          <a:p>
            <a:pPr eaLnBrk="1" hangingPunct="1">
              <a:spcBef>
                <a:spcPct val="0"/>
              </a:spcBef>
            </a:pPr>
            <a:endParaRPr lang="en-US" altLang="en-US">
              <a:cs typeface="Times New Roman" panose="02020603050405020304" pitchFamily="18" charset="0"/>
            </a:endParaRPr>
          </a:p>
          <a:p>
            <a:pPr eaLnBrk="1" hangingPunct="1">
              <a:spcBef>
                <a:spcPct val="0"/>
              </a:spcBef>
            </a:pPr>
            <a:r>
              <a:rPr lang="en-US" altLang="en-US">
                <a:cs typeface="Times New Roman" panose="02020603050405020304" pitchFamily="18" charset="0"/>
              </a:rPr>
              <a:t>This next one is the only LWR design supported under ARDP. The </a:t>
            </a:r>
            <a:r>
              <a:rPr lang="en-US" altLang="en-US" err="1">
                <a:cs typeface="Times New Roman" panose="02020603050405020304" pitchFamily="18" charset="0"/>
              </a:rPr>
              <a:t>Holtec</a:t>
            </a:r>
            <a:r>
              <a:rPr lang="en-US" altLang="en-US">
                <a:cs typeface="Times New Roman" panose="02020603050405020304" pitchFamily="18" charset="0"/>
              </a:rPr>
              <a:t> project will support early stage design and licensing activities to accelerate development of their SMR-160 which is light water cooled SMR. The project has an announced TPC of $147M with DOE providing $116M over 4 years. </a:t>
            </a:r>
          </a:p>
          <a:p>
            <a:pPr eaLnBrk="1" hangingPunct="1">
              <a:spcBef>
                <a:spcPct val="0"/>
              </a:spcBef>
            </a:pPr>
            <a:endParaRPr lang="en-US" altLang="en-US">
              <a:cs typeface="Times New Roman" panose="02020603050405020304" pitchFamily="18" charset="0"/>
            </a:endParaRPr>
          </a:p>
          <a:p>
            <a:pPr eaLnBrk="1" hangingPunct="1">
              <a:spcBef>
                <a:spcPct val="0"/>
              </a:spcBef>
            </a:pPr>
            <a:r>
              <a:rPr lang="en-US" altLang="en-US">
                <a:cs typeface="Times New Roman" panose="02020603050405020304" pitchFamily="18" charset="0"/>
              </a:rPr>
              <a:t>And finally we have a project led by Southern Company to design, construct and build a Molten Chloride Reactor Experiment. This project’s TPC is $171M with DOE providing $136M over 5 years. This is another project that will utilize this experimental reactor to </a:t>
            </a:r>
            <a:r>
              <a:rPr lang="en-US" altLang="en-US"/>
              <a:t>serve as an integral element to support the development and demonstration of </a:t>
            </a:r>
            <a:r>
              <a:rPr lang="en-US" altLang="en-US" err="1"/>
              <a:t>TerraPower’s</a:t>
            </a:r>
            <a:r>
              <a:rPr lang="en-US" altLang="en-US"/>
              <a:t> Molten Chloride Fast Reactor (MCFR) technology. Lastly, t</a:t>
            </a:r>
            <a:r>
              <a:rPr lang="en-US" altLang="en-US">
                <a:cs typeface="Times New Roman" panose="02020603050405020304" pitchFamily="18" charset="0"/>
              </a:rPr>
              <a:t>his reactor will be sited at the National Reactor Innovation Center test bed at Idaho, which I’ll discuss shortly. </a:t>
            </a:r>
          </a:p>
          <a:p>
            <a:pPr eaLnBrk="1" hangingPunct="1">
              <a:spcBef>
                <a:spcPct val="0"/>
              </a:spcBef>
            </a:pPr>
            <a:endParaRPr lang="en-US" altLang="en-US"/>
          </a:p>
          <a:p>
            <a:pPr eaLnBrk="1" hangingPunct="1">
              <a:spcBef>
                <a:spcPct val="0"/>
              </a:spcBef>
            </a:pPr>
            <a:endParaRPr lang="en-US" altLang="en-US"/>
          </a:p>
        </p:txBody>
      </p:sp>
      <p:sp>
        <p:nvSpPr>
          <p:cNvPr id="36868" name="Slide Number Placeholder 3">
            <a:extLst>
              <a:ext uri="{FF2B5EF4-FFF2-40B4-BE49-F238E27FC236}">
                <a16:creationId xmlns:a16="http://schemas.microsoft.com/office/drawing/2014/main" id="{7DF8B62B-C43C-4AE4-998A-F0A32143F5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9FC3D7-5EF3-41E0-844F-EF65DF02033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7FAC655D-E6BE-44BC-81BA-0494DE24AE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41478DA7-9A4A-40A9-8CC5-10C80557FD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MIT is finalized</a:t>
            </a:r>
          </a:p>
        </p:txBody>
      </p:sp>
      <p:sp>
        <p:nvSpPr>
          <p:cNvPr id="38916" name="Slide Number Placeholder 3">
            <a:extLst>
              <a:ext uri="{FF2B5EF4-FFF2-40B4-BE49-F238E27FC236}">
                <a16:creationId xmlns:a16="http://schemas.microsoft.com/office/drawing/2014/main" id="{0ADDB3A2-580B-49CB-9578-3F8F197BBD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D2271D-5E0A-466F-B3BA-95C24B7E468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657702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Map includes NEUP R&amp;D, IRP, and Infrastructure; DECP; NEET and NSUF awards under CINR; and UNLP.</a:t>
            </a:r>
          </a:p>
          <a:p>
            <a:endParaRPr lang="en-US"/>
          </a:p>
          <a:p>
            <a:pPr marL="349415" marR="0" lvl="0" indent="-349415" algn="l" defTabSz="914400" rtl="0" eaLnBrk="1" fontAlgn="base" latinLnBrk="0" hangingPunct="1">
              <a:lnSpc>
                <a:spcPct val="100000"/>
              </a:lnSpc>
              <a:spcBef>
                <a:spcPct val="30000"/>
              </a:spcBef>
              <a:spcAft>
                <a:spcPts val="306"/>
              </a:spcAft>
              <a:buClrTx/>
              <a:buSzTx/>
              <a:buFont typeface="Symbol" panose="05050102010706020507" pitchFamily="18" charset="2"/>
              <a:buChar char=""/>
              <a:tabLst/>
              <a:defRPr/>
            </a:pP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CINR</a:t>
            </a:r>
          </a:p>
          <a:p>
            <a:pPr>
              <a:spcAft>
                <a:spcPts val="306"/>
              </a:spcAft>
              <a:defRPr/>
            </a:pPr>
            <a:r>
              <a:rPr kumimoji="0" lang="en-US" sz="1800" b="0" i="0" u="sng" strike="noStrike" kern="1200" cap="none" spc="0" normalizeH="0" baseline="0" noProof="0">
                <a:ln>
                  <a:noFill/>
                </a:ln>
                <a:solidFill>
                  <a:srgbClr val="000000"/>
                </a:solidFill>
                <a:effectLst/>
                <a:uLnTx/>
                <a:uFillTx/>
                <a:latin typeface="Times New Roman"/>
                <a:ea typeface="Calibri" panose="020F0502020204030204" pitchFamily="34" charset="0"/>
                <a:cs typeface="Times New Roman"/>
              </a:rPr>
              <a:t>Research &amp; Development</a:t>
            </a:r>
            <a:r>
              <a:rPr kumimoji="0" lang="en-US" sz="1800" b="0" i="0" u="none" strike="noStrike" kern="1200" cap="none" spc="0" normalizeH="0" baseline="0" noProof="0">
                <a:ln>
                  <a:noFill/>
                </a:ln>
                <a:solidFill>
                  <a:srgbClr val="000000"/>
                </a:solidFill>
                <a:effectLst/>
                <a:uLnTx/>
                <a:uFillTx/>
                <a:latin typeface="Times New Roman"/>
                <a:ea typeface="Calibri" panose="020F0502020204030204" pitchFamily="34" charset="0"/>
                <a:cs typeface="Times New Roman"/>
              </a:rPr>
              <a:t>:</a:t>
            </a:r>
            <a:r>
              <a:rPr kumimoji="0" lang="en-US" sz="1800" b="1" i="0" u="none" strike="noStrike" kern="1200" cap="none" spc="0" normalizeH="0" baseline="0" noProof="0">
                <a:ln>
                  <a:noFill/>
                </a:ln>
                <a:solidFill>
                  <a:srgbClr val="000000"/>
                </a:solidFill>
                <a:effectLst/>
                <a:uLnTx/>
                <a:uFillTx/>
                <a:latin typeface="Times New Roman"/>
                <a:ea typeface="Calibri" panose="020F0502020204030204" pitchFamily="34" charset="0"/>
                <a:cs typeface="Times New Roman"/>
              </a:rPr>
              <a: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Projects that focus on NE’s mission. Projects are typically 3 years in duration at ~$400-$800K.</a:t>
            </a:r>
            <a:r>
              <a:rPr lang="en-US" sz="1800">
                <a:solidFill>
                  <a:prstClr val="black"/>
                </a:solidFill>
                <a:latin typeface="Calibri" panose="020F0502020204030204"/>
              </a:rPr>
              <a:t> </a:t>
            </a:r>
            <a:endParaRPr lang="en-US" sz="1800" b="0" i="0" u="none" strike="noStrike" kern="1200" cap="none" spc="0" normalizeH="0" baseline="0" noProof="0">
              <a:ln>
                <a:noFill/>
              </a:ln>
              <a:solidFill>
                <a:prstClr val="black"/>
              </a:solidFill>
              <a:effectLst/>
              <a:uLnTx/>
              <a:uFillTx/>
              <a:latin typeface="Calibri" panose="020F0502020204030204"/>
              <a:cs typeface="Calibri"/>
            </a:endParaRPr>
          </a:p>
          <a:p>
            <a:pPr defTabSz="931774">
              <a:spcAft>
                <a:spcPts val="1223"/>
              </a:spcAft>
              <a:defRPr/>
            </a:pPr>
            <a:r>
              <a:rPr kumimoji="0" lang="en-US" sz="1800" b="0" i="0" u="sng" strike="noStrike" kern="1200" cap="none" spc="0" normalizeH="0" baseline="0" noProof="0">
                <a:ln>
                  <a:noFill/>
                </a:ln>
                <a:solidFill>
                  <a:prstClr val="black"/>
                </a:solidFill>
                <a:effectLst/>
                <a:uLnTx/>
                <a:uFillTx/>
                <a:latin typeface="Times New Roman"/>
                <a:ea typeface="MS PGothic"/>
                <a:cs typeface="Times New Roman"/>
              </a:rPr>
              <a:t>IRPs</a:t>
            </a:r>
            <a:r>
              <a:rPr kumimoji="0" lang="en-US" sz="1800" b="0" i="0" u="none" strike="noStrike" kern="1200" cap="none" spc="0" normalizeH="0" baseline="0" noProof="0">
                <a:ln>
                  <a:noFill/>
                </a:ln>
                <a:solidFill>
                  <a:prstClr val="black"/>
                </a:solidFill>
                <a:effectLst/>
                <a:uLnTx/>
                <a:uFillTx/>
                <a:latin typeface="Times New Roman"/>
                <a:ea typeface="MS PGothic"/>
                <a:cs typeface="Times New Roman"/>
              </a:rPr>
              <a:t>:</a:t>
            </a:r>
            <a:r>
              <a:rPr lang="en-US" sz="1800" b="1">
                <a:solidFill>
                  <a:prstClr val="black"/>
                </a:solidFill>
                <a:latin typeface="Times New Roman"/>
                <a:ea typeface="MS PGothic"/>
                <a:cs typeface="Times New Roman"/>
              </a:rPr>
              <a:t> </a:t>
            </a:r>
            <a:r>
              <a:rPr lang="en-US" sz="1800">
                <a:solidFill>
                  <a:prstClr val="black"/>
                </a:solidFill>
                <a:latin typeface="Times New Roman"/>
                <a:ea typeface="MS PGothic"/>
                <a:cs typeface="Times New Roman"/>
              </a:rPr>
              <a:t>Larger Grand Challenge R&amp;D projects that focus on NE's mission</a:t>
            </a:r>
            <a:r>
              <a:rPr lang="en-US" sz="1800" b="1">
                <a:solidFill>
                  <a:prstClr val="black"/>
                </a:solidFill>
                <a:latin typeface="Times New Roman"/>
                <a:ea typeface="MS PGothic"/>
                <a:cs typeface="Times New Roman"/>
              </a:rPr>
              <a:t>.  </a:t>
            </a:r>
            <a:r>
              <a:rPr kumimoji="0" lang="en-US" sz="1800" b="0" i="0" u="none" strike="noStrike" kern="1200" cap="none" spc="0" normalizeH="0" baseline="0" noProof="0">
                <a:ln>
                  <a:noFill/>
                </a:ln>
                <a:solidFill>
                  <a:prstClr val="black"/>
                </a:solidFill>
                <a:effectLst/>
                <a:uLnTx/>
                <a:uFillTx/>
                <a:latin typeface="Times New Roman"/>
                <a:ea typeface="MS PGothic"/>
                <a:cs typeface="Times New Roman"/>
              </a:rPr>
              <a:t>IRPs are up to three years in duration (~$3-5M</a:t>
            </a:r>
            <a:r>
              <a:rPr lang="en-US" sz="1800">
                <a:solidFill>
                  <a:prstClr val="black"/>
                </a:solidFill>
                <a:latin typeface="Times New Roman"/>
                <a:ea typeface="MS PGothic"/>
                <a:cs typeface="Times New Roman"/>
              </a:rPr>
              <a:t>).</a:t>
            </a:r>
            <a:endParaRPr lang="en-US" sz="1800" b="1">
              <a:solidFill>
                <a:prstClr val="black"/>
              </a:solidFill>
              <a:latin typeface="Times New Roman"/>
              <a:ea typeface="MS PGothic"/>
              <a:cs typeface="Times New Roman"/>
            </a:endParaRPr>
          </a:p>
          <a:p>
            <a:pPr defTabSz="931774">
              <a:spcAft>
                <a:spcPts val="1223"/>
              </a:spcAft>
              <a:defRPr/>
            </a:pPr>
            <a:r>
              <a:rPr kumimoji="0" lang="en-US" sz="1800" b="0" i="0" u="none" strike="noStrike" kern="1200" cap="none" spc="0" normalizeH="0" baseline="0" noProof="0">
                <a:ln>
                  <a:noFill/>
                </a:ln>
                <a:solidFill>
                  <a:prstClr val="black"/>
                </a:solidFill>
                <a:effectLst/>
                <a:uLnTx/>
                <a:uFillTx/>
                <a:latin typeface="Times New Roman"/>
                <a:ea typeface="MS PGothic"/>
                <a:cs typeface="Times New Roman"/>
              </a:rPr>
              <a:t>These projects are multidisciplinary and require multi</a:t>
            </a:r>
            <a:r>
              <a:rPr kumimoji="0" lang="en-US" sz="1800" b="0" i="0" u="none" strike="noStrike" kern="1200" cap="none" spc="0" normalizeH="0" baseline="0" noProof="0">
                <a:ln>
                  <a:noFill/>
                </a:ln>
                <a:solidFill>
                  <a:prstClr val="black"/>
                </a:solidFill>
                <a:effectLst/>
                <a:uLnTx/>
                <a:uFillTx/>
                <a:latin typeface="Cambria Math"/>
                <a:ea typeface="MS PGothic"/>
              </a:rPr>
              <a:t>‐</a:t>
            </a:r>
            <a:r>
              <a:rPr kumimoji="0" lang="en-US" sz="1800" b="0" i="0" u="none" strike="noStrike" kern="1200" cap="none" spc="0" normalizeH="0" baseline="0" noProof="0">
                <a:ln>
                  <a:noFill/>
                </a:ln>
                <a:solidFill>
                  <a:prstClr val="black"/>
                </a:solidFill>
                <a:effectLst/>
                <a:uLnTx/>
                <a:uFillTx/>
                <a:latin typeface="Times New Roman"/>
                <a:ea typeface="MS PGothic"/>
                <a:cs typeface="Times New Roman"/>
              </a:rPr>
              <a:t>institutional partners. IRPs may include a combination of evaluation capability development, research program development, experimental work, and computer simulations. </a:t>
            </a:r>
            <a:endParaRPr lang="en-US" sz="1800" b="1" i="0" u="none" strike="noStrike" kern="1200" cap="none" spc="0" normalizeH="0" baseline="0" noProof="0">
              <a:ln>
                <a:noFill/>
              </a:ln>
              <a:solidFill>
                <a:srgbClr val="000000"/>
              </a:solidFill>
              <a:effectLst/>
              <a:uLnTx/>
              <a:uFillTx/>
              <a:latin typeface="Times New Roman"/>
              <a:ea typeface="MS PGothic"/>
              <a:cs typeface="Times New Roman"/>
            </a:endParaRPr>
          </a:p>
          <a:p>
            <a:pPr defTabSz="931774">
              <a:spcAft>
                <a:spcPts val="1223"/>
              </a:spcAft>
              <a:defRPr/>
            </a:pPr>
            <a:endParaRPr lang="en-US" sz="1800">
              <a:solidFill>
                <a:srgbClr val="000000"/>
              </a:solidFill>
              <a:latin typeface="Times New Roman"/>
              <a:ea typeface="MS PGothic"/>
              <a:cs typeface="Times New Roman"/>
            </a:endParaRPr>
          </a:p>
          <a:p>
            <a:pPr marL="349415" marR="0" lvl="0" indent="-349415" algn="l" defTabSz="931774" rtl="0" eaLnBrk="1" fontAlgn="base" latinLnBrk="0" hangingPunct="1">
              <a:lnSpc>
                <a:spcPct val="100000"/>
              </a:lnSpc>
              <a:spcBef>
                <a:spcPct val="30000"/>
              </a:spcBef>
              <a:spcAft>
                <a:spcPts val="1223"/>
              </a:spcAft>
              <a:buClrTx/>
              <a:buSzTx/>
              <a:buFont typeface="Symbol" panose="05050102010706020507" pitchFamily="18" charset="2"/>
              <a:buChar char=""/>
              <a:tabLst/>
              <a:defRPr/>
            </a:pP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Infrastructure</a:t>
            </a:r>
          </a:p>
          <a:p>
            <a:pPr marL="0" marR="0" lvl="0" indent="0" algn="l" defTabSz="931774" rtl="0" eaLnBrk="1" fontAlgn="base" latinLnBrk="0" hangingPunct="1">
              <a:lnSpc>
                <a:spcPct val="100000"/>
              </a:lnSpc>
              <a:spcBef>
                <a:spcPct val="30000"/>
              </a:spcBef>
              <a:spcAft>
                <a:spcPts val="1223"/>
              </a:spcAft>
              <a:buClrTx/>
              <a:buSzTx/>
              <a:buFontTx/>
              <a:buNone/>
              <a:tabLst/>
              <a:defRPr/>
            </a:pPr>
            <a:r>
              <a:rPr kumimoji="0" lang="en-US" sz="1800" b="0" i="0" u="sng"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General Scientific Infrastructure</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Equipment, software, instrumentation, and associated non-reactor upgrade requests that support nuclear energy-related R&amp;D or education; </a:t>
            </a:r>
          </a:p>
          <a:p>
            <a:pPr marL="0" marR="0" lvl="0" indent="0" algn="l" defTabSz="931774" rtl="0" eaLnBrk="1" fontAlgn="base" latinLnBrk="0" hangingPunct="1">
              <a:lnSpc>
                <a:spcPct val="100000"/>
              </a:lnSpc>
              <a:spcBef>
                <a:spcPct val="30000"/>
              </a:spcBef>
              <a:spcAft>
                <a:spcPts val="1223"/>
              </a:spcAft>
              <a:buClrTx/>
              <a:buSzTx/>
              <a:buFontTx/>
              <a:buNone/>
              <a:tabLst/>
              <a:defRPr/>
            </a:pPr>
            <a:r>
              <a:rPr kumimoji="0" lang="en-US" sz="1800" b="0" i="0" u="sng" strike="noStrike" kern="1200" cap="none" spc="0" normalizeH="0" baseline="0" noProof="0">
                <a:ln>
                  <a:noFill/>
                </a:ln>
                <a:solidFill>
                  <a:prstClr val="black"/>
                </a:solidFill>
                <a:effectLst/>
                <a:uLnTx/>
                <a:uFillTx/>
                <a:latin typeface="Calibri" panose="020F0502020204030204"/>
                <a:ea typeface="+mn-ea"/>
                <a:cs typeface="+mn-cs"/>
              </a:rPr>
              <a:t>Reactor Upgrades</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Equipment and instrumentation or activities related to the safety, performance, control, or operational reliability of the research reactor OR that expand the research, instruction, training capabilities, or operating capabilities of the research reactor facility.</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800" b="1" i="0" u="none" strike="noStrike" kern="1200" cap="none" spc="0" normalizeH="0" baseline="0" noProof="0">
              <a:ln>
                <a:noFill/>
              </a:ln>
              <a:solidFill>
                <a:srgbClr val="A4262C"/>
              </a:solidFill>
              <a:effectLst/>
              <a:uLnTx/>
              <a:uFillTx/>
              <a:latin typeface="Segoe UI"/>
              <a:ea typeface="+mn-ea"/>
              <a:cs typeface="Segoe UI"/>
            </a:endParaRPr>
          </a:p>
          <a:p>
            <a:pPr marL="291179" marR="0" lvl="0" indent="-2911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A4262C"/>
                </a:solidFill>
                <a:effectLst/>
                <a:uLnTx/>
                <a:uFillTx/>
                <a:latin typeface="Segoe UI"/>
                <a:ea typeface="+mn-ea"/>
                <a:cs typeface="Segoe UI"/>
              </a:rPr>
              <a:t>DECP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DECP is a new solicitation for FY 2022. It provides funding for early-career faculty at U.S. Universities for faculty members beginning their independent careers. The intent of the program is to provide stable support at a sufficient level and duration to enable awardees to develop careers, not only as outstanding researchers but also as educators demonstrating commitment to teaching, learning, and dissemination of knowledge.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291179" marR="0" lvl="0" indent="-2911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A4262C"/>
                </a:solidFill>
                <a:effectLst/>
                <a:uLnTx/>
                <a:uFillTx/>
                <a:latin typeface="Segoe UI"/>
                <a:ea typeface="+mn-ea"/>
                <a:cs typeface="Segoe UI"/>
              </a:rPr>
              <a:t>UNLP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Since FY 2009, NE has awarded more than $60 million for 648 undergraduate scholarships and 369 graduate fellowships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291179" marR="0" lvl="0" indent="-291179"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kumimoji="0" lang="en-US" sz="2900" b="0" i="0" u="none" strike="noStrike" kern="1200" cap="none" spc="0" normalizeH="0" baseline="0" noProof="0">
              <a:ln>
                <a:noFill/>
              </a:ln>
              <a:solidFill>
                <a:prstClr val="black"/>
              </a:solidFill>
              <a:effectLst/>
              <a:uLnTx/>
              <a:uFillTx/>
              <a:latin typeface="Segoe UI"/>
              <a:ea typeface="+mn-ea"/>
              <a:cs typeface="Segoe UI"/>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46FF6FE-0EE2-41C6-AACD-09F1371DEF56}"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84015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3726D7EB-84D9-476D-A676-B5A32F91C4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CDC3FA34-AB54-4871-B9A4-CEDFA79E7B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9460" name="Slide Number Placeholder 3">
            <a:extLst>
              <a:ext uri="{FF2B5EF4-FFF2-40B4-BE49-F238E27FC236}">
                <a16:creationId xmlns:a16="http://schemas.microsoft.com/office/drawing/2014/main" id="{08D48F37-74EB-4704-AEE4-AFD7826B86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fld id="{5ABCD875-14B1-4D9E-872F-CAACF6E01612}" type="slidenum">
              <a:rPr lang="en-US" altLang="en-US">
                <a:latin typeface="Calibri" panose="020F0502020204030204" pitchFamily="34" charset="0"/>
              </a:rPr>
              <a:pPr/>
              <a:t>19</a:t>
            </a:fld>
            <a:endParaRPr lang="en-US" altLang="en-US">
              <a:latin typeface="Calibri" panose="020F050202020403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a:latin typeface="+mn-lt"/>
              </a:rPr>
              <a:t>Major RRI Accomplishment (as of FY22 Q3): </a:t>
            </a:r>
            <a:r>
              <a:rPr lang="en-US" sz="1200" dirty="0"/>
              <a:t>TRIGA fuel fabrication operations resumed in December 2021 (Romans, France).</a:t>
            </a:r>
          </a:p>
          <a:p>
            <a:endParaRPr lang="en-US" sz="1200" dirty="0"/>
          </a:p>
          <a:p>
            <a:r>
              <a:rPr lang="en-US" sz="1200" dirty="0"/>
              <a:t>Upcoming activities:</a:t>
            </a:r>
          </a:p>
          <a:p>
            <a:endParaRPr lang="en-US" sz="1200" dirty="0"/>
          </a:p>
          <a:p>
            <a:pPr marL="280988">
              <a:lnSpc>
                <a:spcPct val="100000"/>
              </a:lnSpc>
              <a:spcBef>
                <a:spcPts val="0"/>
              </a:spcBef>
              <a:spcAft>
                <a:spcPts val="1200"/>
              </a:spcAft>
              <a:buClr>
                <a:schemeClr val="accent1"/>
              </a:buClr>
            </a:pPr>
            <a:r>
              <a:rPr lang="en-US" sz="1200" dirty="0"/>
              <a:t>Provide Plate-type fuel elements to MURR and MIT, allowing them to maintain operations at current power levels.</a:t>
            </a:r>
          </a:p>
          <a:p>
            <a:pPr marL="280988">
              <a:lnSpc>
                <a:spcPct val="100000"/>
              </a:lnSpc>
              <a:spcBef>
                <a:spcPts val="0"/>
              </a:spcBef>
              <a:spcAft>
                <a:spcPts val="1200"/>
              </a:spcAft>
              <a:buClr>
                <a:schemeClr val="accent1"/>
              </a:buClr>
            </a:pPr>
            <a:r>
              <a:rPr lang="en-US" sz="1200" dirty="0"/>
              <a:t>Support two shipments of spent nuclear fuel from MURR to Savannah River Site.</a:t>
            </a:r>
          </a:p>
          <a:p>
            <a:pPr marL="280988">
              <a:lnSpc>
                <a:spcPct val="100000"/>
              </a:lnSpc>
              <a:spcBef>
                <a:spcPts val="0"/>
              </a:spcBef>
              <a:spcAft>
                <a:spcPts val="1200"/>
              </a:spcAft>
              <a:buClr>
                <a:schemeClr val="accent1"/>
              </a:buClr>
            </a:pPr>
            <a:r>
              <a:rPr lang="en-US" sz="1200" dirty="0"/>
              <a:t>Support two shipments of spent nuclear fuel from MIT to Savannah River Site.</a:t>
            </a:r>
          </a:p>
          <a:p>
            <a:endParaRPr lang="en-US" sz="1200" dirty="0"/>
          </a:p>
          <a:p>
            <a:endParaRPr lang="en-US" altLang="en-US" dirty="0"/>
          </a:p>
          <a:p>
            <a:r>
              <a:rPr lang="en-US" altLang="en-US" dirty="0"/>
              <a:t>Photo: Courtesy of Reed College (Matt D’Annunzio)</a:t>
            </a: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3053" indent="-289636">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58544" indent="-231708">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1962" indent="-231708">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85379" indent="-231708">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8797" indent="-23170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12214" indent="-23170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75632" indent="-23170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39049" indent="-23170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B331F2-9A75-4D30-AE05-68405BBD8C9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6438656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6CA405-C9EE-4857-BC08-604330AB8C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energy.gov/ne</a:t>
            </a:r>
          </a:p>
        </p:txBody>
      </p:sp>
    </p:spTree>
    <p:extLst>
      <p:ext uri="{BB962C8B-B14F-4D97-AF65-F5344CB8AC3E}">
        <p14:creationId xmlns:p14="http://schemas.microsoft.com/office/powerpoint/2010/main" val="40411484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4E3615-8071-4DF0-9AC6-6002AE9ECD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1433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622A979E-FB40-0EBF-80C8-FB0B673741F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1B4E0644-151B-4590-1469-F7A20578970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220" name="Slide Number Placeholder 3">
            <a:extLst>
              <a:ext uri="{FF2B5EF4-FFF2-40B4-BE49-F238E27FC236}">
                <a16:creationId xmlns:a16="http://schemas.microsoft.com/office/drawing/2014/main" id="{28852DAA-D1A0-D3AE-D674-0084F9A23D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F20EE50-7CC1-43E6-BBEE-82C9234DFBE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E2C9C54F-1130-5A2D-1093-3430D635912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BC11084-A7CF-3FF4-0F87-8661D2D7BD67}"/>
              </a:ext>
            </a:extLst>
          </p:cNvPr>
          <p:cNvSpPr>
            <a:spLocks noGrp="1"/>
          </p:cNvSpPr>
          <p:nvPr>
            <p:ph type="body" idx="1"/>
          </p:nvPr>
        </p:nvSpPr>
        <p:spPr/>
        <p:txBody>
          <a:bodyPr/>
          <a:lstStyle/>
          <a:p>
            <a:pPr marL="342900" indent="-342900">
              <a:spcBef>
                <a:spcPts val="0"/>
              </a:spcBef>
              <a:spcAft>
                <a:spcPts val="1200"/>
              </a:spcAft>
              <a:buFont typeface="Symbol" panose="05050102010706020507" pitchFamily="18" charset="2"/>
              <a:buChar char=""/>
              <a:defRPr/>
            </a:pPr>
            <a:r>
              <a:rPr lang="en-US" dirty="0">
                <a:ea typeface="Calibri" panose="020F0502020204030204" pitchFamily="34" charset="0"/>
                <a:cs typeface="Times New Roman" panose="02020603050405020304" pitchFamily="18" charset="0"/>
              </a:rPr>
              <a:t>In his July 12, 2019 </a:t>
            </a:r>
            <a:r>
              <a:rPr lang="en-US" i="1" dirty="0">
                <a:ea typeface="Calibri" panose="020F0502020204030204" pitchFamily="34" charset="0"/>
                <a:cs typeface="Times New Roman" panose="02020603050405020304" pitchFamily="18" charset="0"/>
              </a:rPr>
              <a:t>Memorandum on the Effect of Uranium Imports on the National Security and Establishment of the United States Nuclear Fuel Working Gr</a:t>
            </a:r>
            <a:r>
              <a:rPr lang="en-US" dirty="0">
                <a:ea typeface="Calibri" panose="020F0502020204030204" pitchFamily="34" charset="0"/>
                <a:cs typeface="Times New Roman" panose="02020603050405020304" pitchFamily="18" charset="0"/>
              </a:rPr>
              <a:t>oup, the President established a Working Group to undertake “a fuller analysis of national security considerations with respect to the entire nuclear fuel supply chain,” and report back to the President. </a:t>
            </a:r>
          </a:p>
          <a:p>
            <a:pPr marL="342900" indent="-342900">
              <a:spcBef>
                <a:spcPts val="0"/>
              </a:spcBef>
              <a:spcAft>
                <a:spcPts val="1200"/>
              </a:spcAft>
              <a:buFont typeface="Symbol" panose="05050102010706020507" pitchFamily="18" charset="2"/>
              <a:buChar char=""/>
              <a:defRPr/>
            </a:pPr>
            <a:r>
              <a:rPr lang="en-US" dirty="0">
                <a:ea typeface="Calibri" panose="020F0502020204030204" pitchFamily="34" charset="0"/>
                <a:cs typeface="Times New Roman" panose="02020603050405020304" pitchFamily="18" charset="0"/>
              </a:rPr>
              <a:t>At the President’s direction, the Assistant to the President for National Security Affairs and the Assistant to the President for Economic Policy co-led the Working Group policy coordination process to develop policy options across the entire nuclear fuel supply chain to revitalize the U.S. nuclear energy industry. </a:t>
            </a:r>
          </a:p>
          <a:p>
            <a:pPr marL="342900" indent="-342900">
              <a:spcBef>
                <a:spcPts val="0"/>
              </a:spcBef>
              <a:spcAft>
                <a:spcPts val="1200"/>
              </a:spcAft>
              <a:buFont typeface="Symbol" panose="05050102010706020507" pitchFamily="18" charset="2"/>
              <a:buChar char=""/>
              <a:defRPr/>
            </a:pPr>
            <a:r>
              <a:rPr lang="en-US" dirty="0">
                <a:ea typeface="Calibri" panose="020F0502020204030204" pitchFamily="34" charset="0"/>
                <a:cs typeface="Times New Roman" panose="02020603050405020304" pitchFamily="18" charset="0"/>
              </a:rPr>
              <a:t>The Working Group took a collaborative interagency approach to addressing the President’s direction and this complex and challenging problem. </a:t>
            </a:r>
          </a:p>
          <a:p>
            <a:pPr marL="342900" indent="-342900">
              <a:spcBef>
                <a:spcPts val="0"/>
              </a:spcBef>
              <a:spcAft>
                <a:spcPts val="0"/>
              </a:spcAft>
              <a:buFont typeface="Symbol" panose="05050102010706020507" pitchFamily="18" charset="2"/>
              <a:buChar char=""/>
              <a:defRPr/>
            </a:pPr>
            <a:r>
              <a:rPr lang="en-US" dirty="0">
                <a:ea typeface="Calibri" panose="020F0502020204030204" pitchFamily="34" charset="0"/>
                <a:cs typeface="Times New Roman" panose="02020603050405020304" pitchFamily="18" charset="0"/>
              </a:rPr>
              <a:t>This interagency effort built upon the ongoing review of U.S. nuclear energy policy by the National Economic Council, the National Security Council, and the Office of Science and Technology Policy begun in June 2017, at the President’s direction to “revive and expand the nuclear energy sector.”</a:t>
            </a:r>
          </a:p>
          <a:p>
            <a:pPr>
              <a:defRPr/>
            </a:pPr>
            <a:r>
              <a:rPr lang="en-US" dirty="0">
                <a:ea typeface="Calibri" panose="020F0502020204030204" pitchFamily="34" charset="0"/>
                <a:cs typeface="Times New Roman" panose="02020603050405020304" pitchFamily="18" charset="0"/>
              </a:rPr>
              <a:t> </a:t>
            </a:r>
          </a:p>
          <a:p>
            <a:pPr marL="342900" indent="-342900">
              <a:spcBef>
                <a:spcPts val="0"/>
              </a:spcBef>
              <a:spcAft>
                <a:spcPts val="0"/>
              </a:spcAft>
              <a:buFont typeface="Symbol" panose="05050102010706020507" pitchFamily="18" charset="2"/>
              <a:buChar char=""/>
              <a:defRPr/>
            </a:pPr>
            <a:r>
              <a:rPr lang="en-US" dirty="0">
                <a:ea typeface="Calibri" panose="020F0502020204030204" pitchFamily="34" charset="0"/>
                <a:cs typeface="Times New Roman" panose="02020603050405020304" pitchFamily="18" charset="0"/>
              </a:rPr>
              <a:t>Further, it leveraged the significant work of the Department of Commerce in investigating uranium imports under Section 232 of the Trade Expansion Act of 1962.</a:t>
            </a:r>
          </a:p>
        </p:txBody>
      </p:sp>
      <p:sp>
        <p:nvSpPr>
          <p:cNvPr id="4" name="Slide Number Placeholder 3">
            <a:extLst>
              <a:ext uri="{FF2B5EF4-FFF2-40B4-BE49-F238E27FC236}">
                <a16:creationId xmlns:a16="http://schemas.microsoft.com/office/drawing/2014/main" id="{539ECFDD-D8DC-926E-2004-0FB21F1FDC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76C97-C8E7-44F1-B0B5-CF6AB55361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10100408-B0BD-42B0-F191-D4FC19CA0B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6E5BA186-263E-6346-66CD-5FFFE5B696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340" name="Slide Number Placeholder 3">
            <a:extLst>
              <a:ext uri="{FF2B5EF4-FFF2-40B4-BE49-F238E27FC236}">
                <a16:creationId xmlns:a16="http://schemas.microsoft.com/office/drawing/2014/main" id="{276C18E0-6750-FC20-1886-DB7936028D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24A679-48CC-45DB-9F43-5A6CCE19EB2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C9FD56F3-8447-0B2F-5D3F-64F5760C231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0666ECED-44F8-5F3F-07F7-B477585320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6388" name="Slide Number Placeholder 3">
            <a:extLst>
              <a:ext uri="{FF2B5EF4-FFF2-40B4-BE49-F238E27FC236}">
                <a16:creationId xmlns:a16="http://schemas.microsoft.com/office/drawing/2014/main" id="{AD7F993F-CFE6-0641-D6E7-8AEC7AF8E6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AD45D2-E87E-4F12-9813-E1CA4B56086F}"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F33B3323-9153-94CD-43B4-38FA998923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F650BC9F-F6AD-9187-3F9D-2538134CD9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436" name="Slide Number Placeholder 3">
            <a:extLst>
              <a:ext uri="{FF2B5EF4-FFF2-40B4-BE49-F238E27FC236}">
                <a16:creationId xmlns:a16="http://schemas.microsoft.com/office/drawing/2014/main" id="{AD4F27CD-73FE-0ADC-3808-88F5A6812D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5613">
              <a:defRPr>
                <a:solidFill>
                  <a:schemeClr val="tx1"/>
                </a:solidFill>
                <a:latin typeface="Franklin Gothic Book" panose="020B0503020102020204" pitchFamily="34" charset="0"/>
              </a:defRPr>
            </a:lvl1pPr>
            <a:lvl2pPr marL="742950" indent="-285750" defTabSz="455613">
              <a:defRPr>
                <a:solidFill>
                  <a:schemeClr val="tx1"/>
                </a:solidFill>
                <a:latin typeface="Franklin Gothic Book" panose="020B0503020102020204" pitchFamily="34" charset="0"/>
              </a:defRPr>
            </a:lvl2pPr>
            <a:lvl3pPr marL="1143000" indent="-228600" defTabSz="455613">
              <a:defRPr>
                <a:solidFill>
                  <a:schemeClr val="tx1"/>
                </a:solidFill>
                <a:latin typeface="Franklin Gothic Book" panose="020B0503020102020204" pitchFamily="34" charset="0"/>
              </a:defRPr>
            </a:lvl3pPr>
            <a:lvl4pPr marL="1600200" indent="-228600" defTabSz="455613">
              <a:defRPr>
                <a:solidFill>
                  <a:schemeClr val="tx1"/>
                </a:solidFill>
                <a:latin typeface="Franklin Gothic Book" panose="020B0503020102020204" pitchFamily="34" charset="0"/>
              </a:defRPr>
            </a:lvl4pPr>
            <a:lvl5pPr marL="2057400" indent="-228600" defTabSz="455613">
              <a:defRPr>
                <a:solidFill>
                  <a:schemeClr val="tx1"/>
                </a:solidFill>
                <a:latin typeface="Franklin Gothic Book" panose="020B0503020102020204" pitchFamily="34" charset="0"/>
              </a:defRPr>
            </a:lvl5pPr>
            <a:lvl6pPr marL="2514600" indent="-228600" defTabSz="455613"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5613"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5613"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5613"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1AF74F37-409D-412E-AEA7-3F77BA9277F2}"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5613" rtl="0" eaLnBrk="1" fontAlgn="base" latinLnBrk="0" hangingPunct="1">
                <a:lnSpc>
                  <a:spcPct val="100000"/>
                </a:lnSpc>
                <a:spcBef>
                  <a:spcPct val="0"/>
                </a:spcBef>
                <a:spcAft>
                  <a:spcPct val="0"/>
                </a:spcAft>
                <a:buClrTx/>
                <a:buSzTx/>
                <a:buFontTx/>
                <a:buNone/>
                <a:tabLst/>
                <a:defRPr/>
              </a:pPr>
              <a:t>107</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3BECB584-B621-F9D4-3D62-9CC486FADBE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B0DD09D0-400C-EB33-8227-6E35EC1F89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4935E07B-EFB4-8EA1-7E00-D8158EC45E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576BA-DBF8-4980-9E9F-9B44191946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9F29C233-8545-3847-A4E5-0B5424698F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F83A9897-1D73-A5A8-45B2-DFAD206262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conventional technologies involve multi-steps processing  -  e.g., 3-cycle in PUREX</a:t>
            </a:r>
          </a:p>
          <a:p>
            <a:pPr eaLnBrk="1" hangingPunct="1">
              <a:spcBef>
                <a:spcPct val="0"/>
              </a:spcBef>
            </a:pPr>
            <a:r>
              <a:rPr lang="en-US" altLang="en-US"/>
              <a:t>Develop simplified single cycle process will enable technology cost reduction by significantly diminishing recycling plant complexity and size</a:t>
            </a:r>
          </a:p>
          <a:p>
            <a:endParaRPr lang="en-US" altLang="en-US"/>
          </a:p>
        </p:txBody>
      </p:sp>
      <p:sp>
        <p:nvSpPr>
          <p:cNvPr id="4" name="Slide Number Placeholder 3">
            <a:extLst>
              <a:ext uri="{FF2B5EF4-FFF2-40B4-BE49-F238E27FC236}">
                <a16:creationId xmlns:a16="http://schemas.microsoft.com/office/drawing/2014/main" id="{47C7EF9D-A256-250F-15D9-C1091B878AA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53A6D3-2656-4106-8138-59058A43BB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3726D7EB-84D9-476D-A676-B5A32F91C4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CDC3FA34-AB54-4871-B9A4-CEDFA79E7B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9460" name="Slide Number Placeholder 3">
            <a:extLst>
              <a:ext uri="{FF2B5EF4-FFF2-40B4-BE49-F238E27FC236}">
                <a16:creationId xmlns:a16="http://schemas.microsoft.com/office/drawing/2014/main" id="{08D48F37-74EB-4704-AEE4-AFD7826B86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fld id="{5ABCD875-14B1-4D9E-872F-CAACF6E01612}" type="slidenum">
              <a:rPr lang="en-US" altLang="en-US">
                <a:latin typeface="Calibri" panose="020F0502020204030204" pitchFamily="34" charset="0"/>
              </a:rPr>
              <a:pPr/>
              <a:t>20</a:t>
            </a:fld>
            <a:endParaRPr lang="en-US" altLang="en-US">
              <a:latin typeface="Calibri" panose="020F0502020204030204" pitchFamily="34" charset="0"/>
            </a:endParaRPr>
          </a:p>
        </p:txBody>
      </p:sp>
    </p:spTree>
    <p:extLst>
      <p:ext uri="{BB962C8B-B14F-4D97-AF65-F5344CB8AC3E}">
        <p14:creationId xmlns:p14="http://schemas.microsoft.com/office/powerpoint/2010/main" val="34664172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9728D2F1-DFEC-0D1B-C9AB-ED3C3CC6D027}"/>
              </a:ext>
            </a:extLst>
          </p:cNvPr>
          <p:cNvSpPr>
            <a:spLocks noGrp="1" noRot="1" noChangeAspect="1" noTextEdit="1"/>
          </p:cNvSpPr>
          <p:nvPr>
            <p:ph type="sldImg"/>
          </p:nvPr>
        </p:nvSpPr>
        <p:spPr bwMode="auto">
          <a:xfrm>
            <a:off x="1973263" y="9525"/>
            <a:ext cx="5035550" cy="2832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Slide Number Placeholder 3">
            <a:extLst>
              <a:ext uri="{FF2B5EF4-FFF2-40B4-BE49-F238E27FC236}">
                <a16:creationId xmlns:a16="http://schemas.microsoft.com/office/drawing/2014/main" id="{147721E6-76FC-4A66-8CE0-953484597E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7100">
              <a:defRPr>
                <a:solidFill>
                  <a:schemeClr val="tx1"/>
                </a:solidFill>
                <a:latin typeface="Franklin Gothic Book" panose="020B0503020102020204" pitchFamily="34" charset="0"/>
              </a:defRPr>
            </a:lvl1pPr>
            <a:lvl2pPr marL="735013" indent="-277813" defTabSz="927100">
              <a:defRPr>
                <a:solidFill>
                  <a:schemeClr val="tx1"/>
                </a:solidFill>
                <a:latin typeface="Franklin Gothic Book" panose="020B0503020102020204" pitchFamily="34" charset="0"/>
              </a:defRPr>
            </a:lvl2pPr>
            <a:lvl3pPr marL="1135063" indent="-220663" defTabSz="927100">
              <a:defRPr>
                <a:solidFill>
                  <a:schemeClr val="tx1"/>
                </a:solidFill>
                <a:latin typeface="Franklin Gothic Book" panose="020B0503020102020204" pitchFamily="34" charset="0"/>
              </a:defRPr>
            </a:lvl3pPr>
            <a:lvl4pPr marL="1592263" indent="-220663" defTabSz="927100">
              <a:defRPr>
                <a:solidFill>
                  <a:schemeClr val="tx1"/>
                </a:solidFill>
                <a:latin typeface="Franklin Gothic Book" panose="020B0503020102020204" pitchFamily="34" charset="0"/>
              </a:defRPr>
            </a:lvl4pPr>
            <a:lvl5pPr marL="2049463" indent="-220663" defTabSz="927100">
              <a:defRPr>
                <a:solidFill>
                  <a:schemeClr val="tx1"/>
                </a:solidFill>
                <a:latin typeface="Franklin Gothic Book" panose="020B0503020102020204" pitchFamily="34" charset="0"/>
              </a:defRPr>
            </a:lvl5pPr>
            <a:lvl6pPr marL="2506663" indent="-220663" defTabSz="927100" eaLnBrk="0" fontAlgn="base" hangingPunct="0">
              <a:spcBef>
                <a:spcPct val="0"/>
              </a:spcBef>
              <a:spcAft>
                <a:spcPct val="0"/>
              </a:spcAft>
              <a:defRPr>
                <a:solidFill>
                  <a:schemeClr val="tx1"/>
                </a:solidFill>
                <a:latin typeface="Franklin Gothic Book" panose="020B0503020102020204" pitchFamily="34" charset="0"/>
              </a:defRPr>
            </a:lvl6pPr>
            <a:lvl7pPr marL="2963863" indent="-220663" defTabSz="927100" eaLnBrk="0" fontAlgn="base" hangingPunct="0">
              <a:spcBef>
                <a:spcPct val="0"/>
              </a:spcBef>
              <a:spcAft>
                <a:spcPct val="0"/>
              </a:spcAft>
              <a:defRPr>
                <a:solidFill>
                  <a:schemeClr val="tx1"/>
                </a:solidFill>
                <a:latin typeface="Franklin Gothic Book" panose="020B0503020102020204" pitchFamily="34" charset="0"/>
              </a:defRPr>
            </a:lvl7pPr>
            <a:lvl8pPr marL="3421063" indent="-220663" defTabSz="927100" eaLnBrk="0" fontAlgn="base" hangingPunct="0">
              <a:spcBef>
                <a:spcPct val="0"/>
              </a:spcBef>
              <a:spcAft>
                <a:spcPct val="0"/>
              </a:spcAft>
              <a:defRPr>
                <a:solidFill>
                  <a:schemeClr val="tx1"/>
                </a:solidFill>
                <a:latin typeface="Franklin Gothic Book" panose="020B0503020102020204" pitchFamily="34" charset="0"/>
              </a:defRPr>
            </a:lvl8pPr>
            <a:lvl9pPr marL="3878263" indent="-220663" defTabSz="9271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r" defTabSz="927100" rtl="0" eaLnBrk="1" fontAlgn="base" latinLnBrk="0" hangingPunct="1">
              <a:lnSpc>
                <a:spcPct val="100000"/>
              </a:lnSpc>
              <a:spcBef>
                <a:spcPct val="0"/>
              </a:spcBef>
              <a:spcAft>
                <a:spcPct val="0"/>
              </a:spcAft>
              <a:buClrTx/>
              <a:buSzTx/>
              <a:buFontTx/>
              <a:buNone/>
              <a:tabLst/>
              <a:defRPr/>
            </a:pPr>
            <a:fld id="{32CF93CA-2011-480C-BEFD-52991537B8E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7100" rtl="0" eaLnBrk="1" fontAlgn="base" latinLnBrk="0" hangingPunct="1">
                <a:lnSpc>
                  <a:spcPct val="100000"/>
                </a:lnSpc>
                <a:spcBef>
                  <a:spcPct val="0"/>
                </a:spcBef>
                <a:spcAft>
                  <a:spcPct val="0"/>
                </a:spcAft>
                <a:buClrTx/>
                <a:buSzTx/>
                <a:buFontTx/>
                <a:buNone/>
                <a:tabLst/>
                <a:defRPr/>
              </a:pPr>
              <a:t>115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B8931278-A85F-918B-6EB1-DB522E1369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CAB2648A-8691-0702-03B0-B054BFC98E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2800"/>
          </a:p>
          <a:p>
            <a:endParaRPr lang="en-US" altLang="en-US"/>
          </a:p>
        </p:txBody>
      </p:sp>
      <p:sp>
        <p:nvSpPr>
          <p:cNvPr id="4" name="Slide Number Placeholder 3">
            <a:extLst>
              <a:ext uri="{FF2B5EF4-FFF2-40B4-BE49-F238E27FC236}">
                <a16:creationId xmlns:a16="http://schemas.microsoft.com/office/drawing/2014/main" id="{92E803CA-1A14-4068-65A2-740E237441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2B10FC-9FC3-4964-90DB-2B2AE45B97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3726D7EB-84D9-476D-A676-B5A32F91C4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CDC3FA34-AB54-4871-B9A4-CEDFA79E7B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9460" name="Slide Number Placeholder 3">
            <a:extLst>
              <a:ext uri="{FF2B5EF4-FFF2-40B4-BE49-F238E27FC236}">
                <a16:creationId xmlns:a16="http://schemas.microsoft.com/office/drawing/2014/main" id="{08D48F37-74EB-4704-AEE4-AFD7826B86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fld id="{5ABCD875-14B1-4D9E-872F-CAACF6E01612}" type="slidenum">
              <a:rPr lang="en-US" altLang="en-US">
                <a:latin typeface="Calibri" panose="020F0502020204030204" pitchFamily="34" charset="0"/>
              </a:rPr>
              <a:pPr/>
              <a:t>117</a:t>
            </a:fld>
            <a:endParaRPr lang="en-US" altLang="en-US">
              <a:latin typeface="Calibri" panose="020F0502020204030204" pitchFamily="34" charset="0"/>
            </a:endParaRPr>
          </a:p>
        </p:txBody>
      </p:sp>
    </p:spTree>
    <p:extLst>
      <p:ext uri="{BB962C8B-B14F-4D97-AF65-F5344CB8AC3E}">
        <p14:creationId xmlns:p14="http://schemas.microsoft.com/office/powerpoint/2010/main" val="189886634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818B7-5F71-4A4B-8D11-95FF17BE29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94355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6AD969-1A62-4D16-8A15-71D1888EED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73419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6CA405-C9EE-4857-BC08-604330AB8C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064569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818B7-5F71-4A4B-8D11-95FF17BE29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62983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6CA405-C9EE-4857-BC08-604330AB8C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1407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6AD969-1A62-4D16-8A15-71D1888EED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317398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6AD969-1A62-4D16-8A15-71D1888EED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341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3726D7EB-84D9-476D-A676-B5A32F91C4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CDC3FA34-AB54-4871-B9A4-CEDFA79E7B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9460" name="Slide Number Placeholder 3">
            <a:extLst>
              <a:ext uri="{FF2B5EF4-FFF2-40B4-BE49-F238E27FC236}">
                <a16:creationId xmlns:a16="http://schemas.microsoft.com/office/drawing/2014/main" id="{08D48F37-74EB-4704-AEE4-AFD7826B86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fld id="{5ABCD875-14B1-4D9E-872F-CAACF6E01612}" type="slidenum">
              <a:rPr lang="en-US" altLang="en-US">
                <a:latin typeface="Calibri" panose="020F0502020204030204" pitchFamily="34" charset="0"/>
              </a:rPr>
              <a:pPr/>
              <a:t>21</a:t>
            </a:fld>
            <a:endParaRPr lang="en-US" altLang="en-US">
              <a:latin typeface="Calibri" panose="020F0502020204030204" pitchFamily="34" charset="0"/>
            </a:endParaRPr>
          </a:p>
        </p:txBody>
      </p:sp>
    </p:spTree>
    <p:extLst>
      <p:ext uri="{BB962C8B-B14F-4D97-AF65-F5344CB8AC3E}">
        <p14:creationId xmlns:p14="http://schemas.microsoft.com/office/powerpoint/2010/main" val="81181657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6AD969-1A62-4D16-8A15-71D1888EED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538806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6AD969-1A62-4D16-8A15-71D1888EED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256844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6AD969-1A62-4D16-8A15-71D1888EED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828943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6AD969-1A62-4D16-8A15-71D1888EED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20024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3726D7EB-84D9-476D-A676-B5A32F91C4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CDC3FA34-AB54-4871-B9A4-CEDFA79E7B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9460" name="Slide Number Placeholder 3">
            <a:extLst>
              <a:ext uri="{FF2B5EF4-FFF2-40B4-BE49-F238E27FC236}">
                <a16:creationId xmlns:a16="http://schemas.microsoft.com/office/drawing/2014/main" id="{08D48F37-74EB-4704-AEE4-AFD7826B86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fld id="{5ABCD875-14B1-4D9E-872F-CAACF6E01612}" type="slidenum">
              <a:rPr lang="en-US" altLang="en-US">
                <a:latin typeface="Calibri" panose="020F0502020204030204" pitchFamily="34" charset="0"/>
              </a:rPr>
              <a:pPr/>
              <a:t>135</a:t>
            </a:fld>
            <a:endParaRPr lang="en-US" altLang="en-US">
              <a:latin typeface="Calibri" panose="020F0502020204030204" pitchFamily="34" charset="0"/>
            </a:endParaRPr>
          </a:p>
        </p:txBody>
      </p:sp>
    </p:spTree>
    <p:extLst>
      <p:ext uri="{BB962C8B-B14F-4D97-AF65-F5344CB8AC3E}">
        <p14:creationId xmlns:p14="http://schemas.microsoft.com/office/powerpoint/2010/main" val="341413243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3726D7EB-84D9-476D-A676-B5A32F91C4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CDC3FA34-AB54-4871-B9A4-CEDFA79E7B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9460" name="Slide Number Placeholder 3">
            <a:extLst>
              <a:ext uri="{FF2B5EF4-FFF2-40B4-BE49-F238E27FC236}">
                <a16:creationId xmlns:a16="http://schemas.microsoft.com/office/drawing/2014/main" id="{08D48F37-74EB-4704-AEE4-AFD7826B86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fld id="{5ABCD875-14B1-4D9E-872F-CAACF6E01612}" type="slidenum">
              <a:rPr lang="en-US" altLang="en-US">
                <a:latin typeface="Calibri" panose="020F0502020204030204" pitchFamily="34" charset="0"/>
              </a:rPr>
              <a:pPr/>
              <a:t>136</a:t>
            </a:fld>
            <a:endParaRPr lang="en-US" altLang="en-US">
              <a:latin typeface="Calibri" panose="020F0502020204030204" pitchFamily="34" charset="0"/>
            </a:endParaRPr>
          </a:p>
        </p:txBody>
      </p:sp>
    </p:spTree>
    <p:extLst>
      <p:ext uri="{BB962C8B-B14F-4D97-AF65-F5344CB8AC3E}">
        <p14:creationId xmlns:p14="http://schemas.microsoft.com/office/powerpoint/2010/main" val="157773530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3726D7EB-84D9-476D-A676-B5A32F91C4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CDC3FA34-AB54-4871-B9A4-CEDFA79E7B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9460" name="Slide Number Placeholder 3">
            <a:extLst>
              <a:ext uri="{FF2B5EF4-FFF2-40B4-BE49-F238E27FC236}">
                <a16:creationId xmlns:a16="http://schemas.microsoft.com/office/drawing/2014/main" id="{08D48F37-74EB-4704-AEE4-AFD7826B86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fld id="{5ABCD875-14B1-4D9E-872F-CAACF6E01612}" type="slidenum">
              <a:rPr lang="en-US" altLang="en-US">
                <a:latin typeface="Calibri" panose="020F0502020204030204" pitchFamily="34" charset="0"/>
              </a:rPr>
              <a:pPr/>
              <a:t>137</a:t>
            </a:fld>
            <a:endParaRPr lang="en-US" altLang="en-US">
              <a:latin typeface="Calibri" panose="020F0502020204030204" pitchFamily="34" charset="0"/>
            </a:endParaRPr>
          </a:p>
        </p:txBody>
      </p:sp>
    </p:spTree>
    <p:extLst>
      <p:ext uri="{BB962C8B-B14F-4D97-AF65-F5344CB8AC3E}">
        <p14:creationId xmlns:p14="http://schemas.microsoft.com/office/powerpoint/2010/main" val="364494034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3726D7EB-84D9-476D-A676-B5A32F91C4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CDC3FA34-AB54-4871-B9A4-CEDFA79E7B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9460" name="Slide Number Placeholder 3">
            <a:extLst>
              <a:ext uri="{FF2B5EF4-FFF2-40B4-BE49-F238E27FC236}">
                <a16:creationId xmlns:a16="http://schemas.microsoft.com/office/drawing/2014/main" id="{08D48F37-74EB-4704-AEE4-AFD7826B86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fld id="{5ABCD875-14B1-4D9E-872F-CAACF6E01612}" type="slidenum">
              <a:rPr lang="en-US" altLang="en-US">
                <a:latin typeface="Calibri" panose="020F0502020204030204" pitchFamily="34" charset="0"/>
              </a:rPr>
              <a:pPr/>
              <a:t>138</a:t>
            </a:fld>
            <a:endParaRPr lang="en-US" altLang="en-US">
              <a:latin typeface="Calibri" panose="020F0502020204030204" pitchFamily="34" charset="0"/>
            </a:endParaRPr>
          </a:p>
        </p:txBody>
      </p:sp>
    </p:spTree>
    <p:extLst>
      <p:ext uri="{BB962C8B-B14F-4D97-AF65-F5344CB8AC3E}">
        <p14:creationId xmlns:p14="http://schemas.microsoft.com/office/powerpoint/2010/main" val="119108939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3726D7EB-84D9-476D-A676-B5A32F91C4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CDC3FA34-AB54-4871-B9A4-CEDFA79E7B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9460" name="Slide Number Placeholder 3">
            <a:extLst>
              <a:ext uri="{FF2B5EF4-FFF2-40B4-BE49-F238E27FC236}">
                <a16:creationId xmlns:a16="http://schemas.microsoft.com/office/drawing/2014/main" id="{08D48F37-74EB-4704-AEE4-AFD7826B86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fld id="{5ABCD875-14B1-4D9E-872F-CAACF6E01612}" type="slidenum">
              <a:rPr lang="en-US" altLang="en-US">
                <a:latin typeface="Calibri" panose="020F0502020204030204" pitchFamily="34" charset="0"/>
              </a:rPr>
              <a:pPr/>
              <a:t>139</a:t>
            </a:fld>
            <a:endParaRPr lang="en-US" altLang="en-US">
              <a:latin typeface="Calibri" panose="020F0502020204030204" pitchFamily="34" charset="0"/>
            </a:endParaRPr>
          </a:p>
        </p:txBody>
      </p:sp>
    </p:spTree>
    <p:extLst>
      <p:ext uri="{BB962C8B-B14F-4D97-AF65-F5344CB8AC3E}">
        <p14:creationId xmlns:p14="http://schemas.microsoft.com/office/powerpoint/2010/main" val="224756433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3726D7EB-84D9-476D-A676-B5A32F91C4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CDC3FA34-AB54-4871-B9A4-CEDFA79E7B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9460" name="Slide Number Placeholder 3">
            <a:extLst>
              <a:ext uri="{FF2B5EF4-FFF2-40B4-BE49-F238E27FC236}">
                <a16:creationId xmlns:a16="http://schemas.microsoft.com/office/drawing/2014/main" id="{08D48F37-74EB-4704-AEE4-AFD7826B86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fld id="{5ABCD875-14B1-4D9E-872F-CAACF6E01612}" type="slidenum">
              <a:rPr lang="en-US" altLang="en-US">
                <a:latin typeface="Calibri" panose="020F0502020204030204" pitchFamily="34" charset="0"/>
              </a:rPr>
              <a:pPr/>
              <a:t>140</a:t>
            </a:fld>
            <a:endParaRPr lang="en-US" altLang="en-US">
              <a:latin typeface="Calibri" panose="020F0502020204030204" pitchFamily="34" charset="0"/>
            </a:endParaRPr>
          </a:p>
        </p:txBody>
      </p:sp>
    </p:spTree>
    <p:extLst>
      <p:ext uri="{BB962C8B-B14F-4D97-AF65-F5344CB8AC3E}">
        <p14:creationId xmlns:p14="http://schemas.microsoft.com/office/powerpoint/2010/main" val="16042451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7.xml"/><Relationship Id="rId4" Type="http://schemas.openxmlformats.org/officeDocument/2006/relationships/image" Target="../media/image17.pn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A3BF5C1-1479-41B4-AC6E-BAA4517E4E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1984" y="1687313"/>
            <a:ext cx="4400939" cy="1195971"/>
          </a:xfrm>
        </p:spPr>
        <p:txBody>
          <a:bodyPr anchor="b">
            <a:noAutofit/>
          </a:bodyPr>
          <a:lstStyle>
            <a:lvl1pPr algn="l">
              <a:defRPr sz="5400">
                <a:solidFill>
                  <a:schemeClr val="bg1"/>
                </a:solidFill>
                <a:latin typeface="Franklin Gothic Demi Cond" panose="020B0706030402020204" pitchFamily="34" charset="0"/>
              </a:defRPr>
            </a:lvl1pPr>
          </a:lstStyle>
          <a:p>
            <a:r>
              <a:rPr lang="en-US"/>
              <a:t>Click to edit Master title style</a:t>
            </a:r>
          </a:p>
        </p:txBody>
      </p:sp>
      <p:sp>
        <p:nvSpPr>
          <p:cNvPr id="3" name="Subtitle 2"/>
          <p:cNvSpPr>
            <a:spLocks noGrp="1"/>
          </p:cNvSpPr>
          <p:nvPr>
            <p:ph type="subTitle" idx="1"/>
          </p:nvPr>
        </p:nvSpPr>
        <p:spPr>
          <a:xfrm>
            <a:off x="621983" y="2892615"/>
            <a:ext cx="4400939" cy="1024715"/>
          </a:xfrm>
        </p:spPr>
        <p:txBody>
          <a:bodyPr>
            <a:normAutofit/>
          </a:bodyPr>
          <a:lstStyle>
            <a:lvl1pPr marL="0" indent="0" algn="l">
              <a:buNone/>
              <a:defRPr sz="2800">
                <a:solidFill>
                  <a:schemeClr val="bg1"/>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57878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062444-AEC1-44FB-849C-AEBD6C718AA8}"/>
              </a:ext>
            </a:extLst>
          </p:cNvPr>
          <p:cNvSpPr>
            <a:spLocks noGrp="1"/>
          </p:cNvSpPr>
          <p:nvPr>
            <p:ph type="dt" sz="half" idx="10"/>
          </p:nvPr>
        </p:nvSpPr>
        <p:spPr/>
        <p:txBody>
          <a:bodyPr/>
          <a:lstStyle>
            <a:lvl1pPr>
              <a:defRPr/>
            </a:lvl1pPr>
          </a:lstStyle>
          <a:p>
            <a:pPr>
              <a:defRPr/>
            </a:pPr>
            <a:fld id="{77247C1B-9070-47AF-89BD-D8257A94E39B}" type="datetime1">
              <a:rPr lang="en-US"/>
              <a:pPr>
                <a:defRPr/>
              </a:pPr>
              <a:t>8/1/2022</a:t>
            </a:fld>
            <a:endParaRPr lang="en-US"/>
          </a:p>
        </p:txBody>
      </p:sp>
      <p:sp>
        <p:nvSpPr>
          <p:cNvPr id="5" name="Footer Placeholder 4">
            <a:extLst>
              <a:ext uri="{FF2B5EF4-FFF2-40B4-BE49-F238E27FC236}">
                <a16:creationId xmlns:a16="http://schemas.microsoft.com/office/drawing/2014/main" id="{E11D9A6A-C753-4734-913E-AA9F26C6A0B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94FA5E1-6B0E-4A20-9295-DEAFB01CAD53}"/>
              </a:ext>
            </a:extLst>
          </p:cNvPr>
          <p:cNvSpPr>
            <a:spLocks noGrp="1"/>
          </p:cNvSpPr>
          <p:nvPr>
            <p:ph type="sldNum" sz="quarter" idx="12"/>
          </p:nvPr>
        </p:nvSpPr>
        <p:spPr/>
        <p:txBody>
          <a:bodyPr/>
          <a:lstStyle>
            <a:lvl1pPr>
              <a:defRPr/>
            </a:lvl1pPr>
          </a:lstStyle>
          <a:p>
            <a:fld id="{91CE1A8F-CD70-4B77-A814-C7CF728ECDE8}" type="slidenum">
              <a:rPr lang="en-US" altLang="en-US"/>
              <a:pPr/>
              <a:t>‹#›</a:t>
            </a:fld>
            <a:endParaRPr lang="en-US" altLang="en-US"/>
          </a:p>
        </p:txBody>
      </p:sp>
    </p:spTree>
    <p:extLst>
      <p:ext uri="{BB962C8B-B14F-4D97-AF65-F5344CB8AC3E}">
        <p14:creationId xmlns:p14="http://schemas.microsoft.com/office/powerpoint/2010/main" val="20160258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508000" y="1572047"/>
            <a:ext cx="11277600" cy="4295353"/>
          </a:xfrm>
          <a:prstGeom prst="rect">
            <a:avLst/>
          </a:prstGeom>
        </p:spPr>
        <p:txBody>
          <a:bodyPr rtlCol="0">
            <a:normAutofit/>
          </a:bodyPr>
          <a:lstStyle>
            <a:lvl1pPr indent="-182880">
              <a:lnSpc>
                <a:spcPct val="100000"/>
              </a:lnSpc>
              <a:buClr>
                <a:srgbClr val="005976"/>
              </a:buClr>
              <a:defRPr/>
            </a:lvl1pPr>
            <a:lvl2pPr>
              <a:buClr>
                <a:srgbClr val="005976"/>
              </a:buClr>
              <a:defRPr/>
            </a:lvl2pPr>
            <a:lvl3pPr>
              <a:buClr>
                <a:srgbClr val="005976"/>
              </a:buClr>
              <a:defRPr/>
            </a:lvl3pPr>
          </a:lstStyle>
          <a:p>
            <a:pPr lvl="0"/>
            <a:r>
              <a:rPr lang="en-US" noProof="0"/>
              <a:t>Click to edit Master text styles</a:t>
            </a:r>
          </a:p>
          <a:p>
            <a:pPr lvl="1"/>
            <a:r>
              <a:rPr lang="en-US" noProof="0"/>
              <a:t>Second level</a:t>
            </a:r>
          </a:p>
          <a:p>
            <a:pPr lvl="2"/>
            <a:r>
              <a:rPr lang="en-US" noProof="0"/>
              <a:t>Third level</a:t>
            </a:r>
          </a:p>
        </p:txBody>
      </p:sp>
      <p:sp>
        <p:nvSpPr>
          <p:cNvPr id="9" name="Title Placeholder 1"/>
          <p:cNvSpPr>
            <a:spLocks noGrp="1"/>
          </p:cNvSpPr>
          <p:nvPr>
            <p:ph type="title"/>
          </p:nvPr>
        </p:nvSpPr>
        <p:spPr>
          <a:xfrm>
            <a:off x="2995595" y="632619"/>
            <a:ext cx="8905117" cy="563562"/>
          </a:xfrm>
          <a:prstGeom prst="rect">
            <a:avLst/>
          </a:prstGeom>
        </p:spPr>
        <p:txBody>
          <a:bodyPr rtlCol="0">
            <a:noAutofit/>
          </a:bodyPr>
          <a:lstStyle>
            <a:lvl1pPr>
              <a:defRPr sz="2800">
                <a:solidFill>
                  <a:srgbClr val="005976"/>
                </a:solidFill>
              </a:defRPr>
            </a:lvl1pPr>
          </a:lstStyle>
          <a:p>
            <a:r>
              <a:rPr lang="en-US"/>
              <a:t>Click to edit Master title style</a:t>
            </a:r>
          </a:p>
        </p:txBody>
      </p:sp>
    </p:spTree>
    <p:extLst>
      <p:ext uri="{BB962C8B-B14F-4D97-AF65-F5344CB8AC3E}">
        <p14:creationId xmlns:p14="http://schemas.microsoft.com/office/powerpoint/2010/main" val="21397106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590675"/>
            <a:ext cx="53848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90675"/>
            <a:ext cx="53848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463275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90675"/>
            <a:ext cx="10972800" cy="4876800"/>
          </a:xfrm>
          <a:prstGeom prst="rect">
            <a:avLst/>
          </a:prstGeom>
        </p:spPr>
        <p:txBody>
          <a:bodyPr/>
          <a:lstStyle>
            <a:lvl1pPr>
              <a:defRPr sz="24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47670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7484" y="1598614"/>
            <a:ext cx="5384800" cy="4524375"/>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485" y="1598614"/>
            <a:ext cx="5386916" cy="4524375"/>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4"/>
          <p:cNvSpPr>
            <a:spLocks noGrp="1" noChangeArrowheads="1"/>
          </p:cNvSpPr>
          <p:nvPr>
            <p:ph type="ftr" sz="quarter" idx="10"/>
          </p:nvPr>
        </p:nvSpPr>
        <p:spPr>
          <a:xfrm>
            <a:off x="9211733" y="6553201"/>
            <a:ext cx="2406651" cy="123111"/>
          </a:xfrm>
          <a:ln/>
        </p:spPr>
        <p:txBody>
          <a:bodyPr/>
          <a:lstStyle>
            <a:lvl1pPr>
              <a:defRPr/>
            </a:lvl1pPr>
          </a:lstStyle>
          <a:p>
            <a:endParaRPr lang="en-US"/>
          </a:p>
        </p:txBody>
      </p:sp>
      <p:sp>
        <p:nvSpPr>
          <p:cNvPr id="6"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a:p>
        </p:txBody>
      </p:sp>
    </p:spTree>
    <p:extLst>
      <p:ext uri="{BB962C8B-B14F-4D97-AF65-F5344CB8AC3E}">
        <p14:creationId xmlns:p14="http://schemas.microsoft.com/office/powerpoint/2010/main" val="256695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 Box 9">
            <a:extLst>
              <a:ext uri="{FF2B5EF4-FFF2-40B4-BE49-F238E27FC236}">
                <a16:creationId xmlns:a16="http://schemas.microsoft.com/office/drawing/2014/main" id="{D230F06D-41B5-022E-DAB5-9D8AD0D003FB}"/>
              </a:ext>
            </a:extLst>
          </p:cNvPr>
          <p:cNvSpPr txBox="1">
            <a:spLocks noChangeArrowheads="1"/>
          </p:cNvSpPr>
          <p:nvPr userDrawn="1"/>
        </p:nvSpPr>
        <p:spPr bwMode="auto">
          <a:xfrm>
            <a:off x="7315200" y="0"/>
            <a:ext cx="4775200" cy="246063"/>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defRPr/>
            </a:pPr>
            <a:r>
              <a:rPr lang="en-US" altLang="en-US" sz="1000" b="1"/>
              <a:t>June 21, 2022</a:t>
            </a:r>
          </a:p>
        </p:txBody>
      </p:sp>
      <p:sp>
        <p:nvSpPr>
          <p:cNvPr id="2" name="Title 1"/>
          <p:cNvSpPr>
            <a:spLocks noGrp="1"/>
          </p:cNvSpPr>
          <p:nvPr>
            <p:ph type="title"/>
          </p:nvPr>
        </p:nvSpPr>
        <p:spPr>
          <a:xfrm>
            <a:off x="1422400" y="284321"/>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2DF75E-706C-6D44-BC23-D4AFDFA54515}"/>
              </a:ext>
            </a:extLst>
          </p:cNvPr>
          <p:cNvSpPr>
            <a:spLocks noGrp="1" noChangeArrowheads="1"/>
          </p:cNvSpPr>
          <p:nvPr>
            <p:ph type="dt" sz="half" idx="10"/>
          </p:nvPr>
        </p:nvSpPr>
        <p:spPr>
          <a:xfrm>
            <a:off x="609600" y="6245225"/>
            <a:ext cx="2844800" cy="476250"/>
          </a:xfrm>
          <a:prstGeom prst="rect">
            <a:avLst/>
          </a:prstGeom>
        </p:spPr>
        <p:txBody>
          <a:bodyPr/>
          <a:lstStyle>
            <a:lvl1pPr eaLnBrk="1" hangingPunct="1">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C0CD5AB4-2355-DC48-44B4-CF59085A097F}"/>
              </a:ext>
            </a:extLst>
          </p:cNvPr>
          <p:cNvSpPr>
            <a:spLocks noGrp="1" noChangeArrowheads="1"/>
          </p:cNvSpPr>
          <p:nvPr>
            <p:ph type="ftr" sz="quarter" idx="11"/>
          </p:nvPr>
        </p:nvSpPr>
        <p:spPr>
          <a:xfrm>
            <a:off x="4165600" y="6245225"/>
            <a:ext cx="3860800" cy="476250"/>
          </a:xfrm>
          <a:prstGeom prst="rect">
            <a:avLst/>
          </a:prstGeom>
        </p:spPr>
        <p:txBody>
          <a:bodyPr/>
          <a:lstStyle>
            <a:lvl1pPr eaLnBrk="1" hangingPunct="1">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31F4A36B-FD31-8606-9B71-7B6F906F74E5}"/>
              </a:ext>
            </a:extLst>
          </p:cNvPr>
          <p:cNvSpPr>
            <a:spLocks noGrp="1" noChangeArrowheads="1"/>
          </p:cNvSpPr>
          <p:nvPr>
            <p:ph type="sldNum" sz="quarter" idx="12"/>
          </p:nvPr>
        </p:nvSpPr>
        <p:spPr/>
        <p:txBody>
          <a:bodyPr/>
          <a:lstStyle>
            <a:lvl1pPr>
              <a:defRPr/>
            </a:lvl1pPr>
          </a:lstStyle>
          <a:p>
            <a:pPr>
              <a:defRPr/>
            </a:pPr>
            <a:fld id="{2AA1D4A3-C9D8-49C9-852A-6F1CE8D7B429}" type="slidenum">
              <a:rPr lang="en-US"/>
              <a:pPr>
                <a:defRPr/>
              </a:pPr>
              <a:t>‹#›</a:t>
            </a:fld>
            <a:endParaRPr lang="en-US"/>
          </a:p>
        </p:txBody>
      </p:sp>
    </p:spTree>
    <p:extLst>
      <p:ext uri="{BB962C8B-B14F-4D97-AF65-F5344CB8AC3E}">
        <p14:creationId xmlns:p14="http://schemas.microsoft.com/office/powerpoint/2010/main" val="13493875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Text Box 9">
            <a:extLst>
              <a:ext uri="{FF2B5EF4-FFF2-40B4-BE49-F238E27FC236}">
                <a16:creationId xmlns:a16="http://schemas.microsoft.com/office/drawing/2014/main" id="{9D85F554-2B2D-6104-3AB7-E454AC970B04}"/>
              </a:ext>
            </a:extLst>
          </p:cNvPr>
          <p:cNvSpPr txBox="1">
            <a:spLocks noChangeArrowheads="1"/>
          </p:cNvSpPr>
          <p:nvPr userDrawn="1"/>
        </p:nvSpPr>
        <p:spPr bwMode="auto">
          <a:xfrm>
            <a:off x="7867651" y="0"/>
            <a:ext cx="4368800" cy="246063"/>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defRPr/>
            </a:pPr>
            <a:r>
              <a:rPr lang="en-US" altLang="en-US" sz="1000" b="1"/>
              <a:t>December 2021</a:t>
            </a:r>
          </a:p>
        </p:txBody>
      </p:sp>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4">
            <a:extLst>
              <a:ext uri="{FF2B5EF4-FFF2-40B4-BE49-F238E27FC236}">
                <a16:creationId xmlns:a16="http://schemas.microsoft.com/office/drawing/2014/main" id="{A77DAF9F-8054-F91A-849A-0D8F997B8052}"/>
              </a:ext>
            </a:extLst>
          </p:cNvPr>
          <p:cNvSpPr>
            <a:spLocks noGrp="1" noChangeArrowheads="1"/>
          </p:cNvSpPr>
          <p:nvPr>
            <p:ph type="sldNum" sz="quarter" idx="10"/>
          </p:nvPr>
        </p:nvSpPr>
        <p:spPr/>
        <p:txBody>
          <a:bodyPr/>
          <a:lstStyle>
            <a:lvl1pPr>
              <a:defRPr/>
            </a:lvl1pPr>
          </a:lstStyle>
          <a:p>
            <a:pPr>
              <a:defRPr/>
            </a:pPr>
            <a:fld id="{DFC1B5A3-88BB-4CDA-9281-B44F25333C7B}" type="slidenum">
              <a:rPr lang="en-US"/>
              <a:pPr>
                <a:defRPr/>
              </a:pPr>
              <a:t>‹#›</a:t>
            </a:fld>
            <a:endParaRPr lang="en-US"/>
          </a:p>
        </p:txBody>
      </p:sp>
    </p:spTree>
    <p:extLst>
      <p:ext uri="{BB962C8B-B14F-4D97-AF65-F5344CB8AC3E}">
        <p14:creationId xmlns:p14="http://schemas.microsoft.com/office/powerpoint/2010/main" val="34414199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12EFF-B3AE-4507-B3B5-85B214B987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58CBAB-1232-4B82-A243-069019F79B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FC90FB-6248-4B7A-A235-3A8AC3A162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4E0CD8-2CD5-4E80-8AC1-E033FAEA0074}"/>
              </a:ext>
            </a:extLst>
          </p:cNvPr>
          <p:cNvSpPr>
            <a:spLocks noGrp="1"/>
          </p:cNvSpPr>
          <p:nvPr>
            <p:ph type="dt" sz="half" idx="10"/>
          </p:nvPr>
        </p:nvSpPr>
        <p:spPr/>
        <p:txBody>
          <a:bodyPr/>
          <a:lstStyle/>
          <a:p>
            <a:fld id="{C0FF2D65-2F63-4615-BA65-63CBACF1F170}" type="datetimeFigureOut">
              <a:rPr lang="en-US" smtClean="0"/>
              <a:t>8/1/2022</a:t>
            </a:fld>
            <a:endParaRPr lang="en-US"/>
          </a:p>
        </p:txBody>
      </p:sp>
      <p:sp>
        <p:nvSpPr>
          <p:cNvPr id="6" name="Footer Placeholder 5">
            <a:extLst>
              <a:ext uri="{FF2B5EF4-FFF2-40B4-BE49-F238E27FC236}">
                <a16:creationId xmlns:a16="http://schemas.microsoft.com/office/drawing/2014/main" id="{55896DC0-4DCF-450C-9E3D-C0F4E47880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028D3C-5661-43F9-8ED7-BFA8C2835673}"/>
              </a:ext>
            </a:extLst>
          </p:cNvPr>
          <p:cNvSpPr>
            <a:spLocks noGrp="1"/>
          </p:cNvSpPr>
          <p:nvPr>
            <p:ph type="sldNum" sz="quarter" idx="12"/>
          </p:nvPr>
        </p:nvSpPr>
        <p:spPr/>
        <p:txBody>
          <a:bodyPr/>
          <a:lstStyle/>
          <a:p>
            <a:fld id="{844EB2D5-F8CC-491E-B1B9-1B29BDFF5434}" type="slidenum">
              <a:rPr lang="en-US" smtClean="0"/>
              <a:t>‹#›</a:t>
            </a:fld>
            <a:endParaRPr lang="en-US"/>
          </a:p>
        </p:txBody>
      </p:sp>
    </p:spTree>
    <p:extLst>
      <p:ext uri="{BB962C8B-B14F-4D97-AF65-F5344CB8AC3E}">
        <p14:creationId xmlns:p14="http://schemas.microsoft.com/office/powerpoint/2010/main" val="37085413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tyl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1EACEA-F595-7D4D-4687-1AA3BADA25A1}"/>
              </a:ext>
            </a:extLst>
          </p:cNvPr>
          <p:cNvSpPr/>
          <p:nvPr userDrawn="1"/>
        </p:nvSpPr>
        <p:spPr>
          <a:xfrm>
            <a:off x="0" y="6032500"/>
            <a:ext cx="12192000" cy="825500"/>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Picture 7" descr="Text&#10;&#10;Description automatically generated">
            <a:extLst>
              <a:ext uri="{FF2B5EF4-FFF2-40B4-BE49-F238E27FC236}">
                <a16:creationId xmlns:a16="http://schemas.microsoft.com/office/drawing/2014/main" id="{97E225B7-CF8C-FCD8-6091-3428E04E326D}"/>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8267700" y="6176963"/>
            <a:ext cx="27892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C56D6D29-1C77-57EA-8F7F-369400B9CFF8}"/>
              </a:ext>
            </a:extLst>
          </p:cNvPr>
          <p:cNvSpPr>
            <a:spLocks noGrp="1"/>
          </p:cNvSpPr>
          <p:nvPr>
            <p:ph type="dt" sz="half" idx="10"/>
          </p:nvPr>
        </p:nvSpPr>
        <p:spPr>
          <a:xfrm>
            <a:off x="1325563" y="6262688"/>
            <a:ext cx="1128712" cy="365125"/>
          </a:xfrm>
        </p:spPr>
        <p:txBody>
          <a:bodyPr/>
          <a:lstStyle>
            <a:lvl1pPr algn="ctr">
              <a:defRPr/>
            </a:lvl1pPr>
          </a:lstStyle>
          <a:p>
            <a:pPr>
              <a:defRPr/>
            </a:pPr>
            <a:fld id="{942A9DA5-2D01-4E4F-8B66-E95CEDF8B7DF}" type="datetimeFigureOut">
              <a:rPr lang="en-US"/>
              <a:pPr>
                <a:defRPr/>
              </a:pPr>
              <a:t>8/1/2022</a:t>
            </a:fld>
            <a:endParaRPr lang="en-US"/>
          </a:p>
        </p:txBody>
      </p:sp>
      <p:sp>
        <p:nvSpPr>
          <p:cNvPr id="7" name="Footer Placeholder 4">
            <a:extLst>
              <a:ext uri="{FF2B5EF4-FFF2-40B4-BE49-F238E27FC236}">
                <a16:creationId xmlns:a16="http://schemas.microsoft.com/office/drawing/2014/main" id="{43D75BFD-C938-3E3E-0694-EEFE3DF62A10}"/>
              </a:ext>
            </a:extLst>
          </p:cNvPr>
          <p:cNvSpPr>
            <a:spLocks noGrp="1"/>
          </p:cNvSpPr>
          <p:nvPr>
            <p:ph type="ftr" sz="quarter" idx="11"/>
          </p:nvPr>
        </p:nvSpPr>
        <p:spPr>
          <a:xfrm>
            <a:off x="2627313" y="6262688"/>
            <a:ext cx="4210050" cy="365125"/>
          </a:xfrm>
        </p:spPr>
        <p:txBody>
          <a:bodyPr/>
          <a:lstStyle>
            <a:lvl1pPr algn="ctr">
              <a:defRPr/>
            </a:lvl1pPr>
          </a:lstStyle>
          <a:p>
            <a:pPr>
              <a:defRPr/>
            </a:pPr>
            <a:endParaRPr lang="en-US"/>
          </a:p>
        </p:txBody>
      </p:sp>
      <p:sp>
        <p:nvSpPr>
          <p:cNvPr id="8" name="Slide Number Placeholder 5">
            <a:extLst>
              <a:ext uri="{FF2B5EF4-FFF2-40B4-BE49-F238E27FC236}">
                <a16:creationId xmlns:a16="http://schemas.microsoft.com/office/drawing/2014/main" id="{A0BFBF1E-96D8-3AB6-41EB-A579F3E0A11B}"/>
              </a:ext>
            </a:extLst>
          </p:cNvPr>
          <p:cNvSpPr>
            <a:spLocks noGrp="1"/>
          </p:cNvSpPr>
          <p:nvPr>
            <p:ph type="sldNum" sz="quarter" idx="12"/>
          </p:nvPr>
        </p:nvSpPr>
        <p:spPr>
          <a:xfrm>
            <a:off x="7015163" y="6262688"/>
            <a:ext cx="985837" cy="365125"/>
          </a:xfrm>
        </p:spPr>
        <p:txBody>
          <a:bodyPr/>
          <a:lstStyle>
            <a:lvl1pPr algn="ctr">
              <a:defRPr/>
            </a:lvl1pPr>
          </a:lstStyle>
          <a:p>
            <a:pPr>
              <a:defRPr/>
            </a:pPr>
            <a:fld id="{6E0AC6C2-B5F4-4A31-AFE6-C2033D5CD733}" type="slidenum">
              <a:rPr lang="en-US"/>
              <a:pPr>
                <a:defRPr/>
              </a:pPr>
              <a:t>‹#›</a:t>
            </a:fld>
            <a:endParaRPr lang="en-US"/>
          </a:p>
        </p:txBody>
      </p:sp>
    </p:spTree>
    <p:extLst>
      <p:ext uri="{BB962C8B-B14F-4D97-AF65-F5344CB8AC3E}">
        <p14:creationId xmlns:p14="http://schemas.microsoft.com/office/powerpoint/2010/main" val="26807360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tyle 2">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0B1C9B-2B84-54C0-F61D-76D6A8EA9202}"/>
              </a:ext>
            </a:extLst>
          </p:cNvPr>
          <p:cNvSpPr/>
          <p:nvPr userDrawn="1"/>
        </p:nvSpPr>
        <p:spPr>
          <a:xfrm>
            <a:off x="0" y="6032500"/>
            <a:ext cx="12192000" cy="825500"/>
          </a:xfrm>
          <a:prstGeom prst="rect">
            <a:avLst/>
          </a:prstGeom>
          <a:solidFill>
            <a:schemeClr val="bg2"/>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Picture 7" descr="Text&#10;&#10;Description automatically generated">
            <a:extLst>
              <a:ext uri="{FF2B5EF4-FFF2-40B4-BE49-F238E27FC236}">
                <a16:creationId xmlns:a16="http://schemas.microsoft.com/office/drawing/2014/main" id="{F5488258-B207-484A-7FEF-9798B2A7C932}"/>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8267700" y="6176963"/>
            <a:ext cx="27892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1">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9E716421-AB92-FBE1-73DD-93919DD5233F}"/>
              </a:ext>
            </a:extLst>
          </p:cNvPr>
          <p:cNvSpPr>
            <a:spLocks noGrp="1"/>
          </p:cNvSpPr>
          <p:nvPr>
            <p:ph type="dt" sz="half" idx="10"/>
          </p:nvPr>
        </p:nvSpPr>
        <p:spPr>
          <a:xfrm>
            <a:off x="1325563" y="6262688"/>
            <a:ext cx="1128712" cy="365125"/>
          </a:xfrm>
        </p:spPr>
        <p:txBody>
          <a:bodyPr/>
          <a:lstStyle>
            <a:lvl1pPr algn="ctr">
              <a:defRPr/>
            </a:lvl1pPr>
          </a:lstStyle>
          <a:p>
            <a:pPr>
              <a:defRPr/>
            </a:pPr>
            <a:fld id="{EB45514A-F53E-44A8-9933-BC86EEE21692}" type="datetimeFigureOut">
              <a:rPr lang="en-US"/>
              <a:pPr>
                <a:defRPr/>
              </a:pPr>
              <a:t>8/1/2022</a:t>
            </a:fld>
            <a:endParaRPr lang="en-US"/>
          </a:p>
        </p:txBody>
      </p:sp>
      <p:sp>
        <p:nvSpPr>
          <p:cNvPr id="7" name="Footer Placeholder 4">
            <a:extLst>
              <a:ext uri="{FF2B5EF4-FFF2-40B4-BE49-F238E27FC236}">
                <a16:creationId xmlns:a16="http://schemas.microsoft.com/office/drawing/2014/main" id="{95ECE9B6-10D4-02E6-7ABA-58E5ECE77BD4}"/>
              </a:ext>
            </a:extLst>
          </p:cNvPr>
          <p:cNvSpPr>
            <a:spLocks noGrp="1"/>
          </p:cNvSpPr>
          <p:nvPr>
            <p:ph type="ftr" sz="quarter" idx="11"/>
          </p:nvPr>
        </p:nvSpPr>
        <p:spPr>
          <a:xfrm>
            <a:off x="2627313" y="6262688"/>
            <a:ext cx="4210050" cy="365125"/>
          </a:xfrm>
        </p:spPr>
        <p:txBody>
          <a:bodyPr/>
          <a:lstStyle>
            <a:lvl1pPr algn="ctr">
              <a:defRPr/>
            </a:lvl1pPr>
          </a:lstStyle>
          <a:p>
            <a:pPr>
              <a:defRPr/>
            </a:pPr>
            <a:endParaRPr lang="en-US"/>
          </a:p>
        </p:txBody>
      </p:sp>
      <p:sp>
        <p:nvSpPr>
          <p:cNvPr id="8" name="Slide Number Placeholder 5">
            <a:extLst>
              <a:ext uri="{FF2B5EF4-FFF2-40B4-BE49-F238E27FC236}">
                <a16:creationId xmlns:a16="http://schemas.microsoft.com/office/drawing/2014/main" id="{847AB901-D8DF-D03F-57B1-6A99C209C008}"/>
              </a:ext>
            </a:extLst>
          </p:cNvPr>
          <p:cNvSpPr>
            <a:spLocks noGrp="1"/>
          </p:cNvSpPr>
          <p:nvPr>
            <p:ph type="sldNum" sz="quarter" idx="12"/>
          </p:nvPr>
        </p:nvSpPr>
        <p:spPr>
          <a:xfrm>
            <a:off x="7015163" y="6262688"/>
            <a:ext cx="985837" cy="365125"/>
          </a:xfrm>
        </p:spPr>
        <p:txBody>
          <a:bodyPr/>
          <a:lstStyle>
            <a:lvl1pPr algn="ctr">
              <a:defRPr/>
            </a:lvl1pPr>
          </a:lstStyle>
          <a:p>
            <a:pPr>
              <a:defRPr/>
            </a:pPr>
            <a:fld id="{AFFD0ED2-5008-47E5-8AA9-0B49B278A827}" type="slidenum">
              <a:rPr lang="en-US"/>
              <a:pPr>
                <a:defRPr/>
              </a:pPr>
              <a:t>‹#›</a:t>
            </a:fld>
            <a:endParaRPr lang="en-US"/>
          </a:p>
        </p:txBody>
      </p:sp>
    </p:spTree>
    <p:extLst>
      <p:ext uri="{BB962C8B-B14F-4D97-AF65-F5344CB8AC3E}">
        <p14:creationId xmlns:p14="http://schemas.microsoft.com/office/powerpoint/2010/main" val="39546303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tyle 3 ">
    <p:bg>
      <p:bgPr>
        <a:solidFill>
          <a:srgbClr val="02495F"/>
        </a:solid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FC945AA-C7BE-6120-C775-5FAF2583549B}"/>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4181475" y="5680075"/>
            <a:ext cx="38290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1">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89141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1C301-FE23-47DA-A078-A958362366CC}"/>
              </a:ext>
            </a:extLst>
          </p:cNvPr>
          <p:cNvSpPr>
            <a:spLocks noGrp="1"/>
          </p:cNvSpPr>
          <p:nvPr>
            <p:ph type="dt" sz="half" idx="10"/>
          </p:nvPr>
        </p:nvSpPr>
        <p:spPr/>
        <p:txBody>
          <a:bodyPr/>
          <a:lstStyle>
            <a:lvl1pPr>
              <a:defRPr/>
            </a:lvl1pPr>
          </a:lstStyle>
          <a:p>
            <a:pPr>
              <a:defRPr/>
            </a:pPr>
            <a:fld id="{0FCF349C-BD51-4FC5-ABAF-49E69AC58B79}" type="datetime1">
              <a:rPr lang="en-US"/>
              <a:pPr>
                <a:defRPr/>
              </a:pPr>
              <a:t>8/1/2022</a:t>
            </a:fld>
            <a:endParaRPr lang="en-US"/>
          </a:p>
        </p:txBody>
      </p:sp>
      <p:sp>
        <p:nvSpPr>
          <p:cNvPr id="5" name="Footer Placeholder 4">
            <a:extLst>
              <a:ext uri="{FF2B5EF4-FFF2-40B4-BE49-F238E27FC236}">
                <a16:creationId xmlns:a16="http://schemas.microsoft.com/office/drawing/2014/main" id="{6EF839C3-6C35-47B7-AB3A-B66EE17796B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14D92C4-54A6-40CC-A1F8-B1A739150E03}"/>
              </a:ext>
            </a:extLst>
          </p:cNvPr>
          <p:cNvSpPr>
            <a:spLocks noGrp="1"/>
          </p:cNvSpPr>
          <p:nvPr>
            <p:ph type="sldNum" sz="quarter" idx="12"/>
          </p:nvPr>
        </p:nvSpPr>
        <p:spPr/>
        <p:txBody>
          <a:bodyPr/>
          <a:lstStyle>
            <a:lvl1pPr>
              <a:defRPr/>
            </a:lvl1pPr>
          </a:lstStyle>
          <a:p>
            <a:fld id="{D292CABA-36D8-467A-863C-52B6A971AB0E}" type="slidenum">
              <a:rPr lang="en-US" altLang="en-US"/>
              <a:pPr/>
              <a:t>‹#›</a:t>
            </a:fld>
            <a:endParaRPr lang="en-US" altLang="en-US"/>
          </a:p>
        </p:txBody>
      </p:sp>
    </p:spTree>
    <p:extLst>
      <p:ext uri="{BB962C8B-B14F-4D97-AF65-F5344CB8AC3E}">
        <p14:creationId xmlns:p14="http://schemas.microsoft.com/office/powerpoint/2010/main" val="34697808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tyle 4: Grid ">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Picture 6" descr="Text&#10;&#10;Description automatically generated">
            <a:extLst>
              <a:ext uri="{FF2B5EF4-FFF2-40B4-BE49-F238E27FC236}">
                <a16:creationId xmlns:a16="http://schemas.microsoft.com/office/drawing/2014/main" id="{E734BCF9-1B32-00A6-1B9D-9172E667ACE9}"/>
              </a:ext>
            </a:extLst>
          </p:cNvPr>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239713" y="347663"/>
            <a:ext cx="5033962"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1524000" y="1815090"/>
            <a:ext cx="9144000" cy="2387600"/>
          </a:xfrm>
        </p:spPr>
        <p:txBody>
          <a:bodyPr/>
          <a:lstStyle>
            <a:lvl1pPr algn="ctr">
              <a:defRPr sz="6000"/>
            </a:lvl1pPr>
          </a:lstStyle>
          <a:p>
            <a:r>
              <a:rPr lang="en-US"/>
              <a:t>Click to edit Master title style</a:t>
            </a:r>
          </a:p>
        </p:txBody>
      </p:sp>
      <p:sp>
        <p:nvSpPr>
          <p:cNvPr id="7" name="Subtitle 2"/>
          <p:cNvSpPr>
            <a:spLocks noGrp="1"/>
          </p:cNvSpPr>
          <p:nvPr>
            <p:ph type="subTitle" idx="1"/>
          </p:nvPr>
        </p:nvSpPr>
        <p:spPr>
          <a:xfrm>
            <a:off x="1524000" y="4285529"/>
            <a:ext cx="9144000" cy="739053"/>
          </a:xfrm>
        </p:spPr>
        <p:txBody>
          <a:bodyPr anchor="ctr"/>
          <a:lstStyle>
            <a:lvl1pPr marL="0" indent="0" algn="ctr">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135159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Style 5: Blue Grid">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888FA47C-9F36-8581-3634-6C849E10CC11}"/>
              </a:ext>
            </a:extLst>
          </p:cNvPr>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252413" y="347663"/>
            <a:ext cx="5008562"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ctrTitle"/>
          </p:nvPr>
        </p:nvSpPr>
        <p:spPr>
          <a:xfrm>
            <a:off x="1524000" y="1815090"/>
            <a:ext cx="9144000" cy="2387600"/>
          </a:xfrm>
        </p:spPr>
        <p:txBody>
          <a:bodyPr/>
          <a:lstStyle>
            <a:lvl1pPr algn="ctr">
              <a:defRPr sz="6000">
                <a:solidFill>
                  <a:schemeClr val="bg1"/>
                </a:solidFill>
              </a:defRPr>
            </a:lvl1pPr>
          </a:lstStyle>
          <a:p>
            <a:r>
              <a:rPr lang="en-US"/>
              <a:t>Click to edit Master title style</a:t>
            </a:r>
          </a:p>
        </p:txBody>
      </p:sp>
      <p:sp>
        <p:nvSpPr>
          <p:cNvPr id="13" name="Subtitle 2"/>
          <p:cNvSpPr>
            <a:spLocks noGrp="1"/>
          </p:cNvSpPr>
          <p:nvPr>
            <p:ph type="subTitle" idx="1"/>
          </p:nvPr>
        </p:nvSpPr>
        <p:spPr>
          <a:xfrm>
            <a:off x="1524000" y="4285529"/>
            <a:ext cx="9144000" cy="739053"/>
          </a:xfrm>
        </p:spPr>
        <p:txBody>
          <a:bodyPr anchor="ct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169313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Interior Slide Styl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B60795-9D97-E6EC-BFA7-B98BC838CDE3}"/>
              </a:ext>
            </a:extLst>
          </p:cNvPr>
          <p:cNvSpPr/>
          <p:nvPr userDrawn="1"/>
        </p:nvSpPr>
        <p:spPr>
          <a:xfrm>
            <a:off x="0" y="6032500"/>
            <a:ext cx="12192000" cy="825500"/>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Picture 7" descr="Text&#10;&#10;Description automatically generated">
            <a:extLst>
              <a:ext uri="{FF2B5EF4-FFF2-40B4-BE49-F238E27FC236}">
                <a16:creationId xmlns:a16="http://schemas.microsoft.com/office/drawing/2014/main" id="{DA7572BF-15D9-6B32-F1D3-B5BBC9ABAD2C}"/>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8267700" y="6176963"/>
            <a:ext cx="27892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3819801"/>
          </a:xfrm>
        </p:spPr>
        <p:txBody>
          <a:bodyPr/>
          <a:lstStyle>
            <a:lvl1pPr>
              <a:defRPr b="1">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8B5A23F8-0344-924F-1192-C7C26F5898BC}"/>
              </a:ext>
            </a:extLst>
          </p:cNvPr>
          <p:cNvSpPr>
            <a:spLocks noGrp="1"/>
          </p:cNvSpPr>
          <p:nvPr>
            <p:ph type="dt" sz="half" idx="10"/>
          </p:nvPr>
        </p:nvSpPr>
        <p:spPr>
          <a:xfrm>
            <a:off x="1325563" y="6262688"/>
            <a:ext cx="1128712" cy="365125"/>
          </a:xfrm>
        </p:spPr>
        <p:txBody>
          <a:bodyPr/>
          <a:lstStyle>
            <a:lvl1pPr algn="ctr">
              <a:defRPr/>
            </a:lvl1pPr>
          </a:lstStyle>
          <a:p>
            <a:pPr>
              <a:defRPr/>
            </a:pPr>
            <a:fld id="{41F568D8-5A2F-4411-95D7-BB3DA7AD92FD}" type="datetimeFigureOut">
              <a:rPr lang="en-US"/>
              <a:pPr>
                <a:defRPr/>
              </a:pPr>
              <a:t>8/1/2022</a:t>
            </a:fld>
            <a:endParaRPr lang="en-US"/>
          </a:p>
        </p:txBody>
      </p:sp>
      <p:sp>
        <p:nvSpPr>
          <p:cNvPr id="7" name="Footer Placeholder 4">
            <a:extLst>
              <a:ext uri="{FF2B5EF4-FFF2-40B4-BE49-F238E27FC236}">
                <a16:creationId xmlns:a16="http://schemas.microsoft.com/office/drawing/2014/main" id="{BCB40FB9-397C-3600-10DC-C370960EDE11}"/>
              </a:ext>
            </a:extLst>
          </p:cNvPr>
          <p:cNvSpPr>
            <a:spLocks noGrp="1"/>
          </p:cNvSpPr>
          <p:nvPr>
            <p:ph type="ftr" sz="quarter" idx="11"/>
          </p:nvPr>
        </p:nvSpPr>
        <p:spPr>
          <a:xfrm>
            <a:off x="2627313" y="6262688"/>
            <a:ext cx="4210050" cy="365125"/>
          </a:xfrm>
        </p:spPr>
        <p:txBody>
          <a:bodyPr/>
          <a:lstStyle>
            <a:lvl1pPr algn="ctr">
              <a:defRPr/>
            </a:lvl1pPr>
          </a:lstStyle>
          <a:p>
            <a:pPr>
              <a:defRPr/>
            </a:pPr>
            <a:endParaRPr lang="en-US"/>
          </a:p>
        </p:txBody>
      </p:sp>
      <p:sp>
        <p:nvSpPr>
          <p:cNvPr id="8" name="Slide Number Placeholder 5">
            <a:extLst>
              <a:ext uri="{FF2B5EF4-FFF2-40B4-BE49-F238E27FC236}">
                <a16:creationId xmlns:a16="http://schemas.microsoft.com/office/drawing/2014/main" id="{C34D380F-6EAE-86F7-91B5-B954298DE33C}"/>
              </a:ext>
            </a:extLst>
          </p:cNvPr>
          <p:cNvSpPr>
            <a:spLocks noGrp="1"/>
          </p:cNvSpPr>
          <p:nvPr>
            <p:ph type="sldNum" sz="quarter" idx="12"/>
          </p:nvPr>
        </p:nvSpPr>
        <p:spPr>
          <a:xfrm>
            <a:off x="7015163" y="6262688"/>
            <a:ext cx="985837" cy="365125"/>
          </a:xfrm>
        </p:spPr>
        <p:txBody>
          <a:bodyPr/>
          <a:lstStyle>
            <a:lvl1pPr algn="ctr">
              <a:defRPr/>
            </a:lvl1pPr>
          </a:lstStyle>
          <a:p>
            <a:pPr>
              <a:defRPr/>
            </a:pPr>
            <a:fld id="{066FC5EA-D388-448B-863C-30D11702201C}" type="slidenum">
              <a:rPr lang="en-US"/>
              <a:pPr>
                <a:defRPr/>
              </a:pPr>
              <a:t>‹#›</a:t>
            </a:fld>
            <a:endParaRPr lang="en-US"/>
          </a:p>
        </p:txBody>
      </p:sp>
    </p:spTree>
    <p:extLst>
      <p:ext uri="{BB962C8B-B14F-4D97-AF65-F5344CB8AC3E}">
        <p14:creationId xmlns:p14="http://schemas.microsoft.com/office/powerpoint/2010/main" val="3138286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58D495-C729-1B44-C449-354C2C3A96B4}"/>
              </a:ext>
            </a:extLst>
          </p:cNvPr>
          <p:cNvSpPr/>
          <p:nvPr userDrawn="1"/>
        </p:nvSpPr>
        <p:spPr>
          <a:xfrm>
            <a:off x="0" y="6032500"/>
            <a:ext cx="12192000" cy="825500"/>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 name="Picture 7" descr="Text&#10;&#10;Description automatically generated">
            <a:extLst>
              <a:ext uri="{FF2B5EF4-FFF2-40B4-BE49-F238E27FC236}">
                <a16:creationId xmlns:a16="http://schemas.microsoft.com/office/drawing/2014/main" id="{00AC6646-102A-7AA2-E56E-34D605D09CAC}"/>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8267700" y="6176963"/>
            <a:ext cx="27892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ctr"/>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298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ctr"/>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298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43FD3C7E-8B8D-D89B-2B5B-E93798A5296C}"/>
              </a:ext>
            </a:extLst>
          </p:cNvPr>
          <p:cNvSpPr>
            <a:spLocks noGrp="1"/>
          </p:cNvSpPr>
          <p:nvPr>
            <p:ph type="dt" sz="half" idx="10"/>
          </p:nvPr>
        </p:nvSpPr>
        <p:spPr>
          <a:xfrm>
            <a:off x="1325563" y="6262688"/>
            <a:ext cx="1128712" cy="365125"/>
          </a:xfrm>
        </p:spPr>
        <p:txBody>
          <a:bodyPr/>
          <a:lstStyle>
            <a:lvl1pPr algn="ctr">
              <a:defRPr/>
            </a:lvl1pPr>
          </a:lstStyle>
          <a:p>
            <a:pPr>
              <a:defRPr/>
            </a:pPr>
            <a:fld id="{9487BED8-7039-4EFF-9E3F-AFB4FED64BC1}" type="datetimeFigureOut">
              <a:rPr lang="en-US"/>
              <a:pPr>
                <a:defRPr/>
              </a:pPr>
              <a:t>8/1/2022</a:t>
            </a:fld>
            <a:endParaRPr lang="en-US"/>
          </a:p>
        </p:txBody>
      </p:sp>
      <p:sp>
        <p:nvSpPr>
          <p:cNvPr id="10" name="Footer Placeholder 4">
            <a:extLst>
              <a:ext uri="{FF2B5EF4-FFF2-40B4-BE49-F238E27FC236}">
                <a16:creationId xmlns:a16="http://schemas.microsoft.com/office/drawing/2014/main" id="{9A62E411-15BE-4111-D7A2-4F96DB089218}"/>
              </a:ext>
            </a:extLst>
          </p:cNvPr>
          <p:cNvSpPr>
            <a:spLocks noGrp="1"/>
          </p:cNvSpPr>
          <p:nvPr>
            <p:ph type="ftr" sz="quarter" idx="11"/>
          </p:nvPr>
        </p:nvSpPr>
        <p:spPr>
          <a:xfrm>
            <a:off x="2627313" y="6262688"/>
            <a:ext cx="4210050" cy="365125"/>
          </a:xfrm>
        </p:spPr>
        <p:txBody>
          <a:bodyPr/>
          <a:lstStyle>
            <a:lvl1pPr algn="ctr">
              <a:defRPr/>
            </a:lvl1pPr>
          </a:lstStyle>
          <a:p>
            <a:pPr>
              <a:defRPr/>
            </a:pPr>
            <a:endParaRPr lang="en-US"/>
          </a:p>
        </p:txBody>
      </p:sp>
      <p:sp>
        <p:nvSpPr>
          <p:cNvPr id="11" name="Slide Number Placeholder 5">
            <a:extLst>
              <a:ext uri="{FF2B5EF4-FFF2-40B4-BE49-F238E27FC236}">
                <a16:creationId xmlns:a16="http://schemas.microsoft.com/office/drawing/2014/main" id="{FF267167-CD58-C115-B22D-377485F2C68D}"/>
              </a:ext>
            </a:extLst>
          </p:cNvPr>
          <p:cNvSpPr>
            <a:spLocks noGrp="1"/>
          </p:cNvSpPr>
          <p:nvPr>
            <p:ph type="sldNum" sz="quarter" idx="12"/>
          </p:nvPr>
        </p:nvSpPr>
        <p:spPr>
          <a:xfrm>
            <a:off x="7015163" y="6262688"/>
            <a:ext cx="985837" cy="365125"/>
          </a:xfrm>
        </p:spPr>
        <p:txBody>
          <a:bodyPr/>
          <a:lstStyle>
            <a:lvl1pPr algn="ctr">
              <a:defRPr/>
            </a:lvl1pPr>
          </a:lstStyle>
          <a:p>
            <a:pPr>
              <a:defRPr/>
            </a:pPr>
            <a:fld id="{64361989-B3CE-49D0-9A99-85A90178A6CB}" type="slidenum">
              <a:rPr lang="en-US"/>
              <a:pPr>
                <a:defRPr/>
              </a:pPr>
              <a:t>‹#›</a:t>
            </a:fld>
            <a:endParaRPr lang="en-US"/>
          </a:p>
        </p:txBody>
      </p:sp>
    </p:spTree>
    <p:extLst>
      <p:ext uri="{BB962C8B-B14F-4D97-AF65-F5344CB8AC3E}">
        <p14:creationId xmlns:p14="http://schemas.microsoft.com/office/powerpoint/2010/main" val="42595614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990646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5113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B23F358-01B1-EBDE-375F-42E6DD481682}"/>
              </a:ext>
            </a:extLst>
          </p:cNvPr>
          <p:cNvSpPr/>
          <p:nvPr userDrawn="1"/>
        </p:nvSpPr>
        <p:spPr>
          <a:xfrm>
            <a:off x="0" y="0"/>
            <a:ext cx="4313238" cy="6032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a:extLst>
              <a:ext uri="{FF2B5EF4-FFF2-40B4-BE49-F238E27FC236}">
                <a16:creationId xmlns:a16="http://schemas.microsoft.com/office/drawing/2014/main" id="{A7CDA1EB-84F7-7C35-DE3F-A2B6A82BEE34}"/>
              </a:ext>
            </a:extLst>
          </p:cNvPr>
          <p:cNvSpPr/>
          <p:nvPr userDrawn="1"/>
        </p:nvSpPr>
        <p:spPr>
          <a:xfrm>
            <a:off x="0" y="6032500"/>
            <a:ext cx="12192000" cy="825500"/>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8" descr="Text&#10;&#10;Description automatically generated">
            <a:extLst>
              <a:ext uri="{FF2B5EF4-FFF2-40B4-BE49-F238E27FC236}">
                <a16:creationId xmlns:a16="http://schemas.microsoft.com/office/drawing/2014/main" id="{090C1F46-C200-12EC-7B11-DAC74011C758}"/>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8267700" y="6176963"/>
            <a:ext cx="27892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0572" y="371102"/>
            <a:ext cx="3932237" cy="1600200"/>
          </a:xfrm>
        </p:spPr>
        <p:txBody>
          <a:bodyPr anchor="b"/>
          <a:lstStyle>
            <a:lvl1pPr>
              <a:defRPr sz="3200">
                <a:solidFill>
                  <a:schemeClr val="bg1"/>
                </a:solidFill>
              </a:defRPr>
            </a:lvl1pPr>
          </a:lstStyle>
          <a:p>
            <a:r>
              <a:rPr lang="en-US"/>
              <a:t>Click to edit Master title style</a:t>
            </a:r>
          </a:p>
        </p:txBody>
      </p:sp>
      <p:sp>
        <p:nvSpPr>
          <p:cNvPr id="4" name="Text Placeholder 3"/>
          <p:cNvSpPr>
            <a:spLocks noGrp="1"/>
          </p:cNvSpPr>
          <p:nvPr>
            <p:ph type="body" sz="half" idx="2"/>
          </p:nvPr>
        </p:nvSpPr>
        <p:spPr>
          <a:xfrm>
            <a:off x="190571" y="2067760"/>
            <a:ext cx="3932237" cy="3811588"/>
          </a:xfrm>
        </p:spPr>
        <p:txBody>
          <a:bodyPr/>
          <a:lstStyle>
            <a:lvl1pPr marL="0" indent="0">
              <a:buNone/>
              <a:defRPr sz="1600">
                <a:solidFill>
                  <a:schemeClr val="accent1">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p:cNvSpPr>
            <a:spLocks noGrp="1"/>
          </p:cNvSpPr>
          <p:nvPr>
            <p:ph idx="1"/>
          </p:nvPr>
        </p:nvSpPr>
        <p:spPr>
          <a:xfrm>
            <a:off x="5183188" y="987425"/>
            <a:ext cx="6537758" cy="4873625"/>
          </a:xfrm>
        </p:spPr>
        <p:txBody>
          <a:bodyPr/>
          <a:lstStyle>
            <a:lvl1pPr>
              <a:defRPr sz="2800" b="1" spc="-150">
                <a:solidFill>
                  <a:schemeClr val="accent1"/>
                </a:solidFill>
                <a:latin typeface="+mj-lt"/>
              </a:defRPr>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341DD20A-ED1F-6ACE-572B-6AAAA06B4745}"/>
              </a:ext>
            </a:extLst>
          </p:cNvPr>
          <p:cNvSpPr>
            <a:spLocks noGrp="1"/>
          </p:cNvSpPr>
          <p:nvPr>
            <p:ph type="dt" sz="half" idx="10"/>
          </p:nvPr>
        </p:nvSpPr>
        <p:spPr>
          <a:xfrm>
            <a:off x="1325563" y="6262688"/>
            <a:ext cx="1128712" cy="365125"/>
          </a:xfrm>
        </p:spPr>
        <p:txBody>
          <a:bodyPr/>
          <a:lstStyle>
            <a:lvl1pPr algn="ctr">
              <a:defRPr/>
            </a:lvl1pPr>
          </a:lstStyle>
          <a:p>
            <a:pPr>
              <a:defRPr/>
            </a:pPr>
            <a:fld id="{A402A33A-5775-4A1A-A633-E64E0FA4F25F}" type="datetimeFigureOut">
              <a:rPr lang="en-US"/>
              <a:pPr>
                <a:defRPr/>
              </a:pPr>
              <a:t>8/1/2022</a:t>
            </a:fld>
            <a:endParaRPr lang="en-US"/>
          </a:p>
        </p:txBody>
      </p:sp>
      <p:sp>
        <p:nvSpPr>
          <p:cNvPr id="9" name="Footer Placeholder 4">
            <a:extLst>
              <a:ext uri="{FF2B5EF4-FFF2-40B4-BE49-F238E27FC236}">
                <a16:creationId xmlns:a16="http://schemas.microsoft.com/office/drawing/2014/main" id="{1D48EF56-107C-1FB3-3390-87FD9D810A0F}"/>
              </a:ext>
            </a:extLst>
          </p:cNvPr>
          <p:cNvSpPr>
            <a:spLocks noGrp="1"/>
          </p:cNvSpPr>
          <p:nvPr>
            <p:ph type="ftr" sz="quarter" idx="11"/>
          </p:nvPr>
        </p:nvSpPr>
        <p:spPr>
          <a:xfrm>
            <a:off x="2627313" y="6262688"/>
            <a:ext cx="4210050" cy="365125"/>
          </a:xfrm>
        </p:spPr>
        <p:txBody>
          <a:bodyPr/>
          <a:lstStyle>
            <a:lvl1pPr algn="ctr">
              <a:defRPr/>
            </a:lvl1pPr>
          </a:lstStyle>
          <a:p>
            <a:pPr>
              <a:defRPr/>
            </a:pPr>
            <a:endParaRPr lang="en-US"/>
          </a:p>
        </p:txBody>
      </p:sp>
      <p:sp>
        <p:nvSpPr>
          <p:cNvPr id="10" name="Slide Number Placeholder 5">
            <a:extLst>
              <a:ext uri="{FF2B5EF4-FFF2-40B4-BE49-F238E27FC236}">
                <a16:creationId xmlns:a16="http://schemas.microsoft.com/office/drawing/2014/main" id="{FC08CB12-6E44-2AD2-7102-B954F7F68A88}"/>
              </a:ext>
            </a:extLst>
          </p:cNvPr>
          <p:cNvSpPr>
            <a:spLocks noGrp="1"/>
          </p:cNvSpPr>
          <p:nvPr>
            <p:ph type="sldNum" sz="quarter" idx="12"/>
          </p:nvPr>
        </p:nvSpPr>
        <p:spPr>
          <a:xfrm>
            <a:off x="7015163" y="6262688"/>
            <a:ext cx="985837" cy="365125"/>
          </a:xfrm>
        </p:spPr>
        <p:txBody>
          <a:bodyPr/>
          <a:lstStyle>
            <a:lvl1pPr algn="ctr">
              <a:defRPr/>
            </a:lvl1pPr>
          </a:lstStyle>
          <a:p>
            <a:pPr>
              <a:defRPr/>
            </a:pPr>
            <a:fld id="{B9EFBBD7-9410-4137-AD9D-206C6690CF76}" type="slidenum">
              <a:rPr lang="en-US"/>
              <a:pPr>
                <a:defRPr/>
              </a:pPr>
              <a:t>‹#›</a:t>
            </a:fld>
            <a:endParaRPr lang="en-US"/>
          </a:p>
        </p:txBody>
      </p:sp>
    </p:spTree>
    <p:extLst>
      <p:ext uri="{BB962C8B-B14F-4D97-AF65-F5344CB8AC3E}">
        <p14:creationId xmlns:p14="http://schemas.microsoft.com/office/powerpoint/2010/main" val="41912452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1A11F5-7021-D3E0-630D-C6D6602EC5BB}"/>
              </a:ext>
            </a:extLst>
          </p:cNvPr>
          <p:cNvSpPr/>
          <p:nvPr userDrawn="1"/>
        </p:nvSpPr>
        <p:spPr>
          <a:xfrm>
            <a:off x="0" y="0"/>
            <a:ext cx="4313238" cy="60325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a:extLst>
              <a:ext uri="{FF2B5EF4-FFF2-40B4-BE49-F238E27FC236}">
                <a16:creationId xmlns:a16="http://schemas.microsoft.com/office/drawing/2014/main" id="{42717661-2D0B-37AF-905E-E2C296389289}"/>
              </a:ext>
            </a:extLst>
          </p:cNvPr>
          <p:cNvSpPr/>
          <p:nvPr userDrawn="1"/>
        </p:nvSpPr>
        <p:spPr>
          <a:xfrm>
            <a:off x="0" y="6032500"/>
            <a:ext cx="12192000" cy="825500"/>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8" descr="Text&#10;&#10;Description automatically generated">
            <a:extLst>
              <a:ext uri="{FF2B5EF4-FFF2-40B4-BE49-F238E27FC236}">
                <a16:creationId xmlns:a16="http://schemas.microsoft.com/office/drawing/2014/main" id="{8F4627B8-CD93-083D-DBB6-EABD53FAF0A9}"/>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8267700" y="6176963"/>
            <a:ext cx="27892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0572" y="371102"/>
            <a:ext cx="3932237" cy="1600200"/>
          </a:xfrm>
        </p:spPr>
        <p:txBody>
          <a:bodyPr anchor="b"/>
          <a:lstStyle>
            <a:lvl1pPr>
              <a:defRPr sz="3200">
                <a:solidFill>
                  <a:schemeClr val="bg1"/>
                </a:solidFill>
              </a:defRPr>
            </a:lvl1pPr>
          </a:lstStyle>
          <a:p>
            <a:r>
              <a:rPr lang="en-US"/>
              <a:t>Click to edit Master title style</a:t>
            </a:r>
          </a:p>
        </p:txBody>
      </p:sp>
      <p:sp>
        <p:nvSpPr>
          <p:cNvPr id="4" name="Text Placeholder 3"/>
          <p:cNvSpPr>
            <a:spLocks noGrp="1"/>
          </p:cNvSpPr>
          <p:nvPr>
            <p:ph type="body" sz="half" idx="2"/>
          </p:nvPr>
        </p:nvSpPr>
        <p:spPr>
          <a:xfrm>
            <a:off x="190571" y="2067760"/>
            <a:ext cx="3932237" cy="3811588"/>
          </a:xfrm>
        </p:spPr>
        <p:txBody>
          <a:bodyPr/>
          <a:lstStyle>
            <a:lvl1pPr marL="0" indent="0">
              <a:buNone/>
              <a:defRPr sz="1600">
                <a:solidFill>
                  <a:schemeClr val="accent1">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Content Placeholder 2"/>
          <p:cNvSpPr>
            <a:spLocks noGrp="1"/>
          </p:cNvSpPr>
          <p:nvPr>
            <p:ph idx="1"/>
          </p:nvPr>
        </p:nvSpPr>
        <p:spPr>
          <a:xfrm>
            <a:off x="5183188" y="987425"/>
            <a:ext cx="6537758" cy="4873625"/>
          </a:xfrm>
        </p:spPr>
        <p:txBody>
          <a:bodyPr/>
          <a:lstStyle>
            <a:lvl1pPr>
              <a:defRPr sz="2800" b="1" spc="-150">
                <a:solidFill>
                  <a:schemeClr val="accent1"/>
                </a:solidFill>
                <a:latin typeface="+mj-lt"/>
              </a:defRPr>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375A56C3-1232-BD73-2680-8C6A8B794973}"/>
              </a:ext>
            </a:extLst>
          </p:cNvPr>
          <p:cNvSpPr>
            <a:spLocks noGrp="1"/>
          </p:cNvSpPr>
          <p:nvPr>
            <p:ph type="dt" sz="half" idx="10"/>
          </p:nvPr>
        </p:nvSpPr>
        <p:spPr>
          <a:xfrm>
            <a:off x="1325563" y="6262688"/>
            <a:ext cx="1128712" cy="365125"/>
          </a:xfrm>
        </p:spPr>
        <p:txBody>
          <a:bodyPr/>
          <a:lstStyle>
            <a:lvl1pPr algn="ctr">
              <a:defRPr/>
            </a:lvl1pPr>
          </a:lstStyle>
          <a:p>
            <a:pPr>
              <a:defRPr/>
            </a:pPr>
            <a:fld id="{C8BF9D1E-258D-47FA-8699-97229BAA0FFB}" type="datetimeFigureOut">
              <a:rPr lang="en-US"/>
              <a:pPr>
                <a:defRPr/>
              </a:pPr>
              <a:t>8/1/2022</a:t>
            </a:fld>
            <a:endParaRPr lang="en-US"/>
          </a:p>
        </p:txBody>
      </p:sp>
      <p:sp>
        <p:nvSpPr>
          <p:cNvPr id="9" name="Footer Placeholder 4">
            <a:extLst>
              <a:ext uri="{FF2B5EF4-FFF2-40B4-BE49-F238E27FC236}">
                <a16:creationId xmlns:a16="http://schemas.microsoft.com/office/drawing/2014/main" id="{95612DCF-B7F5-631E-ED3B-05F4569614B3}"/>
              </a:ext>
            </a:extLst>
          </p:cNvPr>
          <p:cNvSpPr>
            <a:spLocks noGrp="1"/>
          </p:cNvSpPr>
          <p:nvPr>
            <p:ph type="ftr" sz="quarter" idx="11"/>
          </p:nvPr>
        </p:nvSpPr>
        <p:spPr>
          <a:xfrm>
            <a:off x="2627313" y="6262688"/>
            <a:ext cx="4210050" cy="365125"/>
          </a:xfrm>
        </p:spPr>
        <p:txBody>
          <a:bodyPr/>
          <a:lstStyle>
            <a:lvl1pPr algn="ctr">
              <a:defRPr/>
            </a:lvl1pPr>
          </a:lstStyle>
          <a:p>
            <a:pPr>
              <a:defRPr/>
            </a:pPr>
            <a:endParaRPr lang="en-US"/>
          </a:p>
        </p:txBody>
      </p:sp>
      <p:sp>
        <p:nvSpPr>
          <p:cNvPr id="10" name="Slide Number Placeholder 5">
            <a:extLst>
              <a:ext uri="{FF2B5EF4-FFF2-40B4-BE49-F238E27FC236}">
                <a16:creationId xmlns:a16="http://schemas.microsoft.com/office/drawing/2014/main" id="{F04CE583-A63C-E464-B342-4A6A7F7B1780}"/>
              </a:ext>
            </a:extLst>
          </p:cNvPr>
          <p:cNvSpPr>
            <a:spLocks noGrp="1"/>
          </p:cNvSpPr>
          <p:nvPr>
            <p:ph type="sldNum" sz="quarter" idx="12"/>
          </p:nvPr>
        </p:nvSpPr>
        <p:spPr>
          <a:xfrm>
            <a:off x="7015163" y="6262688"/>
            <a:ext cx="985837" cy="365125"/>
          </a:xfrm>
        </p:spPr>
        <p:txBody>
          <a:bodyPr/>
          <a:lstStyle>
            <a:lvl1pPr algn="ctr">
              <a:defRPr/>
            </a:lvl1pPr>
          </a:lstStyle>
          <a:p>
            <a:pPr>
              <a:defRPr/>
            </a:pPr>
            <a:fld id="{B4D0D01E-6F22-43D6-B393-2617A34F595C}" type="slidenum">
              <a:rPr lang="en-US"/>
              <a:pPr>
                <a:defRPr/>
              </a:pPr>
              <a:t>‹#›</a:t>
            </a:fld>
            <a:endParaRPr lang="en-US"/>
          </a:p>
        </p:txBody>
      </p:sp>
    </p:spTree>
    <p:extLst>
      <p:ext uri="{BB962C8B-B14F-4D97-AF65-F5344CB8AC3E}">
        <p14:creationId xmlns:p14="http://schemas.microsoft.com/office/powerpoint/2010/main" val="16310724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ACCA50-E5E6-8DE5-AE33-1EC3F95DF238}"/>
              </a:ext>
            </a:extLst>
          </p:cNvPr>
          <p:cNvSpPr/>
          <p:nvPr userDrawn="1"/>
        </p:nvSpPr>
        <p:spPr>
          <a:xfrm>
            <a:off x="0" y="0"/>
            <a:ext cx="4313238" cy="6032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a:extLst>
              <a:ext uri="{FF2B5EF4-FFF2-40B4-BE49-F238E27FC236}">
                <a16:creationId xmlns:a16="http://schemas.microsoft.com/office/drawing/2014/main" id="{5ABF783E-31A1-0DED-8731-B2639E10FFB4}"/>
              </a:ext>
            </a:extLst>
          </p:cNvPr>
          <p:cNvSpPr/>
          <p:nvPr userDrawn="1"/>
        </p:nvSpPr>
        <p:spPr>
          <a:xfrm>
            <a:off x="0" y="6032500"/>
            <a:ext cx="12192000" cy="825500"/>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8" descr="Text&#10;&#10;Description automatically generated">
            <a:extLst>
              <a:ext uri="{FF2B5EF4-FFF2-40B4-BE49-F238E27FC236}">
                <a16:creationId xmlns:a16="http://schemas.microsoft.com/office/drawing/2014/main" id="{0FF6D940-58B9-831A-5E06-D8FDC2016DC3}"/>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8267700" y="6176963"/>
            <a:ext cx="27892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0572" y="371102"/>
            <a:ext cx="3932237" cy="1600200"/>
          </a:xfrm>
        </p:spPr>
        <p:txBody>
          <a:bodyPr anchor="b"/>
          <a:lstStyle>
            <a:lvl1pPr>
              <a:defRPr sz="3200">
                <a:solidFill>
                  <a:schemeClr val="accent1"/>
                </a:solidFill>
              </a:defRPr>
            </a:lvl1pPr>
          </a:lstStyle>
          <a:p>
            <a:r>
              <a:rPr lang="en-US"/>
              <a:t>Click to edit Master title style</a:t>
            </a:r>
          </a:p>
        </p:txBody>
      </p:sp>
      <p:sp>
        <p:nvSpPr>
          <p:cNvPr id="4" name="Text Placeholder 3"/>
          <p:cNvSpPr>
            <a:spLocks noGrp="1"/>
          </p:cNvSpPr>
          <p:nvPr>
            <p:ph type="body" sz="half" idx="2"/>
          </p:nvPr>
        </p:nvSpPr>
        <p:spPr>
          <a:xfrm>
            <a:off x="190571" y="2067760"/>
            <a:ext cx="3932237" cy="3811588"/>
          </a:xfrm>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p:cNvSpPr>
            <a:spLocks noGrp="1"/>
          </p:cNvSpPr>
          <p:nvPr>
            <p:ph idx="1"/>
          </p:nvPr>
        </p:nvSpPr>
        <p:spPr>
          <a:xfrm>
            <a:off x="5183188" y="987425"/>
            <a:ext cx="6537758" cy="4873625"/>
          </a:xfrm>
        </p:spPr>
        <p:txBody>
          <a:bodyPr/>
          <a:lstStyle>
            <a:lvl1pPr>
              <a:defRPr sz="2800" b="1" spc="-150">
                <a:solidFill>
                  <a:schemeClr val="accent1"/>
                </a:solidFill>
                <a:latin typeface="+mj-lt"/>
              </a:defRPr>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C3FCE068-A82B-F05B-3D0D-D7B1589286E7}"/>
              </a:ext>
            </a:extLst>
          </p:cNvPr>
          <p:cNvSpPr>
            <a:spLocks noGrp="1"/>
          </p:cNvSpPr>
          <p:nvPr>
            <p:ph type="dt" sz="half" idx="10"/>
          </p:nvPr>
        </p:nvSpPr>
        <p:spPr>
          <a:xfrm>
            <a:off x="1325563" y="6262688"/>
            <a:ext cx="1128712" cy="365125"/>
          </a:xfrm>
        </p:spPr>
        <p:txBody>
          <a:bodyPr/>
          <a:lstStyle>
            <a:lvl1pPr algn="ctr">
              <a:defRPr/>
            </a:lvl1pPr>
          </a:lstStyle>
          <a:p>
            <a:pPr>
              <a:defRPr/>
            </a:pPr>
            <a:fld id="{F78638AB-1A0C-4DA5-8294-1656E24BBFF0}" type="datetimeFigureOut">
              <a:rPr lang="en-US"/>
              <a:pPr>
                <a:defRPr/>
              </a:pPr>
              <a:t>8/1/2022</a:t>
            </a:fld>
            <a:endParaRPr lang="en-US"/>
          </a:p>
        </p:txBody>
      </p:sp>
      <p:sp>
        <p:nvSpPr>
          <p:cNvPr id="9" name="Footer Placeholder 4">
            <a:extLst>
              <a:ext uri="{FF2B5EF4-FFF2-40B4-BE49-F238E27FC236}">
                <a16:creationId xmlns:a16="http://schemas.microsoft.com/office/drawing/2014/main" id="{F1C9BC49-5E4C-7ACE-EACA-315EFBEA4A25}"/>
              </a:ext>
            </a:extLst>
          </p:cNvPr>
          <p:cNvSpPr>
            <a:spLocks noGrp="1"/>
          </p:cNvSpPr>
          <p:nvPr>
            <p:ph type="ftr" sz="quarter" idx="11"/>
          </p:nvPr>
        </p:nvSpPr>
        <p:spPr>
          <a:xfrm>
            <a:off x="2627313" y="6262688"/>
            <a:ext cx="4210050" cy="365125"/>
          </a:xfrm>
        </p:spPr>
        <p:txBody>
          <a:bodyPr/>
          <a:lstStyle>
            <a:lvl1pPr algn="ctr">
              <a:defRPr/>
            </a:lvl1pPr>
          </a:lstStyle>
          <a:p>
            <a:pPr>
              <a:defRPr/>
            </a:pPr>
            <a:endParaRPr lang="en-US"/>
          </a:p>
        </p:txBody>
      </p:sp>
      <p:sp>
        <p:nvSpPr>
          <p:cNvPr id="10" name="Slide Number Placeholder 5">
            <a:extLst>
              <a:ext uri="{FF2B5EF4-FFF2-40B4-BE49-F238E27FC236}">
                <a16:creationId xmlns:a16="http://schemas.microsoft.com/office/drawing/2014/main" id="{F711471C-8C52-7B77-825A-21F83640F66F}"/>
              </a:ext>
            </a:extLst>
          </p:cNvPr>
          <p:cNvSpPr>
            <a:spLocks noGrp="1"/>
          </p:cNvSpPr>
          <p:nvPr>
            <p:ph type="sldNum" sz="quarter" idx="12"/>
          </p:nvPr>
        </p:nvSpPr>
        <p:spPr>
          <a:xfrm>
            <a:off x="7015163" y="6262688"/>
            <a:ext cx="985837" cy="365125"/>
          </a:xfrm>
        </p:spPr>
        <p:txBody>
          <a:bodyPr/>
          <a:lstStyle>
            <a:lvl1pPr algn="ctr">
              <a:defRPr/>
            </a:lvl1pPr>
          </a:lstStyle>
          <a:p>
            <a:pPr>
              <a:defRPr/>
            </a:pPr>
            <a:fld id="{6820EF65-4C94-447C-B146-286CF149CA48}" type="slidenum">
              <a:rPr lang="en-US"/>
              <a:pPr>
                <a:defRPr/>
              </a:pPr>
              <a:t>‹#›</a:t>
            </a:fld>
            <a:endParaRPr lang="en-US"/>
          </a:p>
        </p:txBody>
      </p:sp>
    </p:spTree>
    <p:extLst>
      <p:ext uri="{BB962C8B-B14F-4D97-AF65-F5344CB8AC3E}">
        <p14:creationId xmlns:p14="http://schemas.microsoft.com/office/powerpoint/2010/main" val="364881998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AB405B-8D3B-F89B-3510-4A72DFCFF9AB}"/>
              </a:ext>
            </a:extLst>
          </p:cNvPr>
          <p:cNvSpPr/>
          <p:nvPr userDrawn="1"/>
        </p:nvSpPr>
        <p:spPr>
          <a:xfrm>
            <a:off x="0" y="0"/>
            <a:ext cx="12192000" cy="11922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a:extLst>
              <a:ext uri="{FF2B5EF4-FFF2-40B4-BE49-F238E27FC236}">
                <a16:creationId xmlns:a16="http://schemas.microsoft.com/office/drawing/2014/main" id="{5181C923-6D66-C35F-5909-027398D6420B}"/>
              </a:ext>
            </a:extLst>
          </p:cNvPr>
          <p:cNvSpPr/>
          <p:nvPr userDrawn="1"/>
        </p:nvSpPr>
        <p:spPr>
          <a:xfrm>
            <a:off x="0" y="6032500"/>
            <a:ext cx="12192000" cy="825500"/>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8" descr="Text&#10;&#10;Description automatically generated">
            <a:extLst>
              <a:ext uri="{FF2B5EF4-FFF2-40B4-BE49-F238E27FC236}">
                <a16:creationId xmlns:a16="http://schemas.microsoft.com/office/drawing/2014/main" id="{84E7434E-4D10-7303-B184-401F36F1B7CD}"/>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8267700" y="6176963"/>
            <a:ext cx="27892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0571" y="147782"/>
            <a:ext cx="6647550" cy="951345"/>
          </a:xfrm>
        </p:spPr>
        <p:txBody>
          <a:bodyPr/>
          <a:lstStyle>
            <a:lvl1pPr>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683491" y="1480589"/>
            <a:ext cx="5809673" cy="438046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028692" y="143501"/>
            <a:ext cx="4972737" cy="951346"/>
          </a:xfrm>
        </p:spPr>
        <p:txBody>
          <a:bodyPr anchor="ctr">
            <a:normAutofit/>
          </a:bodyPr>
          <a:lstStyle>
            <a:lvl1pPr marL="0" indent="0">
              <a:buNone/>
              <a:defRPr sz="1800">
                <a:solidFill>
                  <a:schemeClr val="accent1">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CB1E0A93-95B7-26A8-5C06-F6BBE8F280D0}"/>
              </a:ext>
            </a:extLst>
          </p:cNvPr>
          <p:cNvSpPr>
            <a:spLocks noGrp="1"/>
          </p:cNvSpPr>
          <p:nvPr>
            <p:ph type="dt" sz="half" idx="10"/>
          </p:nvPr>
        </p:nvSpPr>
        <p:spPr>
          <a:xfrm>
            <a:off x="1325563" y="6262688"/>
            <a:ext cx="1128712" cy="365125"/>
          </a:xfrm>
        </p:spPr>
        <p:txBody>
          <a:bodyPr/>
          <a:lstStyle>
            <a:lvl1pPr algn="ctr">
              <a:defRPr/>
            </a:lvl1pPr>
          </a:lstStyle>
          <a:p>
            <a:pPr>
              <a:defRPr/>
            </a:pPr>
            <a:fld id="{91EEA8CD-467B-4641-92A2-6D1F88EDB95C}" type="datetimeFigureOut">
              <a:rPr lang="en-US"/>
              <a:pPr>
                <a:defRPr/>
              </a:pPr>
              <a:t>8/1/2022</a:t>
            </a:fld>
            <a:endParaRPr lang="en-US"/>
          </a:p>
        </p:txBody>
      </p:sp>
      <p:sp>
        <p:nvSpPr>
          <p:cNvPr id="9" name="Footer Placeholder 4">
            <a:extLst>
              <a:ext uri="{FF2B5EF4-FFF2-40B4-BE49-F238E27FC236}">
                <a16:creationId xmlns:a16="http://schemas.microsoft.com/office/drawing/2014/main" id="{491AA827-8070-D2BD-9785-B232CA82EB6B}"/>
              </a:ext>
            </a:extLst>
          </p:cNvPr>
          <p:cNvSpPr>
            <a:spLocks noGrp="1"/>
          </p:cNvSpPr>
          <p:nvPr>
            <p:ph type="ftr" sz="quarter" idx="11"/>
          </p:nvPr>
        </p:nvSpPr>
        <p:spPr>
          <a:xfrm>
            <a:off x="2627313" y="6262688"/>
            <a:ext cx="4210050" cy="365125"/>
          </a:xfrm>
        </p:spPr>
        <p:txBody>
          <a:bodyPr/>
          <a:lstStyle>
            <a:lvl1pPr algn="ctr">
              <a:defRPr/>
            </a:lvl1pPr>
          </a:lstStyle>
          <a:p>
            <a:pPr>
              <a:defRPr/>
            </a:pPr>
            <a:endParaRPr lang="en-US"/>
          </a:p>
        </p:txBody>
      </p:sp>
      <p:sp>
        <p:nvSpPr>
          <p:cNvPr id="10" name="Slide Number Placeholder 5">
            <a:extLst>
              <a:ext uri="{FF2B5EF4-FFF2-40B4-BE49-F238E27FC236}">
                <a16:creationId xmlns:a16="http://schemas.microsoft.com/office/drawing/2014/main" id="{C6A570BA-4BFB-4E96-99C7-030A962C3AD7}"/>
              </a:ext>
            </a:extLst>
          </p:cNvPr>
          <p:cNvSpPr>
            <a:spLocks noGrp="1"/>
          </p:cNvSpPr>
          <p:nvPr>
            <p:ph type="sldNum" sz="quarter" idx="12"/>
          </p:nvPr>
        </p:nvSpPr>
        <p:spPr>
          <a:xfrm>
            <a:off x="7015163" y="6262688"/>
            <a:ext cx="985837" cy="365125"/>
          </a:xfrm>
        </p:spPr>
        <p:txBody>
          <a:bodyPr/>
          <a:lstStyle>
            <a:lvl1pPr algn="ctr">
              <a:defRPr/>
            </a:lvl1pPr>
          </a:lstStyle>
          <a:p>
            <a:pPr>
              <a:defRPr/>
            </a:pPr>
            <a:fld id="{BB9A2689-8D1F-4F66-9557-8D0DA3167D67}" type="slidenum">
              <a:rPr lang="en-US"/>
              <a:pPr>
                <a:defRPr/>
              </a:pPr>
              <a:t>‹#›</a:t>
            </a:fld>
            <a:endParaRPr lang="en-US"/>
          </a:p>
        </p:txBody>
      </p:sp>
    </p:spTree>
    <p:extLst>
      <p:ext uri="{BB962C8B-B14F-4D97-AF65-F5344CB8AC3E}">
        <p14:creationId xmlns:p14="http://schemas.microsoft.com/office/powerpoint/2010/main" val="1249704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37067" y="0"/>
            <a:ext cx="7552267" cy="901700"/>
          </a:xfrm>
        </p:spPr>
        <p:txBody>
          <a:bodyPr/>
          <a:lstStyle/>
          <a:p>
            <a:r>
              <a:rPr lang="en-US"/>
              <a:t>Click to edit Master title style</a:t>
            </a:r>
          </a:p>
        </p:txBody>
      </p:sp>
      <p:sp>
        <p:nvSpPr>
          <p:cNvPr id="3" name="Table Placeholder 2"/>
          <p:cNvSpPr>
            <a:spLocks noGrp="1"/>
          </p:cNvSpPr>
          <p:nvPr>
            <p:ph type="tbl" idx="1"/>
          </p:nvPr>
        </p:nvSpPr>
        <p:spPr>
          <a:xfrm>
            <a:off x="366184" y="1141413"/>
            <a:ext cx="10972800" cy="5110162"/>
          </a:xfrm>
        </p:spPr>
        <p:txBody>
          <a:bodyPr/>
          <a:lstStyle/>
          <a:p>
            <a:pPr lvl="0"/>
            <a:endParaRPr lang="en-US" noProof="0"/>
          </a:p>
        </p:txBody>
      </p:sp>
    </p:spTree>
    <p:extLst>
      <p:ext uri="{BB962C8B-B14F-4D97-AF65-F5344CB8AC3E}">
        <p14:creationId xmlns:p14="http://schemas.microsoft.com/office/powerpoint/2010/main" val="41656970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002762-D742-A334-5554-2BA1A1F9164F}"/>
              </a:ext>
            </a:extLst>
          </p:cNvPr>
          <p:cNvSpPr/>
          <p:nvPr userDrawn="1"/>
        </p:nvSpPr>
        <p:spPr>
          <a:xfrm>
            <a:off x="0" y="0"/>
            <a:ext cx="12192000" cy="11922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a:extLst>
              <a:ext uri="{FF2B5EF4-FFF2-40B4-BE49-F238E27FC236}">
                <a16:creationId xmlns:a16="http://schemas.microsoft.com/office/drawing/2014/main" id="{AA928EF0-FBD4-A720-5396-916CDE51A28B}"/>
              </a:ext>
            </a:extLst>
          </p:cNvPr>
          <p:cNvSpPr/>
          <p:nvPr userDrawn="1"/>
        </p:nvSpPr>
        <p:spPr>
          <a:xfrm>
            <a:off x="0" y="6032500"/>
            <a:ext cx="12192000" cy="825500"/>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8" descr="Text&#10;&#10;Description automatically generated">
            <a:extLst>
              <a:ext uri="{FF2B5EF4-FFF2-40B4-BE49-F238E27FC236}">
                <a16:creationId xmlns:a16="http://schemas.microsoft.com/office/drawing/2014/main" id="{D37C7A11-2F44-2517-2388-6139A64FF410}"/>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8267700" y="6176963"/>
            <a:ext cx="27892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0571" y="147782"/>
            <a:ext cx="6647550" cy="951345"/>
          </a:xfrm>
        </p:spPr>
        <p:txBody>
          <a:bodyPr/>
          <a:lstStyle>
            <a:lvl1pPr>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683491" y="1480589"/>
            <a:ext cx="5809673" cy="438046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028692" y="143501"/>
            <a:ext cx="4972737" cy="951346"/>
          </a:xfrm>
        </p:spPr>
        <p:txBody>
          <a:bodyPr anchor="ctr">
            <a:normAutofit/>
          </a:bodyPr>
          <a:lstStyle>
            <a:lvl1pPr marL="0" indent="0">
              <a:buNone/>
              <a:defRPr sz="1800">
                <a:solidFill>
                  <a:schemeClr val="accent1">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1E5AA535-48DC-6E9B-D3C6-ECA49A56BA4E}"/>
              </a:ext>
            </a:extLst>
          </p:cNvPr>
          <p:cNvSpPr>
            <a:spLocks noGrp="1"/>
          </p:cNvSpPr>
          <p:nvPr>
            <p:ph type="dt" sz="half" idx="10"/>
          </p:nvPr>
        </p:nvSpPr>
        <p:spPr>
          <a:xfrm>
            <a:off x="1325563" y="6262688"/>
            <a:ext cx="1128712" cy="365125"/>
          </a:xfrm>
        </p:spPr>
        <p:txBody>
          <a:bodyPr/>
          <a:lstStyle>
            <a:lvl1pPr algn="ctr">
              <a:defRPr/>
            </a:lvl1pPr>
          </a:lstStyle>
          <a:p>
            <a:pPr>
              <a:defRPr/>
            </a:pPr>
            <a:fld id="{29C9ACF4-BB52-4220-855B-F2FD93C0887A}" type="datetimeFigureOut">
              <a:rPr lang="en-US"/>
              <a:pPr>
                <a:defRPr/>
              </a:pPr>
              <a:t>8/1/2022</a:t>
            </a:fld>
            <a:endParaRPr lang="en-US"/>
          </a:p>
        </p:txBody>
      </p:sp>
      <p:sp>
        <p:nvSpPr>
          <p:cNvPr id="9" name="Footer Placeholder 4">
            <a:extLst>
              <a:ext uri="{FF2B5EF4-FFF2-40B4-BE49-F238E27FC236}">
                <a16:creationId xmlns:a16="http://schemas.microsoft.com/office/drawing/2014/main" id="{AEC47DA8-0955-9706-D488-AD938B04958D}"/>
              </a:ext>
            </a:extLst>
          </p:cNvPr>
          <p:cNvSpPr>
            <a:spLocks noGrp="1"/>
          </p:cNvSpPr>
          <p:nvPr>
            <p:ph type="ftr" sz="quarter" idx="11"/>
          </p:nvPr>
        </p:nvSpPr>
        <p:spPr>
          <a:xfrm>
            <a:off x="2627313" y="6262688"/>
            <a:ext cx="4210050" cy="365125"/>
          </a:xfrm>
        </p:spPr>
        <p:txBody>
          <a:bodyPr/>
          <a:lstStyle>
            <a:lvl1pPr algn="ctr">
              <a:defRPr/>
            </a:lvl1pPr>
          </a:lstStyle>
          <a:p>
            <a:pPr>
              <a:defRPr/>
            </a:pPr>
            <a:endParaRPr lang="en-US"/>
          </a:p>
        </p:txBody>
      </p:sp>
      <p:sp>
        <p:nvSpPr>
          <p:cNvPr id="10" name="Slide Number Placeholder 5">
            <a:extLst>
              <a:ext uri="{FF2B5EF4-FFF2-40B4-BE49-F238E27FC236}">
                <a16:creationId xmlns:a16="http://schemas.microsoft.com/office/drawing/2014/main" id="{29532100-6CB8-818C-62E9-D402E7430779}"/>
              </a:ext>
            </a:extLst>
          </p:cNvPr>
          <p:cNvSpPr>
            <a:spLocks noGrp="1"/>
          </p:cNvSpPr>
          <p:nvPr>
            <p:ph type="sldNum" sz="quarter" idx="12"/>
          </p:nvPr>
        </p:nvSpPr>
        <p:spPr>
          <a:xfrm>
            <a:off x="7015163" y="6262688"/>
            <a:ext cx="985837" cy="365125"/>
          </a:xfrm>
        </p:spPr>
        <p:txBody>
          <a:bodyPr/>
          <a:lstStyle>
            <a:lvl1pPr algn="ctr">
              <a:defRPr/>
            </a:lvl1pPr>
          </a:lstStyle>
          <a:p>
            <a:pPr>
              <a:defRPr/>
            </a:pPr>
            <a:fld id="{CE3CA6C9-39F8-4DB8-B05E-6610858050B8}" type="slidenum">
              <a:rPr lang="en-US"/>
              <a:pPr>
                <a:defRPr/>
              </a:pPr>
              <a:t>‹#›</a:t>
            </a:fld>
            <a:endParaRPr lang="en-US"/>
          </a:p>
        </p:txBody>
      </p:sp>
    </p:spTree>
    <p:extLst>
      <p:ext uri="{BB962C8B-B14F-4D97-AF65-F5344CB8AC3E}">
        <p14:creationId xmlns:p14="http://schemas.microsoft.com/office/powerpoint/2010/main" val="15921121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End Slide 1">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A08B70DC-4520-BA00-4525-C6625CD3AAA8}"/>
              </a:ext>
            </a:extLst>
          </p:cNvPr>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4303713" y="5662613"/>
            <a:ext cx="4660900"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49576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End Slide - Grid Only">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38947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End Slide - Grid Only">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3072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End Slide 2">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2CBC8800-CF79-B5C3-4EC1-6026F5AC8DBE}"/>
              </a:ext>
            </a:extLst>
          </p:cNvPr>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4303713" y="5394325"/>
            <a:ext cx="46609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86201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End Slide 3">
    <p:bg>
      <p:bgPr>
        <a:solidFill>
          <a:schemeClr val="accent1"/>
        </a:solid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E2071637-F2B5-C28F-343C-65A4750966A6}"/>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4303713" y="5394325"/>
            <a:ext cx="46609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2422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End Slide 4">
    <p:bg>
      <p:bgPr>
        <a:solidFill>
          <a:srgbClr val="F2F2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76EF6497-D078-63CE-5416-DDFE81DE4B34}"/>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873250" y="2482850"/>
            <a:ext cx="84455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6649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Title 6"/>
          <p:cNvSpPr>
            <a:spLocks noGrp="1"/>
          </p:cNvSpPr>
          <p:nvPr>
            <p:ph type="title"/>
          </p:nvPr>
        </p:nvSpPr>
        <p:spPr>
          <a:xfrm>
            <a:off x="177800" y="0"/>
            <a:ext cx="5664200" cy="9017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04262027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508000" y="1572047"/>
            <a:ext cx="11277600" cy="4295353"/>
          </a:xfrm>
          <a:prstGeom prst="rect">
            <a:avLst/>
          </a:prstGeom>
        </p:spPr>
        <p:txBody>
          <a:bodyPr rtlCol="0">
            <a:normAutofit/>
          </a:bodyPr>
          <a:lstStyle>
            <a:lvl1pPr indent="-182880">
              <a:lnSpc>
                <a:spcPct val="100000"/>
              </a:lnSpc>
              <a:buClr>
                <a:srgbClr val="005976"/>
              </a:buClr>
              <a:defRPr/>
            </a:lvl1pPr>
            <a:lvl2pPr>
              <a:buClr>
                <a:srgbClr val="005976"/>
              </a:buClr>
              <a:defRPr/>
            </a:lvl2pPr>
            <a:lvl3pPr>
              <a:buClr>
                <a:srgbClr val="005976"/>
              </a:buClr>
              <a:defRPr/>
            </a:lvl3pPr>
          </a:lstStyle>
          <a:p>
            <a:pPr lvl="0"/>
            <a:r>
              <a:rPr lang="en-US" noProof="0"/>
              <a:t>Click to edit Master text styles</a:t>
            </a:r>
          </a:p>
          <a:p>
            <a:pPr lvl="1"/>
            <a:r>
              <a:rPr lang="en-US" noProof="0"/>
              <a:t>Second level</a:t>
            </a:r>
          </a:p>
          <a:p>
            <a:pPr lvl="2"/>
            <a:r>
              <a:rPr lang="en-US" noProof="0"/>
              <a:t>Third level</a:t>
            </a:r>
          </a:p>
        </p:txBody>
      </p:sp>
      <p:sp>
        <p:nvSpPr>
          <p:cNvPr id="9" name="Title Placeholder 1"/>
          <p:cNvSpPr>
            <a:spLocks noGrp="1"/>
          </p:cNvSpPr>
          <p:nvPr>
            <p:ph type="title"/>
          </p:nvPr>
        </p:nvSpPr>
        <p:spPr>
          <a:xfrm>
            <a:off x="2995595" y="632619"/>
            <a:ext cx="8905117" cy="563562"/>
          </a:xfrm>
          <a:prstGeom prst="rect">
            <a:avLst/>
          </a:prstGeom>
        </p:spPr>
        <p:txBody>
          <a:bodyPr>
            <a:noAutofit/>
          </a:bodyPr>
          <a:lstStyle>
            <a:lvl1pPr>
              <a:defRPr sz="2800">
                <a:solidFill>
                  <a:srgbClr val="005976"/>
                </a:solidFill>
              </a:defRPr>
            </a:lvl1pPr>
          </a:lstStyle>
          <a:p>
            <a:r>
              <a:rPr lang="en-US"/>
              <a:t>Click to edit Master title style</a:t>
            </a:r>
          </a:p>
        </p:txBody>
      </p:sp>
    </p:spTree>
    <p:extLst>
      <p:ext uri="{BB962C8B-B14F-4D97-AF65-F5344CB8AC3E}">
        <p14:creationId xmlns:p14="http://schemas.microsoft.com/office/powerpoint/2010/main" val="23415178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tyl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94878B-2CCA-66D1-251A-DF88E3DCCB29}"/>
              </a:ext>
            </a:extLst>
          </p:cNvPr>
          <p:cNvSpPr/>
          <p:nvPr userDrawn="1"/>
        </p:nvSpPr>
        <p:spPr>
          <a:xfrm>
            <a:off x="0" y="6032500"/>
            <a:ext cx="12192000" cy="825500"/>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7" descr="Text&#10;&#10;Description automatically generated">
            <a:extLst>
              <a:ext uri="{FF2B5EF4-FFF2-40B4-BE49-F238E27FC236}">
                <a16:creationId xmlns:a16="http://schemas.microsoft.com/office/drawing/2014/main" id="{70CA2C5D-6399-834B-A240-EB57E3C4E6AF}"/>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8267700" y="6176963"/>
            <a:ext cx="27892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F0EFCFE3-F36C-3BF3-18B0-409111CF58E2}"/>
              </a:ext>
            </a:extLst>
          </p:cNvPr>
          <p:cNvSpPr>
            <a:spLocks noGrp="1"/>
          </p:cNvSpPr>
          <p:nvPr>
            <p:ph type="dt" sz="half" idx="10"/>
          </p:nvPr>
        </p:nvSpPr>
        <p:spPr>
          <a:xfrm>
            <a:off x="1325563" y="6262688"/>
            <a:ext cx="1128712" cy="365125"/>
          </a:xfrm>
        </p:spPr>
        <p:txBody>
          <a:bodyPr/>
          <a:lstStyle>
            <a:lvl1pPr algn="ctr">
              <a:defRPr/>
            </a:lvl1pPr>
          </a:lstStyle>
          <a:p>
            <a:pPr>
              <a:defRPr/>
            </a:pPr>
            <a:fld id="{7F6E6A7D-8861-4A02-81C8-98762DF404C6}" type="datetimeFigureOut">
              <a:rPr lang="en-US"/>
              <a:pPr>
                <a:defRPr/>
              </a:pPr>
              <a:t>8/1/2022</a:t>
            </a:fld>
            <a:endParaRPr lang="en-US"/>
          </a:p>
        </p:txBody>
      </p:sp>
      <p:sp>
        <p:nvSpPr>
          <p:cNvPr id="7" name="Footer Placeholder 4">
            <a:extLst>
              <a:ext uri="{FF2B5EF4-FFF2-40B4-BE49-F238E27FC236}">
                <a16:creationId xmlns:a16="http://schemas.microsoft.com/office/drawing/2014/main" id="{3903912D-9893-0387-F066-30A46D87F78F}"/>
              </a:ext>
            </a:extLst>
          </p:cNvPr>
          <p:cNvSpPr>
            <a:spLocks noGrp="1"/>
          </p:cNvSpPr>
          <p:nvPr>
            <p:ph type="ftr" sz="quarter" idx="11"/>
          </p:nvPr>
        </p:nvSpPr>
        <p:spPr>
          <a:xfrm>
            <a:off x="2627313" y="6262688"/>
            <a:ext cx="4210050" cy="365125"/>
          </a:xfrm>
        </p:spPr>
        <p:txBody>
          <a:bodyPr/>
          <a:lstStyle>
            <a:lvl1pPr algn="ctr">
              <a:defRPr/>
            </a:lvl1pPr>
          </a:lstStyle>
          <a:p>
            <a:pPr>
              <a:defRPr/>
            </a:pPr>
            <a:endParaRPr lang="en-US"/>
          </a:p>
        </p:txBody>
      </p:sp>
      <p:sp>
        <p:nvSpPr>
          <p:cNvPr id="8" name="Slide Number Placeholder 5">
            <a:extLst>
              <a:ext uri="{FF2B5EF4-FFF2-40B4-BE49-F238E27FC236}">
                <a16:creationId xmlns:a16="http://schemas.microsoft.com/office/drawing/2014/main" id="{68C1725F-AA00-5692-B9C7-394319F1A63D}"/>
              </a:ext>
            </a:extLst>
          </p:cNvPr>
          <p:cNvSpPr>
            <a:spLocks noGrp="1"/>
          </p:cNvSpPr>
          <p:nvPr>
            <p:ph type="sldNum" sz="quarter" idx="12"/>
          </p:nvPr>
        </p:nvSpPr>
        <p:spPr>
          <a:xfrm>
            <a:off x="7015163" y="6262688"/>
            <a:ext cx="985837" cy="365125"/>
          </a:xfrm>
        </p:spPr>
        <p:txBody>
          <a:bodyPr/>
          <a:lstStyle>
            <a:lvl1pPr algn="ctr">
              <a:defRPr/>
            </a:lvl1pPr>
          </a:lstStyle>
          <a:p>
            <a:pPr>
              <a:defRPr/>
            </a:pPr>
            <a:fld id="{432FD1FE-C038-4FCE-967E-1DB761C07397}" type="slidenum">
              <a:rPr lang="en-US"/>
              <a:pPr>
                <a:defRPr/>
              </a:pPr>
              <a:t>‹#›</a:t>
            </a:fld>
            <a:endParaRPr lang="en-US"/>
          </a:p>
        </p:txBody>
      </p:sp>
    </p:spTree>
    <p:extLst>
      <p:ext uri="{BB962C8B-B14F-4D97-AF65-F5344CB8AC3E}">
        <p14:creationId xmlns:p14="http://schemas.microsoft.com/office/powerpoint/2010/main" val="13465654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90675"/>
            <a:ext cx="10972800" cy="4876800"/>
          </a:xfrm>
          <a:prstGeom prst="rect">
            <a:avLst/>
          </a:prstGeom>
        </p:spPr>
        <p:txBody>
          <a:bodyPr/>
          <a:lstStyle>
            <a:lvl1pPr>
              <a:defRPr sz="24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1831591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tyle 2">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ED7945-7109-0838-502E-A9EFE38FE402}"/>
              </a:ext>
            </a:extLst>
          </p:cNvPr>
          <p:cNvSpPr/>
          <p:nvPr userDrawn="1"/>
        </p:nvSpPr>
        <p:spPr>
          <a:xfrm>
            <a:off x="0" y="6032500"/>
            <a:ext cx="12192000" cy="825500"/>
          </a:xfrm>
          <a:prstGeom prst="rect">
            <a:avLst/>
          </a:prstGeom>
          <a:solidFill>
            <a:schemeClr val="bg2"/>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7" descr="Text&#10;&#10;Description automatically generated">
            <a:extLst>
              <a:ext uri="{FF2B5EF4-FFF2-40B4-BE49-F238E27FC236}">
                <a16:creationId xmlns:a16="http://schemas.microsoft.com/office/drawing/2014/main" id="{E96DD285-E683-E22C-6BA3-56833E4E5A45}"/>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8267700" y="6176963"/>
            <a:ext cx="27892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1">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22EE398E-0786-6109-3642-8BFCC0AB25C2}"/>
              </a:ext>
            </a:extLst>
          </p:cNvPr>
          <p:cNvSpPr>
            <a:spLocks noGrp="1"/>
          </p:cNvSpPr>
          <p:nvPr>
            <p:ph type="dt" sz="half" idx="10"/>
          </p:nvPr>
        </p:nvSpPr>
        <p:spPr>
          <a:xfrm>
            <a:off x="1325563" y="6262688"/>
            <a:ext cx="1128712" cy="365125"/>
          </a:xfrm>
        </p:spPr>
        <p:txBody>
          <a:bodyPr/>
          <a:lstStyle>
            <a:lvl1pPr algn="ctr">
              <a:defRPr/>
            </a:lvl1pPr>
          </a:lstStyle>
          <a:p>
            <a:pPr>
              <a:defRPr/>
            </a:pPr>
            <a:fld id="{747F6BFF-DBE2-4B22-8A04-75B3C1DB07C6}" type="datetimeFigureOut">
              <a:rPr lang="en-US"/>
              <a:pPr>
                <a:defRPr/>
              </a:pPr>
              <a:t>8/1/2022</a:t>
            </a:fld>
            <a:endParaRPr lang="en-US"/>
          </a:p>
        </p:txBody>
      </p:sp>
      <p:sp>
        <p:nvSpPr>
          <p:cNvPr id="7" name="Footer Placeholder 4">
            <a:extLst>
              <a:ext uri="{FF2B5EF4-FFF2-40B4-BE49-F238E27FC236}">
                <a16:creationId xmlns:a16="http://schemas.microsoft.com/office/drawing/2014/main" id="{2ED616FD-9D9A-8B9B-4C67-FE668B7D7059}"/>
              </a:ext>
            </a:extLst>
          </p:cNvPr>
          <p:cNvSpPr>
            <a:spLocks noGrp="1"/>
          </p:cNvSpPr>
          <p:nvPr>
            <p:ph type="ftr" sz="quarter" idx="11"/>
          </p:nvPr>
        </p:nvSpPr>
        <p:spPr>
          <a:xfrm>
            <a:off x="2627313" y="6262688"/>
            <a:ext cx="4210050" cy="365125"/>
          </a:xfrm>
        </p:spPr>
        <p:txBody>
          <a:bodyPr/>
          <a:lstStyle>
            <a:lvl1pPr algn="ctr">
              <a:defRPr/>
            </a:lvl1pPr>
          </a:lstStyle>
          <a:p>
            <a:pPr>
              <a:defRPr/>
            </a:pPr>
            <a:endParaRPr lang="en-US"/>
          </a:p>
        </p:txBody>
      </p:sp>
      <p:sp>
        <p:nvSpPr>
          <p:cNvPr id="8" name="Slide Number Placeholder 5">
            <a:extLst>
              <a:ext uri="{FF2B5EF4-FFF2-40B4-BE49-F238E27FC236}">
                <a16:creationId xmlns:a16="http://schemas.microsoft.com/office/drawing/2014/main" id="{55C9E8DF-CA83-D774-8745-C3796D8BED08}"/>
              </a:ext>
            </a:extLst>
          </p:cNvPr>
          <p:cNvSpPr>
            <a:spLocks noGrp="1"/>
          </p:cNvSpPr>
          <p:nvPr>
            <p:ph type="sldNum" sz="quarter" idx="12"/>
          </p:nvPr>
        </p:nvSpPr>
        <p:spPr>
          <a:xfrm>
            <a:off x="7015163" y="6262688"/>
            <a:ext cx="985837" cy="365125"/>
          </a:xfrm>
        </p:spPr>
        <p:txBody>
          <a:bodyPr/>
          <a:lstStyle>
            <a:lvl1pPr algn="ctr">
              <a:defRPr/>
            </a:lvl1pPr>
          </a:lstStyle>
          <a:p>
            <a:pPr>
              <a:defRPr/>
            </a:pPr>
            <a:fld id="{1535CB15-BCB6-4649-902B-AB294E176216}" type="slidenum">
              <a:rPr lang="en-US"/>
              <a:pPr>
                <a:defRPr/>
              </a:pPr>
              <a:t>‹#›</a:t>
            </a:fld>
            <a:endParaRPr lang="en-US"/>
          </a:p>
        </p:txBody>
      </p:sp>
    </p:spTree>
    <p:extLst>
      <p:ext uri="{BB962C8B-B14F-4D97-AF65-F5344CB8AC3E}">
        <p14:creationId xmlns:p14="http://schemas.microsoft.com/office/powerpoint/2010/main" val="213162303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tyle 3 ">
    <p:bg>
      <p:bgPr>
        <a:solidFill>
          <a:srgbClr val="02495F"/>
        </a:solid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4CC42758-74C7-FFBE-8679-FF8229E167B3}"/>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4181475" y="5680075"/>
            <a:ext cx="38290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1">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7822487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Style 4: Grid ">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Picture 6" descr="Text&#10;&#10;Description automatically generated">
            <a:extLst>
              <a:ext uri="{FF2B5EF4-FFF2-40B4-BE49-F238E27FC236}">
                <a16:creationId xmlns:a16="http://schemas.microsoft.com/office/drawing/2014/main" id="{ED8D5F63-B71C-CD40-2EED-3F3DF932C8FD}"/>
              </a:ext>
            </a:extLst>
          </p:cNvPr>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239713" y="347663"/>
            <a:ext cx="5033962"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1524000" y="1815090"/>
            <a:ext cx="9144000" cy="2387600"/>
          </a:xfrm>
        </p:spPr>
        <p:txBody>
          <a:bodyPr/>
          <a:lstStyle>
            <a:lvl1pPr algn="ctr">
              <a:defRPr sz="6000"/>
            </a:lvl1pPr>
          </a:lstStyle>
          <a:p>
            <a:r>
              <a:rPr lang="en-US"/>
              <a:t>Click to edit Master title style</a:t>
            </a:r>
          </a:p>
        </p:txBody>
      </p:sp>
      <p:sp>
        <p:nvSpPr>
          <p:cNvPr id="7" name="Subtitle 2"/>
          <p:cNvSpPr>
            <a:spLocks noGrp="1"/>
          </p:cNvSpPr>
          <p:nvPr>
            <p:ph type="subTitle" idx="1"/>
          </p:nvPr>
        </p:nvSpPr>
        <p:spPr>
          <a:xfrm>
            <a:off x="1524000" y="4285529"/>
            <a:ext cx="9144000" cy="739053"/>
          </a:xfrm>
        </p:spPr>
        <p:txBody>
          <a:bodyPr anchor="ctr"/>
          <a:lstStyle>
            <a:lvl1pPr marL="0" indent="0" algn="ctr">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5199926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Style 5: Blue Grid">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03472E33-D300-FF5E-67AC-7D5EDC676449}"/>
              </a:ext>
            </a:extLst>
          </p:cNvPr>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252413" y="347663"/>
            <a:ext cx="5008562"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ctrTitle"/>
          </p:nvPr>
        </p:nvSpPr>
        <p:spPr>
          <a:xfrm>
            <a:off x="1524000" y="1815090"/>
            <a:ext cx="9144000" cy="2387600"/>
          </a:xfrm>
        </p:spPr>
        <p:txBody>
          <a:bodyPr/>
          <a:lstStyle>
            <a:lvl1pPr algn="ctr">
              <a:defRPr sz="6000">
                <a:solidFill>
                  <a:schemeClr val="bg1"/>
                </a:solidFill>
              </a:defRPr>
            </a:lvl1pPr>
          </a:lstStyle>
          <a:p>
            <a:r>
              <a:rPr lang="en-US"/>
              <a:t>Click to edit Master title style</a:t>
            </a:r>
          </a:p>
        </p:txBody>
      </p:sp>
      <p:sp>
        <p:nvSpPr>
          <p:cNvPr id="13" name="Subtitle 2"/>
          <p:cNvSpPr>
            <a:spLocks noGrp="1"/>
          </p:cNvSpPr>
          <p:nvPr>
            <p:ph type="subTitle" idx="1"/>
          </p:nvPr>
        </p:nvSpPr>
        <p:spPr>
          <a:xfrm>
            <a:off x="1524000" y="4285529"/>
            <a:ext cx="9144000" cy="739053"/>
          </a:xfrm>
        </p:spPr>
        <p:txBody>
          <a:bodyPr anchor="ct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922031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Interior Slide Styl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FD87B3-7367-50FB-2486-1FC6904C3F73}"/>
              </a:ext>
            </a:extLst>
          </p:cNvPr>
          <p:cNvSpPr/>
          <p:nvPr userDrawn="1"/>
        </p:nvSpPr>
        <p:spPr>
          <a:xfrm>
            <a:off x="0" y="6032500"/>
            <a:ext cx="12192000" cy="825500"/>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7" descr="Text&#10;&#10;Description automatically generated">
            <a:extLst>
              <a:ext uri="{FF2B5EF4-FFF2-40B4-BE49-F238E27FC236}">
                <a16:creationId xmlns:a16="http://schemas.microsoft.com/office/drawing/2014/main" id="{326B07B2-F855-E7BF-254D-FCC2DE98DFE2}"/>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8267700" y="6176963"/>
            <a:ext cx="27892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3819801"/>
          </a:xfrm>
        </p:spPr>
        <p:txBody>
          <a:bodyPr/>
          <a:lstStyle>
            <a:lvl1pPr>
              <a:defRPr b="1">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61E62A83-E058-9787-56FB-999D57AF93BD}"/>
              </a:ext>
            </a:extLst>
          </p:cNvPr>
          <p:cNvSpPr>
            <a:spLocks noGrp="1"/>
          </p:cNvSpPr>
          <p:nvPr>
            <p:ph type="dt" sz="half" idx="10"/>
          </p:nvPr>
        </p:nvSpPr>
        <p:spPr>
          <a:xfrm>
            <a:off x="1325563" y="6262688"/>
            <a:ext cx="1128712" cy="365125"/>
          </a:xfrm>
        </p:spPr>
        <p:txBody>
          <a:bodyPr/>
          <a:lstStyle>
            <a:lvl1pPr algn="ctr">
              <a:defRPr/>
            </a:lvl1pPr>
          </a:lstStyle>
          <a:p>
            <a:pPr>
              <a:defRPr/>
            </a:pPr>
            <a:fld id="{16824710-2783-4C9C-9B39-B44D242E456D}" type="datetimeFigureOut">
              <a:rPr lang="en-US"/>
              <a:pPr>
                <a:defRPr/>
              </a:pPr>
              <a:t>8/1/2022</a:t>
            </a:fld>
            <a:endParaRPr lang="en-US"/>
          </a:p>
        </p:txBody>
      </p:sp>
      <p:sp>
        <p:nvSpPr>
          <p:cNvPr id="7" name="Footer Placeholder 4">
            <a:extLst>
              <a:ext uri="{FF2B5EF4-FFF2-40B4-BE49-F238E27FC236}">
                <a16:creationId xmlns:a16="http://schemas.microsoft.com/office/drawing/2014/main" id="{0880A279-0E23-1C83-EEBF-1316D86318AD}"/>
              </a:ext>
            </a:extLst>
          </p:cNvPr>
          <p:cNvSpPr>
            <a:spLocks noGrp="1"/>
          </p:cNvSpPr>
          <p:nvPr>
            <p:ph type="ftr" sz="quarter" idx="11"/>
          </p:nvPr>
        </p:nvSpPr>
        <p:spPr>
          <a:xfrm>
            <a:off x="2627313" y="6262688"/>
            <a:ext cx="4210050" cy="365125"/>
          </a:xfrm>
        </p:spPr>
        <p:txBody>
          <a:bodyPr/>
          <a:lstStyle>
            <a:lvl1pPr algn="ctr">
              <a:defRPr/>
            </a:lvl1pPr>
          </a:lstStyle>
          <a:p>
            <a:pPr>
              <a:defRPr/>
            </a:pPr>
            <a:endParaRPr lang="en-US"/>
          </a:p>
        </p:txBody>
      </p:sp>
      <p:sp>
        <p:nvSpPr>
          <p:cNvPr id="8" name="Slide Number Placeholder 5">
            <a:extLst>
              <a:ext uri="{FF2B5EF4-FFF2-40B4-BE49-F238E27FC236}">
                <a16:creationId xmlns:a16="http://schemas.microsoft.com/office/drawing/2014/main" id="{DF0DC2E0-D14E-F4C9-872B-AEDC071E3B3D}"/>
              </a:ext>
            </a:extLst>
          </p:cNvPr>
          <p:cNvSpPr>
            <a:spLocks noGrp="1"/>
          </p:cNvSpPr>
          <p:nvPr>
            <p:ph type="sldNum" sz="quarter" idx="12"/>
          </p:nvPr>
        </p:nvSpPr>
        <p:spPr>
          <a:xfrm>
            <a:off x="7015163" y="6262688"/>
            <a:ext cx="985837" cy="365125"/>
          </a:xfrm>
        </p:spPr>
        <p:txBody>
          <a:bodyPr/>
          <a:lstStyle>
            <a:lvl1pPr algn="ctr">
              <a:defRPr/>
            </a:lvl1pPr>
          </a:lstStyle>
          <a:p>
            <a:pPr>
              <a:defRPr/>
            </a:pPr>
            <a:fld id="{0B98AF47-6893-4682-AE83-3485411CD898}" type="slidenum">
              <a:rPr lang="en-US"/>
              <a:pPr>
                <a:defRPr/>
              </a:pPr>
              <a:t>‹#›</a:t>
            </a:fld>
            <a:endParaRPr lang="en-US"/>
          </a:p>
        </p:txBody>
      </p:sp>
    </p:spTree>
    <p:extLst>
      <p:ext uri="{BB962C8B-B14F-4D97-AF65-F5344CB8AC3E}">
        <p14:creationId xmlns:p14="http://schemas.microsoft.com/office/powerpoint/2010/main" val="351882866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E54142-889E-F8A2-D801-174A0D190727}"/>
              </a:ext>
            </a:extLst>
          </p:cNvPr>
          <p:cNvSpPr/>
          <p:nvPr userDrawn="1"/>
        </p:nvSpPr>
        <p:spPr>
          <a:xfrm>
            <a:off x="0" y="6032500"/>
            <a:ext cx="12192000" cy="825500"/>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 name="Picture 7" descr="Text&#10;&#10;Description automatically generated">
            <a:extLst>
              <a:ext uri="{FF2B5EF4-FFF2-40B4-BE49-F238E27FC236}">
                <a16:creationId xmlns:a16="http://schemas.microsoft.com/office/drawing/2014/main" id="{8EBB1F2C-695E-8F62-08B9-35FB4052000C}"/>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8267700" y="6176963"/>
            <a:ext cx="27892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ctr"/>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298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ctr"/>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298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3203897D-AFA2-38B1-B0C9-3D0F48A7282D}"/>
              </a:ext>
            </a:extLst>
          </p:cNvPr>
          <p:cNvSpPr>
            <a:spLocks noGrp="1"/>
          </p:cNvSpPr>
          <p:nvPr>
            <p:ph type="dt" sz="half" idx="10"/>
          </p:nvPr>
        </p:nvSpPr>
        <p:spPr>
          <a:xfrm>
            <a:off x="1325563" y="6262688"/>
            <a:ext cx="1128712" cy="365125"/>
          </a:xfrm>
        </p:spPr>
        <p:txBody>
          <a:bodyPr/>
          <a:lstStyle>
            <a:lvl1pPr algn="ctr">
              <a:defRPr/>
            </a:lvl1pPr>
          </a:lstStyle>
          <a:p>
            <a:pPr>
              <a:defRPr/>
            </a:pPr>
            <a:fld id="{292EF983-DFB3-47A0-8F42-18CF6B5406B1}" type="datetimeFigureOut">
              <a:rPr lang="en-US"/>
              <a:pPr>
                <a:defRPr/>
              </a:pPr>
              <a:t>8/1/2022</a:t>
            </a:fld>
            <a:endParaRPr lang="en-US"/>
          </a:p>
        </p:txBody>
      </p:sp>
      <p:sp>
        <p:nvSpPr>
          <p:cNvPr id="10" name="Footer Placeholder 4">
            <a:extLst>
              <a:ext uri="{FF2B5EF4-FFF2-40B4-BE49-F238E27FC236}">
                <a16:creationId xmlns:a16="http://schemas.microsoft.com/office/drawing/2014/main" id="{4E1615F5-ADAF-904F-8858-FF87588E4AA0}"/>
              </a:ext>
            </a:extLst>
          </p:cNvPr>
          <p:cNvSpPr>
            <a:spLocks noGrp="1"/>
          </p:cNvSpPr>
          <p:nvPr>
            <p:ph type="ftr" sz="quarter" idx="11"/>
          </p:nvPr>
        </p:nvSpPr>
        <p:spPr>
          <a:xfrm>
            <a:off x="2627313" y="6262688"/>
            <a:ext cx="4210050" cy="365125"/>
          </a:xfrm>
        </p:spPr>
        <p:txBody>
          <a:bodyPr/>
          <a:lstStyle>
            <a:lvl1pPr algn="ctr">
              <a:defRPr/>
            </a:lvl1pPr>
          </a:lstStyle>
          <a:p>
            <a:pPr>
              <a:defRPr/>
            </a:pPr>
            <a:endParaRPr lang="en-US"/>
          </a:p>
        </p:txBody>
      </p:sp>
      <p:sp>
        <p:nvSpPr>
          <p:cNvPr id="11" name="Slide Number Placeholder 5">
            <a:extLst>
              <a:ext uri="{FF2B5EF4-FFF2-40B4-BE49-F238E27FC236}">
                <a16:creationId xmlns:a16="http://schemas.microsoft.com/office/drawing/2014/main" id="{651C4DC1-36D4-A4FB-2B3F-3D7E3F5D2820}"/>
              </a:ext>
            </a:extLst>
          </p:cNvPr>
          <p:cNvSpPr>
            <a:spLocks noGrp="1"/>
          </p:cNvSpPr>
          <p:nvPr>
            <p:ph type="sldNum" sz="quarter" idx="12"/>
          </p:nvPr>
        </p:nvSpPr>
        <p:spPr>
          <a:xfrm>
            <a:off x="7015163" y="6262688"/>
            <a:ext cx="985837" cy="365125"/>
          </a:xfrm>
        </p:spPr>
        <p:txBody>
          <a:bodyPr/>
          <a:lstStyle>
            <a:lvl1pPr algn="ctr">
              <a:defRPr/>
            </a:lvl1pPr>
          </a:lstStyle>
          <a:p>
            <a:pPr>
              <a:defRPr/>
            </a:pPr>
            <a:fld id="{ACE2F04E-3FC3-4411-A653-313D061B0978}" type="slidenum">
              <a:rPr lang="en-US"/>
              <a:pPr>
                <a:defRPr/>
              </a:pPr>
              <a:t>‹#›</a:t>
            </a:fld>
            <a:endParaRPr lang="en-US"/>
          </a:p>
        </p:txBody>
      </p:sp>
    </p:spTree>
    <p:extLst>
      <p:ext uri="{BB962C8B-B14F-4D97-AF65-F5344CB8AC3E}">
        <p14:creationId xmlns:p14="http://schemas.microsoft.com/office/powerpoint/2010/main" val="191672666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138309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929048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ED0357-1BA4-C626-84DC-8022A3CAF92C}"/>
              </a:ext>
            </a:extLst>
          </p:cNvPr>
          <p:cNvSpPr/>
          <p:nvPr userDrawn="1"/>
        </p:nvSpPr>
        <p:spPr>
          <a:xfrm>
            <a:off x="0" y="0"/>
            <a:ext cx="4313238" cy="6032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DF6FCE1E-3EC2-933C-D51C-5378A6757597}"/>
              </a:ext>
            </a:extLst>
          </p:cNvPr>
          <p:cNvSpPr/>
          <p:nvPr userDrawn="1"/>
        </p:nvSpPr>
        <p:spPr>
          <a:xfrm>
            <a:off x="0" y="6032500"/>
            <a:ext cx="12192000" cy="825500"/>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8" descr="Text&#10;&#10;Description automatically generated">
            <a:extLst>
              <a:ext uri="{FF2B5EF4-FFF2-40B4-BE49-F238E27FC236}">
                <a16:creationId xmlns:a16="http://schemas.microsoft.com/office/drawing/2014/main" id="{3F9A399D-04F3-DCBB-CB53-E986A9091A3F}"/>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8267700" y="6176963"/>
            <a:ext cx="27892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0572" y="371102"/>
            <a:ext cx="3932237" cy="1600200"/>
          </a:xfrm>
        </p:spPr>
        <p:txBody>
          <a:bodyPr anchor="b"/>
          <a:lstStyle>
            <a:lvl1pPr>
              <a:defRPr sz="3200">
                <a:solidFill>
                  <a:schemeClr val="bg1"/>
                </a:solidFill>
              </a:defRPr>
            </a:lvl1pPr>
          </a:lstStyle>
          <a:p>
            <a:r>
              <a:rPr lang="en-US"/>
              <a:t>Click to edit Master title style</a:t>
            </a:r>
          </a:p>
        </p:txBody>
      </p:sp>
      <p:sp>
        <p:nvSpPr>
          <p:cNvPr id="4" name="Text Placeholder 3"/>
          <p:cNvSpPr>
            <a:spLocks noGrp="1"/>
          </p:cNvSpPr>
          <p:nvPr>
            <p:ph type="body" sz="half" idx="2"/>
          </p:nvPr>
        </p:nvSpPr>
        <p:spPr>
          <a:xfrm>
            <a:off x="190571" y="2067760"/>
            <a:ext cx="3932237" cy="3811588"/>
          </a:xfrm>
        </p:spPr>
        <p:txBody>
          <a:bodyPr/>
          <a:lstStyle>
            <a:lvl1pPr marL="0" indent="0">
              <a:buNone/>
              <a:defRPr sz="1600">
                <a:solidFill>
                  <a:schemeClr val="accent1">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p:cNvSpPr>
            <a:spLocks noGrp="1"/>
          </p:cNvSpPr>
          <p:nvPr>
            <p:ph idx="1"/>
          </p:nvPr>
        </p:nvSpPr>
        <p:spPr>
          <a:xfrm>
            <a:off x="5183188" y="987425"/>
            <a:ext cx="6537758" cy="4873625"/>
          </a:xfrm>
        </p:spPr>
        <p:txBody>
          <a:bodyPr/>
          <a:lstStyle>
            <a:lvl1pPr>
              <a:defRPr sz="2800" b="1" spc="-150">
                <a:solidFill>
                  <a:schemeClr val="accent1"/>
                </a:solidFill>
                <a:latin typeface="+mj-lt"/>
              </a:defRPr>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5CDAA9DC-4394-1726-8C75-0F9EEEDF07DE}"/>
              </a:ext>
            </a:extLst>
          </p:cNvPr>
          <p:cNvSpPr>
            <a:spLocks noGrp="1"/>
          </p:cNvSpPr>
          <p:nvPr>
            <p:ph type="dt" sz="half" idx="10"/>
          </p:nvPr>
        </p:nvSpPr>
        <p:spPr>
          <a:xfrm>
            <a:off x="1325563" y="6262688"/>
            <a:ext cx="1128712" cy="365125"/>
          </a:xfrm>
        </p:spPr>
        <p:txBody>
          <a:bodyPr/>
          <a:lstStyle>
            <a:lvl1pPr algn="ctr">
              <a:defRPr/>
            </a:lvl1pPr>
          </a:lstStyle>
          <a:p>
            <a:pPr>
              <a:defRPr/>
            </a:pPr>
            <a:fld id="{D4F19005-1C4A-4C76-A310-8F3670A55C85}" type="datetimeFigureOut">
              <a:rPr lang="en-US"/>
              <a:pPr>
                <a:defRPr/>
              </a:pPr>
              <a:t>8/1/2022</a:t>
            </a:fld>
            <a:endParaRPr lang="en-US"/>
          </a:p>
        </p:txBody>
      </p:sp>
      <p:sp>
        <p:nvSpPr>
          <p:cNvPr id="9" name="Footer Placeholder 4">
            <a:extLst>
              <a:ext uri="{FF2B5EF4-FFF2-40B4-BE49-F238E27FC236}">
                <a16:creationId xmlns:a16="http://schemas.microsoft.com/office/drawing/2014/main" id="{0753554F-E51A-7817-5F40-A605E0B6EF35}"/>
              </a:ext>
            </a:extLst>
          </p:cNvPr>
          <p:cNvSpPr>
            <a:spLocks noGrp="1"/>
          </p:cNvSpPr>
          <p:nvPr>
            <p:ph type="ftr" sz="quarter" idx="11"/>
          </p:nvPr>
        </p:nvSpPr>
        <p:spPr>
          <a:xfrm>
            <a:off x="2627313" y="6262688"/>
            <a:ext cx="4210050" cy="365125"/>
          </a:xfrm>
        </p:spPr>
        <p:txBody>
          <a:bodyPr/>
          <a:lstStyle>
            <a:lvl1pPr algn="ctr">
              <a:defRPr/>
            </a:lvl1pPr>
          </a:lstStyle>
          <a:p>
            <a:pPr>
              <a:defRPr/>
            </a:pPr>
            <a:endParaRPr lang="en-US"/>
          </a:p>
        </p:txBody>
      </p:sp>
      <p:sp>
        <p:nvSpPr>
          <p:cNvPr id="10" name="Slide Number Placeholder 5">
            <a:extLst>
              <a:ext uri="{FF2B5EF4-FFF2-40B4-BE49-F238E27FC236}">
                <a16:creationId xmlns:a16="http://schemas.microsoft.com/office/drawing/2014/main" id="{0E522BCE-FD9C-A079-2251-CEECC0378B25}"/>
              </a:ext>
            </a:extLst>
          </p:cNvPr>
          <p:cNvSpPr>
            <a:spLocks noGrp="1"/>
          </p:cNvSpPr>
          <p:nvPr>
            <p:ph type="sldNum" sz="quarter" idx="12"/>
          </p:nvPr>
        </p:nvSpPr>
        <p:spPr>
          <a:xfrm>
            <a:off x="7015163" y="6262688"/>
            <a:ext cx="985837" cy="365125"/>
          </a:xfrm>
        </p:spPr>
        <p:txBody>
          <a:bodyPr/>
          <a:lstStyle>
            <a:lvl1pPr algn="ctr">
              <a:defRPr/>
            </a:lvl1pPr>
          </a:lstStyle>
          <a:p>
            <a:pPr>
              <a:defRPr/>
            </a:pPr>
            <a:fld id="{F6D9E8D1-A939-46C7-9B18-66AC14868F9A}" type="slidenum">
              <a:rPr lang="en-US"/>
              <a:pPr>
                <a:defRPr/>
              </a:pPr>
              <a:t>‹#›</a:t>
            </a:fld>
            <a:endParaRPr lang="en-US"/>
          </a:p>
        </p:txBody>
      </p:sp>
    </p:spTree>
    <p:extLst>
      <p:ext uri="{BB962C8B-B14F-4D97-AF65-F5344CB8AC3E}">
        <p14:creationId xmlns:p14="http://schemas.microsoft.com/office/powerpoint/2010/main" val="17132707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516798-B4C4-25A4-234D-74FFD77A1858}"/>
              </a:ext>
            </a:extLst>
          </p:cNvPr>
          <p:cNvSpPr/>
          <p:nvPr userDrawn="1"/>
        </p:nvSpPr>
        <p:spPr>
          <a:xfrm>
            <a:off x="0" y="0"/>
            <a:ext cx="4313238" cy="60325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0E15B8DB-5A10-5528-6805-E4B490DF2720}"/>
              </a:ext>
            </a:extLst>
          </p:cNvPr>
          <p:cNvSpPr/>
          <p:nvPr userDrawn="1"/>
        </p:nvSpPr>
        <p:spPr>
          <a:xfrm>
            <a:off x="0" y="6032500"/>
            <a:ext cx="12192000" cy="825500"/>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8" descr="Text&#10;&#10;Description automatically generated">
            <a:extLst>
              <a:ext uri="{FF2B5EF4-FFF2-40B4-BE49-F238E27FC236}">
                <a16:creationId xmlns:a16="http://schemas.microsoft.com/office/drawing/2014/main" id="{4240BBB4-C419-5DD5-B173-059135C9DE08}"/>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8267700" y="6176963"/>
            <a:ext cx="27892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0572" y="371102"/>
            <a:ext cx="3932237" cy="1600200"/>
          </a:xfrm>
        </p:spPr>
        <p:txBody>
          <a:bodyPr anchor="b"/>
          <a:lstStyle>
            <a:lvl1pPr>
              <a:defRPr sz="3200">
                <a:solidFill>
                  <a:schemeClr val="bg1"/>
                </a:solidFill>
              </a:defRPr>
            </a:lvl1pPr>
          </a:lstStyle>
          <a:p>
            <a:r>
              <a:rPr lang="en-US"/>
              <a:t>Click to edit Master title style</a:t>
            </a:r>
          </a:p>
        </p:txBody>
      </p:sp>
      <p:sp>
        <p:nvSpPr>
          <p:cNvPr id="4" name="Text Placeholder 3"/>
          <p:cNvSpPr>
            <a:spLocks noGrp="1"/>
          </p:cNvSpPr>
          <p:nvPr>
            <p:ph type="body" sz="half" idx="2"/>
          </p:nvPr>
        </p:nvSpPr>
        <p:spPr>
          <a:xfrm>
            <a:off x="190571" y="2067760"/>
            <a:ext cx="3932237" cy="3811588"/>
          </a:xfrm>
        </p:spPr>
        <p:txBody>
          <a:bodyPr/>
          <a:lstStyle>
            <a:lvl1pPr marL="0" indent="0">
              <a:buNone/>
              <a:defRPr sz="1600">
                <a:solidFill>
                  <a:schemeClr val="accent1">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Content Placeholder 2"/>
          <p:cNvSpPr>
            <a:spLocks noGrp="1"/>
          </p:cNvSpPr>
          <p:nvPr>
            <p:ph idx="1"/>
          </p:nvPr>
        </p:nvSpPr>
        <p:spPr>
          <a:xfrm>
            <a:off x="5183188" y="987425"/>
            <a:ext cx="6537758" cy="4873625"/>
          </a:xfrm>
        </p:spPr>
        <p:txBody>
          <a:bodyPr/>
          <a:lstStyle>
            <a:lvl1pPr>
              <a:defRPr sz="2800" b="1" spc="-150">
                <a:solidFill>
                  <a:schemeClr val="accent1"/>
                </a:solidFill>
                <a:latin typeface="+mj-lt"/>
              </a:defRPr>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EF8E8DA1-390F-C28B-DFFD-C00E7C0D303B}"/>
              </a:ext>
            </a:extLst>
          </p:cNvPr>
          <p:cNvSpPr>
            <a:spLocks noGrp="1"/>
          </p:cNvSpPr>
          <p:nvPr>
            <p:ph type="dt" sz="half" idx="10"/>
          </p:nvPr>
        </p:nvSpPr>
        <p:spPr>
          <a:xfrm>
            <a:off x="1325563" y="6262688"/>
            <a:ext cx="1128712" cy="365125"/>
          </a:xfrm>
        </p:spPr>
        <p:txBody>
          <a:bodyPr/>
          <a:lstStyle>
            <a:lvl1pPr algn="ctr">
              <a:defRPr/>
            </a:lvl1pPr>
          </a:lstStyle>
          <a:p>
            <a:pPr>
              <a:defRPr/>
            </a:pPr>
            <a:fld id="{C9C1061C-E332-4AA1-A934-A4E6AD3E36D4}" type="datetimeFigureOut">
              <a:rPr lang="en-US"/>
              <a:pPr>
                <a:defRPr/>
              </a:pPr>
              <a:t>8/1/2022</a:t>
            </a:fld>
            <a:endParaRPr lang="en-US"/>
          </a:p>
        </p:txBody>
      </p:sp>
      <p:sp>
        <p:nvSpPr>
          <p:cNvPr id="9" name="Footer Placeholder 4">
            <a:extLst>
              <a:ext uri="{FF2B5EF4-FFF2-40B4-BE49-F238E27FC236}">
                <a16:creationId xmlns:a16="http://schemas.microsoft.com/office/drawing/2014/main" id="{8B05522A-8655-B3C0-D7F5-FB09210B21FB}"/>
              </a:ext>
            </a:extLst>
          </p:cNvPr>
          <p:cNvSpPr>
            <a:spLocks noGrp="1"/>
          </p:cNvSpPr>
          <p:nvPr>
            <p:ph type="ftr" sz="quarter" idx="11"/>
          </p:nvPr>
        </p:nvSpPr>
        <p:spPr>
          <a:xfrm>
            <a:off x="2627313" y="6262688"/>
            <a:ext cx="4210050" cy="365125"/>
          </a:xfrm>
        </p:spPr>
        <p:txBody>
          <a:bodyPr/>
          <a:lstStyle>
            <a:lvl1pPr algn="ctr">
              <a:defRPr/>
            </a:lvl1pPr>
          </a:lstStyle>
          <a:p>
            <a:pPr>
              <a:defRPr/>
            </a:pPr>
            <a:endParaRPr lang="en-US"/>
          </a:p>
        </p:txBody>
      </p:sp>
      <p:sp>
        <p:nvSpPr>
          <p:cNvPr id="10" name="Slide Number Placeholder 5">
            <a:extLst>
              <a:ext uri="{FF2B5EF4-FFF2-40B4-BE49-F238E27FC236}">
                <a16:creationId xmlns:a16="http://schemas.microsoft.com/office/drawing/2014/main" id="{D993395B-73D7-FC6F-83E1-444861C98A7A}"/>
              </a:ext>
            </a:extLst>
          </p:cNvPr>
          <p:cNvSpPr>
            <a:spLocks noGrp="1"/>
          </p:cNvSpPr>
          <p:nvPr>
            <p:ph type="sldNum" sz="quarter" idx="12"/>
          </p:nvPr>
        </p:nvSpPr>
        <p:spPr>
          <a:xfrm>
            <a:off x="7015163" y="6262688"/>
            <a:ext cx="985837" cy="365125"/>
          </a:xfrm>
        </p:spPr>
        <p:txBody>
          <a:bodyPr/>
          <a:lstStyle>
            <a:lvl1pPr algn="ctr">
              <a:defRPr/>
            </a:lvl1pPr>
          </a:lstStyle>
          <a:p>
            <a:pPr>
              <a:defRPr/>
            </a:pPr>
            <a:fld id="{B4D48EBB-2609-4892-B048-5C72D12FF4DC}" type="slidenum">
              <a:rPr lang="en-US"/>
              <a:pPr>
                <a:defRPr/>
              </a:pPr>
              <a:t>‹#›</a:t>
            </a:fld>
            <a:endParaRPr lang="en-US"/>
          </a:p>
        </p:txBody>
      </p:sp>
    </p:spTree>
    <p:extLst>
      <p:ext uri="{BB962C8B-B14F-4D97-AF65-F5344CB8AC3E}">
        <p14:creationId xmlns:p14="http://schemas.microsoft.com/office/powerpoint/2010/main" val="3437377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590675"/>
            <a:ext cx="53848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90675"/>
            <a:ext cx="53848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502747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143BA6-E57A-48C7-21F2-E41CEE80A675}"/>
              </a:ext>
            </a:extLst>
          </p:cNvPr>
          <p:cNvSpPr/>
          <p:nvPr userDrawn="1"/>
        </p:nvSpPr>
        <p:spPr>
          <a:xfrm>
            <a:off x="0" y="0"/>
            <a:ext cx="4313238" cy="6032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F0BAD1C-53C0-D9F0-B28A-92502B263C7A}"/>
              </a:ext>
            </a:extLst>
          </p:cNvPr>
          <p:cNvSpPr/>
          <p:nvPr userDrawn="1"/>
        </p:nvSpPr>
        <p:spPr>
          <a:xfrm>
            <a:off x="0" y="6032500"/>
            <a:ext cx="12192000" cy="825500"/>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8" descr="Text&#10;&#10;Description automatically generated">
            <a:extLst>
              <a:ext uri="{FF2B5EF4-FFF2-40B4-BE49-F238E27FC236}">
                <a16:creationId xmlns:a16="http://schemas.microsoft.com/office/drawing/2014/main" id="{FEB1F2EB-E75E-64EC-93C8-91A693497BFA}"/>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8267700" y="6176963"/>
            <a:ext cx="27892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0572" y="371102"/>
            <a:ext cx="3932237" cy="1600200"/>
          </a:xfrm>
        </p:spPr>
        <p:txBody>
          <a:bodyPr anchor="b"/>
          <a:lstStyle>
            <a:lvl1pPr>
              <a:defRPr sz="3200">
                <a:solidFill>
                  <a:schemeClr val="accent1"/>
                </a:solidFill>
              </a:defRPr>
            </a:lvl1pPr>
          </a:lstStyle>
          <a:p>
            <a:r>
              <a:rPr lang="en-US"/>
              <a:t>Click to edit Master title style</a:t>
            </a:r>
          </a:p>
        </p:txBody>
      </p:sp>
      <p:sp>
        <p:nvSpPr>
          <p:cNvPr id="4" name="Text Placeholder 3"/>
          <p:cNvSpPr>
            <a:spLocks noGrp="1"/>
          </p:cNvSpPr>
          <p:nvPr>
            <p:ph type="body" sz="half" idx="2"/>
          </p:nvPr>
        </p:nvSpPr>
        <p:spPr>
          <a:xfrm>
            <a:off x="190571" y="2067760"/>
            <a:ext cx="3932237" cy="3811588"/>
          </a:xfrm>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p:cNvSpPr>
            <a:spLocks noGrp="1"/>
          </p:cNvSpPr>
          <p:nvPr>
            <p:ph idx="1"/>
          </p:nvPr>
        </p:nvSpPr>
        <p:spPr>
          <a:xfrm>
            <a:off x="5183188" y="987425"/>
            <a:ext cx="6537758" cy="4873625"/>
          </a:xfrm>
        </p:spPr>
        <p:txBody>
          <a:bodyPr/>
          <a:lstStyle>
            <a:lvl1pPr>
              <a:defRPr sz="2800" b="1" spc="-150">
                <a:solidFill>
                  <a:schemeClr val="accent1"/>
                </a:solidFill>
                <a:latin typeface="+mj-lt"/>
              </a:defRPr>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B56158FF-8AA9-56DA-D4F5-722D6BFC299D}"/>
              </a:ext>
            </a:extLst>
          </p:cNvPr>
          <p:cNvSpPr>
            <a:spLocks noGrp="1"/>
          </p:cNvSpPr>
          <p:nvPr>
            <p:ph type="dt" sz="half" idx="10"/>
          </p:nvPr>
        </p:nvSpPr>
        <p:spPr>
          <a:xfrm>
            <a:off x="1325563" y="6262688"/>
            <a:ext cx="1128712" cy="365125"/>
          </a:xfrm>
        </p:spPr>
        <p:txBody>
          <a:bodyPr/>
          <a:lstStyle>
            <a:lvl1pPr algn="ctr">
              <a:defRPr/>
            </a:lvl1pPr>
          </a:lstStyle>
          <a:p>
            <a:pPr>
              <a:defRPr/>
            </a:pPr>
            <a:fld id="{E82632CD-5E28-4950-912A-29C8FE597862}" type="datetimeFigureOut">
              <a:rPr lang="en-US"/>
              <a:pPr>
                <a:defRPr/>
              </a:pPr>
              <a:t>8/1/2022</a:t>
            </a:fld>
            <a:endParaRPr lang="en-US"/>
          </a:p>
        </p:txBody>
      </p:sp>
      <p:sp>
        <p:nvSpPr>
          <p:cNvPr id="9" name="Footer Placeholder 4">
            <a:extLst>
              <a:ext uri="{FF2B5EF4-FFF2-40B4-BE49-F238E27FC236}">
                <a16:creationId xmlns:a16="http://schemas.microsoft.com/office/drawing/2014/main" id="{DA893512-21BF-7F3D-38D8-95033D99B793}"/>
              </a:ext>
            </a:extLst>
          </p:cNvPr>
          <p:cNvSpPr>
            <a:spLocks noGrp="1"/>
          </p:cNvSpPr>
          <p:nvPr>
            <p:ph type="ftr" sz="quarter" idx="11"/>
          </p:nvPr>
        </p:nvSpPr>
        <p:spPr>
          <a:xfrm>
            <a:off x="2627313" y="6262688"/>
            <a:ext cx="4210050" cy="365125"/>
          </a:xfrm>
        </p:spPr>
        <p:txBody>
          <a:bodyPr/>
          <a:lstStyle>
            <a:lvl1pPr algn="ctr">
              <a:defRPr/>
            </a:lvl1pPr>
          </a:lstStyle>
          <a:p>
            <a:pPr>
              <a:defRPr/>
            </a:pPr>
            <a:endParaRPr lang="en-US"/>
          </a:p>
        </p:txBody>
      </p:sp>
      <p:sp>
        <p:nvSpPr>
          <p:cNvPr id="10" name="Slide Number Placeholder 5">
            <a:extLst>
              <a:ext uri="{FF2B5EF4-FFF2-40B4-BE49-F238E27FC236}">
                <a16:creationId xmlns:a16="http://schemas.microsoft.com/office/drawing/2014/main" id="{A2D28EF8-B686-B649-7809-587A982C56E7}"/>
              </a:ext>
            </a:extLst>
          </p:cNvPr>
          <p:cNvSpPr>
            <a:spLocks noGrp="1"/>
          </p:cNvSpPr>
          <p:nvPr>
            <p:ph type="sldNum" sz="quarter" idx="12"/>
          </p:nvPr>
        </p:nvSpPr>
        <p:spPr>
          <a:xfrm>
            <a:off x="7015163" y="6262688"/>
            <a:ext cx="985837" cy="365125"/>
          </a:xfrm>
        </p:spPr>
        <p:txBody>
          <a:bodyPr/>
          <a:lstStyle>
            <a:lvl1pPr algn="ctr">
              <a:defRPr/>
            </a:lvl1pPr>
          </a:lstStyle>
          <a:p>
            <a:pPr>
              <a:defRPr/>
            </a:pPr>
            <a:fld id="{5CBDECB2-E2A0-42B3-8D60-9ADCF7D34677}" type="slidenum">
              <a:rPr lang="en-US"/>
              <a:pPr>
                <a:defRPr/>
              </a:pPr>
              <a:t>‹#›</a:t>
            </a:fld>
            <a:endParaRPr lang="en-US"/>
          </a:p>
        </p:txBody>
      </p:sp>
    </p:spTree>
    <p:extLst>
      <p:ext uri="{BB962C8B-B14F-4D97-AF65-F5344CB8AC3E}">
        <p14:creationId xmlns:p14="http://schemas.microsoft.com/office/powerpoint/2010/main" val="289614813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665A02F-430E-CEBA-7049-E221E2F4F4DD}"/>
              </a:ext>
            </a:extLst>
          </p:cNvPr>
          <p:cNvSpPr/>
          <p:nvPr userDrawn="1"/>
        </p:nvSpPr>
        <p:spPr>
          <a:xfrm>
            <a:off x="0" y="0"/>
            <a:ext cx="12192000" cy="11922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64DC4DE8-B0A2-2138-510D-BAF3A2301566}"/>
              </a:ext>
            </a:extLst>
          </p:cNvPr>
          <p:cNvSpPr/>
          <p:nvPr userDrawn="1"/>
        </p:nvSpPr>
        <p:spPr>
          <a:xfrm>
            <a:off x="0" y="6032500"/>
            <a:ext cx="12192000" cy="825500"/>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8" descr="Text&#10;&#10;Description automatically generated">
            <a:extLst>
              <a:ext uri="{FF2B5EF4-FFF2-40B4-BE49-F238E27FC236}">
                <a16:creationId xmlns:a16="http://schemas.microsoft.com/office/drawing/2014/main" id="{94D3BC28-EE95-E9E9-5AA5-14F3F13B24F8}"/>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8267700" y="6176963"/>
            <a:ext cx="27892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0571" y="147782"/>
            <a:ext cx="6647550" cy="951345"/>
          </a:xfrm>
        </p:spPr>
        <p:txBody>
          <a:bodyPr/>
          <a:lstStyle>
            <a:lvl1pPr>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683491" y="1480589"/>
            <a:ext cx="5809673" cy="438046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028692" y="143501"/>
            <a:ext cx="4972737" cy="951346"/>
          </a:xfrm>
        </p:spPr>
        <p:txBody>
          <a:bodyPr anchor="ctr">
            <a:normAutofit/>
          </a:bodyPr>
          <a:lstStyle>
            <a:lvl1pPr marL="0" indent="0">
              <a:buNone/>
              <a:defRPr sz="1800">
                <a:solidFill>
                  <a:schemeClr val="accent1">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5B89AE33-9E6C-C4EC-9015-C32640F22D4D}"/>
              </a:ext>
            </a:extLst>
          </p:cNvPr>
          <p:cNvSpPr>
            <a:spLocks noGrp="1"/>
          </p:cNvSpPr>
          <p:nvPr>
            <p:ph type="dt" sz="half" idx="10"/>
          </p:nvPr>
        </p:nvSpPr>
        <p:spPr>
          <a:xfrm>
            <a:off x="1325563" y="6262688"/>
            <a:ext cx="1128712" cy="365125"/>
          </a:xfrm>
        </p:spPr>
        <p:txBody>
          <a:bodyPr/>
          <a:lstStyle>
            <a:lvl1pPr algn="ctr">
              <a:defRPr/>
            </a:lvl1pPr>
          </a:lstStyle>
          <a:p>
            <a:pPr>
              <a:defRPr/>
            </a:pPr>
            <a:fld id="{DEC6E866-1E57-4F90-9102-7800149A2C05}" type="datetimeFigureOut">
              <a:rPr lang="en-US"/>
              <a:pPr>
                <a:defRPr/>
              </a:pPr>
              <a:t>8/1/2022</a:t>
            </a:fld>
            <a:endParaRPr lang="en-US"/>
          </a:p>
        </p:txBody>
      </p:sp>
      <p:sp>
        <p:nvSpPr>
          <p:cNvPr id="9" name="Footer Placeholder 4">
            <a:extLst>
              <a:ext uri="{FF2B5EF4-FFF2-40B4-BE49-F238E27FC236}">
                <a16:creationId xmlns:a16="http://schemas.microsoft.com/office/drawing/2014/main" id="{E877364E-BF0B-E7F6-C97A-66486D36DFA1}"/>
              </a:ext>
            </a:extLst>
          </p:cNvPr>
          <p:cNvSpPr>
            <a:spLocks noGrp="1"/>
          </p:cNvSpPr>
          <p:nvPr>
            <p:ph type="ftr" sz="quarter" idx="11"/>
          </p:nvPr>
        </p:nvSpPr>
        <p:spPr>
          <a:xfrm>
            <a:off x="2627313" y="6262688"/>
            <a:ext cx="4210050" cy="365125"/>
          </a:xfrm>
        </p:spPr>
        <p:txBody>
          <a:bodyPr/>
          <a:lstStyle>
            <a:lvl1pPr algn="ctr">
              <a:defRPr/>
            </a:lvl1pPr>
          </a:lstStyle>
          <a:p>
            <a:pPr>
              <a:defRPr/>
            </a:pPr>
            <a:endParaRPr lang="en-US"/>
          </a:p>
        </p:txBody>
      </p:sp>
      <p:sp>
        <p:nvSpPr>
          <p:cNvPr id="10" name="Slide Number Placeholder 5">
            <a:extLst>
              <a:ext uri="{FF2B5EF4-FFF2-40B4-BE49-F238E27FC236}">
                <a16:creationId xmlns:a16="http://schemas.microsoft.com/office/drawing/2014/main" id="{E7E8C820-DFBE-6094-303D-4C24FAA0B7DD}"/>
              </a:ext>
            </a:extLst>
          </p:cNvPr>
          <p:cNvSpPr>
            <a:spLocks noGrp="1"/>
          </p:cNvSpPr>
          <p:nvPr>
            <p:ph type="sldNum" sz="quarter" idx="12"/>
          </p:nvPr>
        </p:nvSpPr>
        <p:spPr>
          <a:xfrm>
            <a:off x="7015163" y="6262688"/>
            <a:ext cx="985837" cy="365125"/>
          </a:xfrm>
        </p:spPr>
        <p:txBody>
          <a:bodyPr/>
          <a:lstStyle>
            <a:lvl1pPr algn="ctr">
              <a:defRPr/>
            </a:lvl1pPr>
          </a:lstStyle>
          <a:p>
            <a:pPr>
              <a:defRPr/>
            </a:pPr>
            <a:fld id="{DFE5B9BA-B00E-45BA-8E68-140CA81E0634}" type="slidenum">
              <a:rPr lang="en-US"/>
              <a:pPr>
                <a:defRPr/>
              </a:pPr>
              <a:t>‹#›</a:t>
            </a:fld>
            <a:endParaRPr lang="en-US"/>
          </a:p>
        </p:txBody>
      </p:sp>
    </p:spTree>
    <p:extLst>
      <p:ext uri="{BB962C8B-B14F-4D97-AF65-F5344CB8AC3E}">
        <p14:creationId xmlns:p14="http://schemas.microsoft.com/office/powerpoint/2010/main" val="166669896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EFE475-1A91-59F8-38D2-B082AB5E4748}"/>
              </a:ext>
            </a:extLst>
          </p:cNvPr>
          <p:cNvSpPr/>
          <p:nvPr userDrawn="1"/>
        </p:nvSpPr>
        <p:spPr>
          <a:xfrm>
            <a:off x="0" y="0"/>
            <a:ext cx="12192000" cy="11922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7854CA9-9729-F3CD-2710-7C64D184346A}"/>
              </a:ext>
            </a:extLst>
          </p:cNvPr>
          <p:cNvSpPr/>
          <p:nvPr userDrawn="1"/>
        </p:nvSpPr>
        <p:spPr>
          <a:xfrm>
            <a:off x="0" y="6032500"/>
            <a:ext cx="12192000" cy="825500"/>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8" descr="Text&#10;&#10;Description automatically generated">
            <a:extLst>
              <a:ext uri="{FF2B5EF4-FFF2-40B4-BE49-F238E27FC236}">
                <a16:creationId xmlns:a16="http://schemas.microsoft.com/office/drawing/2014/main" id="{2F8160C6-C377-5953-A5B3-018B6028891C}"/>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8267700" y="6176963"/>
            <a:ext cx="27892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0571" y="147782"/>
            <a:ext cx="6647550" cy="951345"/>
          </a:xfrm>
        </p:spPr>
        <p:txBody>
          <a:bodyPr/>
          <a:lstStyle>
            <a:lvl1pPr>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683491" y="1480589"/>
            <a:ext cx="5809673" cy="438046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028692" y="143501"/>
            <a:ext cx="4972737" cy="951346"/>
          </a:xfrm>
        </p:spPr>
        <p:txBody>
          <a:bodyPr anchor="ctr">
            <a:normAutofit/>
          </a:bodyPr>
          <a:lstStyle>
            <a:lvl1pPr marL="0" indent="0">
              <a:buNone/>
              <a:defRPr sz="1800">
                <a:solidFill>
                  <a:schemeClr val="accent1">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B0368272-FEF3-E8CB-90ED-D11258DD15BC}"/>
              </a:ext>
            </a:extLst>
          </p:cNvPr>
          <p:cNvSpPr>
            <a:spLocks noGrp="1"/>
          </p:cNvSpPr>
          <p:nvPr>
            <p:ph type="dt" sz="half" idx="10"/>
          </p:nvPr>
        </p:nvSpPr>
        <p:spPr>
          <a:xfrm>
            <a:off x="1325563" y="6262688"/>
            <a:ext cx="1128712" cy="365125"/>
          </a:xfrm>
        </p:spPr>
        <p:txBody>
          <a:bodyPr/>
          <a:lstStyle>
            <a:lvl1pPr algn="ctr">
              <a:defRPr/>
            </a:lvl1pPr>
          </a:lstStyle>
          <a:p>
            <a:pPr>
              <a:defRPr/>
            </a:pPr>
            <a:fld id="{4E921586-7B99-4A46-A05C-DFCE365D64C6}" type="datetimeFigureOut">
              <a:rPr lang="en-US"/>
              <a:pPr>
                <a:defRPr/>
              </a:pPr>
              <a:t>8/1/2022</a:t>
            </a:fld>
            <a:endParaRPr lang="en-US"/>
          </a:p>
        </p:txBody>
      </p:sp>
      <p:sp>
        <p:nvSpPr>
          <p:cNvPr id="9" name="Footer Placeholder 4">
            <a:extLst>
              <a:ext uri="{FF2B5EF4-FFF2-40B4-BE49-F238E27FC236}">
                <a16:creationId xmlns:a16="http://schemas.microsoft.com/office/drawing/2014/main" id="{BDA02D04-3219-4DBE-A4D7-1A7FD55B820A}"/>
              </a:ext>
            </a:extLst>
          </p:cNvPr>
          <p:cNvSpPr>
            <a:spLocks noGrp="1"/>
          </p:cNvSpPr>
          <p:nvPr>
            <p:ph type="ftr" sz="quarter" idx="11"/>
          </p:nvPr>
        </p:nvSpPr>
        <p:spPr>
          <a:xfrm>
            <a:off x="2627313" y="6262688"/>
            <a:ext cx="4210050" cy="365125"/>
          </a:xfrm>
        </p:spPr>
        <p:txBody>
          <a:bodyPr/>
          <a:lstStyle>
            <a:lvl1pPr algn="ctr">
              <a:defRPr/>
            </a:lvl1pPr>
          </a:lstStyle>
          <a:p>
            <a:pPr>
              <a:defRPr/>
            </a:pPr>
            <a:endParaRPr lang="en-US"/>
          </a:p>
        </p:txBody>
      </p:sp>
      <p:sp>
        <p:nvSpPr>
          <p:cNvPr id="10" name="Slide Number Placeholder 5">
            <a:extLst>
              <a:ext uri="{FF2B5EF4-FFF2-40B4-BE49-F238E27FC236}">
                <a16:creationId xmlns:a16="http://schemas.microsoft.com/office/drawing/2014/main" id="{E74CB486-3515-95DD-DC33-C565D00BB402}"/>
              </a:ext>
            </a:extLst>
          </p:cNvPr>
          <p:cNvSpPr>
            <a:spLocks noGrp="1"/>
          </p:cNvSpPr>
          <p:nvPr>
            <p:ph type="sldNum" sz="quarter" idx="12"/>
          </p:nvPr>
        </p:nvSpPr>
        <p:spPr>
          <a:xfrm>
            <a:off x="7015163" y="6262688"/>
            <a:ext cx="985837" cy="365125"/>
          </a:xfrm>
        </p:spPr>
        <p:txBody>
          <a:bodyPr/>
          <a:lstStyle>
            <a:lvl1pPr algn="ctr">
              <a:defRPr/>
            </a:lvl1pPr>
          </a:lstStyle>
          <a:p>
            <a:pPr>
              <a:defRPr/>
            </a:pPr>
            <a:fld id="{9140112F-593F-4F62-9012-CBD5AE25E858}" type="slidenum">
              <a:rPr lang="en-US"/>
              <a:pPr>
                <a:defRPr/>
              </a:pPr>
              <a:t>‹#›</a:t>
            </a:fld>
            <a:endParaRPr lang="en-US"/>
          </a:p>
        </p:txBody>
      </p:sp>
    </p:spTree>
    <p:extLst>
      <p:ext uri="{BB962C8B-B14F-4D97-AF65-F5344CB8AC3E}">
        <p14:creationId xmlns:p14="http://schemas.microsoft.com/office/powerpoint/2010/main" val="88977609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End Slide 1">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06A58DBC-55F0-5E73-4186-9FF594A7CB12}"/>
              </a:ext>
            </a:extLst>
          </p:cNvPr>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4303713" y="5662613"/>
            <a:ext cx="4660900"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087436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End Slide - Grid Only">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9953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End Slide - Grid Only">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158542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End Slide 2">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1A9C90CA-CCA5-8005-2203-46F0A4301F19}"/>
              </a:ext>
            </a:extLst>
          </p:cNvPr>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4303713" y="5394325"/>
            <a:ext cx="46609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704320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End Slide 3">
    <p:bg>
      <p:bgPr>
        <a:solidFill>
          <a:schemeClr val="accent1"/>
        </a:solid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06378372-3089-9C7C-8EA4-DD6221AF6BC9}"/>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4303713" y="5394325"/>
            <a:ext cx="46609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978330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End Slide 4">
    <p:bg>
      <p:bgPr>
        <a:solidFill>
          <a:srgbClr val="F2F2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8D6BE7F8-80CE-5AE8-2EBF-15D6FE2102E2}"/>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873250" y="2482850"/>
            <a:ext cx="84455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982275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pic>
        <p:nvPicPr>
          <p:cNvPr id="11" name="Picture 10" descr="A close up of a light&#10;&#10;Description automatically generated">
            <a:extLst>
              <a:ext uri="{FF2B5EF4-FFF2-40B4-BE49-F238E27FC236}">
                <a16:creationId xmlns:a16="http://schemas.microsoft.com/office/drawing/2014/main" id="{3AB1D953-1FE6-8D4F-939F-5290CBDD0D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flipH="1">
            <a:off x="4187788" y="7454"/>
            <a:ext cx="7991514" cy="4799401"/>
          </a:xfrm>
          <a:prstGeom prst="rect">
            <a:avLst/>
          </a:prstGeom>
          <a:effectLst>
            <a:reflection blurRad="6350" stA="50000" endA="300" endPos="55000" dir="5400000" sy="-100000" algn="bl" rotWithShape="0"/>
            <a:softEdge rad="0"/>
          </a:effectLst>
        </p:spPr>
      </p:pic>
      <p:sp>
        <p:nvSpPr>
          <p:cNvPr id="18" name="Rectangle 17">
            <a:extLst>
              <a:ext uri="{FF2B5EF4-FFF2-40B4-BE49-F238E27FC236}">
                <a16:creationId xmlns:a16="http://schemas.microsoft.com/office/drawing/2014/main" id="{16AAA02F-CED1-E044-97CB-B372144684B1}"/>
              </a:ext>
            </a:extLst>
          </p:cNvPr>
          <p:cNvSpPr/>
          <p:nvPr userDrawn="1"/>
        </p:nvSpPr>
        <p:spPr>
          <a:xfrm>
            <a:off x="-9596" y="-7216"/>
            <a:ext cx="12201596" cy="6858002"/>
          </a:xfrm>
          <a:prstGeom prst="rect">
            <a:avLst/>
          </a:prstGeom>
          <a:gradFill flip="none" rotWithShape="1">
            <a:gsLst>
              <a:gs pos="42000">
                <a:schemeClr val="tx1">
                  <a:alpha val="0"/>
                </a:schemeClr>
              </a:gs>
              <a:gs pos="0">
                <a:srgbClr val="005B99">
                  <a:alpha val="74000"/>
                </a:srgbClr>
              </a:gs>
              <a:gs pos="0">
                <a:srgbClr val="F68C2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18B935-BFED-BB49-9E20-CF1E58FE7750}"/>
              </a:ext>
            </a:extLst>
          </p:cNvPr>
          <p:cNvSpPr>
            <a:spLocks noGrp="1"/>
          </p:cNvSpPr>
          <p:nvPr>
            <p:ph type="ctrTitle" hasCustomPrompt="1"/>
          </p:nvPr>
        </p:nvSpPr>
        <p:spPr>
          <a:xfrm>
            <a:off x="838200" y="990487"/>
            <a:ext cx="9997684" cy="1825167"/>
          </a:xfrm>
        </p:spPr>
        <p:txBody>
          <a:bodyPr anchor="t" anchorCtr="0">
            <a:normAutofit/>
          </a:bodyPr>
          <a:lstStyle>
            <a:lvl1pPr algn="l">
              <a:defRPr sz="4000">
                <a:solidFill>
                  <a:schemeClr val="bg1"/>
                </a:solidFill>
                <a:effectLst>
                  <a:outerShdw blurRad="50800" dist="38100" dir="2700000" algn="tl"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defRPr>
            </a:lvl1pPr>
          </a:lstStyle>
          <a:p>
            <a:r>
              <a:rPr lang="en-US"/>
              <a:t>Click to edit Master title style</a:t>
            </a:r>
            <a:br>
              <a:rPr lang="en-US"/>
            </a:br>
            <a:endParaRPr lang="en-US"/>
          </a:p>
        </p:txBody>
      </p:sp>
      <p:sp>
        <p:nvSpPr>
          <p:cNvPr id="5" name="Footer Placeholder 4">
            <a:extLst>
              <a:ext uri="{FF2B5EF4-FFF2-40B4-BE49-F238E27FC236}">
                <a16:creationId xmlns:a16="http://schemas.microsoft.com/office/drawing/2014/main" id="{FED3E565-9279-FD4A-B73F-8AB502EC6A24}"/>
              </a:ext>
            </a:extLst>
          </p:cNvPr>
          <p:cNvSpPr>
            <a:spLocks noGrp="1"/>
          </p:cNvSpPr>
          <p:nvPr>
            <p:ph type="ftr" sz="quarter" idx="11"/>
          </p:nvPr>
        </p:nvSpPr>
        <p:spPr/>
        <p:txBody>
          <a:bodyPr/>
          <a:lstStyle/>
          <a:p>
            <a:endParaRPr lang="en-US"/>
          </a:p>
        </p:txBody>
      </p:sp>
      <p:sp>
        <p:nvSpPr>
          <p:cNvPr id="13" name="Rectangle 12">
            <a:extLst>
              <a:ext uri="{FF2B5EF4-FFF2-40B4-BE49-F238E27FC236}">
                <a16:creationId xmlns:a16="http://schemas.microsoft.com/office/drawing/2014/main" id="{13B81375-2F33-C440-A006-81BC2E2D0F7A}"/>
              </a:ext>
            </a:extLst>
          </p:cNvPr>
          <p:cNvSpPr/>
          <p:nvPr userDrawn="1"/>
        </p:nvSpPr>
        <p:spPr>
          <a:xfrm>
            <a:off x="0" y="1526553"/>
            <a:ext cx="3837971" cy="376518"/>
          </a:xfrm>
          <a:prstGeom prst="rect">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4" name="Rectangle 13">
            <a:extLst>
              <a:ext uri="{FF2B5EF4-FFF2-40B4-BE49-F238E27FC236}">
                <a16:creationId xmlns:a16="http://schemas.microsoft.com/office/drawing/2014/main" id="{8D2B553F-B8A8-F045-B0D3-C407786B5830}"/>
              </a:ext>
            </a:extLst>
          </p:cNvPr>
          <p:cNvSpPr/>
          <p:nvPr userDrawn="1"/>
        </p:nvSpPr>
        <p:spPr>
          <a:xfrm>
            <a:off x="0" y="982196"/>
            <a:ext cx="5638800" cy="376518"/>
          </a:xfrm>
          <a:prstGeom prst="rect">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0" name="Date Placeholder 3">
            <a:extLst>
              <a:ext uri="{FF2B5EF4-FFF2-40B4-BE49-F238E27FC236}">
                <a16:creationId xmlns:a16="http://schemas.microsoft.com/office/drawing/2014/main" id="{126DBEE9-8717-39EF-AA94-480E516EAF2B}"/>
              </a:ext>
            </a:extLst>
          </p:cNvPr>
          <p:cNvSpPr txBox="1">
            <a:spLocks/>
          </p:cNvSpPr>
          <p:nvPr userDrawn="1"/>
        </p:nvSpPr>
        <p:spPr>
          <a:xfrm>
            <a:off x="8518967" y="6315303"/>
            <a:ext cx="322878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5D7C5EB-8F8A-0840-96D0-22E0523CE69D}" type="datetimeFigureOut">
              <a:rPr lang="en-US" smtClean="0"/>
              <a:pPr algn="r"/>
              <a:t>8/1/2022</a:t>
            </a:fld>
            <a:endParaRPr lang="en-US"/>
          </a:p>
        </p:txBody>
      </p:sp>
      <p:sp>
        <p:nvSpPr>
          <p:cNvPr id="15" name="Rectangle 14">
            <a:extLst>
              <a:ext uri="{FF2B5EF4-FFF2-40B4-BE49-F238E27FC236}">
                <a16:creationId xmlns:a16="http://schemas.microsoft.com/office/drawing/2014/main" id="{D21B4D47-6BAB-8ECF-7C9F-C4289EEACDDE}"/>
              </a:ext>
            </a:extLst>
          </p:cNvPr>
          <p:cNvSpPr/>
          <p:nvPr userDrawn="1"/>
        </p:nvSpPr>
        <p:spPr>
          <a:xfrm rot="5400000">
            <a:off x="7158757" y="5828448"/>
            <a:ext cx="2001983" cy="57136"/>
          </a:xfrm>
          <a:prstGeom prst="rect">
            <a:avLst/>
          </a:prstGeom>
          <a:gradFill>
            <a:gsLst>
              <a:gs pos="50000">
                <a:srgbClr val="FBFCFE"/>
              </a:gs>
              <a:gs pos="0">
                <a:schemeClr val="accent1">
                  <a:lumMod val="5000"/>
                  <a:lumOff val="95000"/>
                  <a:alpha val="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Picture Placeholder 6">
            <a:extLst>
              <a:ext uri="{FF2B5EF4-FFF2-40B4-BE49-F238E27FC236}">
                <a16:creationId xmlns:a16="http://schemas.microsoft.com/office/drawing/2014/main" id="{09DA3B93-5EC6-5720-DFA4-F8269B52B53A}"/>
              </a:ext>
            </a:extLst>
          </p:cNvPr>
          <p:cNvSpPr>
            <a:spLocks noGrp="1"/>
          </p:cNvSpPr>
          <p:nvPr>
            <p:ph type="pic" sz="quarter" idx="20" hasCustomPrompt="1"/>
          </p:nvPr>
        </p:nvSpPr>
        <p:spPr>
          <a:xfrm>
            <a:off x="5460209" y="4856019"/>
            <a:ext cx="2668693" cy="2001981"/>
          </a:xfrm>
        </p:spPr>
        <p:txBody>
          <a:bodyPr lIns="91440" rIns="0">
            <a:normAutofit/>
          </a:bodyPr>
          <a:lstStyle>
            <a:lvl1pPr marL="0" indent="0">
              <a:buFontTx/>
              <a:buNone/>
              <a:defRPr sz="1900">
                <a:solidFill>
                  <a:schemeClr val="bg2">
                    <a:lumMod val="75000"/>
                  </a:schemeClr>
                </a:solidFill>
                <a:latin typeface="Arial" panose="020B0604020202020204" pitchFamily="34" charset="0"/>
                <a:cs typeface="Arial" panose="020B0604020202020204" pitchFamily="34" charset="0"/>
              </a:defRPr>
            </a:lvl1pPr>
          </a:lstStyle>
          <a:p>
            <a:r>
              <a:rPr lang="en-US"/>
              <a:t>Click photo icon below to insert picture</a:t>
            </a:r>
            <a:br>
              <a:rPr lang="en-US"/>
            </a:br>
            <a:r>
              <a:rPr lang="en-US"/>
              <a:t>(if replacing picture, you will have to reset your crop area)</a:t>
            </a:r>
          </a:p>
        </p:txBody>
      </p:sp>
      <p:sp>
        <p:nvSpPr>
          <p:cNvPr id="21" name="Rectangle 20">
            <a:extLst>
              <a:ext uri="{FF2B5EF4-FFF2-40B4-BE49-F238E27FC236}">
                <a16:creationId xmlns:a16="http://schemas.microsoft.com/office/drawing/2014/main" id="{CA64B5FF-2D54-280E-68E9-A96171EFEFB3}"/>
              </a:ext>
            </a:extLst>
          </p:cNvPr>
          <p:cNvSpPr/>
          <p:nvPr userDrawn="1"/>
        </p:nvSpPr>
        <p:spPr>
          <a:xfrm>
            <a:off x="12698" y="4806855"/>
            <a:ext cx="12192000" cy="49162"/>
          </a:xfrm>
          <a:prstGeom prst="rect">
            <a:avLst/>
          </a:prstGeom>
          <a:gradFill>
            <a:gsLst>
              <a:gs pos="50000">
                <a:srgbClr val="FBFCFE"/>
              </a:gs>
              <a:gs pos="0">
                <a:schemeClr val="accent1">
                  <a:lumMod val="5000"/>
                  <a:lumOff val="95000"/>
                  <a:alpha val="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2" name="Picture Placeholder 6">
            <a:extLst>
              <a:ext uri="{FF2B5EF4-FFF2-40B4-BE49-F238E27FC236}">
                <a16:creationId xmlns:a16="http://schemas.microsoft.com/office/drawing/2014/main" id="{039F4E63-5482-0C6E-9822-AA04B9B42CE7}"/>
              </a:ext>
            </a:extLst>
          </p:cNvPr>
          <p:cNvSpPr>
            <a:spLocks noGrp="1"/>
          </p:cNvSpPr>
          <p:nvPr>
            <p:ph type="pic" sz="quarter" idx="22" hasCustomPrompt="1"/>
          </p:nvPr>
        </p:nvSpPr>
        <p:spPr>
          <a:xfrm>
            <a:off x="0" y="4856028"/>
            <a:ext cx="2668693" cy="2001981"/>
          </a:xfrm>
        </p:spPr>
        <p:txBody>
          <a:bodyPr lIns="91440" rIns="0">
            <a:noAutofit/>
          </a:bodyPr>
          <a:lstStyle>
            <a:lvl1pPr marL="0" indent="0">
              <a:buFontTx/>
              <a:buNone/>
              <a:defRPr sz="1900">
                <a:solidFill>
                  <a:schemeClr val="bg2">
                    <a:lumMod val="75000"/>
                  </a:schemeClr>
                </a:solidFill>
                <a:latin typeface="Arial" panose="020B0604020202020204" pitchFamily="34" charset="0"/>
                <a:cs typeface="Arial" panose="020B0604020202020204" pitchFamily="34" charset="0"/>
              </a:defRPr>
            </a:lvl1pPr>
          </a:lstStyle>
          <a:p>
            <a:r>
              <a:rPr lang="en-US"/>
              <a:t>Click photo icon below to insert picture</a:t>
            </a:r>
            <a:br>
              <a:rPr lang="en-US"/>
            </a:br>
            <a:r>
              <a:rPr lang="en-US"/>
              <a:t>(if replacing picture, you will have to reset your crop area)</a:t>
            </a:r>
          </a:p>
        </p:txBody>
      </p:sp>
      <p:sp>
        <p:nvSpPr>
          <p:cNvPr id="23" name="Picture Placeholder 6">
            <a:extLst>
              <a:ext uri="{FF2B5EF4-FFF2-40B4-BE49-F238E27FC236}">
                <a16:creationId xmlns:a16="http://schemas.microsoft.com/office/drawing/2014/main" id="{B5822145-CF99-120D-37E0-BE35C96C2F9A}"/>
              </a:ext>
            </a:extLst>
          </p:cNvPr>
          <p:cNvSpPr>
            <a:spLocks noGrp="1"/>
          </p:cNvSpPr>
          <p:nvPr>
            <p:ph type="pic" sz="quarter" idx="21" hasCustomPrompt="1"/>
          </p:nvPr>
        </p:nvSpPr>
        <p:spPr>
          <a:xfrm>
            <a:off x="2725563" y="4856019"/>
            <a:ext cx="2668693" cy="2001981"/>
          </a:xfrm>
        </p:spPr>
        <p:txBody>
          <a:bodyPr lIns="91440" rIns="0">
            <a:normAutofit/>
          </a:bodyPr>
          <a:lstStyle>
            <a:lvl1pPr marL="0" indent="0">
              <a:buFontTx/>
              <a:buNone/>
              <a:defRPr sz="1900">
                <a:solidFill>
                  <a:schemeClr val="bg2">
                    <a:lumMod val="75000"/>
                  </a:schemeClr>
                </a:solidFill>
                <a:latin typeface="Arial" panose="020B0604020202020204" pitchFamily="34" charset="0"/>
                <a:cs typeface="Arial" panose="020B0604020202020204" pitchFamily="34" charset="0"/>
              </a:defRPr>
            </a:lvl1pPr>
          </a:lstStyle>
          <a:p>
            <a:r>
              <a:rPr lang="en-US"/>
              <a:t>Click photo icon below to insert picture</a:t>
            </a:r>
            <a:br>
              <a:rPr lang="en-US"/>
            </a:br>
            <a:r>
              <a:rPr lang="en-US"/>
              <a:t>(if replacing picture, you will have to reset your crop area)</a:t>
            </a:r>
          </a:p>
        </p:txBody>
      </p:sp>
      <p:sp>
        <p:nvSpPr>
          <p:cNvPr id="24" name="Rectangle 23">
            <a:extLst>
              <a:ext uri="{FF2B5EF4-FFF2-40B4-BE49-F238E27FC236}">
                <a16:creationId xmlns:a16="http://schemas.microsoft.com/office/drawing/2014/main" id="{893CC8C0-2CDD-2A59-DB70-9A7EACC40EB5}"/>
              </a:ext>
            </a:extLst>
          </p:cNvPr>
          <p:cNvSpPr/>
          <p:nvPr userDrawn="1"/>
        </p:nvSpPr>
        <p:spPr>
          <a:xfrm rot="5400000">
            <a:off x="1695415" y="5828444"/>
            <a:ext cx="2001983" cy="57136"/>
          </a:xfrm>
          <a:prstGeom prst="rect">
            <a:avLst/>
          </a:prstGeom>
          <a:gradFill>
            <a:gsLst>
              <a:gs pos="50000">
                <a:srgbClr val="FBFCFE"/>
              </a:gs>
              <a:gs pos="0">
                <a:schemeClr val="accent1">
                  <a:lumMod val="5000"/>
                  <a:lumOff val="95000"/>
                  <a:alpha val="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703ED3BB-F752-C2C4-5358-CB15CC2A7166}"/>
              </a:ext>
            </a:extLst>
          </p:cNvPr>
          <p:cNvSpPr/>
          <p:nvPr userDrawn="1"/>
        </p:nvSpPr>
        <p:spPr>
          <a:xfrm rot="5400000">
            <a:off x="4426241" y="5828446"/>
            <a:ext cx="2001983" cy="57136"/>
          </a:xfrm>
          <a:prstGeom prst="rect">
            <a:avLst/>
          </a:prstGeom>
          <a:gradFill>
            <a:gsLst>
              <a:gs pos="50000">
                <a:srgbClr val="FBFCFE"/>
              </a:gs>
              <a:gs pos="0">
                <a:schemeClr val="accent1">
                  <a:lumMod val="5000"/>
                  <a:lumOff val="95000"/>
                  <a:alpha val="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DF57A4D8-FEB1-7549-FB3A-05756F70A8BE}"/>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8444558" y="5263531"/>
            <a:ext cx="3317866" cy="11107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35016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238251"/>
            <a:ext cx="6815667" cy="5286375"/>
          </a:xfrm>
          <a:prstGeom prst="rect">
            <a:avLst/>
          </a:prstGeom>
        </p:spPr>
        <p:txBody>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908001"/>
            <a:ext cx="4011084" cy="456202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178540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tx1"/>
        </a:solidFill>
        <a:effectLst/>
      </p:bgPr>
    </p:bg>
    <p:spTree>
      <p:nvGrpSpPr>
        <p:cNvPr id="1" name=""/>
        <p:cNvGrpSpPr/>
        <p:nvPr/>
      </p:nvGrpSpPr>
      <p:grpSpPr>
        <a:xfrm>
          <a:off x="0" y="0"/>
          <a:ext cx="0" cy="0"/>
          <a:chOff x="0" y="0"/>
          <a:chExt cx="0" cy="0"/>
        </a:xfrm>
      </p:grpSpPr>
      <p:pic>
        <p:nvPicPr>
          <p:cNvPr id="15" name="Picture 14" descr="A close up of a light&#10;&#10;Description automatically generated">
            <a:extLst>
              <a:ext uri="{FF2B5EF4-FFF2-40B4-BE49-F238E27FC236}">
                <a16:creationId xmlns:a16="http://schemas.microsoft.com/office/drawing/2014/main" id="{20F5F865-B576-3C65-5ABC-1100D8B9655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flipH="1">
            <a:off x="2914793" y="-42626"/>
            <a:ext cx="9261893" cy="5162026"/>
          </a:xfrm>
          <a:prstGeom prst="rect">
            <a:avLst/>
          </a:prstGeom>
          <a:effectLst>
            <a:reflection blurRad="6350" stA="50000" endA="300" endPos="55000" dir="5400000" sy="-100000" algn="bl" rotWithShape="0"/>
            <a:softEdge rad="38100"/>
          </a:effectLst>
        </p:spPr>
      </p:pic>
      <p:sp>
        <p:nvSpPr>
          <p:cNvPr id="3" name="Rectangle 2" hidden="1">
            <a:extLst>
              <a:ext uri="{FF2B5EF4-FFF2-40B4-BE49-F238E27FC236}">
                <a16:creationId xmlns:a16="http://schemas.microsoft.com/office/drawing/2014/main" id="{08AA82F4-01DD-8F4D-8F47-EC4269CFD58E}"/>
              </a:ext>
            </a:extLst>
          </p:cNvPr>
          <p:cNvSpPr/>
          <p:nvPr userDrawn="1"/>
        </p:nvSpPr>
        <p:spPr>
          <a:xfrm>
            <a:off x="3684317" y="0"/>
            <a:ext cx="8362951" cy="6858000"/>
          </a:xfrm>
          <a:prstGeom prst="rect">
            <a:avLst/>
          </a:prstGeom>
          <a:gradFill>
            <a:gsLst>
              <a:gs pos="81000">
                <a:srgbClr val="FDFEFF"/>
              </a:gs>
              <a:gs pos="62000">
                <a:srgbClr val="FBFCFE"/>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FED3E565-9279-FD4A-B73F-8AB502EC6A24}"/>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32" name="Rectangle 31">
            <a:extLst>
              <a:ext uri="{FF2B5EF4-FFF2-40B4-BE49-F238E27FC236}">
                <a16:creationId xmlns:a16="http://schemas.microsoft.com/office/drawing/2014/main" id="{F0A2BD72-26A5-0E48-A589-7EE37EE67285}"/>
              </a:ext>
            </a:extLst>
          </p:cNvPr>
          <p:cNvSpPr/>
          <p:nvPr userDrawn="1"/>
        </p:nvSpPr>
        <p:spPr>
          <a:xfrm rot="5400000">
            <a:off x="7275732" y="6003415"/>
            <a:ext cx="1825167" cy="57137"/>
          </a:xfrm>
          <a:prstGeom prst="rect">
            <a:avLst/>
          </a:prstGeom>
          <a:gradFill>
            <a:gsLst>
              <a:gs pos="50000">
                <a:srgbClr val="FBFCFE"/>
              </a:gs>
              <a:gs pos="0">
                <a:schemeClr val="accent1">
                  <a:lumMod val="5000"/>
                  <a:lumOff val="95000"/>
                  <a:alpha val="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436FDA5A-F9E7-D64B-8E18-0937A510D869}"/>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8719002" y="5435501"/>
            <a:ext cx="2902650" cy="971750"/>
          </a:xfrm>
          <a:prstGeom prst="rect">
            <a:avLst/>
          </a:prstGeom>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B634C8C0-98EF-9E49-8330-301E64ECA5A9}"/>
              </a:ext>
            </a:extLst>
          </p:cNvPr>
          <p:cNvSpPr>
            <a:spLocks noGrp="1"/>
          </p:cNvSpPr>
          <p:nvPr>
            <p:ph type="dt" sz="half" idx="10"/>
          </p:nvPr>
        </p:nvSpPr>
        <p:spPr>
          <a:xfrm>
            <a:off x="8884801" y="6353168"/>
            <a:ext cx="2743200" cy="365125"/>
          </a:xfrm>
        </p:spPr>
        <p:txBody>
          <a:bodyPr/>
          <a:lstStyle>
            <a:lvl1pPr algn="r">
              <a:defRPr>
                <a:latin typeface="Arial" panose="020B0604020202020204" pitchFamily="34" charset="0"/>
                <a:cs typeface="Arial" panose="020B0604020202020204" pitchFamily="34" charset="0"/>
              </a:defRPr>
            </a:lvl1pPr>
          </a:lstStyle>
          <a:p>
            <a:fld id="{C5D7C5EB-8F8A-0840-96D0-22E0523CE69D}" type="datetimeFigureOut">
              <a:rPr lang="en-US" smtClean="0"/>
              <a:pPr/>
              <a:t>8/1/2022</a:t>
            </a:fld>
            <a:endParaRPr lang="en-US"/>
          </a:p>
        </p:txBody>
      </p:sp>
      <p:sp>
        <p:nvSpPr>
          <p:cNvPr id="2" name="Title 1">
            <a:extLst>
              <a:ext uri="{FF2B5EF4-FFF2-40B4-BE49-F238E27FC236}">
                <a16:creationId xmlns:a16="http://schemas.microsoft.com/office/drawing/2014/main" id="{BC18B935-BFED-BB49-9E20-CF1E58FE7750}"/>
              </a:ext>
            </a:extLst>
          </p:cNvPr>
          <p:cNvSpPr>
            <a:spLocks noGrp="1"/>
          </p:cNvSpPr>
          <p:nvPr>
            <p:ph type="ctrTitle" hasCustomPrompt="1"/>
          </p:nvPr>
        </p:nvSpPr>
        <p:spPr>
          <a:xfrm>
            <a:off x="590002" y="893135"/>
            <a:ext cx="11011995" cy="1825167"/>
          </a:xfrm>
        </p:spPr>
        <p:txBody>
          <a:bodyPr anchor="t" anchorCtr="0">
            <a:normAutofit/>
          </a:bodyPr>
          <a:lstStyle>
            <a:lvl1pPr algn="l">
              <a:defRPr sz="3200">
                <a:solidFill>
                  <a:schemeClr val="bg1"/>
                </a:solidFill>
                <a:effectLst>
                  <a:outerShdw blurRad="177800" dist="38100" dir="8100000" algn="tr" rotWithShape="0">
                    <a:prstClr val="black">
                      <a:alpha val="40000"/>
                    </a:prstClr>
                  </a:outerShdw>
                </a:effectLst>
                <a:latin typeface="Arial" panose="020B0604020202020204" pitchFamily="34" charset="0"/>
                <a:ea typeface="Verdana" panose="020B0604030504040204" pitchFamily="34" charset="0"/>
                <a:cs typeface="Arial" panose="020B0604020202020204" pitchFamily="34" charset="0"/>
              </a:defRPr>
            </a:lvl1pPr>
          </a:lstStyle>
          <a:p>
            <a:r>
              <a:rPr lang="en-US"/>
              <a:t>Click to edit Master title style</a:t>
            </a:r>
            <a:br>
              <a:rPr lang="en-US"/>
            </a:br>
            <a:endParaRPr lang="en-US"/>
          </a:p>
        </p:txBody>
      </p:sp>
      <p:sp>
        <p:nvSpPr>
          <p:cNvPr id="29" name="Rectangle 28">
            <a:extLst>
              <a:ext uri="{FF2B5EF4-FFF2-40B4-BE49-F238E27FC236}">
                <a16:creationId xmlns:a16="http://schemas.microsoft.com/office/drawing/2014/main" id="{04CF6683-21AF-004C-9529-608C73B6DC66}"/>
              </a:ext>
            </a:extLst>
          </p:cNvPr>
          <p:cNvSpPr/>
          <p:nvPr userDrawn="1"/>
        </p:nvSpPr>
        <p:spPr>
          <a:xfrm>
            <a:off x="8188316" y="5087737"/>
            <a:ext cx="4016381" cy="49161"/>
          </a:xfrm>
          <a:prstGeom prst="rect">
            <a:avLst/>
          </a:prstGeom>
          <a:gradFill>
            <a:gsLst>
              <a:gs pos="50000">
                <a:srgbClr val="FBFCFE"/>
              </a:gs>
              <a:gs pos="0">
                <a:schemeClr val="accent1">
                  <a:lumMod val="5000"/>
                  <a:lumOff val="95000"/>
                  <a:alpha val="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85846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36403-AF9A-F444-AEFF-51934438ECEE}"/>
              </a:ext>
            </a:extLst>
          </p:cNvPr>
          <p:cNvSpPr>
            <a:spLocks noGrp="1"/>
          </p:cNvSpPr>
          <p:nvPr>
            <p:ph type="title"/>
          </p:nvPr>
        </p:nvSpPr>
        <p:spPr/>
        <p:txBody>
          <a:bodyPr/>
          <a:lstStyle>
            <a:lvl1pPr>
              <a:defRPr>
                <a:solidFill>
                  <a:srgbClr val="6D6E7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4E17DFB-7228-3C47-B57A-A67B9748027F}"/>
              </a:ext>
            </a:extLst>
          </p:cNvPr>
          <p:cNvSpPr>
            <a:spLocks noGrp="1"/>
          </p:cNvSpPr>
          <p:nvPr>
            <p:ph idx="1"/>
          </p:nvPr>
        </p:nvSpPr>
        <p:spPr/>
        <p:txBody>
          <a:bodyPr/>
          <a:lstStyle>
            <a:lvl1pPr>
              <a:buClr>
                <a:srgbClr val="F68C20"/>
              </a:buClr>
              <a:defRPr>
                <a:solidFill>
                  <a:srgbClr val="6D6E71"/>
                </a:solidFill>
                <a:latin typeface="Arial" panose="020B0604020202020204" pitchFamily="34" charset="0"/>
                <a:cs typeface="Arial" panose="020B0604020202020204" pitchFamily="34" charset="0"/>
              </a:defRPr>
            </a:lvl1pPr>
            <a:lvl2pPr>
              <a:buClr>
                <a:srgbClr val="F68C20"/>
              </a:buClr>
              <a:defRPr>
                <a:solidFill>
                  <a:srgbClr val="6D6E71"/>
                </a:solidFill>
                <a:latin typeface="Arial" panose="020B0604020202020204" pitchFamily="34" charset="0"/>
                <a:cs typeface="Arial" panose="020B0604020202020204" pitchFamily="34" charset="0"/>
              </a:defRPr>
            </a:lvl2pPr>
            <a:lvl3pPr>
              <a:buClr>
                <a:srgbClr val="F68C20"/>
              </a:buClr>
              <a:defRPr>
                <a:solidFill>
                  <a:srgbClr val="6D6E71"/>
                </a:solidFill>
                <a:latin typeface="Arial" panose="020B0604020202020204" pitchFamily="34" charset="0"/>
                <a:cs typeface="Arial" panose="020B0604020202020204" pitchFamily="34" charset="0"/>
              </a:defRPr>
            </a:lvl3pPr>
            <a:lvl4pPr>
              <a:buClr>
                <a:srgbClr val="F68C20"/>
              </a:buClr>
              <a:defRPr>
                <a:solidFill>
                  <a:srgbClr val="6D6E71"/>
                </a:solidFill>
                <a:latin typeface="Arial" panose="020B0604020202020204" pitchFamily="34" charset="0"/>
                <a:cs typeface="Arial" panose="020B0604020202020204" pitchFamily="34" charset="0"/>
              </a:defRPr>
            </a:lvl4pPr>
            <a:lvl5pPr>
              <a:buClr>
                <a:srgbClr val="F68C20"/>
              </a:buClr>
              <a:defRPr>
                <a:solidFill>
                  <a:srgbClr val="6D6E7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58480-9CEF-4046-A7F9-05FA8350DE74}"/>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en-US"/>
              <a:t>(#)</a:t>
            </a:r>
          </a:p>
        </p:txBody>
      </p:sp>
      <p:sp>
        <p:nvSpPr>
          <p:cNvPr id="5" name="Footer Placeholder 4">
            <a:extLst>
              <a:ext uri="{FF2B5EF4-FFF2-40B4-BE49-F238E27FC236}">
                <a16:creationId xmlns:a16="http://schemas.microsoft.com/office/drawing/2014/main" id="{A4512BAC-FE68-264B-96FA-976B30BF8490}"/>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405981936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5A577-1D4F-5640-845D-E39EA6B9560F}"/>
              </a:ext>
            </a:extLst>
          </p:cNvPr>
          <p:cNvSpPr>
            <a:spLocks noGrp="1"/>
          </p:cNvSpPr>
          <p:nvPr>
            <p:ph type="title"/>
          </p:nvPr>
        </p:nvSpPr>
        <p:spPr>
          <a:xfrm>
            <a:off x="831850" y="1709738"/>
            <a:ext cx="10515600" cy="2852737"/>
          </a:xfrm>
        </p:spPr>
        <p:txBody>
          <a:bodyPr anchor="b"/>
          <a:lstStyle>
            <a:lvl1pPr>
              <a:defRPr sz="6000">
                <a:solidFill>
                  <a:srgbClr val="6D6E7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144F5DA5-D0CB-794D-BF41-9EE90D4C7E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0B1B1D-9010-CF45-8E59-6A4347337C44}"/>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en-US"/>
              <a:t>(#)</a:t>
            </a:r>
          </a:p>
        </p:txBody>
      </p:sp>
      <p:sp>
        <p:nvSpPr>
          <p:cNvPr id="5" name="Footer Placeholder 4">
            <a:extLst>
              <a:ext uri="{FF2B5EF4-FFF2-40B4-BE49-F238E27FC236}">
                <a16:creationId xmlns:a16="http://schemas.microsoft.com/office/drawing/2014/main" id="{BD2E924A-CD3C-8944-B9F3-A45083437B0E}"/>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E1A7737F-4D85-654F-B7B4-6A929F5198DF}"/>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30300958-B238-2F46-B306-8A7DF7D3B363}" type="slidenum">
              <a:rPr lang="en-US" smtClean="0"/>
              <a:pPr/>
              <a:t>‹#›</a:t>
            </a:fld>
            <a:endParaRPr lang="en-US"/>
          </a:p>
        </p:txBody>
      </p:sp>
    </p:spTree>
    <p:extLst>
      <p:ext uri="{BB962C8B-B14F-4D97-AF65-F5344CB8AC3E}">
        <p14:creationId xmlns:p14="http://schemas.microsoft.com/office/powerpoint/2010/main" val="299927597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61307-4FE1-9543-9A0D-4E5389577619}"/>
              </a:ext>
            </a:extLst>
          </p:cNvPr>
          <p:cNvSpPr>
            <a:spLocks noGrp="1"/>
          </p:cNvSpPr>
          <p:nvPr>
            <p:ph type="title"/>
          </p:nvPr>
        </p:nvSpPr>
        <p:spPr/>
        <p:txBody>
          <a:bodyPr/>
          <a:lstStyle>
            <a:lvl1pPr>
              <a:defRPr>
                <a:solidFill>
                  <a:srgbClr val="6D6E7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88ADA62-B66F-D042-8D36-51C2EB580171}"/>
              </a:ext>
            </a:extLst>
          </p:cNvPr>
          <p:cNvSpPr>
            <a:spLocks noGrp="1"/>
          </p:cNvSpPr>
          <p:nvPr>
            <p:ph sz="half" idx="1"/>
          </p:nvPr>
        </p:nvSpPr>
        <p:spPr>
          <a:xfrm>
            <a:off x="838200" y="1825625"/>
            <a:ext cx="5181600" cy="4351338"/>
          </a:xfrm>
        </p:spPr>
        <p:txBody>
          <a:bodyPr/>
          <a:lstStyle>
            <a:lvl1pPr>
              <a:buClr>
                <a:schemeClr val="accent2"/>
              </a:buClr>
              <a:defRPr>
                <a:solidFill>
                  <a:srgbClr val="6D6E71"/>
                </a:solidFill>
                <a:latin typeface="Arial" panose="020B0604020202020204" pitchFamily="34" charset="0"/>
                <a:cs typeface="Arial" panose="020B0604020202020204" pitchFamily="34" charset="0"/>
              </a:defRPr>
            </a:lvl1pPr>
            <a:lvl2pPr>
              <a:buClr>
                <a:schemeClr val="accent2"/>
              </a:buClr>
              <a:defRPr>
                <a:solidFill>
                  <a:srgbClr val="6D6E71"/>
                </a:solidFill>
                <a:latin typeface="Arial" panose="020B0604020202020204" pitchFamily="34" charset="0"/>
                <a:cs typeface="Arial" panose="020B0604020202020204" pitchFamily="34" charset="0"/>
              </a:defRPr>
            </a:lvl2pPr>
            <a:lvl3pPr>
              <a:buClr>
                <a:schemeClr val="accent2"/>
              </a:buClr>
              <a:defRPr>
                <a:solidFill>
                  <a:srgbClr val="6D6E71"/>
                </a:solidFill>
                <a:latin typeface="Arial" panose="020B0604020202020204" pitchFamily="34" charset="0"/>
                <a:cs typeface="Arial" panose="020B0604020202020204" pitchFamily="34" charset="0"/>
              </a:defRPr>
            </a:lvl3pPr>
            <a:lvl4pPr>
              <a:buClr>
                <a:schemeClr val="accent2"/>
              </a:buClr>
              <a:defRPr>
                <a:solidFill>
                  <a:srgbClr val="6D6E71"/>
                </a:solidFill>
                <a:latin typeface="Arial" panose="020B0604020202020204" pitchFamily="34" charset="0"/>
                <a:cs typeface="Arial" panose="020B0604020202020204" pitchFamily="34" charset="0"/>
              </a:defRPr>
            </a:lvl4pPr>
            <a:lvl5pPr>
              <a:buClr>
                <a:schemeClr val="accent2"/>
              </a:buClr>
              <a:defRPr>
                <a:solidFill>
                  <a:srgbClr val="6D6E7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7D6B83-EF2D-6248-ABEA-AE366F5934D3}"/>
              </a:ext>
            </a:extLst>
          </p:cNvPr>
          <p:cNvSpPr>
            <a:spLocks noGrp="1"/>
          </p:cNvSpPr>
          <p:nvPr>
            <p:ph sz="half" idx="2"/>
          </p:nvPr>
        </p:nvSpPr>
        <p:spPr>
          <a:xfrm>
            <a:off x="6172200" y="1825625"/>
            <a:ext cx="5181600" cy="4351338"/>
          </a:xfrm>
        </p:spPr>
        <p:txBody>
          <a:bodyPr/>
          <a:lstStyle>
            <a:lvl1pPr>
              <a:buClr>
                <a:schemeClr val="accent2"/>
              </a:buClr>
              <a:defRPr>
                <a:solidFill>
                  <a:srgbClr val="6D6E71"/>
                </a:solidFill>
                <a:latin typeface="Arial" panose="020B0604020202020204" pitchFamily="34" charset="0"/>
                <a:cs typeface="Arial" panose="020B0604020202020204" pitchFamily="34" charset="0"/>
              </a:defRPr>
            </a:lvl1pPr>
            <a:lvl2pPr>
              <a:buClr>
                <a:schemeClr val="accent2"/>
              </a:buClr>
              <a:defRPr>
                <a:solidFill>
                  <a:srgbClr val="6D6E71"/>
                </a:solidFill>
                <a:latin typeface="Arial" panose="020B0604020202020204" pitchFamily="34" charset="0"/>
                <a:cs typeface="Arial" panose="020B0604020202020204" pitchFamily="34" charset="0"/>
              </a:defRPr>
            </a:lvl2pPr>
            <a:lvl3pPr>
              <a:buClr>
                <a:schemeClr val="accent2"/>
              </a:buClr>
              <a:defRPr>
                <a:solidFill>
                  <a:srgbClr val="6D6E71"/>
                </a:solidFill>
                <a:latin typeface="Arial" panose="020B0604020202020204" pitchFamily="34" charset="0"/>
                <a:cs typeface="Arial" panose="020B0604020202020204" pitchFamily="34" charset="0"/>
              </a:defRPr>
            </a:lvl3pPr>
            <a:lvl4pPr>
              <a:buClr>
                <a:schemeClr val="accent2"/>
              </a:buClr>
              <a:defRPr>
                <a:solidFill>
                  <a:srgbClr val="6D6E71"/>
                </a:solidFill>
                <a:latin typeface="Arial" panose="020B0604020202020204" pitchFamily="34" charset="0"/>
                <a:cs typeface="Arial" panose="020B0604020202020204" pitchFamily="34" charset="0"/>
              </a:defRPr>
            </a:lvl4pPr>
            <a:lvl5pPr>
              <a:buClr>
                <a:schemeClr val="accent2"/>
              </a:buClr>
              <a:defRPr>
                <a:solidFill>
                  <a:srgbClr val="6D6E7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2F2545-C7AD-4348-A34D-2477F7C7560A}"/>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en-US"/>
              <a:t>(#)</a:t>
            </a:r>
          </a:p>
        </p:txBody>
      </p:sp>
      <p:sp>
        <p:nvSpPr>
          <p:cNvPr id="6" name="Footer Placeholder 5">
            <a:extLst>
              <a:ext uri="{FF2B5EF4-FFF2-40B4-BE49-F238E27FC236}">
                <a16:creationId xmlns:a16="http://schemas.microsoft.com/office/drawing/2014/main" id="{2AAC0DD5-4FAA-F14C-A12E-130F6526E36B}"/>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4072210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4CF4-E0EB-B34D-B29B-FB52C833E943}"/>
              </a:ext>
            </a:extLst>
          </p:cNvPr>
          <p:cNvSpPr>
            <a:spLocks noGrp="1"/>
          </p:cNvSpPr>
          <p:nvPr>
            <p:ph type="title"/>
          </p:nvPr>
        </p:nvSpPr>
        <p:spPr>
          <a:xfrm>
            <a:off x="839788" y="365125"/>
            <a:ext cx="10515600" cy="1325563"/>
          </a:xfrm>
        </p:spPr>
        <p:txBody>
          <a:bodyPr/>
          <a:lstStyle>
            <a:lvl1pPr>
              <a:defRPr>
                <a:solidFill>
                  <a:srgbClr val="6D6E7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F8C5DE9A-4396-B547-9C6C-C00C92B54364}"/>
              </a:ext>
            </a:extLst>
          </p:cNvPr>
          <p:cNvSpPr>
            <a:spLocks noGrp="1"/>
          </p:cNvSpPr>
          <p:nvPr>
            <p:ph type="body" idx="1"/>
          </p:nvPr>
        </p:nvSpPr>
        <p:spPr>
          <a:xfrm>
            <a:off x="839788" y="1681163"/>
            <a:ext cx="5157787" cy="823912"/>
          </a:xfrm>
        </p:spPr>
        <p:txBody>
          <a:bodyPr anchor="b"/>
          <a:lstStyle>
            <a:lvl1pPr marL="0" indent="0">
              <a:buNone/>
              <a:defRPr sz="2400" b="1">
                <a:solidFill>
                  <a:srgbClr val="6D6E7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020836-686D-B441-8902-D78A00004ADC}"/>
              </a:ext>
            </a:extLst>
          </p:cNvPr>
          <p:cNvSpPr>
            <a:spLocks noGrp="1"/>
          </p:cNvSpPr>
          <p:nvPr>
            <p:ph sz="half" idx="2"/>
          </p:nvPr>
        </p:nvSpPr>
        <p:spPr>
          <a:xfrm>
            <a:off x="839788" y="2505075"/>
            <a:ext cx="5157787" cy="3684588"/>
          </a:xfrm>
        </p:spPr>
        <p:txBody>
          <a:bodyPr/>
          <a:lstStyle>
            <a:lvl1pPr>
              <a:buClr>
                <a:schemeClr val="accent2"/>
              </a:buClr>
              <a:defRPr>
                <a:solidFill>
                  <a:srgbClr val="6D6E71"/>
                </a:solidFill>
                <a:latin typeface="Arial" panose="020B0604020202020204" pitchFamily="34" charset="0"/>
                <a:cs typeface="Arial" panose="020B0604020202020204" pitchFamily="34" charset="0"/>
              </a:defRPr>
            </a:lvl1pPr>
            <a:lvl2pPr>
              <a:buClr>
                <a:schemeClr val="accent2"/>
              </a:buClr>
              <a:defRPr>
                <a:solidFill>
                  <a:srgbClr val="6D6E71"/>
                </a:solidFill>
                <a:latin typeface="Arial" panose="020B0604020202020204" pitchFamily="34" charset="0"/>
                <a:cs typeface="Arial" panose="020B0604020202020204" pitchFamily="34" charset="0"/>
              </a:defRPr>
            </a:lvl2pPr>
            <a:lvl3pPr>
              <a:buClr>
                <a:schemeClr val="accent2"/>
              </a:buClr>
              <a:defRPr>
                <a:solidFill>
                  <a:srgbClr val="6D6E71"/>
                </a:solidFill>
                <a:latin typeface="Arial" panose="020B0604020202020204" pitchFamily="34" charset="0"/>
                <a:cs typeface="Arial" panose="020B0604020202020204" pitchFamily="34" charset="0"/>
              </a:defRPr>
            </a:lvl3pPr>
            <a:lvl4pPr>
              <a:buClr>
                <a:schemeClr val="accent2"/>
              </a:buClr>
              <a:defRPr>
                <a:solidFill>
                  <a:srgbClr val="6D6E71"/>
                </a:solidFill>
                <a:latin typeface="Arial" panose="020B0604020202020204" pitchFamily="34" charset="0"/>
                <a:cs typeface="Arial" panose="020B0604020202020204" pitchFamily="34" charset="0"/>
              </a:defRPr>
            </a:lvl4pPr>
            <a:lvl5pPr>
              <a:buClr>
                <a:schemeClr val="accent2"/>
              </a:buClr>
              <a:defRPr>
                <a:solidFill>
                  <a:srgbClr val="6D6E7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1A6A8C-89F7-0F4E-8F70-7058A0970EBF}"/>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6D6E7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008857-889C-AC49-A3E3-E90C65621D60}"/>
              </a:ext>
            </a:extLst>
          </p:cNvPr>
          <p:cNvSpPr>
            <a:spLocks noGrp="1"/>
          </p:cNvSpPr>
          <p:nvPr>
            <p:ph sz="quarter" idx="4"/>
          </p:nvPr>
        </p:nvSpPr>
        <p:spPr>
          <a:xfrm>
            <a:off x="6172200" y="2505075"/>
            <a:ext cx="5183188" cy="3684588"/>
          </a:xfrm>
        </p:spPr>
        <p:txBody>
          <a:bodyPr/>
          <a:lstStyle>
            <a:lvl1pPr>
              <a:buClr>
                <a:schemeClr val="accent2"/>
              </a:buClr>
              <a:defRPr>
                <a:solidFill>
                  <a:srgbClr val="6D6E71"/>
                </a:solidFill>
                <a:latin typeface="Arial" panose="020B0604020202020204" pitchFamily="34" charset="0"/>
                <a:cs typeface="Arial" panose="020B0604020202020204" pitchFamily="34" charset="0"/>
              </a:defRPr>
            </a:lvl1pPr>
            <a:lvl2pPr>
              <a:buClr>
                <a:schemeClr val="accent2"/>
              </a:buClr>
              <a:defRPr>
                <a:solidFill>
                  <a:srgbClr val="6D6E71"/>
                </a:solidFill>
                <a:latin typeface="Arial" panose="020B0604020202020204" pitchFamily="34" charset="0"/>
                <a:cs typeface="Arial" panose="020B0604020202020204" pitchFamily="34" charset="0"/>
              </a:defRPr>
            </a:lvl2pPr>
            <a:lvl3pPr>
              <a:buClr>
                <a:schemeClr val="accent2"/>
              </a:buClr>
              <a:defRPr>
                <a:solidFill>
                  <a:srgbClr val="6D6E71"/>
                </a:solidFill>
                <a:latin typeface="Arial" panose="020B0604020202020204" pitchFamily="34" charset="0"/>
                <a:cs typeface="Arial" panose="020B0604020202020204" pitchFamily="34" charset="0"/>
              </a:defRPr>
            </a:lvl3pPr>
            <a:lvl4pPr>
              <a:buClr>
                <a:srgbClr val="F68C20"/>
              </a:buClr>
              <a:defRPr>
                <a:solidFill>
                  <a:srgbClr val="6D6E71"/>
                </a:solidFill>
                <a:latin typeface="Arial" panose="020B0604020202020204" pitchFamily="34" charset="0"/>
                <a:cs typeface="Arial" panose="020B0604020202020204" pitchFamily="34" charset="0"/>
              </a:defRPr>
            </a:lvl4pPr>
            <a:lvl5pPr>
              <a:buClr>
                <a:srgbClr val="F68C20"/>
              </a:buClr>
              <a:defRPr>
                <a:solidFill>
                  <a:srgbClr val="6D6E7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6FC6E2-B342-634C-AB21-033EB20187E2}"/>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en-US"/>
              <a:t>(#)</a:t>
            </a:r>
          </a:p>
        </p:txBody>
      </p:sp>
      <p:sp>
        <p:nvSpPr>
          <p:cNvPr id="8" name="Footer Placeholder 7">
            <a:extLst>
              <a:ext uri="{FF2B5EF4-FFF2-40B4-BE49-F238E27FC236}">
                <a16:creationId xmlns:a16="http://schemas.microsoft.com/office/drawing/2014/main" id="{08F01A75-3D96-4C4E-AE3A-937437CFC9FE}"/>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60030362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45802-8A81-BE41-A0B4-669534264D4B}"/>
              </a:ext>
            </a:extLst>
          </p:cNvPr>
          <p:cNvSpPr>
            <a:spLocks noGrp="1"/>
          </p:cNvSpPr>
          <p:nvPr>
            <p:ph type="title"/>
          </p:nvPr>
        </p:nvSpPr>
        <p:spPr/>
        <p:txBody>
          <a:bodyPr/>
          <a:lstStyle>
            <a:lvl1pPr>
              <a:defRPr>
                <a:solidFill>
                  <a:srgbClr val="6D6E7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C09856FA-CC3D-E64D-9273-0200F71A1078}"/>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en-US"/>
              <a:t>(#)</a:t>
            </a:r>
          </a:p>
        </p:txBody>
      </p:sp>
      <p:sp>
        <p:nvSpPr>
          <p:cNvPr id="4" name="Footer Placeholder 3">
            <a:extLst>
              <a:ext uri="{FF2B5EF4-FFF2-40B4-BE49-F238E27FC236}">
                <a16:creationId xmlns:a16="http://schemas.microsoft.com/office/drawing/2014/main" id="{B0761BCE-4795-7348-9A32-A0EAA54CAB64}"/>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94592847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19F274-9E26-9E4B-B011-49B657ED13A4}"/>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en-US"/>
              <a:t>(#)</a:t>
            </a:r>
          </a:p>
        </p:txBody>
      </p:sp>
      <p:sp>
        <p:nvSpPr>
          <p:cNvPr id="3" name="Footer Placeholder 2">
            <a:extLst>
              <a:ext uri="{FF2B5EF4-FFF2-40B4-BE49-F238E27FC236}">
                <a16:creationId xmlns:a16="http://schemas.microsoft.com/office/drawing/2014/main" id="{B2429034-07A2-B845-AE02-7EFC1D1E60A9}"/>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028808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301BD-0E09-E040-B2BA-70089FF31E67}"/>
              </a:ext>
            </a:extLst>
          </p:cNvPr>
          <p:cNvSpPr>
            <a:spLocks noGrp="1"/>
          </p:cNvSpPr>
          <p:nvPr>
            <p:ph type="title"/>
          </p:nvPr>
        </p:nvSpPr>
        <p:spPr>
          <a:xfrm>
            <a:off x="839788" y="457200"/>
            <a:ext cx="3932237" cy="1600200"/>
          </a:xfrm>
        </p:spPr>
        <p:txBody>
          <a:bodyPr anchor="b"/>
          <a:lstStyle>
            <a:lvl1pPr>
              <a:defRPr sz="3200">
                <a:solidFill>
                  <a:srgbClr val="6D6E7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2D8D7A0-C7EF-2B46-9CD3-5AD453E6B13B}"/>
              </a:ext>
            </a:extLst>
          </p:cNvPr>
          <p:cNvSpPr>
            <a:spLocks noGrp="1"/>
          </p:cNvSpPr>
          <p:nvPr>
            <p:ph idx="1"/>
          </p:nvPr>
        </p:nvSpPr>
        <p:spPr>
          <a:xfrm>
            <a:off x="5183188" y="987425"/>
            <a:ext cx="6172200" cy="4873625"/>
          </a:xfrm>
        </p:spPr>
        <p:txBody>
          <a:bodyPr/>
          <a:lstStyle>
            <a:lvl1pPr>
              <a:buClr>
                <a:srgbClr val="F68C20"/>
              </a:buClr>
              <a:defRPr sz="3200">
                <a:solidFill>
                  <a:srgbClr val="6D6E71"/>
                </a:solidFill>
                <a:latin typeface="Arial" panose="020B0604020202020204" pitchFamily="34" charset="0"/>
                <a:cs typeface="Arial" panose="020B0604020202020204" pitchFamily="34" charset="0"/>
              </a:defRPr>
            </a:lvl1pPr>
            <a:lvl2pPr>
              <a:buClr>
                <a:srgbClr val="F68C20"/>
              </a:buClr>
              <a:defRPr sz="2800">
                <a:solidFill>
                  <a:srgbClr val="6D6E71"/>
                </a:solidFill>
                <a:latin typeface="Arial" panose="020B0604020202020204" pitchFamily="34" charset="0"/>
                <a:cs typeface="Arial" panose="020B0604020202020204" pitchFamily="34" charset="0"/>
              </a:defRPr>
            </a:lvl2pPr>
            <a:lvl3pPr>
              <a:buClr>
                <a:srgbClr val="F68C20"/>
              </a:buClr>
              <a:defRPr sz="2400">
                <a:solidFill>
                  <a:srgbClr val="6D6E71"/>
                </a:solidFill>
                <a:latin typeface="Arial" panose="020B0604020202020204" pitchFamily="34" charset="0"/>
                <a:cs typeface="Arial" panose="020B0604020202020204" pitchFamily="34" charset="0"/>
              </a:defRPr>
            </a:lvl3pPr>
            <a:lvl4pPr>
              <a:buClr>
                <a:srgbClr val="F68C20"/>
              </a:buClr>
              <a:defRPr sz="2000">
                <a:solidFill>
                  <a:srgbClr val="6D6E71"/>
                </a:solidFill>
                <a:latin typeface="Arial" panose="020B0604020202020204" pitchFamily="34" charset="0"/>
                <a:cs typeface="Arial" panose="020B0604020202020204" pitchFamily="34" charset="0"/>
              </a:defRPr>
            </a:lvl4pPr>
            <a:lvl5pPr>
              <a:buClr>
                <a:srgbClr val="F68C20"/>
              </a:buClr>
              <a:defRPr sz="2000">
                <a:solidFill>
                  <a:srgbClr val="6D6E71"/>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80A162-085C-5141-B45D-6E6AC9C5D81E}"/>
              </a:ext>
            </a:extLst>
          </p:cNvPr>
          <p:cNvSpPr>
            <a:spLocks noGrp="1"/>
          </p:cNvSpPr>
          <p:nvPr>
            <p:ph type="body" sz="half" idx="2"/>
          </p:nvPr>
        </p:nvSpPr>
        <p:spPr>
          <a:xfrm>
            <a:off x="839788" y="2057400"/>
            <a:ext cx="3932237" cy="3811588"/>
          </a:xfrm>
        </p:spPr>
        <p:txBody>
          <a:bodyPr/>
          <a:lstStyle>
            <a:lvl1pPr marL="0" indent="0">
              <a:buNone/>
              <a:defRPr sz="1600">
                <a:solidFill>
                  <a:srgbClr val="6D6E7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F7598C-CFBA-CE45-A6AC-A17E130CD244}"/>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en-US"/>
              <a:t>(#)</a:t>
            </a:r>
          </a:p>
        </p:txBody>
      </p:sp>
      <p:sp>
        <p:nvSpPr>
          <p:cNvPr id="6" name="Footer Placeholder 5">
            <a:extLst>
              <a:ext uri="{FF2B5EF4-FFF2-40B4-BE49-F238E27FC236}">
                <a16:creationId xmlns:a16="http://schemas.microsoft.com/office/drawing/2014/main" id="{FA5C7FD2-5508-D444-B2F9-803F8C87A5F7}"/>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7228537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8095F-783D-2849-BD1A-B523D0740490}"/>
              </a:ext>
            </a:extLst>
          </p:cNvPr>
          <p:cNvSpPr>
            <a:spLocks noGrp="1"/>
          </p:cNvSpPr>
          <p:nvPr>
            <p:ph type="title"/>
          </p:nvPr>
        </p:nvSpPr>
        <p:spPr>
          <a:xfrm>
            <a:off x="839788" y="457200"/>
            <a:ext cx="3932237" cy="1600200"/>
          </a:xfrm>
        </p:spPr>
        <p:txBody>
          <a:bodyPr anchor="b"/>
          <a:lstStyle>
            <a:lvl1pPr>
              <a:defRPr sz="3200">
                <a:solidFill>
                  <a:srgbClr val="6D6E7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B420A8AC-EC7D-F448-9618-2721BC9D1117}"/>
              </a:ext>
            </a:extLst>
          </p:cNvPr>
          <p:cNvSpPr>
            <a:spLocks noGrp="1"/>
          </p:cNvSpPr>
          <p:nvPr>
            <p:ph type="pic" idx="1"/>
          </p:nvPr>
        </p:nvSpPr>
        <p:spPr>
          <a:xfrm>
            <a:off x="5183188" y="987425"/>
            <a:ext cx="6172200" cy="4873625"/>
          </a:xfrm>
        </p:spPr>
        <p:txBody>
          <a:bodyPr/>
          <a:lstStyle>
            <a:lvl1pPr marL="0" indent="0">
              <a:buNone/>
              <a:defRPr sz="3200">
                <a:solidFill>
                  <a:srgbClr val="6D6E71"/>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1348B9-698E-9F41-9A3E-ABB8437C5BED}"/>
              </a:ext>
            </a:extLst>
          </p:cNvPr>
          <p:cNvSpPr>
            <a:spLocks noGrp="1"/>
          </p:cNvSpPr>
          <p:nvPr>
            <p:ph type="body" sz="half" idx="2"/>
          </p:nvPr>
        </p:nvSpPr>
        <p:spPr>
          <a:xfrm>
            <a:off x="839788" y="2057400"/>
            <a:ext cx="3932237" cy="3811588"/>
          </a:xfrm>
        </p:spPr>
        <p:txBody>
          <a:bodyPr/>
          <a:lstStyle>
            <a:lvl1pPr marL="0" indent="0">
              <a:buNone/>
              <a:defRPr sz="1600">
                <a:solidFill>
                  <a:srgbClr val="6D6E7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AC22FE-192C-9B41-95E6-043C7AB65DBA}"/>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en-US"/>
              <a:t>(#)</a:t>
            </a:r>
          </a:p>
        </p:txBody>
      </p:sp>
      <p:sp>
        <p:nvSpPr>
          <p:cNvPr id="6" name="Footer Placeholder 5">
            <a:extLst>
              <a:ext uri="{FF2B5EF4-FFF2-40B4-BE49-F238E27FC236}">
                <a16:creationId xmlns:a16="http://schemas.microsoft.com/office/drawing/2014/main" id="{9508B7DD-F7B1-2743-88AE-82B98D191B49}"/>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73134668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90675"/>
            <a:ext cx="10972800" cy="4876800"/>
          </a:xfrm>
          <a:prstGeom prst="rect">
            <a:avLst/>
          </a:prstGeom>
        </p:spPr>
        <p:txBody>
          <a:bodyPr/>
          <a:lstStyle>
            <a:lvl1pPr>
              <a:defRPr sz="24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686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8"/>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609600" y="2362200"/>
            <a:ext cx="11133667"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456058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37067" y="0"/>
            <a:ext cx="7552267" cy="901700"/>
          </a:xfrm>
        </p:spPr>
        <p:txBody>
          <a:bodyPr/>
          <a:lstStyle/>
          <a:p>
            <a:r>
              <a:rPr lang="en-US"/>
              <a:t>Click to edit Master title style</a:t>
            </a:r>
          </a:p>
        </p:txBody>
      </p:sp>
      <p:sp>
        <p:nvSpPr>
          <p:cNvPr id="3" name="Table Placeholder 2"/>
          <p:cNvSpPr>
            <a:spLocks noGrp="1"/>
          </p:cNvSpPr>
          <p:nvPr>
            <p:ph type="tbl" idx="1"/>
          </p:nvPr>
        </p:nvSpPr>
        <p:spPr>
          <a:xfrm>
            <a:off x="366184" y="1141413"/>
            <a:ext cx="10972800" cy="5110162"/>
          </a:xfrm>
        </p:spPr>
        <p:txBody>
          <a:bodyPr/>
          <a:lstStyle/>
          <a:p>
            <a:pPr lvl="0"/>
            <a:endParaRPr lang="en-US" noProof="0"/>
          </a:p>
        </p:txBody>
      </p:sp>
    </p:spTree>
    <p:extLst>
      <p:ext uri="{BB962C8B-B14F-4D97-AF65-F5344CB8AC3E}">
        <p14:creationId xmlns:p14="http://schemas.microsoft.com/office/powerpoint/2010/main" val="10805959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590675"/>
            <a:ext cx="53848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90675"/>
            <a:ext cx="53848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25902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238251"/>
            <a:ext cx="6815667" cy="5286375"/>
          </a:xfrm>
          <a:prstGeom prst="rect">
            <a:avLst/>
          </a:prstGeom>
        </p:spPr>
        <p:txBody>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908001"/>
            <a:ext cx="4011084" cy="456202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6092955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Questions?</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609600" y="2362200"/>
            <a:ext cx="11134064" cy="3110302"/>
          </a:xfrm>
          <a:prstGeom prst="rect">
            <a:avLst/>
          </a:prstGeom>
        </p:spPr>
      </p:pic>
    </p:spTree>
    <p:extLst>
      <p:ext uri="{BB962C8B-B14F-4D97-AF65-F5344CB8AC3E}">
        <p14:creationId xmlns:p14="http://schemas.microsoft.com/office/powerpoint/2010/main" val="83810230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666760"/>
            <a:ext cx="10515600" cy="912658"/>
          </a:xfrm>
        </p:spPr>
        <p:txBody>
          <a:bodyPr>
            <a:normAutofit/>
          </a:bodyPr>
          <a:lstStyle>
            <a:lvl1pPr>
              <a:defRPr sz="4000">
                <a:solidFill>
                  <a:srgbClr val="214877"/>
                </a:solidFill>
                <a:latin typeface="+mj-lt"/>
              </a:defRPr>
            </a:lvl1pPr>
          </a:lstStyle>
          <a:p>
            <a:r>
              <a:rPr lang="en-US"/>
              <a:t>Click to edit Master title style</a:t>
            </a:r>
          </a:p>
        </p:txBody>
      </p:sp>
      <p:sp>
        <p:nvSpPr>
          <p:cNvPr id="3" name="Content Placeholder 2"/>
          <p:cNvSpPr>
            <a:spLocks noGrp="1"/>
          </p:cNvSpPr>
          <p:nvPr>
            <p:ph idx="1"/>
          </p:nvPr>
        </p:nvSpPr>
        <p:spPr>
          <a:xfrm>
            <a:off x="838200" y="1592863"/>
            <a:ext cx="10515600" cy="46167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Content Placeholder 3">
            <a:extLst>
              <a:ext uri="{FF2B5EF4-FFF2-40B4-BE49-F238E27FC236}">
                <a16:creationId xmlns:a16="http://schemas.microsoft.com/office/drawing/2014/main" id="{722ACE17-FFDC-4CBA-862C-BD0A3271A2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7093"/>
            <a:ext cx="12192000" cy="666761"/>
          </a:xfrm>
          <a:prstGeom prst="rect">
            <a:avLst/>
          </a:prstGeom>
        </p:spPr>
      </p:pic>
      <p:sp>
        <p:nvSpPr>
          <p:cNvPr id="10" name="Slide Number Placeholder 9">
            <a:extLst>
              <a:ext uri="{FF2B5EF4-FFF2-40B4-BE49-F238E27FC236}">
                <a16:creationId xmlns:a16="http://schemas.microsoft.com/office/drawing/2014/main" id="{A46C94D0-97FF-4483-82CE-D6E062623C2A}"/>
              </a:ext>
            </a:extLst>
          </p:cNvPr>
          <p:cNvSpPr>
            <a:spLocks noGrp="1"/>
          </p:cNvSpPr>
          <p:nvPr>
            <p:ph type="sldNum" sz="quarter" idx="12"/>
          </p:nvPr>
        </p:nvSpPr>
        <p:spPr>
          <a:xfrm>
            <a:off x="8610600" y="6356350"/>
            <a:ext cx="2743200" cy="365125"/>
          </a:xfrm>
          <a:prstGeom prst="rect">
            <a:avLst/>
          </a:prstGeom>
        </p:spPr>
        <p:txBody>
          <a:bodyPr/>
          <a:lstStyle/>
          <a:p>
            <a:fld id="{A1D97705-5FE1-4A83-B391-A7B94374D970}" type="slidenum">
              <a:rPr lang="en-US" smtClean="0"/>
              <a:t>‹#›</a:t>
            </a:fld>
            <a:endParaRPr lang="en-US"/>
          </a:p>
        </p:txBody>
      </p:sp>
    </p:spTree>
    <p:extLst>
      <p:ext uri="{BB962C8B-B14F-4D97-AF65-F5344CB8AC3E}">
        <p14:creationId xmlns:p14="http://schemas.microsoft.com/office/powerpoint/2010/main" val="2526544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BBD5D5-8117-5A44-9B98-47A927FC9CAC}" type="datetime1">
              <a:rPr lang="en-US" smtClean="0"/>
              <a:t>8/1/2022</a:t>
            </a:fld>
            <a:endParaRPr lang="en-US"/>
          </a:p>
        </p:txBody>
      </p:sp>
      <p:sp>
        <p:nvSpPr>
          <p:cNvPr id="4" name="Footer Placeholder 3"/>
          <p:cNvSpPr>
            <a:spLocks noGrp="1"/>
          </p:cNvSpPr>
          <p:nvPr>
            <p:ph type="ftr" sz="quarter" idx="11"/>
          </p:nvPr>
        </p:nvSpPr>
        <p:spPr/>
        <p:txBody>
          <a:bodyPr/>
          <a:lstStyle>
            <a:lvl1pPr>
              <a:defRPr>
                <a:solidFill>
                  <a:schemeClr val="bg2">
                    <a:lumMod val="25000"/>
                  </a:schemeClr>
                </a:solidFill>
              </a:defRPr>
            </a:lvl1pPr>
          </a:lstStyle>
          <a:p>
            <a:r>
              <a:rPr lang="en-US"/>
              <a:t>OFFICIAL USE ONLY</a:t>
            </a:r>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81401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December 2021</a:t>
            </a:r>
          </a:p>
        </p:txBody>
      </p:sp>
      <p:sp>
        <p:nvSpPr>
          <p:cNvPr id="5" name="Footer Placeholder 4"/>
          <p:cNvSpPr>
            <a:spLocks noGrp="1"/>
          </p:cNvSpPr>
          <p:nvPr>
            <p:ph type="ftr" sz="quarter" idx="11"/>
          </p:nvPr>
        </p:nvSpPr>
        <p:spPr/>
        <p:txBody>
          <a:bodyPr/>
          <a:lstStyle/>
          <a:p>
            <a:r>
              <a:rPr lang="en-US"/>
              <a:t>Spent Nuclear Fuel and Nuclear Waste Management</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635735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January 2022</a:t>
            </a:r>
          </a:p>
        </p:txBody>
      </p:sp>
      <p:sp>
        <p:nvSpPr>
          <p:cNvPr id="5" name="Footer Placeholder 4"/>
          <p:cNvSpPr>
            <a:spLocks noGrp="1"/>
          </p:cNvSpPr>
          <p:nvPr>
            <p:ph type="ftr" sz="quarter" idx="11"/>
          </p:nvPr>
        </p:nvSpPr>
        <p:spPr/>
        <p:txBody>
          <a:bodyPr/>
          <a:lstStyle/>
          <a:p>
            <a:r>
              <a:rPr lang="en-US"/>
              <a:t>Spent Nuclear Fuel and Nuclear Waste Management</a:t>
            </a:r>
          </a:p>
        </p:txBody>
      </p:sp>
      <p:sp>
        <p:nvSpPr>
          <p:cNvPr id="6" name="Slide Number Placeholder 5"/>
          <p:cNvSpPr>
            <a:spLocks noGrp="1"/>
          </p:cNvSpPr>
          <p:nvPr>
            <p:ph type="sldNum" sz="quarter" idx="12"/>
          </p:nvPr>
        </p:nvSpPr>
        <p:spPr/>
        <p:txBody>
          <a:bodyPr/>
          <a:lstStyle/>
          <a:p>
            <a:pPr>
              <a:defRPr/>
            </a:pPr>
            <a:fld id="{6D885C13-66A5-4D66-A6C2-319BA5063639}" type="slidenum">
              <a:rPr lang="en-US" smtClean="0">
                <a:solidFill>
                  <a:srgbClr val="214877">
                    <a:tint val="75000"/>
                  </a:srgbClr>
                </a:solidFill>
              </a:rPr>
              <a:pPr>
                <a:defRPr/>
              </a:pPr>
              <a:t>‹#›</a:t>
            </a:fld>
            <a:endParaRPr lang="en-US">
              <a:solidFill>
                <a:srgbClr val="214877">
                  <a:tint val="75000"/>
                </a:srgbClr>
              </a:solidFill>
            </a:endParaRPr>
          </a:p>
        </p:txBody>
      </p:sp>
      <p:pic>
        <p:nvPicPr>
          <p:cNvPr id="7" name="Content Placeholder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89905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r>
              <a:rPr lang="en-US">
                <a:solidFill>
                  <a:srgbClr val="214877">
                    <a:tint val="75000"/>
                  </a:srgbClr>
                </a:solidFill>
              </a:rPr>
              <a:t>December 2021</a:t>
            </a:r>
          </a:p>
        </p:txBody>
      </p:sp>
      <p:sp>
        <p:nvSpPr>
          <p:cNvPr id="5" name="Footer Placeholder 4"/>
          <p:cNvSpPr>
            <a:spLocks noGrp="1"/>
          </p:cNvSpPr>
          <p:nvPr>
            <p:ph type="ftr" sz="quarter" idx="11"/>
          </p:nvPr>
        </p:nvSpPr>
        <p:spPr/>
        <p:txBody>
          <a:bodyPr/>
          <a:lstStyle/>
          <a:p>
            <a:pPr>
              <a:defRPr/>
            </a:pPr>
            <a:r>
              <a:rPr lang="en-US">
                <a:solidFill>
                  <a:srgbClr val="214877">
                    <a:tint val="75000"/>
                  </a:srgbClr>
                </a:solidFill>
              </a:rPr>
              <a:t>Spent Nuclear Fuel and Nuclear Waste Management</a:t>
            </a:r>
          </a:p>
        </p:txBody>
      </p:sp>
      <p:sp>
        <p:nvSpPr>
          <p:cNvPr id="6" name="Slide Number Placeholder 5"/>
          <p:cNvSpPr>
            <a:spLocks noGrp="1"/>
          </p:cNvSpPr>
          <p:nvPr>
            <p:ph type="sldNum" sz="quarter" idx="12"/>
          </p:nvPr>
        </p:nvSpPr>
        <p:spPr/>
        <p:txBody>
          <a:bodyPr/>
          <a:lstStyle/>
          <a:p>
            <a:pPr>
              <a:defRPr/>
            </a:pPr>
            <a:fld id="{1E0E9431-0789-43DF-A9D7-5F8C3D1EAD5F}" type="slidenum">
              <a:rPr lang="en-US" smtClean="0">
                <a:solidFill>
                  <a:srgbClr val="214877">
                    <a:tint val="75000"/>
                  </a:srgbClr>
                </a:solidFill>
              </a:rPr>
              <a:pPr>
                <a:defRPr/>
              </a:pPr>
              <a:t>‹#›</a:t>
            </a:fld>
            <a:endParaRPr lang="en-US">
              <a:solidFill>
                <a:srgbClr val="214877">
                  <a:tint val="75000"/>
                </a:srgbClr>
              </a:solidFill>
            </a:endParaRPr>
          </a:p>
        </p:txBody>
      </p:sp>
    </p:spTree>
    <p:extLst>
      <p:ext uri="{BB962C8B-B14F-4D97-AF65-F5344CB8AC3E}">
        <p14:creationId xmlns:p14="http://schemas.microsoft.com/office/powerpoint/2010/main" val="265328780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r>
              <a:rPr lang="en-US">
                <a:solidFill>
                  <a:srgbClr val="214877">
                    <a:tint val="75000"/>
                  </a:srgbClr>
                </a:solidFill>
              </a:rPr>
              <a:t>December 2021</a:t>
            </a:r>
          </a:p>
        </p:txBody>
      </p:sp>
      <p:sp>
        <p:nvSpPr>
          <p:cNvPr id="6" name="Footer Placeholder 5"/>
          <p:cNvSpPr>
            <a:spLocks noGrp="1"/>
          </p:cNvSpPr>
          <p:nvPr>
            <p:ph type="ftr" sz="quarter" idx="11"/>
          </p:nvPr>
        </p:nvSpPr>
        <p:spPr/>
        <p:txBody>
          <a:bodyPr/>
          <a:lstStyle/>
          <a:p>
            <a:pPr>
              <a:defRPr/>
            </a:pPr>
            <a:r>
              <a:rPr lang="en-US">
                <a:solidFill>
                  <a:srgbClr val="214877">
                    <a:tint val="75000"/>
                  </a:srgbClr>
                </a:solidFill>
              </a:rPr>
              <a:t>Spent Nuclear Fuel and Nuclear Waste Management</a:t>
            </a:r>
          </a:p>
        </p:txBody>
      </p:sp>
      <p:sp>
        <p:nvSpPr>
          <p:cNvPr id="7" name="Slide Number Placeholder 6"/>
          <p:cNvSpPr>
            <a:spLocks noGrp="1"/>
          </p:cNvSpPr>
          <p:nvPr>
            <p:ph type="sldNum" sz="quarter" idx="12"/>
          </p:nvPr>
        </p:nvSpPr>
        <p:spPr/>
        <p:txBody>
          <a:bodyPr/>
          <a:lstStyle/>
          <a:p>
            <a:pPr>
              <a:defRPr/>
            </a:pPr>
            <a:fld id="{81272587-3E07-4ECE-AA96-C4C2D4B30C85}" type="slidenum">
              <a:rPr lang="en-US" smtClean="0">
                <a:solidFill>
                  <a:srgbClr val="214877">
                    <a:tint val="75000"/>
                  </a:srgbClr>
                </a:solidFill>
              </a:rPr>
              <a:pPr>
                <a:defRPr/>
              </a:pPr>
              <a:t>‹#›</a:t>
            </a:fld>
            <a:endParaRPr lang="en-US">
              <a:solidFill>
                <a:srgbClr val="214877">
                  <a:tint val="75000"/>
                </a:srgbClr>
              </a:solidFill>
            </a:endParaRPr>
          </a:p>
        </p:txBody>
      </p:sp>
    </p:spTree>
    <p:extLst>
      <p:ext uri="{BB962C8B-B14F-4D97-AF65-F5344CB8AC3E}">
        <p14:creationId xmlns:p14="http://schemas.microsoft.com/office/powerpoint/2010/main" val="2009547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chemeClr val="bg1">
            <a:alpha val="0"/>
          </a:schemeClr>
        </a:solidFill>
        <a:effectLst/>
      </p:bgPr>
    </p:bg>
    <p:spTree>
      <p:nvGrpSpPr>
        <p:cNvPr id="1" name=""/>
        <p:cNvGrpSpPr/>
        <p:nvPr/>
      </p:nvGrpSpPr>
      <p:grpSpPr>
        <a:xfrm>
          <a:off x="0" y="0"/>
          <a:ext cx="0" cy="0"/>
          <a:chOff x="0" y="0"/>
          <a:chExt cx="0" cy="0"/>
        </a:xfrm>
      </p:grpSpPr>
      <p:pic>
        <p:nvPicPr>
          <p:cNvPr id="5" name="Picture 8"/>
          <p:cNvPicPr>
            <a:picLocks/>
          </p:cNvPicPr>
          <p:nvPr userDrawn="1"/>
        </p:nvPicPr>
        <p:blipFill>
          <a:blip r:embed="rId2" cstate="screen">
            <a:extLst>
              <a:ext uri="{28A0092B-C50C-407E-A947-70E740481C1C}">
                <a14:useLocalDpi xmlns:a14="http://schemas.microsoft.com/office/drawing/2010/main" val="0"/>
              </a:ext>
            </a:extLst>
          </a:blip>
          <a:srcRect/>
          <a:stretch/>
        </p:blipFill>
        <p:spPr bwMode="auto">
          <a:xfrm>
            <a:off x="0" y="1061829"/>
            <a:ext cx="12192000" cy="4030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flipH="1">
            <a:off x="0" y="6627814"/>
            <a:ext cx="12192000" cy="23018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prstClr val="white"/>
              </a:solidFill>
            </a:endParaRPr>
          </a:p>
        </p:txBody>
      </p:sp>
      <p:sp>
        <p:nvSpPr>
          <p:cNvPr id="7" name="Rectangle 6"/>
          <p:cNvSpPr/>
          <p:nvPr userDrawn="1"/>
        </p:nvSpPr>
        <p:spPr>
          <a:xfrm flipH="1">
            <a:off x="-22457" y="5092700"/>
            <a:ext cx="6118457" cy="15367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prstClr val="white"/>
              </a:solidFill>
            </a:endParaRPr>
          </a:p>
        </p:txBody>
      </p:sp>
      <p:sp>
        <p:nvSpPr>
          <p:cNvPr id="8" name="Rectangle 9"/>
          <p:cNvSpPr/>
          <p:nvPr userDrawn="1"/>
        </p:nvSpPr>
        <p:spPr>
          <a:xfrm flipH="1">
            <a:off x="5949952" y="5092700"/>
            <a:ext cx="6242049" cy="15367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prstClr val="white"/>
              </a:solidFill>
            </a:endParaRPr>
          </a:p>
        </p:txBody>
      </p:sp>
      <p:pic>
        <p:nvPicPr>
          <p:cNvPr id="9" name="Picture 26"/>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bwMode="auto">
          <a:xfrm>
            <a:off x="341122" y="302558"/>
            <a:ext cx="3200787" cy="409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bwMode="auto">
          <a:xfrm>
            <a:off x="9453284" y="152629"/>
            <a:ext cx="2244377" cy="78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9"/>
          <p:cNvSpPr/>
          <p:nvPr userDrawn="1"/>
        </p:nvSpPr>
        <p:spPr>
          <a:xfrm flipH="1">
            <a:off x="-1" y="990600"/>
            <a:ext cx="12192000" cy="712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prstClr val="white"/>
              </a:solidFill>
            </a:endParaRPr>
          </a:p>
        </p:txBody>
      </p:sp>
      <p:sp>
        <p:nvSpPr>
          <p:cNvPr id="3" name="Subtitle 2"/>
          <p:cNvSpPr>
            <a:spLocks noGrp="1"/>
          </p:cNvSpPr>
          <p:nvPr>
            <p:ph type="subTitle" idx="1"/>
          </p:nvPr>
        </p:nvSpPr>
        <p:spPr>
          <a:xfrm>
            <a:off x="217395" y="5253120"/>
            <a:ext cx="5843067" cy="1175040"/>
          </a:xfrm>
          <a:prstGeom prst="rect">
            <a:avLst/>
          </a:prstGeom>
        </p:spPr>
        <p:txBody>
          <a:bodyPr>
            <a:normAutofit/>
          </a:bodyPr>
          <a:lstStyle>
            <a:lvl1pPr marL="0" indent="0" algn="l">
              <a:buNone/>
              <a:defRPr sz="2400" b="1" i="0">
                <a:solidFill>
                  <a:srgbClr val="FFFFF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4" name="Text Placeholder 22"/>
          <p:cNvSpPr>
            <a:spLocks noGrp="1"/>
          </p:cNvSpPr>
          <p:nvPr>
            <p:ph type="body" sz="quarter" idx="12"/>
          </p:nvPr>
        </p:nvSpPr>
        <p:spPr>
          <a:xfrm>
            <a:off x="8072600" y="5117910"/>
            <a:ext cx="4119400" cy="1160490"/>
          </a:xfrm>
          <a:prstGeom prst="rect">
            <a:avLst/>
          </a:prstGeom>
        </p:spPr>
        <p:txBody>
          <a:bodyPr>
            <a:normAutofit/>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800" b="0" i="0" u="none" strike="noStrike" kern="1200" cap="none" spc="0" normalizeH="0" baseline="0" noProof="0">
                <a:ln>
                  <a:noFill/>
                </a:ln>
                <a:solidFill>
                  <a:schemeClr val="bg1"/>
                </a:solidFill>
                <a:effectLst/>
                <a:uLnTx/>
                <a:uFillTx/>
                <a:latin typeface="Arial Narrow"/>
                <a:cs typeface="Arial Narrow"/>
              </a:defRPr>
            </a:lvl1pPr>
          </a:lstStyle>
          <a:p>
            <a:pPr lvl="0"/>
            <a:r>
              <a:rPr lang="en-US" noProof="0"/>
              <a:t>Click to edit Master text styles</a:t>
            </a:r>
          </a:p>
        </p:txBody>
      </p:sp>
      <p:sp>
        <p:nvSpPr>
          <p:cNvPr id="19" name="Text Placeholder 18"/>
          <p:cNvSpPr>
            <a:spLocks noGrp="1"/>
          </p:cNvSpPr>
          <p:nvPr>
            <p:ph type="body" sz="quarter" idx="13"/>
          </p:nvPr>
        </p:nvSpPr>
        <p:spPr>
          <a:xfrm>
            <a:off x="351513" y="5795743"/>
            <a:ext cx="1854200" cy="288687"/>
          </a:xfrm>
        </p:spPr>
        <p:txBody>
          <a:bodyPr>
            <a:normAutofit/>
          </a:bodyPr>
          <a:lstStyle>
            <a:lvl1pPr>
              <a:buNone/>
              <a:defRPr sz="1200" baseline="0">
                <a:solidFill>
                  <a:schemeClr val="bg1"/>
                </a:solidFill>
                <a:latin typeface="Arial Narrow" pitchFamily="34" charset="0"/>
              </a:defRPr>
            </a:lvl1pPr>
            <a:lvl5pPr>
              <a:defRPr/>
            </a:lvl5pPr>
          </a:lstStyle>
          <a:p>
            <a:pPr lvl="0"/>
            <a:r>
              <a:rPr lang="en-US"/>
              <a:t>Click to edit Master text styles</a:t>
            </a:r>
          </a:p>
        </p:txBody>
      </p:sp>
    </p:spTree>
    <p:extLst>
      <p:ext uri="{BB962C8B-B14F-4D97-AF65-F5344CB8AC3E}">
        <p14:creationId xmlns:p14="http://schemas.microsoft.com/office/powerpoint/2010/main" val="405908852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r>
              <a:rPr lang="en-US">
                <a:solidFill>
                  <a:srgbClr val="214877">
                    <a:tint val="75000"/>
                  </a:srgbClr>
                </a:solidFill>
              </a:rPr>
              <a:t>December 2021</a:t>
            </a:r>
          </a:p>
        </p:txBody>
      </p:sp>
      <p:sp>
        <p:nvSpPr>
          <p:cNvPr id="8" name="Footer Placeholder 7"/>
          <p:cNvSpPr>
            <a:spLocks noGrp="1"/>
          </p:cNvSpPr>
          <p:nvPr>
            <p:ph type="ftr" sz="quarter" idx="11"/>
          </p:nvPr>
        </p:nvSpPr>
        <p:spPr/>
        <p:txBody>
          <a:bodyPr/>
          <a:lstStyle/>
          <a:p>
            <a:pPr>
              <a:defRPr/>
            </a:pPr>
            <a:r>
              <a:rPr lang="en-US">
                <a:solidFill>
                  <a:srgbClr val="214877">
                    <a:tint val="75000"/>
                  </a:srgbClr>
                </a:solidFill>
              </a:rPr>
              <a:t>Spent Nuclear Fuel and Nuclear Waste Management</a:t>
            </a:r>
          </a:p>
        </p:txBody>
      </p:sp>
      <p:sp>
        <p:nvSpPr>
          <p:cNvPr id="9" name="Slide Number Placeholder 8"/>
          <p:cNvSpPr>
            <a:spLocks noGrp="1"/>
          </p:cNvSpPr>
          <p:nvPr>
            <p:ph type="sldNum" sz="quarter" idx="12"/>
          </p:nvPr>
        </p:nvSpPr>
        <p:spPr/>
        <p:txBody>
          <a:bodyPr/>
          <a:lstStyle/>
          <a:p>
            <a:pPr>
              <a:defRPr/>
            </a:pPr>
            <a:fld id="{77949790-5039-466D-95C5-23CC3CC42F03}" type="slidenum">
              <a:rPr lang="en-US" smtClean="0">
                <a:solidFill>
                  <a:srgbClr val="214877">
                    <a:tint val="75000"/>
                  </a:srgbClr>
                </a:solidFill>
              </a:rPr>
              <a:pPr>
                <a:defRPr/>
              </a:pPr>
              <a:t>‹#›</a:t>
            </a:fld>
            <a:endParaRPr lang="en-US">
              <a:solidFill>
                <a:srgbClr val="214877">
                  <a:tint val="75000"/>
                </a:srgbClr>
              </a:solidFill>
            </a:endParaRPr>
          </a:p>
        </p:txBody>
      </p:sp>
    </p:spTree>
    <p:extLst>
      <p:ext uri="{BB962C8B-B14F-4D97-AF65-F5344CB8AC3E}">
        <p14:creationId xmlns:p14="http://schemas.microsoft.com/office/powerpoint/2010/main" val="54749037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r>
              <a:rPr lang="en-US" dirty="0">
                <a:solidFill>
                  <a:srgbClr val="214877">
                    <a:tint val="75000"/>
                  </a:srgbClr>
                </a:solidFill>
              </a:rPr>
              <a:t>January 2022</a:t>
            </a:r>
          </a:p>
        </p:txBody>
      </p:sp>
      <p:sp>
        <p:nvSpPr>
          <p:cNvPr id="4" name="Footer Placeholder 3"/>
          <p:cNvSpPr>
            <a:spLocks noGrp="1"/>
          </p:cNvSpPr>
          <p:nvPr>
            <p:ph type="ftr" sz="quarter" idx="11"/>
          </p:nvPr>
        </p:nvSpPr>
        <p:spPr/>
        <p:txBody>
          <a:bodyPr/>
          <a:lstStyle/>
          <a:p>
            <a:pPr>
              <a:defRPr/>
            </a:pPr>
            <a:r>
              <a:rPr lang="en-US">
                <a:solidFill>
                  <a:srgbClr val="214877">
                    <a:tint val="75000"/>
                  </a:srgbClr>
                </a:solidFill>
              </a:rPr>
              <a:t>Spent Nuclear Fuel and Nuclear Waste Management</a:t>
            </a:r>
          </a:p>
        </p:txBody>
      </p:sp>
      <p:sp>
        <p:nvSpPr>
          <p:cNvPr id="5" name="Slide Number Placeholder 4"/>
          <p:cNvSpPr>
            <a:spLocks noGrp="1"/>
          </p:cNvSpPr>
          <p:nvPr>
            <p:ph type="sldNum" sz="quarter" idx="12"/>
          </p:nvPr>
        </p:nvSpPr>
        <p:spPr/>
        <p:txBody>
          <a:bodyPr/>
          <a:lstStyle/>
          <a:p>
            <a:pPr>
              <a:defRPr/>
            </a:pPr>
            <a:fld id="{4841EEA2-C198-42F2-A69B-B80E04A84C3F}" type="slidenum">
              <a:rPr lang="en-US" smtClean="0">
                <a:solidFill>
                  <a:srgbClr val="214877">
                    <a:tint val="75000"/>
                  </a:srgbClr>
                </a:solidFill>
              </a:rPr>
              <a:pPr>
                <a:defRPr/>
              </a:pPr>
              <a:t>‹#›</a:t>
            </a:fld>
            <a:endParaRPr lang="en-US">
              <a:solidFill>
                <a:srgbClr val="214877">
                  <a:tint val="75000"/>
                </a:srgbClr>
              </a:solidFill>
            </a:endParaRPr>
          </a:p>
        </p:txBody>
      </p:sp>
    </p:spTree>
    <p:extLst>
      <p:ext uri="{BB962C8B-B14F-4D97-AF65-F5344CB8AC3E}">
        <p14:creationId xmlns:p14="http://schemas.microsoft.com/office/powerpoint/2010/main" val="389279835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solidFill>
                  <a:srgbClr val="214877">
                    <a:tint val="75000"/>
                  </a:srgbClr>
                </a:solidFill>
              </a:rPr>
              <a:t>December 2021</a:t>
            </a:r>
          </a:p>
        </p:txBody>
      </p:sp>
      <p:sp>
        <p:nvSpPr>
          <p:cNvPr id="3" name="Footer Placeholder 2"/>
          <p:cNvSpPr>
            <a:spLocks noGrp="1"/>
          </p:cNvSpPr>
          <p:nvPr>
            <p:ph type="ftr" sz="quarter" idx="11"/>
          </p:nvPr>
        </p:nvSpPr>
        <p:spPr/>
        <p:txBody>
          <a:bodyPr/>
          <a:lstStyle/>
          <a:p>
            <a:pPr>
              <a:defRPr/>
            </a:pPr>
            <a:r>
              <a:rPr lang="en-US">
                <a:solidFill>
                  <a:srgbClr val="214877">
                    <a:tint val="75000"/>
                  </a:srgbClr>
                </a:solidFill>
              </a:rPr>
              <a:t>Spent Nuclear Fuel and Nuclear Waste Management</a:t>
            </a:r>
          </a:p>
        </p:txBody>
      </p:sp>
      <p:sp>
        <p:nvSpPr>
          <p:cNvPr id="4" name="Slide Number Placeholder 3"/>
          <p:cNvSpPr>
            <a:spLocks noGrp="1"/>
          </p:cNvSpPr>
          <p:nvPr>
            <p:ph type="sldNum" sz="quarter" idx="12"/>
          </p:nvPr>
        </p:nvSpPr>
        <p:spPr/>
        <p:txBody>
          <a:bodyPr/>
          <a:lstStyle/>
          <a:p>
            <a:pPr>
              <a:defRPr/>
            </a:pPr>
            <a:fld id="{47705016-35E7-4041-B436-4FCC29FEBCD2}" type="slidenum">
              <a:rPr lang="en-US" smtClean="0">
                <a:solidFill>
                  <a:srgbClr val="214877">
                    <a:tint val="75000"/>
                  </a:srgbClr>
                </a:solidFill>
              </a:rPr>
              <a:pPr>
                <a:defRPr/>
              </a:pPr>
              <a:t>‹#›</a:t>
            </a:fld>
            <a:endParaRPr lang="en-US">
              <a:solidFill>
                <a:srgbClr val="214877">
                  <a:tint val="75000"/>
                </a:srgbClr>
              </a:solidFill>
            </a:endParaRPr>
          </a:p>
        </p:txBody>
      </p:sp>
    </p:spTree>
    <p:extLst>
      <p:ext uri="{BB962C8B-B14F-4D97-AF65-F5344CB8AC3E}">
        <p14:creationId xmlns:p14="http://schemas.microsoft.com/office/powerpoint/2010/main" val="400950043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r>
              <a:rPr lang="en-US">
                <a:solidFill>
                  <a:srgbClr val="214877">
                    <a:tint val="75000"/>
                  </a:srgbClr>
                </a:solidFill>
              </a:rPr>
              <a:t>December 2021</a:t>
            </a:r>
          </a:p>
        </p:txBody>
      </p:sp>
      <p:sp>
        <p:nvSpPr>
          <p:cNvPr id="6" name="Footer Placeholder 5"/>
          <p:cNvSpPr>
            <a:spLocks noGrp="1"/>
          </p:cNvSpPr>
          <p:nvPr>
            <p:ph type="ftr" sz="quarter" idx="11"/>
          </p:nvPr>
        </p:nvSpPr>
        <p:spPr/>
        <p:txBody>
          <a:bodyPr/>
          <a:lstStyle/>
          <a:p>
            <a:pPr>
              <a:defRPr/>
            </a:pPr>
            <a:r>
              <a:rPr lang="en-US">
                <a:solidFill>
                  <a:srgbClr val="214877">
                    <a:tint val="75000"/>
                  </a:srgbClr>
                </a:solidFill>
              </a:rPr>
              <a:t>Spent Nuclear Fuel and Nuclear Waste Management</a:t>
            </a:r>
          </a:p>
        </p:txBody>
      </p:sp>
      <p:sp>
        <p:nvSpPr>
          <p:cNvPr id="7" name="Slide Number Placeholder 6"/>
          <p:cNvSpPr>
            <a:spLocks noGrp="1"/>
          </p:cNvSpPr>
          <p:nvPr>
            <p:ph type="sldNum" sz="quarter" idx="12"/>
          </p:nvPr>
        </p:nvSpPr>
        <p:spPr/>
        <p:txBody>
          <a:bodyPr/>
          <a:lstStyle/>
          <a:p>
            <a:pPr>
              <a:defRPr/>
            </a:pPr>
            <a:fld id="{EADEC84E-5EB1-48E7-BE28-4E4BAF35CEE6}" type="slidenum">
              <a:rPr lang="en-US" smtClean="0">
                <a:solidFill>
                  <a:srgbClr val="214877">
                    <a:tint val="75000"/>
                  </a:srgbClr>
                </a:solidFill>
              </a:rPr>
              <a:pPr>
                <a:defRPr/>
              </a:pPr>
              <a:t>‹#›</a:t>
            </a:fld>
            <a:endParaRPr lang="en-US">
              <a:solidFill>
                <a:srgbClr val="214877">
                  <a:tint val="75000"/>
                </a:srgbClr>
              </a:solidFill>
            </a:endParaRPr>
          </a:p>
        </p:txBody>
      </p:sp>
    </p:spTree>
    <p:extLst>
      <p:ext uri="{BB962C8B-B14F-4D97-AF65-F5344CB8AC3E}">
        <p14:creationId xmlns:p14="http://schemas.microsoft.com/office/powerpoint/2010/main" val="83098692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r>
              <a:rPr lang="en-US">
                <a:solidFill>
                  <a:srgbClr val="214877">
                    <a:tint val="75000"/>
                  </a:srgbClr>
                </a:solidFill>
              </a:rPr>
              <a:t>December 2021</a:t>
            </a:r>
          </a:p>
        </p:txBody>
      </p:sp>
      <p:sp>
        <p:nvSpPr>
          <p:cNvPr id="6" name="Footer Placeholder 5"/>
          <p:cNvSpPr>
            <a:spLocks noGrp="1"/>
          </p:cNvSpPr>
          <p:nvPr>
            <p:ph type="ftr" sz="quarter" idx="11"/>
          </p:nvPr>
        </p:nvSpPr>
        <p:spPr/>
        <p:txBody>
          <a:bodyPr/>
          <a:lstStyle/>
          <a:p>
            <a:pPr>
              <a:defRPr/>
            </a:pPr>
            <a:r>
              <a:rPr lang="en-US">
                <a:solidFill>
                  <a:srgbClr val="214877">
                    <a:tint val="75000"/>
                  </a:srgbClr>
                </a:solidFill>
              </a:rPr>
              <a:t>Spent Nuclear Fuel and Nuclear Waste Management</a:t>
            </a:r>
          </a:p>
        </p:txBody>
      </p:sp>
      <p:sp>
        <p:nvSpPr>
          <p:cNvPr id="7" name="Slide Number Placeholder 6"/>
          <p:cNvSpPr>
            <a:spLocks noGrp="1"/>
          </p:cNvSpPr>
          <p:nvPr>
            <p:ph type="sldNum" sz="quarter" idx="12"/>
          </p:nvPr>
        </p:nvSpPr>
        <p:spPr/>
        <p:txBody>
          <a:bodyPr/>
          <a:lstStyle/>
          <a:p>
            <a:pPr>
              <a:defRPr/>
            </a:pPr>
            <a:fld id="{782B628E-324B-40E7-9F90-1291FB0CCE53}" type="slidenum">
              <a:rPr lang="en-US" smtClean="0">
                <a:solidFill>
                  <a:srgbClr val="214877">
                    <a:tint val="75000"/>
                  </a:srgbClr>
                </a:solidFill>
              </a:rPr>
              <a:pPr>
                <a:defRPr/>
              </a:pPr>
              <a:t>‹#›</a:t>
            </a:fld>
            <a:endParaRPr lang="en-US">
              <a:solidFill>
                <a:srgbClr val="214877">
                  <a:tint val="75000"/>
                </a:srgbClr>
              </a:solidFill>
            </a:endParaRPr>
          </a:p>
        </p:txBody>
      </p:sp>
    </p:spTree>
    <p:extLst>
      <p:ext uri="{BB962C8B-B14F-4D97-AF65-F5344CB8AC3E}">
        <p14:creationId xmlns:p14="http://schemas.microsoft.com/office/powerpoint/2010/main" val="311395350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r>
              <a:rPr lang="en-US">
                <a:solidFill>
                  <a:srgbClr val="214877">
                    <a:tint val="75000"/>
                  </a:srgbClr>
                </a:solidFill>
              </a:rPr>
              <a:t>December 2021</a:t>
            </a:r>
          </a:p>
        </p:txBody>
      </p:sp>
      <p:sp>
        <p:nvSpPr>
          <p:cNvPr id="5" name="Footer Placeholder 4"/>
          <p:cNvSpPr>
            <a:spLocks noGrp="1"/>
          </p:cNvSpPr>
          <p:nvPr>
            <p:ph type="ftr" sz="quarter" idx="11"/>
          </p:nvPr>
        </p:nvSpPr>
        <p:spPr/>
        <p:txBody>
          <a:bodyPr/>
          <a:lstStyle/>
          <a:p>
            <a:pPr>
              <a:defRPr/>
            </a:pPr>
            <a:r>
              <a:rPr lang="en-US">
                <a:solidFill>
                  <a:srgbClr val="214877">
                    <a:tint val="75000"/>
                  </a:srgbClr>
                </a:solidFill>
              </a:rPr>
              <a:t>Spent Nuclear Fuel and Nuclear Waste Management</a:t>
            </a:r>
          </a:p>
        </p:txBody>
      </p:sp>
      <p:sp>
        <p:nvSpPr>
          <p:cNvPr id="6" name="Slide Number Placeholder 5"/>
          <p:cNvSpPr>
            <a:spLocks noGrp="1"/>
          </p:cNvSpPr>
          <p:nvPr>
            <p:ph type="sldNum" sz="quarter" idx="12"/>
          </p:nvPr>
        </p:nvSpPr>
        <p:spPr/>
        <p:txBody>
          <a:bodyPr/>
          <a:lstStyle/>
          <a:p>
            <a:pPr>
              <a:defRPr/>
            </a:pPr>
            <a:fld id="{6C9C611A-F448-4C99-B416-715153AF2006}" type="slidenum">
              <a:rPr lang="en-US" smtClean="0">
                <a:solidFill>
                  <a:srgbClr val="214877">
                    <a:tint val="75000"/>
                  </a:srgbClr>
                </a:solidFill>
              </a:rPr>
              <a:pPr>
                <a:defRPr/>
              </a:pPr>
              <a:t>‹#›</a:t>
            </a:fld>
            <a:endParaRPr lang="en-US">
              <a:solidFill>
                <a:srgbClr val="214877">
                  <a:tint val="75000"/>
                </a:srgbClr>
              </a:solidFill>
            </a:endParaRPr>
          </a:p>
        </p:txBody>
      </p:sp>
    </p:spTree>
    <p:extLst>
      <p:ext uri="{BB962C8B-B14F-4D97-AF65-F5344CB8AC3E}">
        <p14:creationId xmlns:p14="http://schemas.microsoft.com/office/powerpoint/2010/main" val="159923724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r>
              <a:rPr lang="en-US">
                <a:solidFill>
                  <a:srgbClr val="214877">
                    <a:tint val="75000"/>
                  </a:srgbClr>
                </a:solidFill>
              </a:rPr>
              <a:t>December 2021</a:t>
            </a:r>
          </a:p>
        </p:txBody>
      </p:sp>
      <p:sp>
        <p:nvSpPr>
          <p:cNvPr id="5" name="Footer Placeholder 4"/>
          <p:cNvSpPr>
            <a:spLocks noGrp="1"/>
          </p:cNvSpPr>
          <p:nvPr>
            <p:ph type="ftr" sz="quarter" idx="11"/>
          </p:nvPr>
        </p:nvSpPr>
        <p:spPr/>
        <p:txBody>
          <a:bodyPr/>
          <a:lstStyle/>
          <a:p>
            <a:pPr>
              <a:defRPr/>
            </a:pPr>
            <a:r>
              <a:rPr lang="en-US">
                <a:solidFill>
                  <a:srgbClr val="214877">
                    <a:tint val="75000"/>
                  </a:srgbClr>
                </a:solidFill>
              </a:rPr>
              <a:t>Spent Nuclear Fuel and Nuclear Waste Management</a:t>
            </a:r>
          </a:p>
        </p:txBody>
      </p:sp>
      <p:sp>
        <p:nvSpPr>
          <p:cNvPr id="6" name="Slide Number Placeholder 5"/>
          <p:cNvSpPr>
            <a:spLocks noGrp="1"/>
          </p:cNvSpPr>
          <p:nvPr>
            <p:ph type="sldNum" sz="quarter" idx="12"/>
          </p:nvPr>
        </p:nvSpPr>
        <p:spPr/>
        <p:txBody>
          <a:bodyPr/>
          <a:lstStyle/>
          <a:p>
            <a:pPr>
              <a:defRPr/>
            </a:pPr>
            <a:fld id="{3B17F88E-A9C0-401E-91D8-CCBCE58E5E29}" type="slidenum">
              <a:rPr lang="en-US" smtClean="0">
                <a:solidFill>
                  <a:srgbClr val="214877">
                    <a:tint val="75000"/>
                  </a:srgbClr>
                </a:solidFill>
              </a:rPr>
              <a:pPr>
                <a:defRPr/>
              </a:pPr>
              <a:t>‹#›</a:t>
            </a:fld>
            <a:endParaRPr lang="en-US">
              <a:solidFill>
                <a:srgbClr val="214877">
                  <a:tint val="75000"/>
                </a:srgbClr>
              </a:solidFill>
            </a:endParaRPr>
          </a:p>
        </p:txBody>
      </p:sp>
    </p:spTree>
    <p:extLst>
      <p:ext uri="{BB962C8B-B14F-4D97-AF65-F5344CB8AC3E}">
        <p14:creationId xmlns:p14="http://schemas.microsoft.com/office/powerpoint/2010/main" val="41197725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chemeClr val="bg1">
            <a:alpha val="0"/>
          </a:schemeClr>
        </a:solidFill>
        <a:effectLst/>
      </p:bgPr>
    </p:bg>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0527843B-06F8-4803-AC63-A151E37405A0}"/>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68388"/>
            <a:ext cx="12192000" cy="404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A63E97A0-A54C-42D1-83A6-828079DD72EE}"/>
              </a:ext>
            </a:extLst>
          </p:cNvPr>
          <p:cNvSpPr/>
          <p:nvPr userDrawn="1"/>
        </p:nvSpPr>
        <p:spPr>
          <a:xfrm flipH="1">
            <a:off x="0" y="6627813"/>
            <a:ext cx="12193588" cy="23018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Rectangle 6">
            <a:extLst>
              <a:ext uri="{FF2B5EF4-FFF2-40B4-BE49-F238E27FC236}">
                <a16:creationId xmlns:a16="http://schemas.microsoft.com/office/drawing/2014/main" id="{C36F0433-AE1B-46C1-8C92-9B03CB2F111D}"/>
              </a:ext>
            </a:extLst>
          </p:cNvPr>
          <p:cNvSpPr/>
          <p:nvPr userDrawn="1"/>
        </p:nvSpPr>
        <p:spPr>
          <a:xfrm flipH="1">
            <a:off x="0" y="5092700"/>
            <a:ext cx="6096000" cy="15367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8" name="Rectangle 9">
            <a:extLst>
              <a:ext uri="{FF2B5EF4-FFF2-40B4-BE49-F238E27FC236}">
                <a16:creationId xmlns:a16="http://schemas.microsoft.com/office/drawing/2014/main" id="{7184F542-29FF-4A22-A248-A8A60F6E2C76}"/>
              </a:ext>
            </a:extLst>
          </p:cNvPr>
          <p:cNvSpPr/>
          <p:nvPr userDrawn="1"/>
        </p:nvSpPr>
        <p:spPr>
          <a:xfrm flipH="1">
            <a:off x="5949950" y="5092700"/>
            <a:ext cx="6242050" cy="15367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9" name="Picture 26">
            <a:extLst>
              <a:ext uri="{FF2B5EF4-FFF2-40B4-BE49-F238E27FC236}">
                <a16:creationId xmlns:a16="http://schemas.microsoft.com/office/drawing/2014/main" id="{29E88841-CF46-41B1-ADE2-5C8A792D0017}"/>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350838" y="384175"/>
            <a:ext cx="36576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a:extLst>
              <a:ext uri="{FF2B5EF4-FFF2-40B4-BE49-F238E27FC236}">
                <a16:creationId xmlns:a16="http://schemas.microsoft.com/office/drawing/2014/main" id="{920980BE-6E31-4C38-924F-C294D3A4AFD3}"/>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9142413" y="192088"/>
            <a:ext cx="2744787"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9">
            <a:extLst>
              <a:ext uri="{FF2B5EF4-FFF2-40B4-BE49-F238E27FC236}">
                <a16:creationId xmlns:a16="http://schemas.microsoft.com/office/drawing/2014/main" id="{DE1D82A9-2A3C-4819-A9D5-4479CD1E516A}"/>
              </a:ext>
            </a:extLst>
          </p:cNvPr>
          <p:cNvSpPr/>
          <p:nvPr userDrawn="1"/>
        </p:nvSpPr>
        <p:spPr>
          <a:xfrm flipH="1">
            <a:off x="0" y="990600"/>
            <a:ext cx="12193588" cy="7778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3" name="Subtitle 2"/>
          <p:cNvSpPr>
            <a:spLocks noGrp="1"/>
          </p:cNvSpPr>
          <p:nvPr>
            <p:ph type="subTitle" idx="1"/>
          </p:nvPr>
        </p:nvSpPr>
        <p:spPr>
          <a:xfrm>
            <a:off x="217395" y="5253120"/>
            <a:ext cx="5843067" cy="1175040"/>
          </a:xfrm>
          <a:prstGeom prst="rect">
            <a:avLst/>
          </a:prstGeom>
        </p:spPr>
        <p:txBody>
          <a:bodyPr>
            <a:normAutofit/>
          </a:bodyPr>
          <a:lstStyle>
            <a:lvl1pPr marL="0" indent="0" algn="l">
              <a:buNone/>
              <a:defRPr sz="2400" b="1" i="0">
                <a:solidFill>
                  <a:srgbClr val="FFFFF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4" name="Text Placeholder 22"/>
          <p:cNvSpPr>
            <a:spLocks noGrp="1"/>
          </p:cNvSpPr>
          <p:nvPr>
            <p:ph type="body" sz="quarter" idx="12"/>
          </p:nvPr>
        </p:nvSpPr>
        <p:spPr>
          <a:xfrm>
            <a:off x="8072600" y="5117910"/>
            <a:ext cx="4119400" cy="1160490"/>
          </a:xfrm>
          <a:prstGeom prst="rect">
            <a:avLst/>
          </a:prstGeom>
        </p:spPr>
        <p:txBody>
          <a:bodyPr>
            <a:normAutofit/>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800" b="0" i="0" u="none" strike="noStrike" kern="1200" cap="none" spc="0" normalizeH="0" baseline="0" noProof="0">
                <a:ln>
                  <a:noFill/>
                </a:ln>
                <a:solidFill>
                  <a:schemeClr val="bg1"/>
                </a:solidFill>
                <a:effectLst/>
                <a:uLnTx/>
                <a:uFillTx/>
                <a:latin typeface="Arial Narrow"/>
                <a:cs typeface="Arial Narrow"/>
              </a:defRPr>
            </a:lvl1pPr>
          </a:lstStyle>
          <a:p>
            <a:pPr lvl="0"/>
            <a:r>
              <a:rPr lang="en-US" noProof="0"/>
              <a:t>Click to edit Master text styles</a:t>
            </a:r>
          </a:p>
        </p:txBody>
      </p:sp>
      <p:sp>
        <p:nvSpPr>
          <p:cNvPr id="19" name="Text Placeholder 18"/>
          <p:cNvSpPr>
            <a:spLocks noGrp="1"/>
          </p:cNvSpPr>
          <p:nvPr>
            <p:ph type="body" sz="quarter" idx="13"/>
          </p:nvPr>
        </p:nvSpPr>
        <p:spPr>
          <a:xfrm>
            <a:off x="351513" y="5795743"/>
            <a:ext cx="1854200" cy="288687"/>
          </a:xfrm>
        </p:spPr>
        <p:txBody>
          <a:bodyPr>
            <a:normAutofit/>
          </a:bodyPr>
          <a:lstStyle>
            <a:lvl1pPr>
              <a:buNone/>
              <a:defRPr sz="1200" baseline="0">
                <a:solidFill>
                  <a:schemeClr val="bg1"/>
                </a:solidFill>
                <a:latin typeface="Arial Narrow" pitchFamily="34" charset="0"/>
              </a:defRPr>
            </a:lvl1pPr>
            <a:lvl5pPr>
              <a:defRPr/>
            </a:lvl5pPr>
          </a:lstStyle>
          <a:p>
            <a:pPr lvl="0"/>
            <a:r>
              <a:rPr lang="en-US"/>
              <a:t>Click to edit Master text styles</a:t>
            </a:r>
          </a:p>
        </p:txBody>
      </p:sp>
    </p:spTree>
    <p:extLst>
      <p:ext uri="{BB962C8B-B14F-4D97-AF65-F5344CB8AC3E}">
        <p14:creationId xmlns:p14="http://schemas.microsoft.com/office/powerpoint/2010/main" val="4145467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90675"/>
            <a:ext cx="10972800" cy="4876800"/>
          </a:xfrm>
          <a:prstGeom prst="rect">
            <a:avLst/>
          </a:prstGeom>
        </p:spPr>
        <p:txBody>
          <a:bodyPr/>
          <a:lstStyle>
            <a:lvl1pPr>
              <a:defRPr sz="24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76889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8D50B43-487F-499D-BDB6-47665408FFE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666760"/>
            <a:ext cx="10515600" cy="912658"/>
          </a:xfrm>
        </p:spPr>
        <p:txBody>
          <a:bodyPr>
            <a:normAutofit/>
          </a:bodyPr>
          <a:lstStyle>
            <a:lvl1pPr>
              <a:defRPr sz="4000">
                <a:solidFill>
                  <a:srgbClr val="214877"/>
                </a:solidFill>
                <a:latin typeface="+mj-lt"/>
              </a:defRPr>
            </a:lvl1pPr>
          </a:lstStyle>
          <a:p>
            <a:r>
              <a:rPr lang="en-US"/>
              <a:t>Click to edit Master title style</a:t>
            </a:r>
          </a:p>
        </p:txBody>
      </p:sp>
      <p:sp>
        <p:nvSpPr>
          <p:cNvPr id="3" name="Content Placeholder 2"/>
          <p:cNvSpPr>
            <a:spLocks noGrp="1"/>
          </p:cNvSpPr>
          <p:nvPr>
            <p:ph idx="1"/>
          </p:nvPr>
        </p:nvSpPr>
        <p:spPr>
          <a:xfrm>
            <a:off x="838200" y="1592863"/>
            <a:ext cx="10515600" cy="46167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9">
            <a:extLst>
              <a:ext uri="{FF2B5EF4-FFF2-40B4-BE49-F238E27FC236}">
                <a16:creationId xmlns:a16="http://schemas.microsoft.com/office/drawing/2014/main" id="{EFF444C8-2D13-4467-A0A2-0218F22430CC}"/>
              </a:ext>
            </a:extLst>
          </p:cNvPr>
          <p:cNvSpPr>
            <a:spLocks noGrp="1"/>
          </p:cNvSpPr>
          <p:nvPr>
            <p:ph type="sldNum" sz="quarter" idx="10"/>
          </p:nvPr>
        </p:nvSpPr>
        <p:spPr/>
        <p:txBody>
          <a:bodyPr/>
          <a:lstStyle>
            <a:lvl1pPr>
              <a:defRPr/>
            </a:lvl1pPr>
          </a:lstStyle>
          <a:p>
            <a:fld id="{959345FB-9C07-49D0-8AD4-30F191E88246}" type="slidenum">
              <a:rPr lang="en-US" altLang="en-US"/>
              <a:pPr/>
              <a:t>‹#›</a:t>
            </a:fld>
            <a:endParaRPr lang="en-US" altLang="en-US"/>
          </a:p>
        </p:txBody>
      </p:sp>
    </p:spTree>
    <p:extLst>
      <p:ext uri="{BB962C8B-B14F-4D97-AF65-F5344CB8AC3E}">
        <p14:creationId xmlns:p14="http://schemas.microsoft.com/office/powerpoint/2010/main" val="36469147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37067" y="0"/>
            <a:ext cx="7552267" cy="901700"/>
          </a:xfrm>
        </p:spPr>
        <p:txBody>
          <a:bodyPr/>
          <a:lstStyle/>
          <a:p>
            <a:r>
              <a:rPr lang="en-US"/>
              <a:t>Click to edit Master title style</a:t>
            </a:r>
          </a:p>
        </p:txBody>
      </p:sp>
      <p:sp>
        <p:nvSpPr>
          <p:cNvPr id="3" name="Table Placeholder 2"/>
          <p:cNvSpPr>
            <a:spLocks noGrp="1"/>
          </p:cNvSpPr>
          <p:nvPr>
            <p:ph type="tbl" idx="1"/>
          </p:nvPr>
        </p:nvSpPr>
        <p:spPr>
          <a:xfrm>
            <a:off x="366184" y="1141413"/>
            <a:ext cx="10972800" cy="5110162"/>
          </a:xfrm>
        </p:spPr>
        <p:txBody>
          <a:bodyPr/>
          <a:lstStyle/>
          <a:p>
            <a:pPr lvl="0"/>
            <a:endParaRPr lang="en-US" noProof="0"/>
          </a:p>
        </p:txBody>
      </p:sp>
    </p:spTree>
    <p:extLst>
      <p:ext uri="{BB962C8B-B14F-4D97-AF65-F5344CB8AC3E}">
        <p14:creationId xmlns:p14="http://schemas.microsoft.com/office/powerpoint/2010/main" val="1898640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590675"/>
            <a:ext cx="53848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90675"/>
            <a:ext cx="53848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857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238251"/>
            <a:ext cx="6815667" cy="5286375"/>
          </a:xfrm>
          <a:prstGeom prst="rect">
            <a:avLst/>
          </a:prstGeom>
        </p:spPr>
        <p:txBody>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908001"/>
            <a:ext cx="4011084" cy="456202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26137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2E7F6F1E-4E43-46BC-A830-4741C09C3E06}"/>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609600" y="2362200"/>
            <a:ext cx="11134725"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33186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C17072-B0FB-4316-9FE9-BB60C7B4C118}"/>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3F35C35D-4AF1-44FC-8D51-53738611FB08}" type="datetime1">
              <a:rPr lang="en-US"/>
              <a:pPr>
                <a:defRPr/>
              </a:pPr>
              <a:t>8/1/2022</a:t>
            </a:fld>
            <a:endParaRPr lang="en-US"/>
          </a:p>
        </p:txBody>
      </p:sp>
      <p:sp>
        <p:nvSpPr>
          <p:cNvPr id="3" name="Footer Placeholder 2">
            <a:extLst>
              <a:ext uri="{FF2B5EF4-FFF2-40B4-BE49-F238E27FC236}">
                <a16:creationId xmlns:a16="http://schemas.microsoft.com/office/drawing/2014/main" id="{C0EE6B09-02C5-4812-8797-51EF8C45BDBF}"/>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dirty="0">
                <a:latin typeface="+mn-lt"/>
              </a:defRPr>
            </a:lvl1pPr>
          </a:lstStyle>
          <a:p>
            <a:pPr>
              <a:defRPr/>
            </a:pPr>
            <a:endParaRPr lang="en-US"/>
          </a:p>
        </p:txBody>
      </p:sp>
      <p:sp>
        <p:nvSpPr>
          <p:cNvPr id="4" name="Slide Number Placeholder 3">
            <a:extLst>
              <a:ext uri="{FF2B5EF4-FFF2-40B4-BE49-F238E27FC236}">
                <a16:creationId xmlns:a16="http://schemas.microsoft.com/office/drawing/2014/main" id="{EC7D7318-EB80-4199-9A2F-C1704E9657D5}"/>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defRPr>
            </a:lvl1pPr>
          </a:lstStyle>
          <a:p>
            <a:fld id="{2B452635-6B7F-45A8-B300-ADC10F45DED5}" type="slidenum">
              <a:rPr lang="en-US" altLang="en-US"/>
              <a:pPr/>
              <a:t>‹#›</a:t>
            </a:fld>
            <a:endParaRPr lang="en-US" altLang="en-US"/>
          </a:p>
        </p:txBody>
      </p:sp>
    </p:spTree>
    <p:extLst>
      <p:ext uri="{BB962C8B-B14F-4D97-AF65-F5344CB8AC3E}">
        <p14:creationId xmlns:p14="http://schemas.microsoft.com/office/powerpoint/2010/main" val="4386335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09600" y="6610350"/>
            <a:ext cx="2844800" cy="476250"/>
          </a:xfrm>
          <a:prstGeom prst="rect">
            <a:avLst/>
          </a:prstGeom>
        </p:spPr>
        <p:txBody>
          <a:bodyPr/>
          <a:lstStyle>
            <a:lvl1pPr eaLnBrk="1" fontAlgn="auto" hangingPunct="1">
              <a:spcBef>
                <a:spcPts val="0"/>
              </a:spcBef>
              <a:spcAft>
                <a:spcPts val="0"/>
              </a:spcAft>
              <a:defRPr>
                <a:latin typeface="+mn-lt"/>
              </a:defRPr>
            </a:lvl1pPr>
          </a:lstStyle>
          <a:p>
            <a:pPr>
              <a:defRPr/>
            </a:pPr>
            <a:r>
              <a:rPr lang="en-US">
                <a:solidFill>
                  <a:srgbClr val="50565C"/>
                </a:solidFill>
              </a:rPr>
              <a:t>September 14, 2017</a:t>
            </a:r>
          </a:p>
        </p:txBody>
      </p:sp>
      <p:sp>
        <p:nvSpPr>
          <p:cNvPr id="5" name="Rectangle 10"/>
          <p:cNvSpPr>
            <a:spLocks noGrp="1" noChangeArrowheads="1"/>
          </p:cNvSpPr>
          <p:nvPr>
            <p:ph type="ftr" sz="quarter" idx="11"/>
          </p:nvPr>
        </p:nvSpPr>
        <p:spPr>
          <a:xfrm>
            <a:off x="4165600" y="6610350"/>
            <a:ext cx="3860800" cy="476250"/>
          </a:xfrm>
          <a:prstGeom prst="rect">
            <a:avLst/>
          </a:prstGeom>
        </p:spPr>
        <p:txBody>
          <a:bodyPr/>
          <a:lstStyle>
            <a:lvl1pPr eaLnBrk="1" fontAlgn="auto" hangingPunct="1">
              <a:spcBef>
                <a:spcPts val="0"/>
              </a:spcBef>
              <a:spcAft>
                <a:spcPts val="0"/>
              </a:spcAft>
              <a:defRPr>
                <a:latin typeface="+mn-lt"/>
              </a:defRPr>
            </a:lvl1pPr>
          </a:lstStyle>
          <a:p>
            <a:pPr>
              <a:defRPr/>
            </a:pPr>
            <a:r>
              <a:rPr lang="en-US">
                <a:solidFill>
                  <a:srgbClr val="50565C"/>
                </a:solidFill>
              </a:rPr>
              <a:t>NEET- FY-19 OMB Budget Briefing</a:t>
            </a:r>
          </a:p>
        </p:txBody>
      </p:sp>
    </p:spTree>
    <p:extLst>
      <p:ext uri="{BB962C8B-B14F-4D97-AF65-F5344CB8AC3E}">
        <p14:creationId xmlns:p14="http://schemas.microsoft.com/office/powerpoint/2010/main" val="39006493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A356D-7050-CF4E-ACB6-EC62E19667F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126717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pic>
        <p:nvPicPr>
          <p:cNvPr id="29" name="Picture 28"/>
          <p:cNvPicPr>
            <a:picLocks/>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1068006"/>
            <a:ext cx="12191999" cy="4049904"/>
          </a:xfrm>
          <a:prstGeom prst="rect">
            <a:avLst/>
          </a:prstGeom>
        </p:spPr>
      </p:pic>
      <p:sp>
        <p:nvSpPr>
          <p:cNvPr id="26" name="Rectangle 9"/>
          <p:cNvSpPr/>
          <p:nvPr userDrawn="1"/>
        </p:nvSpPr>
        <p:spPr>
          <a:xfrm flipH="1">
            <a:off x="0" y="6627051"/>
            <a:ext cx="12192912" cy="2309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prstClr val="white"/>
              </a:solidFill>
            </a:endParaRPr>
          </a:p>
        </p:txBody>
      </p:sp>
      <p:sp>
        <p:nvSpPr>
          <p:cNvPr id="5" name="Rectangle 6"/>
          <p:cNvSpPr/>
          <p:nvPr userDrawn="1"/>
        </p:nvSpPr>
        <p:spPr>
          <a:xfrm flipH="1">
            <a:off x="0" y="5092700"/>
            <a:ext cx="6096000" cy="15367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prstClr val="white"/>
              </a:solidFill>
            </a:endParaRPr>
          </a:p>
        </p:txBody>
      </p:sp>
      <p:sp>
        <p:nvSpPr>
          <p:cNvPr id="7" name="Rectangle 9"/>
          <p:cNvSpPr/>
          <p:nvPr userDrawn="1"/>
        </p:nvSpPr>
        <p:spPr>
          <a:xfrm flipH="1">
            <a:off x="5949950" y="5092700"/>
            <a:ext cx="6242049" cy="15367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prstClr val="white"/>
              </a:solidFill>
            </a:endParaRPr>
          </a:p>
        </p:txBody>
      </p:sp>
      <p:pic>
        <p:nvPicPr>
          <p:cNvPr id="12" name="Picture 26"/>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auto">
          <a:xfrm>
            <a:off x="351513" y="383695"/>
            <a:ext cx="3657600" cy="335660"/>
          </a:xfrm>
          <a:prstGeom prst="rect">
            <a:avLst/>
          </a:prstGeom>
          <a:noFill/>
          <a:ln w="9525">
            <a:noFill/>
            <a:miter lim="800000"/>
            <a:headEnd/>
            <a:tailEnd/>
          </a:ln>
        </p:spPr>
      </p:pic>
      <p:sp>
        <p:nvSpPr>
          <p:cNvPr id="3" name="Subtitle 2"/>
          <p:cNvSpPr>
            <a:spLocks noGrp="1"/>
          </p:cNvSpPr>
          <p:nvPr>
            <p:ph type="subTitle" idx="1"/>
          </p:nvPr>
        </p:nvSpPr>
        <p:spPr>
          <a:xfrm>
            <a:off x="217395" y="5253120"/>
            <a:ext cx="5843067" cy="1175040"/>
          </a:xfrm>
          <a:prstGeom prst="rect">
            <a:avLst/>
          </a:prstGeom>
        </p:spPr>
        <p:txBody>
          <a:bodyPr>
            <a:normAutofit/>
          </a:bodyPr>
          <a:lstStyle>
            <a:lvl1pPr marL="0" indent="0" algn="l">
              <a:buNone/>
              <a:defRPr sz="2400" b="1" i="0">
                <a:solidFill>
                  <a:srgbClr val="FFFFF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4" name="Text Placeholder 22"/>
          <p:cNvSpPr>
            <a:spLocks noGrp="1"/>
          </p:cNvSpPr>
          <p:nvPr>
            <p:ph type="body" sz="quarter" idx="12"/>
          </p:nvPr>
        </p:nvSpPr>
        <p:spPr>
          <a:xfrm>
            <a:off x="8072600" y="5117910"/>
            <a:ext cx="4119400" cy="1160490"/>
          </a:xfrm>
          <a:prstGeom prst="rect">
            <a:avLst/>
          </a:prstGeom>
        </p:spPr>
        <p:txBody>
          <a:bodyPr>
            <a:normAutofit/>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800" b="0" i="0" u="none" strike="noStrike" kern="1200" cap="none" spc="0" normalizeH="0" baseline="0" noProof="0">
                <a:ln>
                  <a:noFill/>
                </a:ln>
                <a:solidFill>
                  <a:schemeClr val="bg1"/>
                </a:solidFill>
                <a:effectLst/>
                <a:uLnTx/>
                <a:uFillTx/>
                <a:latin typeface="Arial Narrow"/>
                <a:cs typeface="Arial Narrow"/>
              </a:defRPr>
            </a:lvl1pPr>
          </a:lstStyle>
          <a:p>
            <a:pPr lvl="0"/>
            <a:r>
              <a:rPr lang="en-US" noProof="0"/>
              <a:t>Click to edit Master text styles</a:t>
            </a:r>
          </a:p>
        </p:txBody>
      </p:sp>
      <p:sp>
        <p:nvSpPr>
          <p:cNvPr id="19" name="Text Placeholder 18"/>
          <p:cNvSpPr>
            <a:spLocks noGrp="1"/>
          </p:cNvSpPr>
          <p:nvPr>
            <p:ph type="body" sz="quarter" idx="13"/>
          </p:nvPr>
        </p:nvSpPr>
        <p:spPr>
          <a:xfrm>
            <a:off x="351513" y="5795743"/>
            <a:ext cx="1854200" cy="288687"/>
          </a:xfrm>
        </p:spPr>
        <p:txBody>
          <a:bodyPr>
            <a:normAutofit/>
          </a:bodyPr>
          <a:lstStyle>
            <a:lvl1pPr>
              <a:buNone/>
              <a:defRPr sz="1200" baseline="0">
                <a:solidFill>
                  <a:schemeClr val="bg1"/>
                </a:solidFill>
                <a:latin typeface="Arial Narrow" pitchFamily="34" charset="0"/>
              </a:defRPr>
            </a:lvl1pPr>
            <a:lvl5pPr>
              <a:defRPr/>
            </a:lvl5pPr>
          </a:lstStyle>
          <a:p>
            <a:pPr lvl="0"/>
            <a:r>
              <a:rPr lang="en-US"/>
              <a:t>Click to edit Master text styles</a:t>
            </a:r>
          </a:p>
        </p:txBody>
      </p:sp>
      <p:pic>
        <p:nvPicPr>
          <p:cNvPr id="28" name="Picture 27"/>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143136" y="192391"/>
            <a:ext cx="2744065" cy="766555"/>
          </a:xfrm>
          <a:prstGeom prst="rect">
            <a:avLst/>
          </a:prstGeom>
        </p:spPr>
      </p:pic>
      <p:sp>
        <p:nvSpPr>
          <p:cNvPr id="30" name="Rectangle 9"/>
          <p:cNvSpPr/>
          <p:nvPr userDrawn="1"/>
        </p:nvSpPr>
        <p:spPr>
          <a:xfrm flipH="1">
            <a:off x="0" y="990508"/>
            <a:ext cx="12192912" cy="7749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prstClr val="white"/>
              </a:solidFill>
            </a:endParaRPr>
          </a:p>
        </p:txBody>
      </p:sp>
    </p:spTree>
    <p:extLst>
      <p:ext uri="{BB962C8B-B14F-4D97-AF65-F5344CB8AC3E}">
        <p14:creationId xmlns:p14="http://schemas.microsoft.com/office/powerpoint/2010/main" val="17430551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6801"/>
            <a:ext cx="10972800" cy="5400675"/>
          </a:xfrm>
          <a:prstGeom prst="rect">
            <a:avLst/>
          </a:prstGeom>
        </p:spPr>
        <p:txBody>
          <a:bodyPr/>
          <a:lstStyle>
            <a:lvl1pPr>
              <a:defRPr sz="24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51678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37067" y="0"/>
            <a:ext cx="7552267" cy="901700"/>
          </a:xfrm>
        </p:spPr>
        <p:txBody>
          <a:bodyPr/>
          <a:lstStyle/>
          <a:p>
            <a:r>
              <a:rPr lang="en-US"/>
              <a:t>Click to edit Master title style</a:t>
            </a:r>
          </a:p>
        </p:txBody>
      </p:sp>
      <p:sp>
        <p:nvSpPr>
          <p:cNvPr id="3" name="Table Placeholder 2"/>
          <p:cNvSpPr>
            <a:spLocks noGrp="1"/>
          </p:cNvSpPr>
          <p:nvPr>
            <p:ph type="tbl" idx="1"/>
          </p:nvPr>
        </p:nvSpPr>
        <p:spPr>
          <a:xfrm>
            <a:off x="366184" y="1141413"/>
            <a:ext cx="10972800" cy="5110162"/>
          </a:xfrm>
        </p:spPr>
        <p:txBody>
          <a:bodyPr/>
          <a:lstStyle/>
          <a:p>
            <a:pPr lvl="0"/>
            <a:endParaRPr lang="en-US" noProof="0"/>
          </a:p>
        </p:txBody>
      </p:sp>
    </p:spTree>
    <p:extLst>
      <p:ext uri="{BB962C8B-B14F-4D97-AF65-F5344CB8AC3E}">
        <p14:creationId xmlns:p14="http://schemas.microsoft.com/office/powerpoint/2010/main" val="3272729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83E8F1-7CB3-4D49-B800-5524369973C1}"/>
              </a:ext>
            </a:extLst>
          </p:cNvPr>
          <p:cNvSpPr>
            <a:spLocks noGrp="1"/>
          </p:cNvSpPr>
          <p:nvPr>
            <p:ph type="dt" sz="half" idx="10"/>
          </p:nvPr>
        </p:nvSpPr>
        <p:spPr/>
        <p:txBody>
          <a:bodyPr/>
          <a:lstStyle>
            <a:lvl1pPr>
              <a:defRPr/>
            </a:lvl1pPr>
          </a:lstStyle>
          <a:p>
            <a:pPr>
              <a:defRPr/>
            </a:pPr>
            <a:fld id="{71F35318-7AA0-4FB1-9C73-0CB1F0877595}" type="datetime1">
              <a:rPr lang="en-US"/>
              <a:pPr>
                <a:defRPr/>
              </a:pPr>
              <a:t>8/1/2022</a:t>
            </a:fld>
            <a:endParaRPr lang="en-US"/>
          </a:p>
        </p:txBody>
      </p:sp>
      <p:sp>
        <p:nvSpPr>
          <p:cNvPr id="5" name="Footer Placeholder 4">
            <a:extLst>
              <a:ext uri="{FF2B5EF4-FFF2-40B4-BE49-F238E27FC236}">
                <a16:creationId xmlns:a16="http://schemas.microsoft.com/office/drawing/2014/main" id="{E66E3F1F-C7B3-4246-9956-36573115F54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DCDD3DE-905C-49CD-97E1-C39C5272FA81}"/>
              </a:ext>
            </a:extLst>
          </p:cNvPr>
          <p:cNvSpPr>
            <a:spLocks noGrp="1"/>
          </p:cNvSpPr>
          <p:nvPr>
            <p:ph type="sldNum" sz="quarter" idx="12"/>
          </p:nvPr>
        </p:nvSpPr>
        <p:spPr/>
        <p:txBody>
          <a:bodyPr/>
          <a:lstStyle>
            <a:lvl1pPr>
              <a:defRPr/>
            </a:lvl1pPr>
          </a:lstStyle>
          <a:p>
            <a:fld id="{BF97BA3B-F6C8-4A0D-8F0E-A8DF6F8F78B5}" type="slidenum">
              <a:rPr lang="en-US" altLang="en-US"/>
              <a:pPr/>
              <a:t>‹#›</a:t>
            </a:fld>
            <a:endParaRPr lang="en-US" altLang="en-US"/>
          </a:p>
        </p:txBody>
      </p:sp>
    </p:spTree>
    <p:extLst>
      <p:ext uri="{BB962C8B-B14F-4D97-AF65-F5344CB8AC3E}">
        <p14:creationId xmlns:p14="http://schemas.microsoft.com/office/powerpoint/2010/main" val="11184884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590675"/>
            <a:ext cx="53848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90675"/>
            <a:ext cx="53848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94474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238251"/>
            <a:ext cx="6815667" cy="5286375"/>
          </a:xfrm>
          <a:prstGeom prst="rect">
            <a:avLst/>
          </a:prstGeom>
        </p:spPr>
        <p:txBody>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908001"/>
            <a:ext cx="4011084" cy="456202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802758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Questions?</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394658" y="1970314"/>
            <a:ext cx="9402685" cy="3502188"/>
          </a:xfrm>
          <a:prstGeom prst="rect">
            <a:avLst/>
          </a:prstGeom>
        </p:spPr>
      </p:pic>
    </p:spTree>
    <p:extLst>
      <p:ext uri="{BB962C8B-B14F-4D97-AF65-F5344CB8AC3E}">
        <p14:creationId xmlns:p14="http://schemas.microsoft.com/office/powerpoint/2010/main" val="3355640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F6577DC-EC4D-489C-A469-28A68727338C}" type="datetimeFigureOut">
              <a:rPr lang="en-US" smtClean="0"/>
              <a:t>8/1/2022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FE996BA-6B6D-4A79-917C-BDF5C85BFB42}" type="slidenum">
              <a:rPr lang="en-US" smtClean="0"/>
              <a:t>‹#›</a:t>
            </a:fld>
            <a:endParaRPr lang="en-US"/>
          </a:p>
        </p:txBody>
      </p:sp>
    </p:spTree>
    <p:extLst>
      <p:ext uri="{BB962C8B-B14F-4D97-AF65-F5344CB8AC3E}">
        <p14:creationId xmlns:p14="http://schemas.microsoft.com/office/powerpoint/2010/main" val="10370843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F6577DC-EC4D-489C-A469-28A68727338C}" type="datetimeFigureOut">
              <a:rPr lang="en-US" smtClean="0">
                <a:solidFill>
                  <a:srgbClr val="50565C"/>
                </a:solidFill>
              </a:rPr>
              <a:pPr/>
              <a:t>8/1/2022</a:t>
            </a:fld>
            <a:endParaRPr lang="en-US">
              <a:solidFill>
                <a:srgbClr val="50565C"/>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srgbClr val="50565C"/>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FE996BA-6B6D-4A79-917C-BDF5C85BFB42}" type="slidenum">
              <a:rPr lang="en-US" smtClean="0">
                <a:solidFill>
                  <a:srgbClr val="50565C"/>
                </a:solidFill>
              </a:rPr>
              <a:pPr/>
              <a:t>‹#›</a:t>
            </a:fld>
            <a:endParaRPr lang="en-US">
              <a:solidFill>
                <a:srgbClr val="50565C"/>
              </a:solidFill>
            </a:endParaRPr>
          </a:p>
        </p:txBody>
      </p:sp>
    </p:spTree>
    <p:extLst>
      <p:ext uri="{BB962C8B-B14F-4D97-AF65-F5344CB8AC3E}">
        <p14:creationId xmlns:p14="http://schemas.microsoft.com/office/powerpoint/2010/main" val="19757399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880FC0F3-4A77-4638-B847-2B8F5B14D37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1984" y="1687313"/>
            <a:ext cx="4400939" cy="1195971"/>
          </a:xfrm>
        </p:spPr>
        <p:txBody>
          <a:bodyPr anchor="b">
            <a:noAutofit/>
          </a:bodyPr>
          <a:lstStyle>
            <a:lvl1pPr algn="l">
              <a:defRPr sz="5400">
                <a:solidFill>
                  <a:schemeClr val="bg1"/>
                </a:solidFill>
                <a:latin typeface="Franklin Gothic Demi Cond" panose="020B0706030402020204" pitchFamily="34" charset="0"/>
              </a:defRPr>
            </a:lvl1pPr>
          </a:lstStyle>
          <a:p>
            <a:r>
              <a:rPr lang="en-US"/>
              <a:t>Click to edit Master title style</a:t>
            </a:r>
          </a:p>
        </p:txBody>
      </p:sp>
      <p:sp>
        <p:nvSpPr>
          <p:cNvPr id="3" name="Subtitle 2"/>
          <p:cNvSpPr>
            <a:spLocks noGrp="1"/>
          </p:cNvSpPr>
          <p:nvPr>
            <p:ph type="subTitle" idx="1"/>
          </p:nvPr>
        </p:nvSpPr>
        <p:spPr>
          <a:xfrm>
            <a:off x="621983" y="2892615"/>
            <a:ext cx="4400939" cy="1024715"/>
          </a:xfrm>
        </p:spPr>
        <p:txBody>
          <a:bodyPr>
            <a:normAutofit/>
          </a:bodyPr>
          <a:lstStyle>
            <a:lvl1pPr marL="0" indent="0" algn="l">
              <a:buNone/>
              <a:defRPr sz="2800">
                <a:solidFill>
                  <a:schemeClr val="bg1"/>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570666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E76B480-CAC0-4A0F-B891-D8302D3413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666760"/>
            <a:ext cx="10515600" cy="912658"/>
          </a:xfrm>
        </p:spPr>
        <p:txBody>
          <a:bodyPr>
            <a:normAutofit/>
          </a:bodyPr>
          <a:lstStyle>
            <a:lvl1pPr>
              <a:defRPr sz="4000">
                <a:solidFill>
                  <a:srgbClr val="214877"/>
                </a:solidFill>
                <a:latin typeface="+mj-lt"/>
              </a:defRPr>
            </a:lvl1pPr>
          </a:lstStyle>
          <a:p>
            <a:r>
              <a:rPr lang="en-US"/>
              <a:t>Click to edit Master title style</a:t>
            </a:r>
          </a:p>
        </p:txBody>
      </p:sp>
      <p:sp>
        <p:nvSpPr>
          <p:cNvPr id="3" name="Content Placeholder 2"/>
          <p:cNvSpPr>
            <a:spLocks noGrp="1"/>
          </p:cNvSpPr>
          <p:nvPr>
            <p:ph idx="1"/>
          </p:nvPr>
        </p:nvSpPr>
        <p:spPr>
          <a:xfrm>
            <a:off x="838200" y="1592863"/>
            <a:ext cx="10515600" cy="46167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9">
            <a:extLst>
              <a:ext uri="{FF2B5EF4-FFF2-40B4-BE49-F238E27FC236}">
                <a16:creationId xmlns:a16="http://schemas.microsoft.com/office/drawing/2014/main" id="{E705E716-8594-46DC-89E1-2C93BBE3955C}"/>
              </a:ext>
            </a:extLst>
          </p:cNvPr>
          <p:cNvSpPr>
            <a:spLocks noGrp="1"/>
          </p:cNvSpPr>
          <p:nvPr>
            <p:ph type="sldNum" sz="quarter" idx="10"/>
          </p:nvPr>
        </p:nvSpPr>
        <p:spPr/>
        <p:txBody>
          <a:bodyPr/>
          <a:lstStyle>
            <a:lvl1pPr>
              <a:defRPr/>
            </a:lvl1pPr>
          </a:lstStyle>
          <a:p>
            <a:fld id="{7102261F-4AB3-4C6B-B9BD-607833A01279}" type="slidenum">
              <a:rPr lang="en-US" altLang="en-US"/>
              <a:pPr/>
              <a:t>‹#›</a:t>
            </a:fld>
            <a:endParaRPr lang="en-US" altLang="en-US"/>
          </a:p>
        </p:txBody>
      </p:sp>
    </p:spTree>
    <p:extLst>
      <p:ext uri="{BB962C8B-B14F-4D97-AF65-F5344CB8AC3E}">
        <p14:creationId xmlns:p14="http://schemas.microsoft.com/office/powerpoint/2010/main" val="25271373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D6E251-491B-4F00-B955-58D97F14B322}"/>
              </a:ext>
            </a:extLst>
          </p:cNvPr>
          <p:cNvSpPr>
            <a:spLocks noGrp="1"/>
          </p:cNvSpPr>
          <p:nvPr>
            <p:ph type="dt" sz="half" idx="10"/>
          </p:nvPr>
        </p:nvSpPr>
        <p:spPr/>
        <p:txBody>
          <a:bodyPr/>
          <a:lstStyle>
            <a:lvl1pPr>
              <a:defRPr/>
            </a:lvl1pPr>
          </a:lstStyle>
          <a:p>
            <a:pPr>
              <a:defRPr/>
            </a:pPr>
            <a:fld id="{5A66BCE0-23A0-4657-9EC8-051392B52226}" type="datetime1">
              <a:rPr lang="en-US"/>
              <a:pPr>
                <a:defRPr/>
              </a:pPr>
              <a:t>8/1/2022</a:t>
            </a:fld>
            <a:endParaRPr lang="en-US"/>
          </a:p>
        </p:txBody>
      </p:sp>
      <p:sp>
        <p:nvSpPr>
          <p:cNvPr id="5" name="Footer Placeholder 4">
            <a:extLst>
              <a:ext uri="{FF2B5EF4-FFF2-40B4-BE49-F238E27FC236}">
                <a16:creationId xmlns:a16="http://schemas.microsoft.com/office/drawing/2014/main" id="{122921D3-F32A-4782-835C-F1B945C6F81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D23DFFE-B756-4F11-AAFE-D4D0263D690C}"/>
              </a:ext>
            </a:extLst>
          </p:cNvPr>
          <p:cNvSpPr>
            <a:spLocks noGrp="1"/>
          </p:cNvSpPr>
          <p:nvPr>
            <p:ph type="sldNum" sz="quarter" idx="12"/>
          </p:nvPr>
        </p:nvSpPr>
        <p:spPr/>
        <p:txBody>
          <a:bodyPr/>
          <a:lstStyle>
            <a:lvl1pPr>
              <a:defRPr/>
            </a:lvl1pPr>
          </a:lstStyle>
          <a:p>
            <a:fld id="{0BDA9263-F6D4-4F32-A705-7B97BA117BB3}" type="slidenum">
              <a:rPr lang="en-US" altLang="en-US"/>
              <a:pPr/>
              <a:t>‹#›</a:t>
            </a:fld>
            <a:endParaRPr lang="en-US" altLang="en-US"/>
          </a:p>
        </p:txBody>
      </p:sp>
    </p:spTree>
    <p:extLst>
      <p:ext uri="{BB962C8B-B14F-4D97-AF65-F5344CB8AC3E}">
        <p14:creationId xmlns:p14="http://schemas.microsoft.com/office/powerpoint/2010/main" val="39368651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2BF1ABC-288E-48B1-9213-49F1EBCF6951}"/>
              </a:ext>
            </a:extLst>
          </p:cNvPr>
          <p:cNvSpPr>
            <a:spLocks noGrp="1"/>
          </p:cNvSpPr>
          <p:nvPr>
            <p:ph type="dt" sz="half" idx="10"/>
          </p:nvPr>
        </p:nvSpPr>
        <p:spPr/>
        <p:txBody>
          <a:bodyPr/>
          <a:lstStyle>
            <a:lvl1pPr>
              <a:defRPr/>
            </a:lvl1pPr>
          </a:lstStyle>
          <a:p>
            <a:pPr>
              <a:defRPr/>
            </a:pPr>
            <a:fld id="{4FBC99CA-C1A0-4083-B612-703DBD9DDBCC}" type="datetime1">
              <a:rPr lang="en-US"/>
              <a:pPr>
                <a:defRPr/>
              </a:pPr>
              <a:t>8/1/2022</a:t>
            </a:fld>
            <a:endParaRPr lang="en-US"/>
          </a:p>
        </p:txBody>
      </p:sp>
      <p:sp>
        <p:nvSpPr>
          <p:cNvPr id="6" name="Footer Placeholder 4">
            <a:extLst>
              <a:ext uri="{FF2B5EF4-FFF2-40B4-BE49-F238E27FC236}">
                <a16:creationId xmlns:a16="http://schemas.microsoft.com/office/drawing/2014/main" id="{EFDFB0B3-8E50-4DB2-B7F9-CBECEE5F88E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0FF506F-A60C-4D08-81C6-05D8D59E0EF3}"/>
              </a:ext>
            </a:extLst>
          </p:cNvPr>
          <p:cNvSpPr>
            <a:spLocks noGrp="1"/>
          </p:cNvSpPr>
          <p:nvPr>
            <p:ph type="sldNum" sz="quarter" idx="12"/>
          </p:nvPr>
        </p:nvSpPr>
        <p:spPr/>
        <p:txBody>
          <a:bodyPr/>
          <a:lstStyle>
            <a:lvl1pPr>
              <a:defRPr/>
            </a:lvl1pPr>
          </a:lstStyle>
          <a:p>
            <a:fld id="{4A816D56-F930-4ECA-8481-E126434F28E4}" type="slidenum">
              <a:rPr lang="en-US" altLang="en-US"/>
              <a:pPr/>
              <a:t>‹#›</a:t>
            </a:fld>
            <a:endParaRPr lang="en-US" altLang="en-US"/>
          </a:p>
        </p:txBody>
      </p:sp>
    </p:spTree>
    <p:extLst>
      <p:ext uri="{BB962C8B-B14F-4D97-AF65-F5344CB8AC3E}">
        <p14:creationId xmlns:p14="http://schemas.microsoft.com/office/powerpoint/2010/main" val="30411664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467C52A-5193-478D-9278-142152F3D7C2}"/>
              </a:ext>
            </a:extLst>
          </p:cNvPr>
          <p:cNvSpPr>
            <a:spLocks noGrp="1"/>
          </p:cNvSpPr>
          <p:nvPr>
            <p:ph type="dt" sz="half" idx="10"/>
          </p:nvPr>
        </p:nvSpPr>
        <p:spPr/>
        <p:txBody>
          <a:bodyPr/>
          <a:lstStyle>
            <a:lvl1pPr>
              <a:defRPr/>
            </a:lvl1pPr>
          </a:lstStyle>
          <a:p>
            <a:pPr>
              <a:defRPr/>
            </a:pPr>
            <a:fld id="{7EE6D227-86B0-4BCF-8101-C3E7ADFDF80B}" type="datetime1">
              <a:rPr lang="en-US"/>
              <a:pPr>
                <a:defRPr/>
              </a:pPr>
              <a:t>8/1/2022</a:t>
            </a:fld>
            <a:endParaRPr lang="en-US"/>
          </a:p>
        </p:txBody>
      </p:sp>
      <p:sp>
        <p:nvSpPr>
          <p:cNvPr id="8" name="Footer Placeholder 4">
            <a:extLst>
              <a:ext uri="{FF2B5EF4-FFF2-40B4-BE49-F238E27FC236}">
                <a16:creationId xmlns:a16="http://schemas.microsoft.com/office/drawing/2014/main" id="{2A1906F5-108D-47DF-8F1C-7404D2B8C57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84260B6-95DC-4CA1-80E8-EB410861669E}"/>
              </a:ext>
            </a:extLst>
          </p:cNvPr>
          <p:cNvSpPr>
            <a:spLocks noGrp="1"/>
          </p:cNvSpPr>
          <p:nvPr>
            <p:ph type="sldNum" sz="quarter" idx="12"/>
          </p:nvPr>
        </p:nvSpPr>
        <p:spPr/>
        <p:txBody>
          <a:bodyPr/>
          <a:lstStyle>
            <a:lvl1pPr>
              <a:defRPr/>
            </a:lvl1pPr>
          </a:lstStyle>
          <a:p>
            <a:fld id="{E7029200-12D8-4F4E-9E53-82D4640DE727}" type="slidenum">
              <a:rPr lang="en-US" altLang="en-US"/>
              <a:pPr/>
              <a:t>‹#›</a:t>
            </a:fld>
            <a:endParaRPr lang="en-US" altLang="en-US"/>
          </a:p>
        </p:txBody>
      </p:sp>
    </p:spTree>
    <p:extLst>
      <p:ext uri="{BB962C8B-B14F-4D97-AF65-F5344CB8AC3E}">
        <p14:creationId xmlns:p14="http://schemas.microsoft.com/office/powerpoint/2010/main" val="3104745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54BE389-164C-4DD4-8533-48E58EF80931}"/>
              </a:ext>
            </a:extLst>
          </p:cNvPr>
          <p:cNvSpPr>
            <a:spLocks noGrp="1"/>
          </p:cNvSpPr>
          <p:nvPr>
            <p:ph type="dt" sz="half" idx="10"/>
          </p:nvPr>
        </p:nvSpPr>
        <p:spPr/>
        <p:txBody>
          <a:bodyPr/>
          <a:lstStyle>
            <a:lvl1pPr>
              <a:defRPr/>
            </a:lvl1pPr>
          </a:lstStyle>
          <a:p>
            <a:pPr>
              <a:defRPr/>
            </a:pPr>
            <a:fld id="{A883452B-6410-45A8-A393-8936AE4707CC}" type="datetime1">
              <a:rPr lang="en-US"/>
              <a:pPr>
                <a:defRPr/>
              </a:pPr>
              <a:t>8/1/2022</a:t>
            </a:fld>
            <a:endParaRPr lang="en-US"/>
          </a:p>
        </p:txBody>
      </p:sp>
      <p:sp>
        <p:nvSpPr>
          <p:cNvPr id="6" name="Footer Placeholder 4">
            <a:extLst>
              <a:ext uri="{FF2B5EF4-FFF2-40B4-BE49-F238E27FC236}">
                <a16:creationId xmlns:a16="http://schemas.microsoft.com/office/drawing/2014/main" id="{7F046643-F092-4C9A-B47A-DEF26B66569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DFAE10A-EEA5-40ED-8182-C58405639767}"/>
              </a:ext>
            </a:extLst>
          </p:cNvPr>
          <p:cNvSpPr>
            <a:spLocks noGrp="1"/>
          </p:cNvSpPr>
          <p:nvPr>
            <p:ph type="sldNum" sz="quarter" idx="12"/>
          </p:nvPr>
        </p:nvSpPr>
        <p:spPr/>
        <p:txBody>
          <a:bodyPr/>
          <a:lstStyle>
            <a:lvl1pPr>
              <a:defRPr/>
            </a:lvl1pPr>
          </a:lstStyle>
          <a:p>
            <a:fld id="{92B53920-79F2-4973-A445-A60D5117D7DA}" type="slidenum">
              <a:rPr lang="en-US" altLang="en-US"/>
              <a:pPr/>
              <a:t>‹#›</a:t>
            </a:fld>
            <a:endParaRPr lang="en-US" altLang="en-US"/>
          </a:p>
        </p:txBody>
      </p:sp>
    </p:spTree>
    <p:extLst>
      <p:ext uri="{BB962C8B-B14F-4D97-AF65-F5344CB8AC3E}">
        <p14:creationId xmlns:p14="http://schemas.microsoft.com/office/powerpoint/2010/main" val="36325163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FE67BFF-FDC7-4A55-8920-B759C05082F3}"/>
              </a:ext>
            </a:extLst>
          </p:cNvPr>
          <p:cNvSpPr>
            <a:spLocks noGrp="1"/>
          </p:cNvSpPr>
          <p:nvPr>
            <p:ph type="dt" sz="half" idx="10"/>
          </p:nvPr>
        </p:nvSpPr>
        <p:spPr/>
        <p:txBody>
          <a:bodyPr/>
          <a:lstStyle>
            <a:lvl1pPr>
              <a:defRPr/>
            </a:lvl1pPr>
          </a:lstStyle>
          <a:p>
            <a:pPr>
              <a:defRPr/>
            </a:pPr>
            <a:fld id="{AE6ACD47-B363-4F6A-B3B8-53EDBBB9FF1C}" type="datetime1">
              <a:rPr lang="en-US"/>
              <a:pPr>
                <a:defRPr/>
              </a:pPr>
              <a:t>8/1/2022</a:t>
            </a:fld>
            <a:endParaRPr lang="en-US"/>
          </a:p>
        </p:txBody>
      </p:sp>
      <p:sp>
        <p:nvSpPr>
          <p:cNvPr id="4" name="Footer Placeholder 4">
            <a:extLst>
              <a:ext uri="{FF2B5EF4-FFF2-40B4-BE49-F238E27FC236}">
                <a16:creationId xmlns:a16="http://schemas.microsoft.com/office/drawing/2014/main" id="{1C62CBAB-0BC4-42CA-B2A3-E588F486A9A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4A7331B-5BE8-4EE4-A8C7-8491266F9BA9}"/>
              </a:ext>
            </a:extLst>
          </p:cNvPr>
          <p:cNvSpPr>
            <a:spLocks noGrp="1"/>
          </p:cNvSpPr>
          <p:nvPr>
            <p:ph type="sldNum" sz="quarter" idx="12"/>
          </p:nvPr>
        </p:nvSpPr>
        <p:spPr/>
        <p:txBody>
          <a:bodyPr/>
          <a:lstStyle>
            <a:lvl1pPr>
              <a:defRPr/>
            </a:lvl1pPr>
          </a:lstStyle>
          <a:p>
            <a:fld id="{AE43FE6A-859A-4E80-8346-2A6E4DD43AED}" type="slidenum">
              <a:rPr lang="en-US" altLang="en-US"/>
              <a:pPr/>
              <a:t>‹#›</a:t>
            </a:fld>
            <a:endParaRPr lang="en-US" altLang="en-US"/>
          </a:p>
        </p:txBody>
      </p:sp>
    </p:spTree>
    <p:extLst>
      <p:ext uri="{BB962C8B-B14F-4D97-AF65-F5344CB8AC3E}">
        <p14:creationId xmlns:p14="http://schemas.microsoft.com/office/powerpoint/2010/main" val="29996804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6F57FD-E87B-4FB2-B285-BDD463BE0DB5}"/>
              </a:ext>
            </a:extLst>
          </p:cNvPr>
          <p:cNvSpPr>
            <a:spLocks noGrp="1"/>
          </p:cNvSpPr>
          <p:nvPr>
            <p:ph type="dt" sz="half" idx="10"/>
          </p:nvPr>
        </p:nvSpPr>
        <p:spPr/>
        <p:txBody>
          <a:bodyPr/>
          <a:lstStyle>
            <a:lvl1pPr>
              <a:defRPr/>
            </a:lvl1pPr>
          </a:lstStyle>
          <a:p>
            <a:pPr>
              <a:defRPr/>
            </a:pPr>
            <a:fld id="{90F5B860-8618-4472-9DD1-0BFDEA5B101B}" type="datetime1">
              <a:rPr lang="en-US"/>
              <a:pPr>
                <a:defRPr/>
              </a:pPr>
              <a:t>8/1/2022</a:t>
            </a:fld>
            <a:endParaRPr lang="en-US"/>
          </a:p>
        </p:txBody>
      </p:sp>
      <p:sp>
        <p:nvSpPr>
          <p:cNvPr id="3" name="Footer Placeholder 4">
            <a:extLst>
              <a:ext uri="{FF2B5EF4-FFF2-40B4-BE49-F238E27FC236}">
                <a16:creationId xmlns:a16="http://schemas.microsoft.com/office/drawing/2014/main" id="{F01ED2C0-6892-4A6C-A22E-CA2BE7EC9A3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49BE6BE-C8EE-4392-92EE-7E4CE25440E4}"/>
              </a:ext>
            </a:extLst>
          </p:cNvPr>
          <p:cNvSpPr>
            <a:spLocks noGrp="1"/>
          </p:cNvSpPr>
          <p:nvPr>
            <p:ph type="sldNum" sz="quarter" idx="12"/>
          </p:nvPr>
        </p:nvSpPr>
        <p:spPr/>
        <p:txBody>
          <a:bodyPr/>
          <a:lstStyle>
            <a:lvl1pPr>
              <a:defRPr/>
            </a:lvl1pPr>
          </a:lstStyle>
          <a:p>
            <a:fld id="{73E175B3-AD10-42D4-AE5D-5D5DA27AFED6}" type="slidenum">
              <a:rPr lang="en-US" altLang="en-US"/>
              <a:pPr/>
              <a:t>‹#›</a:t>
            </a:fld>
            <a:endParaRPr lang="en-US" altLang="en-US"/>
          </a:p>
        </p:txBody>
      </p:sp>
    </p:spTree>
    <p:extLst>
      <p:ext uri="{BB962C8B-B14F-4D97-AF65-F5344CB8AC3E}">
        <p14:creationId xmlns:p14="http://schemas.microsoft.com/office/powerpoint/2010/main" val="11165244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E1A837E-428D-48B7-906A-98D6224E33E3}"/>
              </a:ext>
            </a:extLst>
          </p:cNvPr>
          <p:cNvSpPr>
            <a:spLocks noGrp="1"/>
          </p:cNvSpPr>
          <p:nvPr>
            <p:ph type="dt" sz="half" idx="10"/>
          </p:nvPr>
        </p:nvSpPr>
        <p:spPr/>
        <p:txBody>
          <a:bodyPr/>
          <a:lstStyle>
            <a:lvl1pPr>
              <a:defRPr/>
            </a:lvl1pPr>
          </a:lstStyle>
          <a:p>
            <a:pPr>
              <a:defRPr/>
            </a:pPr>
            <a:fld id="{1C4C92BA-7E51-4FE9-92CF-5CD21B0AA807}" type="datetime1">
              <a:rPr lang="en-US"/>
              <a:pPr>
                <a:defRPr/>
              </a:pPr>
              <a:t>8/1/2022</a:t>
            </a:fld>
            <a:endParaRPr lang="en-US"/>
          </a:p>
        </p:txBody>
      </p:sp>
      <p:sp>
        <p:nvSpPr>
          <p:cNvPr id="6" name="Footer Placeholder 4">
            <a:extLst>
              <a:ext uri="{FF2B5EF4-FFF2-40B4-BE49-F238E27FC236}">
                <a16:creationId xmlns:a16="http://schemas.microsoft.com/office/drawing/2014/main" id="{D3294615-D0AA-4665-AFE8-4095C88F100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3808AE3-5D52-4CC5-9A71-E69F19F2DE12}"/>
              </a:ext>
            </a:extLst>
          </p:cNvPr>
          <p:cNvSpPr>
            <a:spLocks noGrp="1"/>
          </p:cNvSpPr>
          <p:nvPr>
            <p:ph type="sldNum" sz="quarter" idx="12"/>
          </p:nvPr>
        </p:nvSpPr>
        <p:spPr/>
        <p:txBody>
          <a:bodyPr/>
          <a:lstStyle>
            <a:lvl1pPr>
              <a:defRPr/>
            </a:lvl1pPr>
          </a:lstStyle>
          <a:p>
            <a:fld id="{6BD6BDD7-0FD1-4345-BB41-0F41A39DE096}" type="slidenum">
              <a:rPr lang="en-US" altLang="en-US"/>
              <a:pPr/>
              <a:t>‹#›</a:t>
            </a:fld>
            <a:endParaRPr lang="en-US" altLang="en-US"/>
          </a:p>
        </p:txBody>
      </p:sp>
    </p:spTree>
    <p:extLst>
      <p:ext uri="{BB962C8B-B14F-4D97-AF65-F5344CB8AC3E}">
        <p14:creationId xmlns:p14="http://schemas.microsoft.com/office/powerpoint/2010/main" val="28072502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0ECEC6D5-05FE-47DC-AA05-BEABD6C2304B}"/>
              </a:ext>
            </a:extLst>
          </p:cNvPr>
          <p:cNvSpPr>
            <a:spLocks noGrp="1"/>
          </p:cNvSpPr>
          <p:nvPr>
            <p:ph type="dt" sz="half" idx="10"/>
          </p:nvPr>
        </p:nvSpPr>
        <p:spPr/>
        <p:txBody>
          <a:bodyPr/>
          <a:lstStyle>
            <a:lvl1pPr>
              <a:defRPr/>
            </a:lvl1pPr>
          </a:lstStyle>
          <a:p>
            <a:pPr>
              <a:defRPr/>
            </a:pPr>
            <a:fld id="{D7C3585E-AB5B-4F75-A79C-AC7B35B640FD}" type="datetime1">
              <a:rPr lang="en-US"/>
              <a:pPr>
                <a:defRPr/>
              </a:pPr>
              <a:t>8/1/2022</a:t>
            </a:fld>
            <a:endParaRPr lang="en-US"/>
          </a:p>
        </p:txBody>
      </p:sp>
      <p:sp>
        <p:nvSpPr>
          <p:cNvPr id="6" name="Footer Placeholder 4">
            <a:extLst>
              <a:ext uri="{FF2B5EF4-FFF2-40B4-BE49-F238E27FC236}">
                <a16:creationId xmlns:a16="http://schemas.microsoft.com/office/drawing/2014/main" id="{314E9175-1BA2-4579-9725-A55ABB264CB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F574FC7-BC56-4BE7-8A65-CDC4D78D6BC7}"/>
              </a:ext>
            </a:extLst>
          </p:cNvPr>
          <p:cNvSpPr>
            <a:spLocks noGrp="1"/>
          </p:cNvSpPr>
          <p:nvPr>
            <p:ph type="sldNum" sz="quarter" idx="12"/>
          </p:nvPr>
        </p:nvSpPr>
        <p:spPr/>
        <p:txBody>
          <a:bodyPr/>
          <a:lstStyle>
            <a:lvl1pPr>
              <a:defRPr/>
            </a:lvl1pPr>
          </a:lstStyle>
          <a:p>
            <a:fld id="{871E8979-06F2-4D08-9983-9236892630C6}" type="slidenum">
              <a:rPr lang="en-US" altLang="en-US"/>
              <a:pPr/>
              <a:t>‹#›</a:t>
            </a:fld>
            <a:endParaRPr lang="en-US" altLang="en-US"/>
          </a:p>
        </p:txBody>
      </p:sp>
    </p:spTree>
    <p:extLst>
      <p:ext uri="{BB962C8B-B14F-4D97-AF65-F5344CB8AC3E}">
        <p14:creationId xmlns:p14="http://schemas.microsoft.com/office/powerpoint/2010/main" val="13600707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A77C7-AA28-4727-A5FE-38330F589680}"/>
              </a:ext>
            </a:extLst>
          </p:cNvPr>
          <p:cNvSpPr>
            <a:spLocks noGrp="1"/>
          </p:cNvSpPr>
          <p:nvPr>
            <p:ph type="dt" sz="half" idx="10"/>
          </p:nvPr>
        </p:nvSpPr>
        <p:spPr/>
        <p:txBody>
          <a:bodyPr/>
          <a:lstStyle>
            <a:lvl1pPr>
              <a:defRPr/>
            </a:lvl1pPr>
          </a:lstStyle>
          <a:p>
            <a:pPr>
              <a:defRPr/>
            </a:pPr>
            <a:fld id="{59C7630D-0F58-4791-9292-F4D048FD4D2D}" type="datetime1">
              <a:rPr lang="en-US"/>
              <a:pPr>
                <a:defRPr/>
              </a:pPr>
              <a:t>8/1/2022</a:t>
            </a:fld>
            <a:endParaRPr lang="en-US"/>
          </a:p>
        </p:txBody>
      </p:sp>
      <p:sp>
        <p:nvSpPr>
          <p:cNvPr id="5" name="Footer Placeholder 4">
            <a:extLst>
              <a:ext uri="{FF2B5EF4-FFF2-40B4-BE49-F238E27FC236}">
                <a16:creationId xmlns:a16="http://schemas.microsoft.com/office/drawing/2014/main" id="{847FD668-6522-499D-B8AF-4857AD2F537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EF5853F-E583-4289-A5BD-49EE3D64E097}"/>
              </a:ext>
            </a:extLst>
          </p:cNvPr>
          <p:cNvSpPr>
            <a:spLocks noGrp="1"/>
          </p:cNvSpPr>
          <p:nvPr>
            <p:ph type="sldNum" sz="quarter" idx="12"/>
          </p:nvPr>
        </p:nvSpPr>
        <p:spPr/>
        <p:txBody>
          <a:bodyPr/>
          <a:lstStyle>
            <a:lvl1pPr>
              <a:defRPr/>
            </a:lvl1pPr>
          </a:lstStyle>
          <a:p>
            <a:fld id="{C2082327-6B55-4EFF-8D1B-DECFAF89C835}" type="slidenum">
              <a:rPr lang="en-US" altLang="en-US"/>
              <a:pPr/>
              <a:t>‹#›</a:t>
            </a:fld>
            <a:endParaRPr lang="en-US" altLang="en-US"/>
          </a:p>
        </p:txBody>
      </p:sp>
    </p:spTree>
    <p:extLst>
      <p:ext uri="{BB962C8B-B14F-4D97-AF65-F5344CB8AC3E}">
        <p14:creationId xmlns:p14="http://schemas.microsoft.com/office/powerpoint/2010/main" val="27360708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8BCC56-1F64-4017-8D5D-DAD69CF1E3B3}"/>
              </a:ext>
            </a:extLst>
          </p:cNvPr>
          <p:cNvSpPr>
            <a:spLocks noGrp="1"/>
          </p:cNvSpPr>
          <p:nvPr>
            <p:ph type="dt" sz="half" idx="10"/>
          </p:nvPr>
        </p:nvSpPr>
        <p:spPr/>
        <p:txBody>
          <a:bodyPr/>
          <a:lstStyle>
            <a:lvl1pPr>
              <a:defRPr/>
            </a:lvl1pPr>
          </a:lstStyle>
          <a:p>
            <a:pPr>
              <a:defRPr/>
            </a:pPr>
            <a:fld id="{B0E3E7AE-09B2-4087-8988-A688EC4A69CF}" type="datetime1">
              <a:rPr lang="en-US"/>
              <a:pPr>
                <a:defRPr/>
              </a:pPr>
              <a:t>8/1/2022</a:t>
            </a:fld>
            <a:endParaRPr lang="en-US"/>
          </a:p>
        </p:txBody>
      </p:sp>
      <p:sp>
        <p:nvSpPr>
          <p:cNvPr id="5" name="Footer Placeholder 4">
            <a:extLst>
              <a:ext uri="{FF2B5EF4-FFF2-40B4-BE49-F238E27FC236}">
                <a16:creationId xmlns:a16="http://schemas.microsoft.com/office/drawing/2014/main" id="{FD0E0698-DF75-4C83-A4EA-51AD2FAFBEC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C24E3EC-34B5-4481-83F5-B81E8C728ACB}"/>
              </a:ext>
            </a:extLst>
          </p:cNvPr>
          <p:cNvSpPr>
            <a:spLocks noGrp="1"/>
          </p:cNvSpPr>
          <p:nvPr>
            <p:ph type="sldNum" sz="quarter" idx="12"/>
          </p:nvPr>
        </p:nvSpPr>
        <p:spPr/>
        <p:txBody>
          <a:bodyPr/>
          <a:lstStyle>
            <a:lvl1pPr>
              <a:defRPr/>
            </a:lvl1pPr>
          </a:lstStyle>
          <a:p>
            <a:fld id="{748640CF-31A0-4ECD-BA98-97047ED589FB}" type="slidenum">
              <a:rPr lang="en-US" altLang="en-US"/>
              <a:pPr/>
              <a:t>‹#›</a:t>
            </a:fld>
            <a:endParaRPr lang="en-US" altLang="en-US"/>
          </a:p>
        </p:txBody>
      </p:sp>
    </p:spTree>
    <p:extLst>
      <p:ext uri="{BB962C8B-B14F-4D97-AF65-F5344CB8AC3E}">
        <p14:creationId xmlns:p14="http://schemas.microsoft.com/office/powerpoint/2010/main" val="9370810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4342DBE9-097B-4431-9D1A-3320A589670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7325" y="5929313"/>
            <a:ext cx="225107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09600" y="1590675"/>
            <a:ext cx="10972800" cy="4876800"/>
          </a:xfrm>
          <a:prstGeom prst="rect">
            <a:avLst/>
          </a:prstGeom>
        </p:spPr>
        <p:txBody>
          <a:bodyPr/>
          <a:lstStyle>
            <a:lvl1pPr>
              <a:defRPr sz="24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482453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7B88FC6-2555-5C0B-0E70-C6E4AE7643A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D40B880-5CAB-FB1D-D0CD-7D6C04D55B0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D4F37C8-C42E-F65C-7432-6ABBDD63E5E3}"/>
              </a:ext>
            </a:extLst>
          </p:cNvPr>
          <p:cNvSpPr>
            <a:spLocks noGrp="1"/>
          </p:cNvSpPr>
          <p:nvPr>
            <p:ph type="sldNum" sz="quarter" idx="12"/>
          </p:nvPr>
        </p:nvSpPr>
        <p:spPr/>
        <p:txBody>
          <a:bodyPr/>
          <a:lstStyle>
            <a:lvl1pPr>
              <a:defRPr/>
            </a:lvl1pPr>
          </a:lstStyle>
          <a:p>
            <a:pPr>
              <a:defRPr/>
            </a:pPr>
            <a:fld id="{548EBEB0-97E3-4755-98F7-FE05E0DB21A0}" type="slidenum">
              <a:rPr lang="en-US" altLang="en-US"/>
              <a:pPr>
                <a:defRPr/>
              </a:pPr>
              <a:t>‹#›</a:t>
            </a:fld>
            <a:endParaRPr lang="en-US" altLang="en-US"/>
          </a:p>
        </p:txBody>
      </p:sp>
    </p:spTree>
    <p:extLst>
      <p:ext uri="{BB962C8B-B14F-4D97-AF65-F5344CB8AC3E}">
        <p14:creationId xmlns:p14="http://schemas.microsoft.com/office/powerpoint/2010/main" val="16910709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A30D4C-4C71-0087-589B-7E94E968ACB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52BCF7C-E088-F747-4F6D-1C524B2B84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B49D49A-45DB-2BD3-2C57-DB2589F674B0}"/>
              </a:ext>
            </a:extLst>
          </p:cNvPr>
          <p:cNvSpPr>
            <a:spLocks noGrp="1"/>
          </p:cNvSpPr>
          <p:nvPr>
            <p:ph type="sldNum" sz="quarter" idx="12"/>
          </p:nvPr>
        </p:nvSpPr>
        <p:spPr/>
        <p:txBody>
          <a:bodyPr/>
          <a:lstStyle>
            <a:lvl1pPr>
              <a:defRPr/>
            </a:lvl1pPr>
          </a:lstStyle>
          <a:p>
            <a:pPr>
              <a:defRPr/>
            </a:pPr>
            <a:fld id="{175D811C-2524-4CF0-A99E-78320820FC29}" type="slidenum">
              <a:rPr lang="en-US" altLang="en-US"/>
              <a:pPr>
                <a:defRPr/>
              </a:pPr>
              <a:t>‹#›</a:t>
            </a:fld>
            <a:endParaRPr lang="en-US" altLang="en-US"/>
          </a:p>
        </p:txBody>
      </p:sp>
    </p:spTree>
    <p:extLst>
      <p:ext uri="{BB962C8B-B14F-4D97-AF65-F5344CB8AC3E}">
        <p14:creationId xmlns:p14="http://schemas.microsoft.com/office/powerpoint/2010/main" val="5201158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278D33-CBE2-0E22-45FE-3DE72FFBDFA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F1DD28B-F6E4-1C1F-1E68-5FFFB93B172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9FACC79-BFBC-AD32-F073-2554D697848F}"/>
              </a:ext>
            </a:extLst>
          </p:cNvPr>
          <p:cNvSpPr>
            <a:spLocks noGrp="1"/>
          </p:cNvSpPr>
          <p:nvPr>
            <p:ph type="sldNum" sz="quarter" idx="12"/>
          </p:nvPr>
        </p:nvSpPr>
        <p:spPr/>
        <p:txBody>
          <a:bodyPr/>
          <a:lstStyle>
            <a:lvl1pPr>
              <a:defRPr/>
            </a:lvl1pPr>
          </a:lstStyle>
          <a:p>
            <a:pPr>
              <a:defRPr/>
            </a:pPr>
            <a:fld id="{D481C1A7-1981-4F1D-8FFD-557C9797766D}" type="slidenum">
              <a:rPr lang="en-US" altLang="en-US"/>
              <a:pPr>
                <a:defRPr/>
              </a:pPr>
              <a:t>‹#›</a:t>
            </a:fld>
            <a:endParaRPr lang="en-US" altLang="en-US"/>
          </a:p>
        </p:txBody>
      </p:sp>
    </p:spTree>
    <p:extLst>
      <p:ext uri="{BB962C8B-B14F-4D97-AF65-F5344CB8AC3E}">
        <p14:creationId xmlns:p14="http://schemas.microsoft.com/office/powerpoint/2010/main" val="2388317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9EA1041-F4C4-426C-AA05-007793EE4B9E}"/>
              </a:ext>
            </a:extLst>
          </p:cNvPr>
          <p:cNvSpPr>
            <a:spLocks noGrp="1"/>
          </p:cNvSpPr>
          <p:nvPr>
            <p:ph type="dt" sz="half" idx="10"/>
          </p:nvPr>
        </p:nvSpPr>
        <p:spPr/>
        <p:txBody>
          <a:bodyPr/>
          <a:lstStyle>
            <a:lvl1pPr>
              <a:defRPr/>
            </a:lvl1pPr>
          </a:lstStyle>
          <a:p>
            <a:pPr>
              <a:defRPr/>
            </a:pPr>
            <a:fld id="{82B16A8E-01F4-43FC-B12B-F602F65AD798}" type="datetime1">
              <a:rPr lang="en-US"/>
              <a:pPr>
                <a:defRPr/>
              </a:pPr>
              <a:t>8/1/2022</a:t>
            </a:fld>
            <a:endParaRPr lang="en-US"/>
          </a:p>
        </p:txBody>
      </p:sp>
      <p:sp>
        <p:nvSpPr>
          <p:cNvPr id="8" name="Footer Placeholder 4">
            <a:extLst>
              <a:ext uri="{FF2B5EF4-FFF2-40B4-BE49-F238E27FC236}">
                <a16:creationId xmlns:a16="http://schemas.microsoft.com/office/drawing/2014/main" id="{139295F1-1752-47DD-984D-772AC2277FB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EE48876-588D-4B2B-BF75-D02F9D84B548}"/>
              </a:ext>
            </a:extLst>
          </p:cNvPr>
          <p:cNvSpPr>
            <a:spLocks noGrp="1"/>
          </p:cNvSpPr>
          <p:nvPr>
            <p:ph type="sldNum" sz="quarter" idx="12"/>
          </p:nvPr>
        </p:nvSpPr>
        <p:spPr/>
        <p:txBody>
          <a:bodyPr/>
          <a:lstStyle>
            <a:lvl1pPr>
              <a:defRPr/>
            </a:lvl1pPr>
          </a:lstStyle>
          <a:p>
            <a:fld id="{9D00FCA6-8BC9-4C4F-8B60-BBFA19AA62D4}" type="slidenum">
              <a:rPr lang="en-US" altLang="en-US"/>
              <a:pPr/>
              <a:t>‹#›</a:t>
            </a:fld>
            <a:endParaRPr lang="en-US" altLang="en-US"/>
          </a:p>
        </p:txBody>
      </p:sp>
    </p:spTree>
    <p:extLst>
      <p:ext uri="{BB962C8B-B14F-4D97-AF65-F5344CB8AC3E}">
        <p14:creationId xmlns:p14="http://schemas.microsoft.com/office/powerpoint/2010/main" val="23767696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EC4815-7A42-5E24-A085-07F6A5E52CFD}"/>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542AC24-6316-F351-6F5A-52DEFF4551D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F5CE10E-B638-B1B7-36F6-C0C38C0DB46E}"/>
              </a:ext>
            </a:extLst>
          </p:cNvPr>
          <p:cNvSpPr>
            <a:spLocks noGrp="1"/>
          </p:cNvSpPr>
          <p:nvPr>
            <p:ph type="sldNum" sz="quarter" idx="12"/>
          </p:nvPr>
        </p:nvSpPr>
        <p:spPr/>
        <p:txBody>
          <a:bodyPr/>
          <a:lstStyle>
            <a:lvl1pPr>
              <a:defRPr/>
            </a:lvl1pPr>
          </a:lstStyle>
          <a:p>
            <a:pPr>
              <a:defRPr/>
            </a:pPr>
            <a:fld id="{98B4E443-D057-4BA9-8B50-98A198F1ECBB}" type="slidenum">
              <a:rPr lang="en-US" altLang="en-US"/>
              <a:pPr>
                <a:defRPr/>
              </a:pPr>
              <a:t>‹#›</a:t>
            </a:fld>
            <a:endParaRPr lang="en-US" altLang="en-US"/>
          </a:p>
        </p:txBody>
      </p:sp>
    </p:spTree>
    <p:extLst>
      <p:ext uri="{BB962C8B-B14F-4D97-AF65-F5344CB8AC3E}">
        <p14:creationId xmlns:p14="http://schemas.microsoft.com/office/powerpoint/2010/main" val="18664579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2E55E11-AC68-3596-2F58-578E393CD70B}"/>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219F7DFF-9FF8-9A9C-9218-43648BB2F5E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AE8F9BA-7CAB-C478-5ED7-702E27A2AFDB}"/>
              </a:ext>
            </a:extLst>
          </p:cNvPr>
          <p:cNvSpPr>
            <a:spLocks noGrp="1"/>
          </p:cNvSpPr>
          <p:nvPr>
            <p:ph type="sldNum" sz="quarter" idx="12"/>
          </p:nvPr>
        </p:nvSpPr>
        <p:spPr/>
        <p:txBody>
          <a:bodyPr/>
          <a:lstStyle>
            <a:lvl1pPr>
              <a:defRPr/>
            </a:lvl1pPr>
          </a:lstStyle>
          <a:p>
            <a:pPr>
              <a:defRPr/>
            </a:pPr>
            <a:fld id="{84C6CCA5-249C-43A3-8894-AB5CC786921A}" type="slidenum">
              <a:rPr lang="en-US" altLang="en-US"/>
              <a:pPr>
                <a:defRPr/>
              </a:pPr>
              <a:t>‹#›</a:t>
            </a:fld>
            <a:endParaRPr lang="en-US" altLang="en-US"/>
          </a:p>
        </p:txBody>
      </p:sp>
    </p:spTree>
    <p:extLst>
      <p:ext uri="{BB962C8B-B14F-4D97-AF65-F5344CB8AC3E}">
        <p14:creationId xmlns:p14="http://schemas.microsoft.com/office/powerpoint/2010/main" val="16678797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F666628-E4D1-017B-9EC9-EBFB4BF8BDE4}"/>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E65148CE-BA0E-BB03-BB1D-8E36D7ADEE2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20A99CB-9D43-A4B4-E1CC-B521E005A9DC}"/>
              </a:ext>
            </a:extLst>
          </p:cNvPr>
          <p:cNvSpPr>
            <a:spLocks noGrp="1"/>
          </p:cNvSpPr>
          <p:nvPr>
            <p:ph type="sldNum" sz="quarter" idx="12"/>
          </p:nvPr>
        </p:nvSpPr>
        <p:spPr/>
        <p:txBody>
          <a:bodyPr/>
          <a:lstStyle>
            <a:lvl1pPr>
              <a:defRPr/>
            </a:lvl1pPr>
          </a:lstStyle>
          <a:p>
            <a:pPr>
              <a:defRPr/>
            </a:pPr>
            <a:fld id="{870D1880-6C58-41C2-946D-5E66F68C8EC4}" type="slidenum">
              <a:rPr lang="en-US" altLang="en-US"/>
              <a:pPr>
                <a:defRPr/>
              </a:pPr>
              <a:t>‹#›</a:t>
            </a:fld>
            <a:endParaRPr lang="en-US" altLang="en-US"/>
          </a:p>
        </p:txBody>
      </p:sp>
    </p:spTree>
    <p:extLst>
      <p:ext uri="{BB962C8B-B14F-4D97-AF65-F5344CB8AC3E}">
        <p14:creationId xmlns:p14="http://schemas.microsoft.com/office/powerpoint/2010/main" val="10603687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39CA505-82FB-896F-32D6-4C1AF650ED25}"/>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C4CD8784-CAE1-AD42-3027-C999277EC4A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EDA49D6-EE5C-9394-BB2B-AFD346A26BDC}"/>
              </a:ext>
            </a:extLst>
          </p:cNvPr>
          <p:cNvSpPr>
            <a:spLocks noGrp="1"/>
          </p:cNvSpPr>
          <p:nvPr>
            <p:ph type="sldNum" sz="quarter" idx="12"/>
          </p:nvPr>
        </p:nvSpPr>
        <p:spPr/>
        <p:txBody>
          <a:bodyPr/>
          <a:lstStyle>
            <a:lvl1pPr>
              <a:defRPr/>
            </a:lvl1pPr>
          </a:lstStyle>
          <a:p>
            <a:pPr>
              <a:defRPr/>
            </a:pPr>
            <a:fld id="{5D008E24-E988-4C7E-A003-735CB58DB65F}" type="slidenum">
              <a:rPr lang="en-US" altLang="en-US"/>
              <a:pPr>
                <a:defRPr/>
              </a:pPr>
              <a:t>‹#›</a:t>
            </a:fld>
            <a:endParaRPr lang="en-US" altLang="en-US"/>
          </a:p>
        </p:txBody>
      </p:sp>
    </p:spTree>
    <p:extLst>
      <p:ext uri="{BB962C8B-B14F-4D97-AF65-F5344CB8AC3E}">
        <p14:creationId xmlns:p14="http://schemas.microsoft.com/office/powerpoint/2010/main" val="19323512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5DBB5B5-39EE-86BF-8EA1-A3AC1DCA71F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F2FFA85-2A4E-8732-1777-BE75EA5A491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81FFE18-07B5-DF2A-CB3D-D984D0750CDE}"/>
              </a:ext>
            </a:extLst>
          </p:cNvPr>
          <p:cNvSpPr>
            <a:spLocks noGrp="1"/>
          </p:cNvSpPr>
          <p:nvPr>
            <p:ph type="sldNum" sz="quarter" idx="12"/>
          </p:nvPr>
        </p:nvSpPr>
        <p:spPr/>
        <p:txBody>
          <a:bodyPr/>
          <a:lstStyle>
            <a:lvl1pPr>
              <a:defRPr/>
            </a:lvl1pPr>
          </a:lstStyle>
          <a:p>
            <a:pPr>
              <a:defRPr/>
            </a:pPr>
            <a:fld id="{0CF15703-3620-439C-9447-4A805C2234CA}" type="slidenum">
              <a:rPr lang="en-US" altLang="en-US"/>
              <a:pPr>
                <a:defRPr/>
              </a:pPr>
              <a:t>‹#›</a:t>
            </a:fld>
            <a:endParaRPr lang="en-US" altLang="en-US"/>
          </a:p>
        </p:txBody>
      </p:sp>
    </p:spTree>
    <p:extLst>
      <p:ext uri="{BB962C8B-B14F-4D97-AF65-F5344CB8AC3E}">
        <p14:creationId xmlns:p14="http://schemas.microsoft.com/office/powerpoint/2010/main" val="18689691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92B6B28-D8C4-75E7-1769-A862FD5212E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EB299810-7DD3-C094-3CA9-4834EF390E8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32D50D4-D062-0E45-FB74-69A2270A8233}"/>
              </a:ext>
            </a:extLst>
          </p:cNvPr>
          <p:cNvSpPr>
            <a:spLocks noGrp="1"/>
          </p:cNvSpPr>
          <p:nvPr>
            <p:ph type="sldNum" sz="quarter" idx="12"/>
          </p:nvPr>
        </p:nvSpPr>
        <p:spPr/>
        <p:txBody>
          <a:bodyPr/>
          <a:lstStyle>
            <a:lvl1pPr>
              <a:defRPr/>
            </a:lvl1pPr>
          </a:lstStyle>
          <a:p>
            <a:pPr>
              <a:defRPr/>
            </a:pPr>
            <a:fld id="{33764522-73C5-476E-8C41-7B47EF8E3920}" type="slidenum">
              <a:rPr lang="en-US" altLang="en-US"/>
              <a:pPr>
                <a:defRPr/>
              </a:pPr>
              <a:t>‹#›</a:t>
            </a:fld>
            <a:endParaRPr lang="en-US" altLang="en-US"/>
          </a:p>
        </p:txBody>
      </p:sp>
    </p:spTree>
    <p:extLst>
      <p:ext uri="{BB962C8B-B14F-4D97-AF65-F5344CB8AC3E}">
        <p14:creationId xmlns:p14="http://schemas.microsoft.com/office/powerpoint/2010/main" val="8301821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CD1E9-E2EB-5D31-E3DF-5B28C458A73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EAF3637-9988-69D6-B45D-72C4659C246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7B342E-36AC-C332-2064-264516BE673A}"/>
              </a:ext>
            </a:extLst>
          </p:cNvPr>
          <p:cNvSpPr>
            <a:spLocks noGrp="1"/>
          </p:cNvSpPr>
          <p:nvPr>
            <p:ph type="sldNum" sz="quarter" idx="12"/>
          </p:nvPr>
        </p:nvSpPr>
        <p:spPr/>
        <p:txBody>
          <a:bodyPr/>
          <a:lstStyle>
            <a:lvl1pPr>
              <a:defRPr/>
            </a:lvl1pPr>
          </a:lstStyle>
          <a:p>
            <a:pPr>
              <a:defRPr/>
            </a:pPr>
            <a:fld id="{59435C8B-11A4-40BE-A067-041C89CFB3CD}" type="slidenum">
              <a:rPr lang="en-US" altLang="en-US"/>
              <a:pPr>
                <a:defRPr/>
              </a:pPr>
              <a:t>‹#›</a:t>
            </a:fld>
            <a:endParaRPr lang="en-US" altLang="en-US"/>
          </a:p>
        </p:txBody>
      </p:sp>
    </p:spTree>
    <p:extLst>
      <p:ext uri="{BB962C8B-B14F-4D97-AF65-F5344CB8AC3E}">
        <p14:creationId xmlns:p14="http://schemas.microsoft.com/office/powerpoint/2010/main" val="4824609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D2498-B437-E429-A5B1-ABF4938575F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9F6C599-C9FA-269B-B5B3-BC533A0928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5875779-CDFA-B2B2-0E57-273A2F1BA844}"/>
              </a:ext>
            </a:extLst>
          </p:cNvPr>
          <p:cNvSpPr>
            <a:spLocks noGrp="1"/>
          </p:cNvSpPr>
          <p:nvPr>
            <p:ph type="sldNum" sz="quarter" idx="12"/>
          </p:nvPr>
        </p:nvSpPr>
        <p:spPr/>
        <p:txBody>
          <a:bodyPr/>
          <a:lstStyle>
            <a:lvl1pPr>
              <a:defRPr/>
            </a:lvl1pPr>
          </a:lstStyle>
          <a:p>
            <a:pPr>
              <a:defRPr/>
            </a:pPr>
            <a:fld id="{78B77AD6-1453-4FCE-8B70-AAE08DBBA766}" type="slidenum">
              <a:rPr lang="en-US" altLang="en-US"/>
              <a:pPr>
                <a:defRPr/>
              </a:pPr>
              <a:t>‹#›</a:t>
            </a:fld>
            <a:endParaRPr lang="en-US" altLang="en-US"/>
          </a:p>
        </p:txBody>
      </p:sp>
    </p:spTree>
    <p:extLst>
      <p:ext uri="{BB962C8B-B14F-4D97-AF65-F5344CB8AC3E}">
        <p14:creationId xmlns:p14="http://schemas.microsoft.com/office/powerpoint/2010/main" val="20341330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94D2CD29-CAA8-213C-4979-8A6D2F25055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1984" y="1687313"/>
            <a:ext cx="4400939" cy="1195971"/>
          </a:xfrm>
        </p:spPr>
        <p:txBody>
          <a:bodyPr anchor="b">
            <a:noAutofit/>
          </a:bodyPr>
          <a:lstStyle>
            <a:lvl1pPr algn="l">
              <a:defRPr sz="5400">
                <a:solidFill>
                  <a:schemeClr val="bg1"/>
                </a:solidFill>
                <a:latin typeface="Franklin Gothic Demi Cond" panose="020B0706030402020204" pitchFamily="34" charset="0"/>
              </a:defRPr>
            </a:lvl1pPr>
          </a:lstStyle>
          <a:p>
            <a:r>
              <a:rPr lang="en-US" dirty="0"/>
              <a:t>Click to edit Master title style</a:t>
            </a:r>
          </a:p>
        </p:txBody>
      </p:sp>
      <p:sp>
        <p:nvSpPr>
          <p:cNvPr id="3" name="Subtitle 2"/>
          <p:cNvSpPr>
            <a:spLocks noGrp="1"/>
          </p:cNvSpPr>
          <p:nvPr>
            <p:ph type="subTitle" idx="1"/>
          </p:nvPr>
        </p:nvSpPr>
        <p:spPr>
          <a:xfrm>
            <a:off x="621983" y="2892615"/>
            <a:ext cx="4400939" cy="1024715"/>
          </a:xfrm>
        </p:spPr>
        <p:txBody>
          <a:bodyPr>
            <a:normAutofit/>
          </a:bodyPr>
          <a:lstStyle>
            <a:lvl1pPr marL="0" indent="0" algn="l">
              <a:buNone/>
              <a:defRPr sz="2800">
                <a:solidFill>
                  <a:schemeClr val="bg1"/>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2343567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19B44A1-DA48-D542-3BC7-8C0C419F7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666760"/>
            <a:ext cx="10515600" cy="912658"/>
          </a:xfrm>
        </p:spPr>
        <p:txBody>
          <a:bodyPr>
            <a:normAutofit/>
          </a:bodyPr>
          <a:lstStyle>
            <a:lvl1pPr>
              <a:defRPr sz="4000">
                <a:solidFill>
                  <a:srgbClr val="214877"/>
                </a:solidFill>
                <a:latin typeface="+mj-lt"/>
              </a:defRPr>
            </a:lvl1pPr>
          </a:lstStyle>
          <a:p>
            <a:r>
              <a:rPr lang="en-US" dirty="0"/>
              <a:t>Click to edit Master title style</a:t>
            </a:r>
          </a:p>
        </p:txBody>
      </p:sp>
      <p:sp>
        <p:nvSpPr>
          <p:cNvPr id="3" name="Content Placeholder 2"/>
          <p:cNvSpPr>
            <a:spLocks noGrp="1"/>
          </p:cNvSpPr>
          <p:nvPr>
            <p:ph idx="1"/>
          </p:nvPr>
        </p:nvSpPr>
        <p:spPr>
          <a:xfrm>
            <a:off x="838200" y="1592863"/>
            <a:ext cx="10515600" cy="46167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9">
            <a:extLst>
              <a:ext uri="{FF2B5EF4-FFF2-40B4-BE49-F238E27FC236}">
                <a16:creationId xmlns:a16="http://schemas.microsoft.com/office/drawing/2014/main" id="{3E5030AC-FF64-AFE4-FA1E-00E1048357FA}"/>
              </a:ext>
            </a:extLst>
          </p:cNvPr>
          <p:cNvSpPr>
            <a:spLocks noGrp="1"/>
          </p:cNvSpPr>
          <p:nvPr>
            <p:ph type="sldNum" sz="quarter" idx="10"/>
          </p:nvPr>
        </p:nvSpPr>
        <p:spPr/>
        <p:txBody>
          <a:bodyPr/>
          <a:lstStyle>
            <a:lvl1pPr>
              <a:defRPr/>
            </a:lvl1pPr>
          </a:lstStyle>
          <a:p>
            <a:pPr>
              <a:defRPr/>
            </a:pPr>
            <a:fld id="{7B380159-FAB0-45B2-B4D4-809A63CEDC98}" type="slidenum">
              <a:rPr lang="en-US"/>
              <a:pPr>
                <a:defRPr/>
              </a:pPr>
              <a:t>‹#›</a:t>
            </a:fld>
            <a:endParaRPr lang="en-US" dirty="0"/>
          </a:p>
        </p:txBody>
      </p:sp>
    </p:spTree>
    <p:extLst>
      <p:ext uri="{BB962C8B-B14F-4D97-AF65-F5344CB8AC3E}">
        <p14:creationId xmlns:p14="http://schemas.microsoft.com/office/powerpoint/2010/main" val="2214052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66A18EE-FABF-4F44-9C6F-4E1B478FDD20}"/>
              </a:ext>
            </a:extLst>
          </p:cNvPr>
          <p:cNvSpPr>
            <a:spLocks noGrp="1"/>
          </p:cNvSpPr>
          <p:nvPr>
            <p:ph type="dt" sz="half" idx="10"/>
          </p:nvPr>
        </p:nvSpPr>
        <p:spPr/>
        <p:txBody>
          <a:bodyPr/>
          <a:lstStyle>
            <a:lvl1pPr>
              <a:defRPr/>
            </a:lvl1pPr>
          </a:lstStyle>
          <a:p>
            <a:pPr>
              <a:defRPr/>
            </a:pPr>
            <a:fld id="{0ACAAB47-97AE-466A-9C43-820D3F3E8504}" type="datetime1">
              <a:rPr lang="en-US"/>
              <a:pPr>
                <a:defRPr/>
              </a:pPr>
              <a:t>8/1/2022</a:t>
            </a:fld>
            <a:endParaRPr lang="en-US"/>
          </a:p>
        </p:txBody>
      </p:sp>
      <p:sp>
        <p:nvSpPr>
          <p:cNvPr id="4" name="Footer Placeholder 4">
            <a:extLst>
              <a:ext uri="{FF2B5EF4-FFF2-40B4-BE49-F238E27FC236}">
                <a16:creationId xmlns:a16="http://schemas.microsoft.com/office/drawing/2014/main" id="{4E44020A-2071-4598-9254-4B50965A727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ED554FC-6EC0-4C6A-9211-1269D1307E37}"/>
              </a:ext>
            </a:extLst>
          </p:cNvPr>
          <p:cNvSpPr>
            <a:spLocks noGrp="1"/>
          </p:cNvSpPr>
          <p:nvPr>
            <p:ph type="sldNum" sz="quarter" idx="12"/>
          </p:nvPr>
        </p:nvSpPr>
        <p:spPr/>
        <p:txBody>
          <a:bodyPr/>
          <a:lstStyle>
            <a:lvl1pPr>
              <a:defRPr/>
            </a:lvl1pPr>
          </a:lstStyle>
          <a:p>
            <a:fld id="{3D68E63F-C640-432D-8F33-36DC913265D0}" type="slidenum">
              <a:rPr lang="en-US" altLang="en-US"/>
              <a:pPr/>
              <a:t>‹#›</a:t>
            </a:fld>
            <a:endParaRPr lang="en-US" altLang="en-US"/>
          </a:p>
        </p:txBody>
      </p:sp>
    </p:spTree>
    <p:extLst>
      <p:ext uri="{BB962C8B-B14F-4D97-AF65-F5344CB8AC3E}">
        <p14:creationId xmlns:p14="http://schemas.microsoft.com/office/powerpoint/2010/main" val="26157016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DDD943-3CCE-E17F-4AE3-112B1B53DF3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92A05E6-813A-1D3C-6E3C-3E0B5CBD8C8F}"/>
              </a:ext>
            </a:extLst>
          </p:cNvPr>
          <p:cNvSpPr>
            <a:spLocks noGrp="1"/>
          </p:cNvSpPr>
          <p:nvPr>
            <p:ph type="ftr" sz="quarter" idx="11"/>
          </p:nvPr>
        </p:nvSpPr>
        <p:spPr/>
        <p:txBody>
          <a:bodyPr/>
          <a:lstStyle>
            <a:lvl1pPr>
              <a:defRPr/>
            </a:lvl1pPr>
          </a:lstStyle>
          <a:p>
            <a:pPr>
              <a:defRPr/>
            </a:pPr>
            <a:r>
              <a:rPr lang="en-US"/>
              <a:t>OFFICIAL USE ONLY</a:t>
            </a:r>
          </a:p>
        </p:txBody>
      </p:sp>
      <p:sp>
        <p:nvSpPr>
          <p:cNvPr id="6" name="Slide Number Placeholder 5">
            <a:extLst>
              <a:ext uri="{FF2B5EF4-FFF2-40B4-BE49-F238E27FC236}">
                <a16:creationId xmlns:a16="http://schemas.microsoft.com/office/drawing/2014/main" id="{478A76B2-DBCE-293F-86DD-650E035876B5}"/>
              </a:ext>
            </a:extLst>
          </p:cNvPr>
          <p:cNvSpPr>
            <a:spLocks noGrp="1"/>
          </p:cNvSpPr>
          <p:nvPr>
            <p:ph type="sldNum" sz="quarter" idx="12"/>
          </p:nvPr>
        </p:nvSpPr>
        <p:spPr/>
        <p:txBody>
          <a:bodyPr/>
          <a:lstStyle>
            <a:lvl1pPr>
              <a:defRPr/>
            </a:lvl1pPr>
          </a:lstStyle>
          <a:p>
            <a:pPr>
              <a:defRPr/>
            </a:pPr>
            <a:fld id="{6684D16C-A192-47E6-8082-7518C92F39A6}" type="slidenum">
              <a:rPr lang="en-US"/>
              <a:pPr>
                <a:defRPr/>
              </a:pPr>
              <a:t>‹#›</a:t>
            </a:fld>
            <a:endParaRPr lang="en-US" dirty="0"/>
          </a:p>
        </p:txBody>
      </p:sp>
    </p:spTree>
    <p:extLst>
      <p:ext uri="{BB962C8B-B14F-4D97-AF65-F5344CB8AC3E}">
        <p14:creationId xmlns:p14="http://schemas.microsoft.com/office/powerpoint/2010/main" val="19983230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3258748-A18C-683E-8355-ED055B87383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8C3040DC-04EA-5612-CECC-3FF1A62D4F9C}"/>
              </a:ext>
            </a:extLst>
          </p:cNvPr>
          <p:cNvSpPr>
            <a:spLocks noGrp="1"/>
          </p:cNvSpPr>
          <p:nvPr>
            <p:ph type="ftr" sz="quarter" idx="11"/>
          </p:nvPr>
        </p:nvSpPr>
        <p:spPr/>
        <p:txBody>
          <a:bodyPr/>
          <a:lstStyle>
            <a:lvl1pPr>
              <a:defRPr/>
            </a:lvl1pPr>
          </a:lstStyle>
          <a:p>
            <a:pPr>
              <a:defRPr/>
            </a:pPr>
            <a:r>
              <a:rPr lang="en-US"/>
              <a:t>OFFICIAL USE ONLY</a:t>
            </a:r>
          </a:p>
        </p:txBody>
      </p:sp>
      <p:sp>
        <p:nvSpPr>
          <p:cNvPr id="7" name="Slide Number Placeholder 5">
            <a:extLst>
              <a:ext uri="{FF2B5EF4-FFF2-40B4-BE49-F238E27FC236}">
                <a16:creationId xmlns:a16="http://schemas.microsoft.com/office/drawing/2014/main" id="{FF1D6C42-6B9A-6B60-8087-7742678059EB}"/>
              </a:ext>
            </a:extLst>
          </p:cNvPr>
          <p:cNvSpPr>
            <a:spLocks noGrp="1"/>
          </p:cNvSpPr>
          <p:nvPr>
            <p:ph type="sldNum" sz="quarter" idx="12"/>
          </p:nvPr>
        </p:nvSpPr>
        <p:spPr/>
        <p:txBody>
          <a:bodyPr/>
          <a:lstStyle>
            <a:lvl1pPr>
              <a:defRPr/>
            </a:lvl1pPr>
          </a:lstStyle>
          <a:p>
            <a:pPr>
              <a:defRPr/>
            </a:pPr>
            <a:fld id="{4738649C-789D-4D1A-9DC1-14B6B215680F}" type="slidenum">
              <a:rPr lang="en-US"/>
              <a:pPr>
                <a:defRPr/>
              </a:pPr>
              <a:t>‹#›</a:t>
            </a:fld>
            <a:endParaRPr lang="en-US" dirty="0"/>
          </a:p>
        </p:txBody>
      </p:sp>
    </p:spTree>
    <p:extLst>
      <p:ext uri="{BB962C8B-B14F-4D97-AF65-F5344CB8AC3E}">
        <p14:creationId xmlns:p14="http://schemas.microsoft.com/office/powerpoint/2010/main" val="35801214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A64BA5C-6771-8E17-2AD1-C535BDAA926E}"/>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DA499DD2-76C2-C466-2FBF-096E4432F3DF}"/>
              </a:ext>
            </a:extLst>
          </p:cNvPr>
          <p:cNvSpPr>
            <a:spLocks noGrp="1"/>
          </p:cNvSpPr>
          <p:nvPr>
            <p:ph type="ftr" sz="quarter" idx="11"/>
          </p:nvPr>
        </p:nvSpPr>
        <p:spPr/>
        <p:txBody>
          <a:bodyPr/>
          <a:lstStyle>
            <a:lvl1pPr>
              <a:defRPr/>
            </a:lvl1pPr>
          </a:lstStyle>
          <a:p>
            <a:pPr>
              <a:defRPr/>
            </a:pPr>
            <a:r>
              <a:rPr lang="en-US"/>
              <a:t>OFFICIAL USE ONLY</a:t>
            </a:r>
          </a:p>
        </p:txBody>
      </p:sp>
      <p:sp>
        <p:nvSpPr>
          <p:cNvPr id="9" name="Slide Number Placeholder 5">
            <a:extLst>
              <a:ext uri="{FF2B5EF4-FFF2-40B4-BE49-F238E27FC236}">
                <a16:creationId xmlns:a16="http://schemas.microsoft.com/office/drawing/2014/main" id="{76144DF2-605C-BEA8-8467-4DAE36E15D74}"/>
              </a:ext>
            </a:extLst>
          </p:cNvPr>
          <p:cNvSpPr>
            <a:spLocks noGrp="1"/>
          </p:cNvSpPr>
          <p:nvPr>
            <p:ph type="sldNum" sz="quarter" idx="12"/>
          </p:nvPr>
        </p:nvSpPr>
        <p:spPr/>
        <p:txBody>
          <a:bodyPr/>
          <a:lstStyle>
            <a:lvl1pPr>
              <a:defRPr/>
            </a:lvl1pPr>
          </a:lstStyle>
          <a:p>
            <a:pPr>
              <a:defRPr/>
            </a:pPr>
            <a:fld id="{76E62ACE-A961-40E3-8426-B684F8E9956B}" type="slidenum">
              <a:rPr lang="en-US"/>
              <a:pPr>
                <a:defRPr/>
              </a:pPr>
              <a:t>‹#›</a:t>
            </a:fld>
            <a:endParaRPr lang="en-US" dirty="0"/>
          </a:p>
        </p:txBody>
      </p:sp>
    </p:spTree>
    <p:extLst>
      <p:ext uri="{BB962C8B-B14F-4D97-AF65-F5344CB8AC3E}">
        <p14:creationId xmlns:p14="http://schemas.microsoft.com/office/powerpoint/2010/main" val="22972652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ACFB76E-51BF-67D4-3FD4-4824080FEAE5}"/>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F20E192E-F5BA-AEDD-7CDE-5D7A6F4B984B}"/>
              </a:ext>
            </a:extLst>
          </p:cNvPr>
          <p:cNvSpPr>
            <a:spLocks noGrp="1"/>
          </p:cNvSpPr>
          <p:nvPr>
            <p:ph type="ftr" sz="quarter" idx="11"/>
          </p:nvPr>
        </p:nvSpPr>
        <p:spPr/>
        <p:txBody>
          <a:bodyPr/>
          <a:lstStyle>
            <a:lvl1pPr>
              <a:defRPr/>
            </a:lvl1pPr>
          </a:lstStyle>
          <a:p>
            <a:pPr>
              <a:defRPr/>
            </a:pPr>
            <a:r>
              <a:rPr lang="en-US"/>
              <a:t>OFFICIAL USE ONLY</a:t>
            </a:r>
          </a:p>
        </p:txBody>
      </p:sp>
      <p:sp>
        <p:nvSpPr>
          <p:cNvPr id="5" name="Slide Number Placeholder 5">
            <a:extLst>
              <a:ext uri="{FF2B5EF4-FFF2-40B4-BE49-F238E27FC236}">
                <a16:creationId xmlns:a16="http://schemas.microsoft.com/office/drawing/2014/main" id="{553E68B4-8115-F558-3392-44668D28BA08}"/>
              </a:ext>
            </a:extLst>
          </p:cNvPr>
          <p:cNvSpPr>
            <a:spLocks noGrp="1"/>
          </p:cNvSpPr>
          <p:nvPr>
            <p:ph type="sldNum" sz="quarter" idx="12"/>
          </p:nvPr>
        </p:nvSpPr>
        <p:spPr/>
        <p:txBody>
          <a:bodyPr/>
          <a:lstStyle>
            <a:lvl1pPr>
              <a:defRPr/>
            </a:lvl1pPr>
          </a:lstStyle>
          <a:p>
            <a:pPr>
              <a:defRPr/>
            </a:pPr>
            <a:fld id="{24C94C90-11C8-4B2E-B2AE-377353E6BDEA}" type="slidenum">
              <a:rPr lang="en-US"/>
              <a:pPr>
                <a:defRPr/>
              </a:pPr>
              <a:t>‹#›</a:t>
            </a:fld>
            <a:endParaRPr lang="en-US" dirty="0"/>
          </a:p>
        </p:txBody>
      </p:sp>
    </p:spTree>
    <p:extLst>
      <p:ext uri="{BB962C8B-B14F-4D97-AF65-F5344CB8AC3E}">
        <p14:creationId xmlns:p14="http://schemas.microsoft.com/office/powerpoint/2010/main" val="39026846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0DE54D0D-F60D-1990-51DF-3FEF5BFDF9AD}"/>
              </a:ext>
            </a:extLst>
          </p:cNvPr>
          <p:cNvSpPr>
            <a:spLocks noGrp="1"/>
          </p:cNvSpPr>
          <p:nvPr>
            <p:ph type="ftr" sz="quarter" idx="10"/>
          </p:nvPr>
        </p:nvSpPr>
        <p:spPr/>
        <p:txBody>
          <a:bodyPr/>
          <a:lstStyle>
            <a:lvl1pPr>
              <a:defRPr/>
            </a:lvl1pPr>
          </a:lstStyle>
          <a:p>
            <a:pPr>
              <a:defRPr/>
            </a:pPr>
            <a:r>
              <a:rPr lang="en-US"/>
              <a:t>OFFICIAL USE ONLY</a:t>
            </a:r>
          </a:p>
        </p:txBody>
      </p:sp>
      <p:sp>
        <p:nvSpPr>
          <p:cNvPr id="3" name="Slide Number Placeholder 3">
            <a:extLst>
              <a:ext uri="{FF2B5EF4-FFF2-40B4-BE49-F238E27FC236}">
                <a16:creationId xmlns:a16="http://schemas.microsoft.com/office/drawing/2014/main" id="{72DAD95A-F3B4-F9B1-E23E-66092F6F6CE2}"/>
              </a:ext>
            </a:extLst>
          </p:cNvPr>
          <p:cNvSpPr>
            <a:spLocks noGrp="1"/>
          </p:cNvSpPr>
          <p:nvPr>
            <p:ph type="sldNum" sz="quarter" idx="11"/>
          </p:nvPr>
        </p:nvSpPr>
        <p:spPr/>
        <p:txBody>
          <a:bodyPr/>
          <a:lstStyle>
            <a:lvl1pPr>
              <a:defRPr/>
            </a:lvl1pPr>
          </a:lstStyle>
          <a:p>
            <a:pPr>
              <a:defRPr/>
            </a:pPr>
            <a:fld id="{29231DB8-D923-4A2E-93BC-8AE0D5A77CAC}" type="slidenum">
              <a:rPr lang="en-US"/>
              <a:pPr>
                <a:defRPr/>
              </a:pPr>
              <a:t>‹#›</a:t>
            </a:fld>
            <a:endParaRPr lang="en-US" dirty="0"/>
          </a:p>
        </p:txBody>
      </p:sp>
    </p:spTree>
    <p:extLst>
      <p:ext uri="{BB962C8B-B14F-4D97-AF65-F5344CB8AC3E}">
        <p14:creationId xmlns:p14="http://schemas.microsoft.com/office/powerpoint/2010/main" val="16160767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CC1AA55-FDAE-30E8-D6C2-B37C3540912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81F40A6-757A-CAF7-9B76-BD3D96EF184D}"/>
              </a:ext>
            </a:extLst>
          </p:cNvPr>
          <p:cNvSpPr>
            <a:spLocks noGrp="1"/>
          </p:cNvSpPr>
          <p:nvPr>
            <p:ph type="ftr" sz="quarter" idx="11"/>
          </p:nvPr>
        </p:nvSpPr>
        <p:spPr/>
        <p:txBody>
          <a:bodyPr/>
          <a:lstStyle>
            <a:lvl1pPr>
              <a:defRPr/>
            </a:lvl1pPr>
          </a:lstStyle>
          <a:p>
            <a:pPr>
              <a:defRPr/>
            </a:pPr>
            <a:r>
              <a:rPr lang="en-US"/>
              <a:t>OFFICIAL USE ONLY</a:t>
            </a:r>
          </a:p>
        </p:txBody>
      </p:sp>
      <p:sp>
        <p:nvSpPr>
          <p:cNvPr id="7" name="Slide Number Placeholder 5">
            <a:extLst>
              <a:ext uri="{FF2B5EF4-FFF2-40B4-BE49-F238E27FC236}">
                <a16:creationId xmlns:a16="http://schemas.microsoft.com/office/drawing/2014/main" id="{08F317AF-1518-C63B-22A8-B4733082A0E9}"/>
              </a:ext>
            </a:extLst>
          </p:cNvPr>
          <p:cNvSpPr>
            <a:spLocks noGrp="1"/>
          </p:cNvSpPr>
          <p:nvPr>
            <p:ph type="sldNum" sz="quarter" idx="12"/>
          </p:nvPr>
        </p:nvSpPr>
        <p:spPr/>
        <p:txBody>
          <a:bodyPr/>
          <a:lstStyle>
            <a:lvl1pPr>
              <a:defRPr/>
            </a:lvl1pPr>
          </a:lstStyle>
          <a:p>
            <a:pPr>
              <a:defRPr/>
            </a:pPr>
            <a:fld id="{C94A07AE-1EA9-4D53-9458-3DDE353E20F4}" type="slidenum">
              <a:rPr lang="en-US"/>
              <a:pPr>
                <a:defRPr/>
              </a:pPr>
              <a:t>‹#›</a:t>
            </a:fld>
            <a:endParaRPr lang="en-US" dirty="0"/>
          </a:p>
        </p:txBody>
      </p:sp>
    </p:spTree>
    <p:extLst>
      <p:ext uri="{BB962C8B-B14F-4D97-AF65-F5344CB8AC3E}">
        <p14:creationId xmlns:p14="http://schemas.microsoft.com/office/powerpoint/2010/main" val="28389921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A76867F4-0037-E653-FE3D-9C04001B88E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FE15E11-5D1C-99AD-C7A2-688C24C22A9E}"/>
              </a:ext>
            </a:extLst>
          </p:cNvPr>
          <p:cNvSpPr>
            <a:spLocks noGrp="1"/>
          </p:cNvSpPr>
          <p:nvPr>
            <p:ph type="ftr" sz="quarter" idx="11"/>
          </p:nvPr>
        </p:nvSpPr>
        <p:spPr/>
        <p:txBody>
          <a:bodyPr/>
          <a:lstStyle>
            <a:lvl1pPr>
              <a:defRPr/>
            </a:lvl1pPr>
          </a:lstStyle>
          <a:p>
            <a:pPr>
              <a:defRPr/>
            </a:pPr>
            <a:r>
              <a:rPr lang="en-US"/>
              <a:t>OFFICIAL USE ONLY</a:t>
            </a:r>
          </a:p>
        </p:txBody>
      </p:sp>
      <p:sp>
        <p:nvSpPr>
          <p:cNvPr id="7" name="Slide Number Placeholder 5">
            <a:extLst>
              <a:ext uri="{FF2B5EF4-FFF2-40B4-BE49-F238E27FC236}">
                <a16:creationId xmlns:a16="http://schemas.microsoft.com/office/drawing/2014/main" id="{3368CC63-8337-FEF9-11CD-7494CE1B193A}"/>
              </a:ext>
            </a:extLst>
          </p:cNvPr>
          <p:cNvSpPr>
            <a:spLocks noGrp="1"/>
          </p:cNvSpPr>
          <p:nvPr>
            <p:ph type="sldNum" sz="quarter" idx="12"/>
          </p:nvPr>
        </p:nvSpPr>
        <p:spPr/>
        <p:txBody>
          <a:bodyPr/>
          <a:lstStyle>
            <a:lvl1pPr>
              <a:defRPr/>
            </a:lvl1pPr>
          </a:lstStyle>
          <a:p>
            <a:pPr>
              <a:defRPr/>
            </a:pPr>
            <a:fld id="{CF2F4BB6-7BD1-4DB7-B70E-92D124EFBFC7}" type="slidenum">
              <a:rPr lang="en-US"/>
              <a:pPr>
                <a:defRPr/>
              </a:pPr>
              <a:t>‹#›</a:t>
            </a:fld>
            <a:endParaRPr lang="en-US" dirty="0"/>
          </a:p>
        </p:txBody>
      </p:sp>
    </p:spTree>
    <p:extLst>
      <p:ext uri="{BB962C8B-B14F-4D97-AF65-F5344CB8AC3E}">
        <p14:creationId xmlns:p14="http://schemas.microsoft.com/office/powerpoint/2010/main" val="5636558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96A862-F74A-9193-197C-633529D8EB6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17A761E-B544-6B0F-6955-DD90D3DF460B}"/>
              </a:ext>
            </a:extLst>
          </p:cNvPr>
          <p:cNvSpPr>
            <a:spLocks noGrp="1"/>
          </p:cNvSpPr>
          <p:nvPr>
            <p:ph type="ftr" sz="quarter" idx="11"/>
          </p:nvPr>
        </p:nvSpPr>
        <p:spPr/>
        <p:txBody>
          <a:bodyPr/>
          <a:lstStyle>
            <a:lvl1pPr>
              <a:defRPr/>
            </a:lvl1pPr>
          </a:lstStyle>
          <a:p>
            <a:pPr>
              <a:defRPr/>
            </a:pPr>
            <a:r>
              <a:rPr lang="en-US"/>
              <a:t>OFFICIAL USE ONLY</a:t>
            </a:r>
          </a:p>
        </p:txBody>
      </p:sp>
      <p:sp>
        <p:nvSpPr>
          <p:cNvPr id="6" name="Slide Number Placeholder 5">
            <a:extLst>
              <a:ext uri="{FF2B5EF4-FFF2-40B4-BE49-F238E27FC236}">
                <a16:creationId xmlns:a16="http://schemas.microsoft.com/office/drawing/2014/main" id="{5A4FBEDC-1B34-7F5F-2BEA-A4DFA2643C19}"/>
              </a:ext>
            </a:extLst>
          </p:cNvPr>
          <p:cNvSpPr>
            <a:spLocks noGrp="1"/>
          </p:cNvSpPr>
          <p:nvPr>
            <p:ph type="sldNum" sz="quarter" idx="12"/>
          </p:nvPr>
        </p:nvSpPr>
        <p:spPr/>
        <p:txBody>
          <a:bodyPr/>
          <a:lstStyle>
            <a:lvl1pPr>
              <a:defRPr/>
            </a:lvl1pPr>
          </a:lstStyle>
          <a:p>
            <a:pPr>
              <a:defRPr/>
            </a:pPr>
            <a:fld id="{E0ADCC4F-A1DA-4847-ACDB-D031AEEFD154}" type="slidenum">
              <a:rPr lang="en-US"/>
              <a:pPr>
                <a:defRPr/>
              </a:pPr>
              <a:t>‹#›</a:t>
            </a:fld>
            <a:endParaRPr lang="en-US" dirty="0"/>
          </a:p>
        </p:txBody>
      </p:sp>
    </p:spTree>
    <p:extLst>
      <p:ext uri="{BB962C8B-B14F-4D97-AF65-F5344CB8AC3E}">
        <p14:creationId xmlns:p14="http://schemas.microsoft.com/office/powerpoint/2010/main" val="31892854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22EE36-1609-EA02-FB18-B4451D4AA1B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563424D-8CFF-9D7A-F0B0-9BCD19BAEB9F}"/>
              </a:ext>
            </a:extLst>
          </p:cNvPr>
          <p:cNvSpPr>
            <a:spLocks noGrp="1"/>
          </p:cNvSpPr>
          <p:nvPr>
            <p:ph type="ftr" sz="quarter" idx="11"/>
          </p:nvPr>
        </p:nvSpPr>
        <p:spPr/>
        <p:txBody>
          <a:bodyPr/>
          <a:lstStyle>
            <a:lvl1pPr>
              <a:defRPr/>
            </a:lvl1pPr>
          </a:lstStyle>
          <a:p>
            <a:pPr>
              <a:defRPr/>
            </a:pPr>
            <a:r>
              <a:rPr lang="en-US"/>
              <a:t>OFFICIAL USE ONLY</a:t>
            </a:r>
          </a:p>
        </p:txBody>
      </p:sp>
      <p:sp>
        <p:nvSpPr>
          <p:cNvPr id="6" name="Slide Number Placeholder 5">
            <a:extLst>
              <a:ext uri="{FF2B5EF4-FFF2-40B4-BE49-F238E27FC236}">
                <a16:creationId xmlns:a16="http://schemas.microsoft.com/office/drawing/2014/main" id="{27F0CAB6-A8DA-38EE-B4AC-B375147F54D8}"/>
              </a:ext>
            </a:extLst>
          </p:cNvPr>
          <p:cNvSpPr>
            <a:spLocks noGrp="1"/>
          </p:cNvSpPr>
          <p:nvPr>
            <p:ph type="sldNum" sz="quarter" idx="12"/>
          </p:nvPr>
        </p:nvSpPr>
        <p:spPr/>
        <p:txBody>
          <a:bodyPr/>
          <a:lstStyle>
            <a:lvl1pPr>
              <a:defRPr/>
            </a:lvl1pPr>
          </a:lstStyle>
          <a:p>
            <a:pPr>
              <a:defRPr/>
            </a:pPr>
            <a:fld id="{538E289C-D353-4E6C-94BB-DDF9BE880B99}" type="slidenum">
              <a:rPr lang="en-US"/>
              <a:pPr>
                <a:defRPr/>
              </a:pPr>
              <a:t>‹#›</a:t>
            </a:fld>
            <a:endParaRPr lang="en-US" dirty="0"/>
          </a:p>
        </p:txBody>
      </p:sp>
    </p:spTree>
    <p:extLst>
      <p:ext uri="{BB962C8B-B14F-4D97-AF65-F5344CB8AC3E}">
        <p14:creationId xmlns:p14="http://schemas.microsoft.com/office/powerpoint/2010/main" val="36676622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Open Are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D33D0F-D54C-DF5E-4E4C-C6B9E242BD31}"/>
              </a:ext>
            </a:extLst>
          </p:cNvPr>
          <p:cNvSpPr/>
          <p:nvPr userDrawn="1"/>
        </p:nvSpPr>
        <p:spPr>
          <a:xfrm>
            <a:off x="11022013" y="0"/>
            <a:ext cx="565150" cy="11176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lIns="91418" tIns="45709" rIns="91418" bIns="45709" anchor="ctr"/>
          <a:lstStyle/>
          <a:p>
            <a:pPr algn="ctr" fontAlgn="auto">
              <a:spcBef>
                <a:spcPts val="0"/>
              </a:spcBef>
              <a:spcAft>
                <a:spcPts val="0"/>
              </a:spcAft>
              <a:defRPr/>
            </a:pPr>
            <a:endParaRPr lang="en-US">
              <a:solidFill>
                <a:srgbClr val="1F6EB7"/>
              </a:solidFill>
            </a:endParaRPr>
          </a:p>
        </p:txBody>
      </p:sp>
      <p:pic>
        <p:nvPicPr>
          <p:cNvPr id="4" name="Picture 2" descr="NEILogoOnlyWhite.png">
            <a:extLst>
              <a:ext uri="{FF2B5EF4-FFF2-40B4-BE49-F238E27FC236}">
                <a16:creationId xmlns:a16="http://schemas.microsoft.com/office/drawing/2014/main" id="{8859EDEC-1260-AF37-1A0E-FA5FF2D07F5D}"/>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829925" y="590550"/>
            <a:ext cx="947738"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836C64A-3FCC-AE85-FA22-95267CC80776}"/>
              </a:ext>
            </a:extLst>
          </p:cNvPr>
          <p:cNvSpPr txBox="1">
            <a:spLocks noChangeArrowheads="1"/>
          </p:cNvSpPr>
          <p:nvPr userDrawn="1"/>
        </p:nvSpPr>
        <p:spPr bwMode="auto">
          <a:xfrm>
            <a:off x="9150350" y="6389688"/>
            <a:ext cx="2692400" cy="215900"/>
          </a:xfrm>
          <a:prstGeom prst="rect">
            <a:avLst/>
          </a:prstGeom>
          <a:noFill/>
          <a:ln>
            <a:noFill/>
          </a:ln>
        </p:spPr>
        <p:txBody>
          <a:bodyPr lIns="91398" tIns="45699" rIns="91398" bIns="45699">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latin typeface="Arial" charset="0"/>
                <a:cs typeface="Arial" charset="0"/>
              </a:rPr>
              <a:t>©2021 Nuclear Energy Institute       </a:t>
            </a:r>
            <a:fld id="{2F2925B2-73DA-499C-9E9B-9778AC59EA3B}" type="slidenum">
              <a:rPr lang="en-US" sz="800" smtClean="0">
                <a:latin typeface="Arial" charset="0"/>
                <a:cs typeface="Arial" charset="0"/>
              </a:rPr>
              <a:pPr>
                <a:defRPr/>
              </a:pPr>
              <a:t>‹#›</a:t>
            </a:fld>
            <a:endParaRPr lang="en-US" sz="800" dirty="0">
              <a:latin typeface="Arial" charset="0"/>
              <a:cs typeface="Arial" charset="0"/>
            </a:endParaRPr>
          </a:p>
        </p:txBody>
      </p:sp>
      <p:sp>
        <p:nvSpPr>
          <p:cNvPr id="6" name="Text Placeholder 12"/>
          <p:cNvSpPr>
            <a:spLocks noGrp="1"/>
          </p:cNvSpPr>
          <p:nvPr>
            <p:ph type="body" sz="quarter" idx="10"/>
          </p:nvPr>
        </p:nvSpPr>
        <p:spPr>
          <a:xfrm>
            <a:off x="478221" y="362277"/>
            <a:ext cx="10335275" cy="782136"/>
          </a:xfrm>
          <a:prstGeom prst="rect">
            <a:avLst/>
          </a:prstGeom>
        </p:spPr>
        <p:txBody>
          <a:bodyPr lIns="91418" tIns="45709" rIns="91418" bIns="45709"/>
          <a:lstStyle>
            <a:lvl1pPr marL="0" indent="0">
              <a:buNone/>
              <a:defRPr sz="3200">
                <a:solidFill>
                  <a:schemeClr val="tx1"/>
                </a:solidFill>
                <a:latin typeface="+mj-lt"/>
              </a:defRPr>
            </a:lvl1pPr>
            <a:lvl2pPr marL="457070" indent="0">
              <a:buNone/>
              <a:defRPr sz="3200">
                <a:solidFill>
                  <a:schemeClr val="bg1"/>
                </a:solidFill>
                <a:latin typeface="+mj-lt"/>
              </a:defRPr>
            </a:lvl2pPr>
            <a:lvl3pPr marL="914153" indent="0">
              <a:buNone/>
              <a:defRPr sz="3200">
                <a:solidFill>
                  <a:schemeClr val="bg1"/>
                </a:solidFill>
                <a:latin typeface="+mj-lt"/>
              </a:defRPr>
            </a:lvl3pPr>
            <a:lvl4pPr marL="1371226" indent="0">
              <a:buNone/>
              <a:defRPr sz="3200">
                <a:solidFill>
                  <a:schemeClr val="bg1"/>
                </a:solidFill>
                <a:latin typeface="+mj-lt"/>
              </a:defRPr>
            </a:lvl4pPr>
            <a:lvl5pPr marL="1828304" indent="0">
              <a:buNone/>
              <a:defRPr sz="3200">
                <a:solidFill>
                  <a:schemeClr val="bg1"/>
                </a:solidFill>
                <a:latin typeface="+mj-lt"/>
              </a:defRPr>
            </a:lvl5pPr>
          </a:lstStyle>
          <a:p>
            <a:pPr lvl="0"/>
            <a:r>
              <a:rPr lang="en-US"/>
              <a:t>Click to edit Master text styles</a:t>
            </a:r>
          </a:p>
        </p:txBody>
      </p:sp>
    </p:spTree>
    <p:extLst>
      <p:ext uri="{BB962C8B-B14F-4D97-AF65-F5344CB8AC3E}">
        <p14:creationId xmlns:p14="http://schemas.microsoft.com/office/powerpoint/2010/main" val="2714213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FF359D3-CA85-4948-9AC2-31D5E346A7F9}"/>
              </a:ext>
            </a:extLst>
          </p:cNvPr>
          <p:cNvSpPr>
            <a:spLocks noGrp="1"/>
          </p:cNvSpPr>
          <p:nvPr>
            <p:ph type="dt" sz="half" idx="10"/>
          </p:nvPr>
        </p:nvSpPr>
        <p:spPr/>
        <p:txBody>
          <a:bodyPr/>
          <a:lstStyle>
            <a:lvl1pPr>
              <a:defRPr/>
            </a:lvl1pPr>
          </a:lstStyle>
          <a:p>
            <a:pPr>
              <a:defRPr/>
            </a:pPr>
            <a:fld id="{5EE517DB-A783-4FBD-B282-748D9F904E74}" type="datetime1">
              <a:rPr lang="en-US"/>
              <a:pPr>
                <a:defRPr/>
              </a:pPr>
              <a:t>8/1/2022</a:t>
            </a:fld>
            <a:endParaRPr lang="en-US"/>
          </a:p>
        </p:txBody>
      </p:sp>
      <p:sp>
        <p:nvSpPr>
          <p:cNvPr id="3" name="Footer Placeholder 4">
            <a:extLst>
              <a:ext uri="{FF2B5EF4-FFF2-40B4-BE49-F238E27FC236}">
                <a16:creationId xmlns:a16="http://schemas.microsoft.com/office/drawing/2014/main" id="{FF1A5BE3-1E78-4DFD-88F0-E6C0C922223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763C939-9344-4D7A-905C-E04324068F1C}"/>
              </a:ext>
            </a:extLst>
          </p:cNvPr>
          <p:cNvSpPr>
            <a:spLocks noGrp="1"/>
          </p:cNvSpPr>
          <p:nvPr>
            <p:ph type="sldNum" sz="quarter" idx="12"/>
          </p:nvPr>
        </p:nvSpPr>
        <p:spPr/>
        <p:txBody>
          <a:bodyPr/>
          <a:lstStyle>
            <a:lvl1pPr>
              <a:defRPr/>
            </a:lvl1pPr>
          </a:lstStyle>
          <a:p>
            <a:fld id="{4C546D17-EC8D-4B35-BFC6-C257BB7BE9D5}" type="slidenum">
              <a:rPr lang="en-US" altLang="en-US"/>
              <a:pPr/>
              <a:t>‹#›</a:t>
            </a:fld>
            <a:endParaRPr lang="en-US" altLang="en-US"/>
          </a:p>
        </p:txBody>
      </p:sp>
    </p:spTree>
    <p:extLst>
      <p:ext uri="{BB962C8B-B14F-4D97-AF65-F5344CB8AC3E}">
        <p14:creationId xmlns:p14="http://schemas.microsoft.com/office/powerpoint/2010/main" val="33573762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chemeClr val="bg1">
            <a:alpha val="0"/>
          </a:schemeClr>
        </a:solidFill>
        <a:effectLst/>
      </p:bgPr>
    </p:bg>
    <p:spTree>
      <p:nvGrpSpPr>
        <p:cNvPr id="1" name=""/>
        <p:cNvGrpSpPr/>
        <p:nvPr/>
      </p:nvGrpSpPr>
      <p:grpSpPr>
        <a:xfrm>
          <a:off x="0" y="0"/>
          <a:ext cx="0" cy="0"/>
          <a:chOff x="0" y="0"/>
          <a:chExt cx="0" cy="0"/>
        </a:xfrm>
      </p:grpSpPr>
      <p:pic>
        <p:nvPicPr>
          <p:cNvPr id="29" name="Picture 28"/>
          <p:cNvPicPr>
            <a:picLocks/>
          </p:cNvPicPr>
          <p:nvPr userDrawn="1"/>
        </p:nvPicPr>
        <p:blipFill rotWithShape="1">
          <a:blip r:embed="rId2" cstate="email">
            <a:extLst>
              <a:ext uri="{28A0092B-C50C-407E-A947-70E740481C1C}">
                <a14:useLocalDpi xmlns:a14="http://schemas.microsoft.com/office/drawing/2010/main" val="0"/>
              </a:ext>
            </a:extLst>
          </a:blip>
          <a:srcRect/>
          <a:stretch/>
        </p:blipFill>
        <p:spPr>
          <a:xfrm>
            <a:off x="1" y="1068006"/>
            <a:ext cx="12191999" cy="4049904"/>
          </a:xfrm>
          <a:prstGeom prst="rect">
            <a:avLst/>
          </a:prstGeom>
        </p:spPr>
      </p:pic>
      <p:sp>
        <p:nvSpPr>
          <p:cNvPr id="26" name="Rectangle 9"/>
          <p:cNvSpPr/>
          <p:nvPr userDrawn="1"/>
        </p:nvSpPr>
        <p:spPr>
          <a:xfrm flipH="1">
            <a:off x="0" y="6627051"/>
            <a:ext cx="12192912" cy="2309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6"/>
          <p:cNvSpPr/>
          <p:nvPr userDrawn="1"/>
        </p:nvSpPr>
        <p:spPr>
          <a:xfrm flipH="1">
            <a:off x="0" y="5092700"/>
            <a:ext cx="6096000" cy="15367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7" name="Rectangle 9"/>
          <p:cNvSpPr/>
          <p:nvPr userDrawn="1"/>
        </p:nvSpPr>
        <p:spPr>
          <a:xfrm flipH="1">
            <a:off x="5949950" y="5092700"/>
            <a:ext cx="6242049" cy="15367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pic>
        <p:nvPicPr>
          <p:cNvPr id="12" name="Picture 2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auto">
          <a:xfrm>
            <a:off x="351513" y="383695"/>
            <a:ext cx="3657600" cy="335660"/>
          </a:xfrm>
          <a:prstGeom prst="rect">
            <a:avLst/>
          </a:prstGeom>
          <a:noFill/>
          <a:ln w="9525">
            <a:noFill/>
            <a:miter lim="800000"/>
            <a:headEnd/>
            <a:tailEnd/>
          </a:ln>
        </p:spPr>
      </p:pic>
      <p:sp>
        <p:nvSpPr>
          <p:cNvPr id="3" name="Subtitle 2"/>
          <p:cNvSpPr>
            <a:spLocks noGrp="1"/>
          </p:cNvSpPr>
          <p:nvPr>
            <p:ph type="subTitle" idx="1"/>
          </p:nvPr>
        </p:nvSpPr>
        <p:spPr>
          <a:xfrm>
            <a:off x="217395" y="5253120"/>
            <a:ext cx="5843067" cy="1175040"/>
          </a:xfrm>
          <a:prstGeom prst="rect">
            <a:avLst/>
          </a:prstGeom>
        </p:spPr>
        <p:txBody>
          <a:bodyPr>
            <a:normAutofit/>
          </a:bodyPr>
          <a:lstStyle>
            <a:lvl1pPr marL="0" indent="0" algn="l">
              <a:buNone/>
              <a:defRPr sz="2400" b="1" i="0">
                <a:solidFill>
                  <a:srgbClr val="FFFFF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4" name="Text Placeholder 22"/>
          <p:cNvSpPr>
            <a:spLocks noGrp="1"/>
          </p:cNvSpPr>
          <p:nvPr>
            <p:ph type="body" sz="quarter" idx="12"/>
          </p:nvPr>
        </p:nvSpPr>
        <p:spPr>
          <a:xfrm>
            <a:off x="8072600" y="5117910"/>
            <a:ext cx="4119400" cy="1160490"/>
          </a:xfrm>
          <a:prstGeom prst="rect">
            <a:avLst/>
          </a:prstGeom>
        </p:spPr>
        <p:txBody>
          <a:bodyPr>
            <a:normAutofit/>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800" b="0" i="0" u="none" strike="noStrike" kern="1200" cap="none" spc="0" normalizeH="0" baseline="0" noProof="0">
                <a:ln>
                  <a:noFill/>
                </a:ln>
                <a:solidFill>
                  <a:schemeClr val="bg1"/>
                </a:solidFill>
                <a:effectLst/>
                <a:uLnTx/>
                <a:uFillTx/>
                <a:latin typeface="Arial Narrow"/>
                <a:cs typeface="Arial Narrow"/>
              </a:defRPr>
            </a:lvl1pPr>
          </a:lstStyle>
          <a:p>
            <a:pPr lvl="0"/>
            <a:r>
              <a:rPr lang="en-US" noProof="0" dirty="0"/>
              <a:t>Click to edit Master text styles</a:t>
            </a:r>
          </a:p>
        </p:txBody>
      </p:sp>
      <p:sp>
        <p:nvSpPr>
          <p:cNvPr id="19" name="Text Placeholder 18"/>
          <p:cNvSpPr>
            <a:spLocks noGrp="1"/>
          </p:cNvSpPr>
          <p:nvPr>
            <p:ph type="body" sz="quarter" idx="13"/>
          </p:nvPr>
        </p:nvSpPr>
        <p:spPr>
          <a:xfrm>
            <a:off x="351513" y="5795743"/>
            <a:ext cx="1854200" cy="288687"/>
          </a:xfrm>
        </p:spPr>
        <p:txBody>
          <a:bodyPr>
            <a:normAutofit/>
          </a:bodyPr>
          <a:lstStyle>
            <a:lvl1pPr>
              <a:buNone/>
              <a:defRPr sz="1200" baseline="0">
                <a:solidFill>
                  <a:schemeClr val="bg1"/>
                </a:solidFill>
                <a:latin typeface="Arial Narrow" pitchFamily="34" charset="0"/>
              </a:defRPr>
            </a:lvl1pPr>
            <a:lvl5pPr>
              <a:defRPr/>
            </a:lvl5pPr>
          </a:lstStyle>
          <a:p>
            <a:pPr lvl="0"/>
            <a:r>
              <a:rPr lang="en-US" dirty="0"/>
              <a:t>Click to edit Master text styles</a:t>
            </a:r>
          </a:p>
        </p:txBody>
      </p:sp>
      <p:pic>
        <p:nvPicPr>
          <p:cNvPr id="28" name="Picture 27"/>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9143136" y="192391"/>
            <a:ext cx="2744065" cy="766555"/>
          </a:xfrm>
          <a:prstGeom prst="rect">
            <a:avLst/>
          </a:prstGeom>
        </p:spPr>
      </p:pic>
      <p:sp>
        <p:nvSpPr>
          <p:cNvPr id="30" name="Rectangle 9"/>
          <p:cNvSpPr/>
          <p:nvPr userDrawn="1"/>
        </p:nvSpPr>
        <p:spPr>
          <a:xfrm flipH="1">
            <a:off x="0" y="990508"/>
            <a:ext cx="12192912" cy="7749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Tree>
    <p:extLst>
      <p:ext uri="{BB962C8B-B14F-4D97-AF65-F5344CB8AC3E}">
        <p14:creationId xmlns:p14="http://schemas.microsoft.com/office/powerpoint/2010/main" val="25827732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90675"/>
            <a:ext cx="10972800" cy="4876800"/>
          </a:xfrm>
          <a:prstGeom prst="rect">
            <a:avLst/>
          </a:prstGeom>
        </p:spPr>
        <p:txBody>
          <a:bodyPr/>
          <a:lstStyle>
            <a:lvl1pPr>
              <a:defRPr sz="2400"/>
            </a:lvl1pPr>
            <a:lvl2pPr>
              <a:defRPr sz="20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dirty="0"/>
              <a:t>Click to edit Master title style</a:t>
            </a:r>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87226" y="5928865"/>
            <a:ext cx="2251175" cy="624401"/>
          </a:xfrm>
          <a:prstGeom prst="rect">
            <a:avLst/>
          </a:prstGeom>
        </p:spPr>
      </p:pic>
    </p:spTree>
    <p:extLst>
      <p:ext uri="{BB962C8B-B14F-4D97-AF65-F5344CB8AC3E}">
        <p14:creationId xmlns:p14="http://schemas.microsoft.com/office/powerpoint/2010/main" val="11991997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37067" y="0"/>
            <a:ext cx="7552267" cy="901700"/>
          </a:xfrm>
        </p:spPr>
        <p:txBody>
          <a:bodyPr/>
          <a:lstStyle/>
          <a:p>
            <a:r>
              <a:rPr lang="en-US"/>
              <a:t>Click to edit Master title style</a:t>
            </a:r>
          </a:p>
        </p:txBody>
      </p:sp>
      <p:sp>
        <p:nvSpPr>
          <p:cNvPr id="3" name="Table Placeholder 2"/>
          <p:cNvSpPr>
            <a:spLocks noGrp="1"/>
          </p:cNvSpPr>
          <p:nvPr>
            <p:ph type="tbl" idx="1"/>
          </p:nvPr>
        </p:nvSpPr>
        <p:spPr>
          <a:xfrm>
            <a:off x="366184" y="1141413"/>
            <a:ext cx="10972800" cy="5110162"/>
          </a:xfrm>
        </p:spPr>
        <p:txBody>
          <a:bodyPr/>
          <a:lstStyle/>
          <a:p>
            <a:pPr lvl="0"/>
            <a:endParaRPr lang="en-US" noProof="0"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87226" y="5928865"/>
            <a:ext cx="2251175" cy="624401"/>
          </a:xfrm>
          <a:prstGeom prst="rect">
            <a:avLst/>
          </a:prstGeom>
        </p:spPr>
      </p:pic>
    </p:spTree>
    <p:extLst>
      <p:ext uri="{BB962C8B-B14F-4D97-AF65-F5344CB8AC3E}">
        <p14:creationId xmlns:p14="http://schemas.microsoft.com/office/powerpoint/2010/main" val="42322674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590675"/>
            <a:ext cx="53848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90675"/>
            <a:ext cx="53848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549761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238251"/>
            <a:ext cx="6815667" cy="5286375"/>
          </a:xfrm>
          <a:prstGeom prst="rect">
            <a:avLst/>
          </a:prstGeom>
        </p:spPr>
        <p:txBody>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908001"/>
            <a:ext cx="4011084" cy="456202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05763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Questions?</a:t>
            </a:r>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09600" y="2362200"/>
            <a:ext cx="11134064" cy="3110302"/>
          </a:xfrm>
          <a:prstGeom prst="rect">
            <a:avLst/>
          </a:prstGeom>
        </p:spPr>
      </p:pic>
    </p:spTree>
    <p:extLst>
      <p:ext uri="{BB962C8B-B14F-4D97-AF65-F5344CB8AC3E}">
        <p14:creationId xmlns:p14="http://schemas.microsoft.com/office/powerpoint/2010/main" val="39267944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466DCE3-E188-9D4F-BB6F-9AF039FD2AE3}"/>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1985" y="1687319"/>
            <a:ext cx="4400939" cy="1195971"/>
          </a:xfrm>
        </p:spPr>
        <p:txBody>
          <a:bodyPr anchor="b">
            <a:noAutofit/>
          </a:bodyPr>
          <a:lstStyle>
            <a:lvl1pPr algn="l">
              <a:defRPr sz="4050">
                <a:solidFill>
                  <a:schemeClr val="bg1"/>
                </a:solidFill>
                <a:latin typeface="Franklin Gothic Demi Cond" panose="020B0706030402020204" pitchFamily="34" charset="0"/>
              </a:defRPr>
            </a:lvl1pPr>
          </a:lstStyle>
          <a:p>
            <a:r>
              <a:rPr lang="en-US" dirty="0"/>
              <a:t>Click to edit Master title style</a:t>
            </a:r>
          </a:p>
        </p:txBody>
      </p:sp>
      <p:sp>
        <p:nvSpPr>
          <p:cNvPr id="3" name="Subtitle 2"/>
          <p:cNvSpPr>
            <a:spLocks noGrp="1"/>
          </p:cNvSpPr>
          <p:nvPr>
            <p:ph type="subTitle" idx="1"/>
          </p:nvPr>
        </p:nvSpPr>
        <p:spPr>
          <a:xfrm>
            <a:off x="621985" y="2892621"/>
            <a:ext cx="4400939" cy="1024715"/>
          </a:xfrm>
        </p:spPr>
        <p:txBody>
          <a:bodyPr>
            <a:normAutofit/>
          </a:bodyPr>
          <a:lstStyle>
            <a:lvl1pPr marL="0" indent="0" algn="l">
              <a:buNone/>
              <a:defRPr sz="2100">
                <a:solidFill>
                  <a:schemeClr val="bg1"/>
                </a:solidFill>
                <a:latin typeface="Franklin Gothic Book" panose="020B05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30889723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tyl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DD9425-DAF9-FF47-8099-FECD86498833}"/>
              </a:ext>
            </a:extLst>
          </p:cNvPr>
          <p:cNvSpPr/>
          <p:nvPr userDrawn="1"/>
        </p:nvSpPr>
        <p:spPr>
          <a:xfrm>
            <a:off x="0" y="6033247"/>
            <a:ext cx="12192000" cy="824753"/>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761D17-8DDE-9345-948C-1A35A99A0206}"/>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39A511D0-5DF6-2F42-9BBE-5C1F8AA36367}"/>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91D2A6-F49F-F54B-A5E0-483415100305}"/>
              </a:ext>
            </a:extLst>
          </p:cNvPr>
          <p:cNvSpPr>
            <a:spLocks noGrp="1"/>
          </p:cNvSpPr>
          <p:nvPr>
            <p:ph type="dt" sz="half" idx="10"/>
          </p:nvPr>
        </p:nvSpPr>
        <p:spPr>
          <a:xfrm>
            <a:off x="1325217" y="6263061"/>
            <a:ext cx="1129748" cy="365125"/>
          </a:xfrm>
        </p:spPr>
        <p:txBody>
          <a:bodyPr/>
          <a:lstStyle>
            <a:lvl1pPr algn="ctr">
              <a:defRPr/>
            </a:lvl1pPr>
          </a:lstStyle>
          <a:p>
            <a:fld id="{2921F7C2-CB90-0E46-B9C1-9806C6DE7237}" type="datetimeFigureOut">
              <a:rPr lang="en-US" smtClean="0"/>
              <a:pPr/>
              <a:t>8/1/2022</a:t>
            </a:fld>
            <a:endParaRPr lang="en-US"/>
          </a:p>
        </p:txBody>
      </p:sp>
      <p:sp>
        <p:nvSpPr>
          <p:cNvPr id="5" name="Footer Placeholder 4">
            <a:extLst>
              <a:ext uri="{FF2B5EF4-FFF2-40B4-BE49-F238E27FC236}">
                <a16:creationId xmlns:a16="http://schemas.microsoft.com/office/drawing/2014/main" id="{CF69D14B-D930-C544-BD84-5BCF8A13C2C8}"/>
              </a:ext>
            </a:extLst>
          </p:cNvPr>
          <p:cNvSpPr>
            <a:spLocks noGrp="1"/>
          </p:cNvSpPr>
          <p:nvPr>
            <p:ph type="ftr" sz="quarter" idx="11"/>
          </p:nvPr>
        </p:nvSpPr>
        <p:spPr>
          <a:xfrm>
            <a:off x="2627243" y="6263061"/>
            <a:ext cx="4210878" cy="365125"/>
          </a:xfrm>
        </p:spPr>
        <p:txBody>
          <a:bodyPr/>
          <a:lstStyle>
            <a:lvl1pPr algn="ctr">
              <a:defRPr/>
            </a:lvl1pPr>
          </a:lstStyle>
          <a:p>
            <a:endParaRPr lang="en-US"/>
          </a:p>
        </p:txBody>
      </p:sp>
      <p:sp>
        <p:nvSpPr>
          <p:cNvPr id="6" name="Slide Number Placeholder 5">
            <a:extLst>
              <a:ext uri="{FF2B5EF4-FFF2-40B4-BE49-F238E27FC236}">
                <a16:creationId xmlns:a16="http://schemas.microsoft.com/office/drawing/2014/main" id="{A0AF38A8-648D-F44E-BD11-BB88770CC742}"/>
              </a:ext>
            </a:extLst>
          </p:cNvPr>
          <p:cNvSpPr>
            <a:spLocks noGrp="1"/>
          </p:cNvSpPr>
          <p:nvPr>
            <p:ph type="sldNum" sz="quarter" idx="12"/>
          </p:nvPr>
        </p:nvSpPr>
        <p:spPr>
          <a:xfrm>
            <a:off x="7015369" y="6263061"/>
            <a:ext cx="985631" cy="365125"/>
          </a:xfrm>
        </p:spPr>
        <p:txBody>
          <a:bodyPr/>
          <a:lstStyle>
            <a:lvl1pPr algn="ctr">
              <a:defRPr/>
            </a:lvl1pPr>
          </a:lstStyle>
          <a:p>
            <a:fld id="{797C032F-CD6F-4040-A6F8-55EF6F4FAEDE}" type="slidenum">
              <a:rPr lang="en-US" smtClean="0"/>
              <a:pPr/>
              <a:t>‹#›</a:t>
            </a:fld>
            <a:endParaRPr lang="en-US"/>
          </a:p>
        </p:txBody>
      </p:sp>
      <p:pic>
        <p:nvPicPr>
          <p:cNvPr id="8" name="Picture 7" descr="Text&#10;&#10;Description automatically generated">
            <a:extLst>
              <a:ext uri="{FF2B5EF4-FFF2-40B4-BE49-F238E27FC236}">
                <a16:creationId xmlns:a16="http://schemas.microsoft.com/office/drawing/2014/main" id="{A41C2159-4C12-A243-9193-E09945F74DD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267700" y="6176745"/>
            <a:ext cx="2788761" cy="537755"/>
          </a:xfrm>
          <a:prstGeom prst="rect">
            <a:avLst/>
          </a:prstGeom>
        </p:spPr>
      </p:pic>
    </p:spTree>
    <p:extLst>
      <p:ext uri="{BB962C8B-B14F-4D97-AF65-F5344CB8AC3E}">
        <p14:creationId xmlns:p14="http://schemas.microsoft.com/office/powerpoint/2010/main" val="24877462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tyle 2">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DD9425-DAF9-FF47-8099-FECD86498833}"/>
              </a:ext>
            </a:extLst>
          </p:cNvPr>
          <p:cNvSpPr/>
          <p:nvPr userDrawn="1"/>
        </p:nvSpPr>
        <p:spPr>
          <a:xfrm>
            <a:off x="0" y="6033247"/>
            <a:ext cx="12192000" cy="824753"/>
          </a:xfrm>
          <a:prstGeom prst="rect">
            <a:avLst/>
          </a:prstGeom>
          <a:solidFill>
            <a:schemeClr val="bg2"/>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761D17-8DDE-9345-948C-1A35A99A0206}"/>
              </a:ext>
            </a:extLst>
          </p:cNvPr>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39A511D0-5DF6-2F42-9BBE-5C1F8AA36367}"/>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1">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91D2A6-F49F-F54B-A5E0-483415100305}"/>
              </a:ext>
            </a:extLst>
          </p:cNvPr>
          <p:cNvSpPr>
            <a:spLocks noGrp="1"/>
          </p:cNvSpPr>
          <p:nvPr>
            <p:ph type="dt" sz="half" idx="10"/>
          </p:nvPr>
        </p:nvSpPr>
        <p:spPr>
          <a:xfrm>
            <a:off x="1325217" y="6263061"/>
            <a:ext cx="1129748" cy="365125"/>
          </a:xfrm>
        </p:spPr>
        <p:txBody>
          <a:bodyPr/>
          <a:lstStyle>
            <a:lvl1pPr algn="ctr">
              <a:defRPr/>
            </a:lvl1pPr>
          </a:lstStyle>
          <a:p>
            <a:fld id="{2921F7C2-CB90-0E46-B9C1-9806C6DE7237}" type="datetimeFigureOut">
              <a:rPr lang="en-US" smtClean="0"/>
              <a:pPr/>
              <a:t>8/1/2022</a:t>
            </a:fld>
            <a:endParaRPr lang="en-US"/>
          </a:p>
        </p:txBody>
      </p:sp>
      <p:sp>
        <p:nvSpPr>
          <p:cNvPr id="5" name="Footer Placeholder 4">
            <a:extLst>
              <a:ext uri="{FF2B5EF4-FFF2-40B4-BE49-F238E27FC236}">
                <a16:creationId xmlns:a16="http://schemas.microsoft.com/office/drawing/2014/main" id="{CF69D14B-D930-C544-BD84-5BCF8A13C2C8}"/>
              </a:ext>
            </a:extLst>
          </p:cNvPr>
          <p:cNvSpPr>
            <a:spLocks noGrp="1"/>
          </p:cNvSpPr>
          <p:nvPr>
            <p:ph type="ftr" sz="quarter" idx="11"/>
          </p:nvPr>
        </p:nvSpPr>
        <p:spPr>
          <a:xfrm>
            <a:off x="2627243" y="6263061"/>
            <a:ext cx="4210878" cy="365125"/>
          </a:xfrm>
        </p:spPr>
        <p:txBody>
          <a:bodyPr/>
          <a:lstStyle>
            <a:lvl1pPr algn="ctr">
              <a:defRPr/>
            </a:lvl1pPr>
          </a:lstStyle>
          <a:p>
            <a:endParaRPr lang="en-US"/>
          </a:p>
        </p:txBody>
      </p:sp>
      <p:sp>
        <p:nvSpPr>
          <p:cNvPr id="6" name="Slide Number Placeholder 5">
            <a:extLst>
              <a:ext uri="{FF2B5EF4-FFF2-40B4-BE49-F238E27FC236}">
                <a16:creationId xmlns:a16="http://schemas.microsoft.com/office/drawing/2014/main" id="{A0AF38A8-648D-F44E-BD11-BB88770CC742}"/>
              </a:ext>
            </a:extLst>
          </p:cNvPr>
          <p:cNvSpPr>
            <a:spLocks noGrp="1"/>
          </p:cNvSpPr>
          <p:nvPr>
            <p:ph type="sldNum" sz="quarter" idx="12"/>
          </p:nvPr>
        </p:nvSpPr>
        <p:spPr>
          <a:xfrm>
            <a:off x="7015369" y="6263061"/>
            <a:ext cx="985631" cy="365125"/>
          </a:xfrm>
        </p:spPr>
        <p:txBody>
          <a:bodyPr/>
          <a:lstStyle>
            <a:lvl1pPr algn="ctr">
              <a:defRPr/>
            </a:lvl1pPr>
          </a:lstStyle>
          <a:p>
            <a:fld id="{797C032F-CD6F-4040-A6F8-55EF6F4FAEDE}" type="slidenum">
              <a:rPr lang="en-US" smtClean="0"/>
              <a:pPr/>
              <a:t>‹#›</a:t>
            </a:fld>
            <a:endParaRPr lang="en-US"/>
          </a:p>
        </p:txBody>
      </p:sp>
      <p:pic>
        <p:nvPicPr>
          <p:cNvPr id="8" name="Picture 7" descr="Text&#10;&#10;Description automatically generated">
            <a:extLst>
              <a:ext uri="{FF2B5EF4-FFF2-40B4-BE49-F238E27FC236}">
                <a16:creationId xmlns:a16="http://schemas.microsoft.com/office/drawing/2014/main" id="{A41C2159-4C12-A243-9193-E09945F74DD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267700" y="6176745"/>
            <a:ext cx="2788761" cy="537755"/>
          </a:xfrm>
          <a:prstGeom prst="rect">
            <a:avLst/>
          </a:prstGeom>
        </p:spPr>
      </p:pic>
    </p:spTree>
    <p:extLst>
      <p:ext uri="{BB962C8B-B14F-4D97-AF65-F5344CB8AC3E}">
        <p14:creationId xmlns:p14="http://schemas.microsoft.com/office/powerpoint/2010/main" val="23356787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tyle 3 ">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61D17-8DDE-9345-948C-1A35A99A0206}"/>
              </a:ext>
            </a:extLst>
          </p:cNvPr>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39A511D0-5DF6-2F42-9BBE-5C1F8AA36367}"/>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1">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A41C2159-4C12-A243-9193-E09945F74DD2}"/>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180907" y="5680369"/>
            <a:ext cx="3830187" cy="738573"/>
          </a:xfrm>
          <a:prstGeom prst="rect">
            <a:avLst/>
          </a:prstGeom>
        </p:spPr>
      </p:pic>
    </p:spTree>
    <p:extLst>
      <p:ext uri="{BB962C8B-B14F-4D97-AF65-F5344CB8AC3E}">
        <p14:creationId xmlns:p14="http://schemas.microsoft.com/office/powerpoint/2010/main" val="4032707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615C0D8-608E-47BB-9B3E-7B1E3F560181}"/>
              </a:ext>
            </a:extLst>
          </p:cNvPr>
          <p:cNvSpPr>
            <a:spLocks noGrp="1"/>
          </p:cNvSpPr>
          <p:nvPr>
            <p:ph type="dt" sz="half" idx="10"/>
          </p:nvPr>
        </p:nvSpPr>
        <p:spPr/>
        <p:txBody>
          <a:bodyPr/>
          <a:lstStyle>
            <a:lvl1pPr>
              <a:defRPr/>
            </a:lvl1pPr>
          </a:lstStyle>
          <a:p>
            <a:pPr>
              <a:defRPr/>
            </a:pPr>
            <a:fld id="{E6966FB9-1798-4644-A9DD-2DD8A9C3188B}" type="datetime1">
              <a:rPr lang="en-US"/>
              <a:pPr>
                <a:defRPr/>
              </a:pPr>
              <a:t>8/1/2022</a:t>
            </a:fld>
            <a:endParaRPr lang="en-US"/>
          </a:p>
        </p:txBody>
      </p:sp>
      <p:sp>
        <p:nvSpPr>
          <p:cNvPr id="6" name="Footer Placeholder 4">
            <a:extLst>
              <a:ext uri="{FF2B5EF4-FFF2-40B4-BE49-F238E27FC236}">
                <a16:creationId xmlns:a16="http://schemas.microsoft.com/office/drawing/2014/main" id="{BE791022-463C-4FAB-94EB-DB9AB993FDB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4A5E82A-3BC3-46ED-B60E-0AF72E961FA0}"/>
              </a:ext>
            </a:extLst>
          </p:cNvPr>
          <p:cNvSpPr>
            <a:spLocks noGrp="1"/>
          </p:cNvSpPr>
          <p:nvPr>
            <p:ph type="sldNum" sz="quarter" idx="12"/>
          </p:nvPr>
        </p:nvSpPr>
        <p:spPr/>
        <p:txBody>
          <a:bodyPr/>
          <a:lstStyle>
            <a:lvl1pPr>
              <a:defRPr/>
            </a:lvl1pPr>
          </a:lstStyle>
          <a:p>
            <a:fld id="{04A9061D-EEBB-4B72-8616-EB67593A81E1}" type="slidenum">
              <a:rPr lang="en-US" altLang="en-US"/>
              <a:pPr/>
              <a:t>‹#›</a:t>
            </a:fld>
            <a:endParaRPr lang="en-US" altLang="en-US"/>
          </a:p>
        </p:txBody>
      </p:sp>
    </p:spTree>
    <p:extLst>
      <p:ext uri="{BB962C8B-B14F-4D97-AF65-F5344CB8AC3E}">
        <p14:creationId xmlns:p14="http://schemas.microsoft.com/office/powerpoint/2010/main" val="41357883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tyle 4: Grid ">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5E11D27F-9E58-A043-AA7C-9B0E99E2FCBB}"/>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40147" y="348426"/>
            <a:ext cx="5033818" cy="970669"/>
          </a:xfrm>
          <a:prstGeom prst="rect">
            <a:avLst/>
          </a:prstGeom>
        </p:spPr>
      </p:pic>
      <p:sp>
        <p:nvSpPr>
          <p:cNvPr id="6" name="Title 1">
            <a:extLst>
              <a:ext uri="{FF2B5EF4-FFF2-40B4-BE49-F238E27FC236}">
                <a16:creationId xmlns:a16="http://schemas.microsoft.com/office/drawing/2014/main" id="{4C7541BA-2769-E846-965F-C34A72CC0357}"/>
              </a:ext>
            </a:extLst>
          </p:cNvPr>
          <p:cNvSpPr>
            <a:spLocks noGrp="1"/>
          </p:cNvSpPr>
          <p:nvPr>
            <p:ph type="ctrTitle" hasCustomPrompt="1"/>
          </p:nvPr>
        </p:nvSpPr>
        <p:spPr>
          <a:xfrm>
            <a:off x="1524000" y="1815090"/>
            <a:ext cx="9144000" cy="2387600"/>
          </a:xfrm>
        </p:spPr>
        <p:txBody>
          <a:bodyPr anchor="ctr"/>
          <a:lstStyle>
            <a:lvl1pPr algn="ctr">
              <a:defRPr sz="6000"/>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AB47155F-CC5C-5042-BCE3-AF08A1BD8160}"/>
              </a:ext>
            </a:extLst>
          </p:cNvPr>
          <p:cNvSpPr>
            <a:spLocks noGrp="1"/>
          </p:cNvSpPr>
          <p:nvPr>
            <p:ph type="subTitle" idx="1"/>
          </p:nvPr>
        </p:nvSpPr>
        <p:spPr>
          <a:xfrm>
            <a:off x="1524000" y="4285529"/>
            <a:ext cx="9144000" cy="739053"/>
          </a:xfrm>
        </p:spPr>
        <p:txBody>
          <a:bodyPr anchor="ctr"/>
          <a:lstStyle>
            <a:lvl1pPr marL="0" indent="0" algn="ctr">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032235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tyle 5: Blue Gri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A39023E-8ADE-AF40-96F6-4F2B81B4C0C5}"/>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252730" y="348426"/>
            <a:ext cx="5008652" cy="970669"/>
          </a:xfrm>
          <a:prstGeom prst="rect">
            <a:avLst/>
          </a:prstGeom>
        </p:spPr>
      </p:pic>
      <p:sp>
        <p:nvSpPr>
          <p:cNvPr id="12" name="Title 1">
            <a:extLst>
              <a:ext uri="{FF2B5EF4-FFF2-40B4-BE49-F238E27FC236}">
                <a16:creationId xmlns:a16="http://schemas.microsoft.com/office/drawing/2014/main" id="{98AFBA29-2060-EF4C-B63D-8CE28A90F039}"/>
              </a:ext>
            </a:extLst>
          </p:cNvPr>
          <p:cNvSpPr>
            <a:spLocks noGrp="1"/>
          </p:cNvSpPr>
          <p:nvPr>
            <p:ph type="ctrTitle" hasCustomPrompt="1"/>
          </p:nvPr>
        </p:nvSpPr>
        <p:spPr>
          <a:xfrm>
            <a:off x="1524000" y="1815090"/>
            <a:ext cx="9144000" cy="2387600"/>
          </a:xfrm>
        </p:spPr>
        <p:txBody>
          <a:bodyPr anchor="ctr"/>
          <a:lstStyle>
            <a:lvl1pPr algn="ctr">
              <a:defRPr sz="6000">
                <a:solidFill>
                  <a:schemeClr val="bg1"/>
                </a:solidFill>
              </a:defRPr>
            </a:lvl1pPr>
          </a:lstStyle>
          <a:p>
            <a:r>
              <a:rPr lang="en-US"/>
              <a:t>Click to edit </a:t>
            </a:r>
            <a:br>
              <a:rPr lang="en-US"/>
            </a:br>
            <a:r>
              <a:rPr lang="en-US"/>
              <a:t>master title style</a:t>
            </a:r>
          </a:p>
        </p:txBody>
      </p:sp>
      <p:sp>
        <p:nvSpPr>
          <p:cNvPr id="13" name="Subtitle 2">
            <a:extLst>
              <a:ext uri="{FF2B5EF4-FFF2-40B4-BE49-F238E27FC236}">
                <a16:creationId xmlns:a16="http://schemas.microsoft.com/office/drawing/2014/main" id="{ECD0B0B7-6727-5A4E-9A2A-C6193D98085D}"/>
              </a:ext>
            </a:extLst>
          </p:cNvPr>
          <p:cNvSpPr>
            <a:spLocks noGrp="1"/>
          </p:cNvSpPr>
          <p:nvPr>
            <p:ph type="subTitle" idx="1"/>
          </p:nvPr>
        </p:nvSpPr>
        <p:spPr>
          <a:xfrm>
            <a:off x="1524000" y="4285529"/>
            <a:ext cx="9144000" cy="739053"/>
          </a:xfrm>
        </p:spPr>
        <p:txBody>
          <a:bodyPr anchor="ct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428314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Interior Slide Sty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9969B-D1C5-C34E-BB2C-BF83857839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BAE4E3-8FE3-3046-87BB-4EA60315E415}"/>
              </a:ext>
            </a:extLst>
          </p:cNvPr>
          <p:cNvSpPr>
            <a:spLocks noGrp="1"/>
          </p:cNvSpPr>
          <p:nvPr>
            <p:ph idx="1"/>
          </p:nvPr>
        </p:nvSpPr>
        <p:spPr>
          <a:xfrm>
            <a:off x="838200" y="1825625"/>
            <a:ext cx="10515600" cy="3819801"/>
          </a:xfrm>
        </p:spPr>
        <p:txBody>
          <a:bodyPr/>
          <a:lstStyle>
            <a:lvl1pPr>
              <a:defRPr b="1">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7FE2EA99-FD5B-704E-9B7F-8FBD232E84FB}"/>
              </a:ext>
            </a:extLst>
          </p:cNvPr>
          <p:cNvSpPr/>
          <p:nvPr userDrawn="1"/>
        </p:nvSpPr>
        <p:spPr>
          <a:xfrm>
            <a:off x="0" y="6033247"/>
            <a:ext cx="12192000" cy="824753"/>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a:extLst>
              <a:ext uri="{FF2B5EF4-FFF2-40B4-BE49-F238E27FC236}">
                <a16:creationId xmlns:a16="http://schemas.microsoft.com/office/drawing/2014/main" id="{832148FE-8518-3F46-8B4B-04372D63AEF6}"/>
              </a:ext>
            </a:extLst>
          </p:cNvPr>
          <p:cNvSpPr>
            <a:spLocks noGrp="1"/>
          </p:cNvSpPr>
          <p:nvPr>
            <p:ph type="dt" sz="half" idx="10"/>
          </p:nvPr>
        </p:nvSpPr>
        <p:spPr>
          <a:xfrm>
            <a:off x="1325217" y="6263061"/>
            <a:ext cx="1129748" cy="365125"/>
          </a:xfrm>
        </p:spPr>
        <p:txBody>
          <a:bodyPr/>
          <a:lstStyle>
            <a:lvl1pPr algn="ctr">
              <a:defRPr/>
            </a:lvl1pPr>
          </a:lstStyle>
          <a:p>
            <a:fld id="{2921F7C2-CB90-0E46-B9C1-9806C6DE7237}" type="datetimeFigureOut">
              <a:rPr lang="en-US" smtClean="0"/>
              <a:pPr/>
              <a:t>8/1/2022</a:t>
            </a:fld>
            <a:endParaRPr lang="en-US"/>
          </a:p>
        </p:txBody>
      </p:sp>
      <p:sp>
        <p:nvSpPr>
          <p:cNvPr id="9" name="Footer Placeholder 4">
            <a:extLst>
              <a:ext uri="{FF2B5EF4-FFF2-40B4-BE49-F238E27FC236}">
                <a16:creationId xmlns:a16="http://schemas.microsoft.com/office/drawing/2014/main" id="{5D72A474-AC01-4348-9D15-FE0A0976CB86}"/>
              </a:ext>
            </a:extLst>
          </p:cNvPr>
          <p:cNvSpPr>
            <a:spLocks noGrp="1"/>
          </p:cNvSpPr>
          <p:nvPr>
            <p:ph type="ftr" sz="quarter" idx="11"/>
          </p:nvPr>
        </p:nvSpPr>
        <p:spPr>
          <a:xfrm>
            <a:off x="2627243" y="6263061"/>
            <a:ext cx="4210878" cy="365125"/>
          </a:xfrm>
        </p:spPr>
        <p:txBody>
          <a:bodyPr/>
          <a:lstStyle>
            <a:lvl1pPr algn="ctr">
              <a:defRPr/>
            </a:lvl1pPr>
          </a:lstStyle>
          <a:p>
            <a:endParaRPr lang="en-US"/>
          </a:p>
        </p:txBody>
      </p:sp>
      <p:sp>
        <p:nvSpPr>
          <p:cNvPr id="10" name="Slide Number Placeholder 5">
            <a:extLst>
              <a:ext uri="{FF2B5EF4-FFF2-40B4-BE49-F238E27FC236}">
                <a16:creationId xmlns:a16="http://schemas.microsoft.com/office/drawing/2014/main" id="{01FDEB76-7905-0D43-8C06-20123B6A8636}"/>
              </a:ext>
            </a:extLst>
          </p:cNvPr>
          <p:cNvSpPr>
            <a:spLocks noGrp="1"/>
          </p:cNvSpPr>
          <p:nvPr>
            <p:ph type="sldNum" sz="quarter" idx="12"/>
          </p:nvPr>
        </p:nvSpPr>
        <p:spPr>
          <a:xfrm>
            <a:off x="7015369" y="6263061"/>
            <a:ext cx="985631" cy="365125"/>
          </a:xfrm>
        </p:spPr>
        <p:txBody>
          <a:bodyPr/>
          <a:lstStyle>
            <a:lvl1pPr algn="ctr">
              <a:defRPr/>
            </a:lvl1pPr>
          </a:lstStyle>
          <a:p>
            <a:fld id="{797C032F-CD6F-4040-A6F8-55EF6F4FAEDE}" type="slidenum">
              <a:rPr lang="en-US" smtClean="0"/>
              <a:pPr/>
              <a:t>‹#›</a:t>
            </a:fld>
            <a:endParaRPr lang="en-US"/>
          </a:p>
        </p:txBody>
      </p:sp>
      <p:pic>
        <p:nvPicPr>
          <p:cNvPr id="11" name="Picture 10" descr="Text&#10;&#10;Description automatically generated">
            <a:extLst>
              <a:ext uri="{FF2B5EF4-FFF2-40B4-BE49-F238E27FC236}">
                <a16:creationId xmlns:a16="http://schemas.microsoft.com/office/drawing/2014/main" id="{D622EEA5-5598-FD40-BC94-2E70A9BD9995}"/>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267700" y="6176745"/>
            <a:ext cx="2788761" cy="537755"/>
          </a:xfrm>
          <a:prstGeom prst="rect">
            <a:avLst/>
          </a:prstGeom>
        </p:spPr>
      </p:pic>
    </p:spTree>
    <p:extLst>
      <p:ext uri="{BB962C8B-B14F-4D97-AF65-F5344CB8AC3E}">
        <p14:creationId xmlns:p14="http://schemas.microsoft.com/office/powerpoint/2010/main" val="31299745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E09A1-805F-B642-A881-F7B3197BA0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0BAC69-547B-EC4B-BC49-59EDE4494DF4}"/>
              </a:ext>
            </a:extLst>
          </p:cNvPr>
          <p:cNvSpPr>
            <a:spLocks noGrp="1"/>
          </p:cNvSpPr>
          <p:nvPr>
            <p:ph type="body" idx="1"/>
          </p:nvPr>
        </p:nvSpPr>
        <p:spPr>
          <a:xfrm>
            <a:off x="839788" y="1681163"/>
            <a:ext cx="5157787" cy="823912"/>
          </a:xfrm>
        </p:spPr>
        <p:txBody>
          <a:bodyPr anchor="ctr"/>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34F7CC-A027-5C4C-81B0-9F4FABD34473}"/>
              </a:ext>
            </a:extLst>
          </p:cNvPr>
          <p:cNvSpPr>
            <a:spLocks noGrp="1"/>
          </p:cNvSpPr>
          <p:nvPr>
            <p:ph sz="half" idx="2"/>
          </p:nvPr>
        </p:nvSpPr>
        <p:spPr>
          <a:xfrm>
            <a:off x="839788" y="2505075"/>
            <a:ext cx="5157787" cy="3298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70181E-F3A0-BE4A-8E12-35ECAF5ABFD5}"/>
              </a:ext>
            </a:extLst>
          </p:cNvPr>
          <p:cNvSpPr>
            <a:spLocks noGrp="1"/>
          </p:cNvSpPr>
          <p:nvPr>
            <p:ph type="body" sz="quarter" idx="3"/>
          </p:nvPr>
        </p:nvSpPr>
        <p:spPr>
          <a:xfrm>
            <a:off x="6172200" y="1681163"/>
            <a:ext cx="5183188" cy="823912"/>
          </a:xfrm>
        </p:spPr>
        <p:txBody>
          <a:bodyPr anchor="ctr"/>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55487B-74FF-8B4D-8B09-8FC7AB6C63C0}"/>
              </a:ext>
            </a:extLst>
          </p:cNvPr>
          <p:cNvSpPr>
            <a:spLocks noGrp="1"/>
          </p:cNvSpPr>
          <p:nvPr>
            <p:ph sz="quarter" idx="4"/>
          </p:nvPr>
        </p:nvSpPr>
        <p:spPr>
          <a:xfrm>
            <a:off x="6172200" y="2505075"/>
            <a:ext cx="5183188" cy="3298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44B7E0BA-1950-1249-89CC-9BD0D103C25B}"/>
              </a:ext>
            </a:extLst>
          </p:cNvPr>
          <p:cNvSpPr/>
          <p:nvPr userDrawn="1"/>
        </p:nvSpPr>
        <p:spPr>
          <a:xfrm>
            <a:off x="0" y="6033247"/>
            <a:ext cx="12192000" cy="824753"/>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3">
            <a:extLst>
              <a:ext uri="{FF2B5EF4-FFF2-40B4-BE49-F238E27FC236}">
                <a16:creationId xmlns:a16="http://schemas.microsoft.com/office/drawing/2014/main" id="{63C18A0F-5E8C-1A45-BC97-2C8C8F0ED743}"/>
              </a:ext>
            </a:extLst>
          </p:cNvPr>
          <p:cNvSpPr>
            <a:spLocks noGrp="1"/>
          </p:cNvSpPr>
          <p:nvPr>
            <p:ph type="dt" sz="half" idx="10"/>
          </p:nvPr>
        </p:nvSpPr>
        <p:spPr>
          <a:xfrm>
            <a:off x="1325217" y="6263061"/>
            <a:ext cx="1129748" cy="365125"/>
          </a:xfrm>
        </p:spPr>
        <p:txBody>
          <a:bodyPr/>
          <a:lstStyle>
            <a:lvl1pPr algn="ctr">
              <a:defRPr/>
            </a:lvl1pPr>
          </a:lstStyle>
          <a:p>
            <a:fld id="{2921F7C2-CB90-0E46-B9C1-9806C6DE7237}" type="datetimeFigureOut">
              <a:rPr lang="en-US" smtClean="0"/>
              <a:pPr/>
              <a:t>8/1/2022</a:t>
            </a:fld>
            <a:endParaRPr lang="en-US"/>
          </a:p>
        </p:txBody>
      </p:sp>
      <p:sp>
        <p:nvSpPr>
          <p:cNvPr id="12" name="Footer Placeholder 4">
            <a:extLst>
              <a:ext uri="{FF2B5EF4-FFF2-40B4-BE49-F238E27FC236}">
                <a16:creationId xmlns:a16="http://schemas.microsoft.com/office/drawing/2014/main" id="{5150F630-0EFE-5A42-BFDB-0404155B7F3D}"/>
              </a:ext>
            </a:extLst>
          </p:cNvPr>
          <p:cNvSpPr>
            <a:spLocks noGrp="1"/>
          </p:cNvSpPr>
          <p:nvPr>
            <p:ph type="ftr" sz="quarter" idx="11"/>
          </p:nvPr>
        </p:nvSpPr>
        <p:spPr>
          <a:xfrm>
            <a:off x="2627243" y="6263061"/>
            <a:ext cx="4210878" cy="365125"/>
          </a:xfrm>
        </p:spPr>
        <p:txBody>
          <a:bodyPr/>
          <a:lstStyle>
            <a:lvl1pPr algn="ctr">
              <a:defRPr/>
            </a:lvl1pPr>
          </a:lstStyle>
          <a:p>
            <a:endParaRPr lang="en-US"/>
          </a:p>
        </p:txBody>
      </p:sp>
      <p:sp>
        <p:nvSpPr>
          <p:cNvPr id="13" name="Slide Number Placeholder 5">
            <a:extLst>
              <a:ext uri="{FF2B5EF4-FFF2-40B4-BE49-F238E27FC236}">
                <a16:creationId xmlns:a16="http://schemas.microsoft.com/office/drawing/2014/main" id="{C7E4CB6F-6755-CB43-AFAC-9F35D8E8EA1B}"/>
              </a:ext>
            </a:extLst>
          </p:cNvPr>
          <p:cNvSpPr>
            <a:spLocks noGrp="1"/>
          </p:cNvSpPr>
          <p:nvPr>
            <p:ph type="sldNum" sz="quarter" idx="12"/>
          </p:nvPr>
        </p:nvSpPr>
        <p:spPr>
          <a:xfrm>
            <a:off x="7015369" y="6263061"/>
            <a:ext cx="985631" cy="365125"/>
          </a:xfrm>
        </p:spPr>
        <p:txBody>
          <a:bodyPr/>
          <a:lstStyle>
            <a:lvl1pPr algn="ctr">
              <a:defRPr/>
            </a:lvl1pPr>
          </a:lstStyle>
          <a:p>
            <a:fld id="{797C032F-CD6F-4040-A6F8-55EF6F4FAEDE}" type="slidenum">
              <a:rPr lang="en-US" smtClean="0"/>
              <a:pPr/>
              <a:t>‹#›</a:t>
            </a:fld>
            <a:endParaRPr lang="en-US"/>
          </a:p>
        </p:txBody>
      </p:sp>
      <p:pic>
        <p:nvPicPr>
          <p:cNvPr id="14" name="Picture 13" descr="Text&#10;&#10;Description automatically generated">
            <a:extLst>
              <a:ext uri="{FF2B5EF4-FFF2-40B4-BE49-F238E27FC236}">
                <a16:creationId xmlns:a16="http://schemas.microsoft.com/office/drawing/2014/main" id="{A407CF2E-0388-254A-8E83-BDD2533D1B1E}"/>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267700" y="6176745"/>
            <a:ext cx="2788761" cy="537755"/>
          </a:xfrm>
          <a:prstGeom prst="rect">
            <a:avLst/>
          </a:prstGeom>
        </p:spPr>
      </p:pic>
    </p:spTree>
    <p:extLst>
      <p:ext uri="{BB962C8B-B14F-4D97-AF65-F5344CB8AC3E}">
        <p14:creationId xmlns:p14="http://schemas.microsoft.com/office/powerpoint/2010/main" val="17121226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A356D-7050-CF4E-ACB6-EC62E19667F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02918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1626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8C1E8D-2BA2-8C4F-947F-4E015132E0E6}"/>
              </a:ext>
            </a:extLst>
          </p:cNvPr>
          <p:cNvSpPr/>
          <p:nvPr userDrawn="1"/>
        </p:nvSpPr>
        <p:spPr>
          <a:xfrm>
            <a:off x="0" y="0"/>
            <a:ext cx="4313382" cy="6033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603A76-A193-3045-8C06-C950172E8FB8}"/>
              </a:ext>
            </a:extLst>
          </p:cNvPr>
          <p:cNvSpPr>
            <a:spLocks noGrp="1"/>
          </p:cNvSpPr>
          <p:nvPr>
            <p:ph type="title"/>
          </p:nvPr>
        </p:nvSpPr>
        <p:spPr>
          <a:xfrm>
            <a:off x="190572" y="371102"/>
            <a:ext cx="3932237" cy="1600200"/>
          </a:xfrm>
        </p:spPr>
        <p:txBody>
          <a:bodyPr anchor="b"/>
          <a:lstStyle>
            <a:lvl1pPr>
              <a:defRPr sz="32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3345A701-558B-0644-AD45-EFD6F24784F8}"/>
              </a:ext>
            </a:extLst>
          </p:cNvPr>
          <p:cNvSpPr>
            <a:spLocks noGrp="1"/>
          </p:cNvSpPr>
          <p:nvPr>
            <p:ph type="body" sz="half" idx="2"/>
          </p:nvPr>
        </p:nvSpPr>
        <p:spPr>
          <a:xfrm>
            <a:off x="190571" y="2067760"/>
            <a:ext cx="3932237" cy="3811588"/>
          </a:xfrm>
        </p:spPr>
        <p:txBody>
          <a:bodyPr/>
          <a:lstStyle>
            <a:lvl1pPr marL="0" indent="0">
              <a:buNone/>
              <a:defRPr sz="1600">
                <a:solidFill>
                  <a:schemeClr val="accent1">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A235B58-5C7D-294D-A555-6548CE7C1FB9}"/>
              </a:ext>
            </a:extLst>
          </p:cNvPr>
          <p:cNvSpPr/>
          <p:nvPr userDrawn="1"/>
        </p:nvSpPr>
        <p:spPr>
          <a:xfrm>
            <a:off x="0" y="6033247"/>
            <a:ext cx="12192000" cy="824753"/>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a:extLst>
              <a:ext uri="{FF2B5EF4-FFF2-40B4-BE49-F238E27FC236}">
                <a16:creationId xmlns:a16="http://schemas.microsoft.com/office/drawing/2014/main" id="{7E462F93-FC14-B642-B10A-53179FAFC47B}"/>
              </a:ext>
            </a:extLst>
          </p:cNvPr>
          <p:cNvSpPr>
            <a:spLocks noGrp="1"/>
          </p:cNvSpPr>
          <p:nvPr>
            <p:ph type="dt" sz="half" idx="10"/>
          </p:nvPr>
        </p:nvSpPr>
        <p:spPr>
          <a:xfrm>
            <a:off x="1325217" y="6263061"/>
            <a:ext cx="1129748" cy="365125"/>
          </a:xfrm>
        </p:spPr>
        <p:txBody>
          <a:bodyPr/>
          <a:lstStyle>
            <a:lvl1pPr algn="ctr">
              <a:defRPr/>
            </a:lvl1pPr>
          </a:lstStyle>
          <a:p>
            <a:fld id="{2921F7C2-CB90-0E46-B9C1-9806C6DE7237}" type="datetimeFigureOut">
              <a:rPr lang="en-US" smtClean="0"/>
              <a:pPr/>
              <a:t>8/1/2022</a:t>
            </a:fld>
            <a:endParaRPr lang="en-US"/>
          </a:p>
        </p:txBody>
      </p:sp>
      <p:sp>
        <p:nvSpPr>
          <p:cNvPr id="10" name="Footer Placeholder 4">
            <a:extLst>
              <a:ext uri="{FF2B5EF4-FFF2-40B4-BE49-F238E27FC236}">
                <a16:creationId xmlns:a16="http://schemas.microsoft.com/office/drawing/2014/main" id="{76C16379-F306-674F-BAB8-B829BF16B7B3}"/>
              </a:ext>
            </a:extLst>
          </p:cNvPr>
          <p:cNvSpPr>
            <a:spLocks noGrp="1"/>
          </p:cNvSpPr>
          <p:nvPr>
            <p:ph type="ftr" sz="quarter" idx="11"/>
          </p:nvPr>
        </p:nvSpPr>
        <p:spPr>
          <a:xfrm>
            <a:off x="2627243" y="6263061"/>
            <a:ext cx="4210878" cy="365125"/>
          </a:xfrm>
        </p:spPr>
        <p:txBody>
          <a:bodyPr/>
          <a:lstStyle>
            <a:lvl1pPr algn="ctr">
              <a:defRPr/>
            </a:lvl1pPr>
          </a:lstStyle>
          <a:p>
            <a:endParaRPr lang="en-US"/>
          </a:p>
        </p:txBody>
      </p:sp>
      <p:sp>
        <p:nvSpPr>
          <p:cNvPr id="11" name="Slide Number Placeholder 5">
            <a:extLst>
              <a:ext uri="{FF2B5EF4-FFF2-40B4-BE49-F238E27FC236}">
                <a16:creationId xmlns:a16="http://schemas.microsoft.com/office/drawing/2014/main" id="{39DF738D-1462-7E49-AAC9-939196F214C6}"/>
              </a:ext>
            </a:extLst>
          </p:cNvPr>
          <p:cNvSpPr>
            <a:spLocks noGrp="1"/>
          </p:cNvSpPr>
          <p:nvPr>
            <p:ph type="sldNum" sz="quarter" idx="12"/>
          </p:nvPr>
        </p:nvSpPr>
        <p:spPr>
          <a:xfrm>
            <a:off x="7015369" y="6263061"/>
            <a:ext cx="985631" cy="365125"/>
          </a:xfrm>
        </p:spPr>
        <p:txBody>
          <a:bodyPr/>
          <a:lstStyle>
            <a:lvl1pPr algn="ctr">
              <a:defRPr/>
            </a:lvl1pPr>
          </a:lstStyle>
          <a:p>
            <a:fld id="{797C032F-CD6F-4040-A6F8-55EF6F4FAEDE}" type="slidenum">
              <a:rPr lang="en-US" smtClean="0"/>
              <a:pPr/>
              <a:t>‹#›</a:t>
            </a:fld>
            <a:endParaRPr lang="en-US"/>
          </a:p>
        </p:txBody>
      </p:sp>
      <p:pic>
        <p:nvPicPr>
          <p:cNvPr id="12" name="Picture 11" descr="Text&#10;&#10;Description automatically generated">
            <a:extLst>
              <a:ext uri="{FF2B5EF4-FFF2-40B4-BE49-F238E27FC236}">
                <a16:creationId xmlns:a16="http://schemas.microsoft.com/office/drawing/2014/main" id="{7EF72F33-82E1-A843-90DB-32C6061261E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267700" y="6176745"/>
            <a:ext cx="2788761" cy="537755"/>
          </a:xfrm>
          <a:prstGeom prst="rect">
            <a:avLst/>
          </a:prstGeom>
        </p:spPr>
      </p:pic>
      <p:sp>
        <p:nvSpPr>
          <p:cNvPr id="14" name="Content Placeholder 2">
            <a:extLst>
              <a:ext uri="{FF2B5EF4-FFF2-40B4-BE49-F238E27FC236}">
                <a16:creationId xmlns:a16="http://schemas.microsoft.com/office/drawing/2014/main" id="{C31E5408-3E95-644B-A8E5-998B64BF2E96}"/>
              </a:ext>
            </a:extLst>
          </p:cNvPr>
          <p:cNvSpPr>
            <a:spLocks noGrp="1"/>
          </p:cNvSpPr>
          <p:nvPr>
            <p:ph idx="1"/>
          </p:nvPr>
        </p:nvSpPr>
        <p:spPr>
          <a:xfrm>
            <a:off x="5183188" y="987425"/>
            <a:ext cx="6537758" cy="4873625"/>
          </a:xfrm>
        </p:spPr>
        <p:txBody>
          <a:bodyPr/>
          <a:lstStyle>
            <a:lvl1pPr>
              <a:defRPr sz="2800" b="1" spc="-150">
                <a:solidFill>
                  <a:schemeClr val="accent1"/>
                </a:solidFill>
                <a:latin typeface="+mj-lt"/>
              </a:defRPr>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97280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8C1E8D-2BA2-8C4F-947F-4E015132E0E6}"/>
              </a:ext>
            </a:extLst>
          </p:cNvPr>
          <p:cNvSpPr/>
          <p:nvPr userDrawn="1"/>
        </p:nvSpPr>
        <p:spPr>
          <a:xfrm>
            <a:off x="0" y="0"/>
            <a:ext cx="4313382" cy="603324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603A76-A193-3045-8C06-C950172E8FB8}"/>
              </a:ext>
            </a:extLst>
          </p:cNvPr>
          <p:cNvSpPr>
            <a:spLocks noGrp="1"/>
          </p:cNvSpPr>
          <p:nvPr>
            <p:ph type="title"/>
          </p:nvPr>
        </p:nvSpPr>
        <p:spPr>
          <a:xfrm>
            <a:off x="190572" y="371102"/>
            <a:ext cx="3932237" cy="1600200"/>
          </a:xfrm>
        </p:spPr>
        <p:txBody>
          <a:bodyPr anchor="b"/>
          <a:lstStyle>
            <a:lvl1pPr>
              <a:defRPr sz="32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3345A701-558B-0644-AD45-EFD6F24784F8}"/>
              </a:ext>
            </a:extLst>
          </p:cNvPr>
          <p:cNvSpPr>
            <a:spLocks noGrp="1"/>
          </p:cNvSpPr>
          <p:nvPr>
            <p:ph type="body" sz="half" idx="2"/>
          </p:nvPr>
        </p:nvSpPr>
        <p:spPr>
          <a:xfrm>
            <a:off x="190571" y="2067760"/>
            <a:ext cx="3932237" cy="3811588"/>
          </a:xfrm>
        </p:spPr>
        <p:txBody>
          <a:bodyPr/>
          <a:lstStyle>
            <a:lvl1pPr marL="0" indent="0">
              <a:buNone/>
              <a:defRPr sz="1600">
                <a:solidFill>
                  <a:schemeClr val="accent1">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A235B58-5C7D-294D-A555-6548CE7C1FB9}"/>
              </a:ext>
            </a:extLst>
          </p:cNvPr>
          <p:cNvSpPr/>
          <p:nvPr userDrawn="1"/>
        </p:nvSpPr>
        <p:spPr>
          <a:xfrm>
            <a:off x="0" y="6033247"/>
            <a:ext cx="12192000" cy="824753"/>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a:extLst>
              <a:ext uri="{FF2B5EF4-FFF2-40B4-BE49-F238E27FC236}">
                <a16:creationId xmlns:a16="http://schemas.microsoft.com/office/drawing/2014/main" id="{7E462F93-FC14-B642-B10A-53179FAFC47B}"/>
              </a:ext>
            </a:extLst>
          </p:cNvPr>
          <p:cNvSpPr>
            <a:spLocks noGrp="1"/>
          </p:cNvSpPr>
          <p:nvPr>
            <p:ph type="dt" sz="half" idx="10"/>
          </p:nvPr>
        </p:nvSpPr>
        <p:spPr>
          <a:xfrm>
            <a:off x="1325217" y="6263061"/>
            <a:ext cx="1129748" cy="365125"/>
          </a:xfrm>
        </p:spPr>
        <p:txBody>
          <a:bodyPr/>
          <a:lstStyle>
            <a:lvl1pPr algn="ctr">
              <a:defRPr/>
            </a:lvl1pPr>
          </a:lstStyle>
          <a:p>
            <a:fld id="{2921F7C2-CB90-0E46-B9C1-9806C6DE7237}" type="datetimeFigureOut">
              <a:rPr lang="en-US" smtClean="0"/>
              <a:pPr/>
              <a:t>8/1/2022</a:t>
            </a:fld>
            <a:endParaRPr lang="en-US"/>
          </a:p>
        </p:txBody>
      </p:sp>
      <p:sp>
        <p:nvSpPr>
          <p:cNvPr id="10" name="Footer Placeholder 4">
            <a:extLst>
              <a:ext uri="{FF2B5EF4-FFF2-40B4-BE49-F238E27FC236}">
                <a16:creationId xmlns:a16="http://schemas.microsoft.com/office/drawing/2014/main" id="{76C16379-F306-674F-BAB8-B829BF16B7B3}"/>
              </a:ext>
            </a:extLst>
          </p:cNvPr>
          <p:cNvSpPr>
            <a:spLocks noGrp="1"/>
          </p:cNvSpPr>
          <p:nvPr>
            <p:ph type="ftr" sz="quarter" idx="11"/>
          </p:nvPr>
        </p:nvSpPr>
        <p:spPr>
          <a:xfrm>
            <a:off x="2627243" y="6263061"/>
            <a:ext cx="4210878" cy="365125"/>
          </a:xfrm>
        </p:spPr>
        <p:txBody>
          <a:bodyPr/>
          <a:lstStyle>
            <a:lvl1pPr algn="ctr">
              <a:defRPr/>
            </a:lvl1pPr>
          </a:lstStyle>
          <a:p>
            <a:endParaRPr lang="en-US"/>
          </a:p>
        </p:txBody>
      </p:sp>
      <p:sp>
        <p:nvSpPr>
          <p:cNvPr id="11" name="Slide Number Placeholder 5">
            <a:extLst>
              <a:ext uri="{FF2B5EF4-FFF2-40B4-BE49-F238E27FC236}">
                <a16:creationId xmlns:a16="http://schemas.microsoft.com/office/drawing/2014/main" id="{39DF738D-1462-7E49-AAC9-939196F214C6}"/>
              </a:ext>
            </a:extLst>
          </p:cNvPr>
          <p:cNvSpPr>
            <a:spLocks noGrp="1"/>
          </p:cNvSpPr>
          <p:nvPr>
            <p:ph type="sldNum" sz="quarter" idx="12"/>
          </p:nvPr>
        </p:nvSpPr>
        <p:spPr>
          <a:xfrm>
            <a:off x="7015369" y="6263061"/>
            <a:ext cx="985631" cy="365125"/>
          </a:xfrm>
        </p:spPr>
        <p:txBody>
          <a:bodyPr/>
          <a:lstStyle>
            <a:lvl1pPr algn="ctr">
              <a:defRPr/>
            </a:lvl1pPr>
          </a:lstStyle>
          <a:p>
            <a:fld id="{797C032F-CD6F-4040-A6F8-55EF6F4FAEDE}" type="slidenum">
              <a:rPr lang="en-US" smtClean="0"/>
              <a:pPr/>
              <a:t>‹#›</a:t>
            </a:fld>
            <a:endParaRPr lang="en-US"/>
          </a:p>
        </p:txBody>
      </p:sp>
      <p:pic>
        <p:nvPicPr>
          <p:cNvPr id="12" name="Picture 11" descr="Text&#10;&#10;Description automatically generated">
            <a:extLst>
              <a:ext uri="{FF2B5EF4-FFF2-40B4-BE49-F238E27FC236}">
                <a16:creationId xmlns:a16="http://schemas.microsoft.com/office/drawing/2014/main" id="{7EF72F33-82E1-A843-90DB-32C6061261E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267700" y="6176745"/>
            <a:ext cx="2788761" cy="537755"/>
          </a:xfrm>
          <a:prstGeom prst="rect">
            <a:avLst/>
          </a:prstGeom>
        </p:spPr>
      </p:pic>
      <p:sp>
        <p:nvSpPr>
          <p:cNvPr id="15" name="Content Placeholder 2">
            <a:extLst>
              <a:ext uri="{FF2B5EF4-FFF2-40B4-BE49-F238E27FC236}">
                <a16:creationId xmlns:a16="http://schemas.microsoft.com/office/drawing/2014/main" id="{E4E9A757-DA8F-1541-BB3B-3D632A3B4D7F}"/>
              </a:ext>
            </a:extLst>
          </p:cNvPr>
          <p:cNvSpPr>
            <a:spLocks noGrp="1"/>
          </p:cNvSpPr>
          <p:nvPr>
            <p:ph idx="1"/>
          </p:nvPr>
        </p:nvSpPr>
        <p:spPr>
          <a:xfrm>
            <a:off x="5183188" y="987425"/>
            <a:ext cx="6537758" cy="4873625"/>
          </a:xfrm>
        </p:spPr>
        <p:txBody>
          <a:bodyPr/>
          <a:lstStyle>
            <a:lvl1pPr>
              <a:defRPr sz="2800" b="1" spc="-150">
                <a:solidFill>
                  <a:schemeClr val="accent1"/>
                </a:solidFill>
                <a:latin typeface="+mj-lt"/>
              </a:defRPr>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8003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8C1E8D-2BA2-8C4F-947F-4E015132E0E6}"/>
              </a:ext>
            </a:extLst>
          </p:cNvPr>
          <p:cNvSpPr/>
          <p:nvPr userDrawn="1"/>
        </p:nvSpPr>
        <p:spPr>
          <a:xfrm>
            <a:off x="0" y="0"/>
            <a:ext cx="4313382" cy="603324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603A76-A193-3045-8C06-C950172E8FB8}"/>
              </a:ext>
            </a:extLst>
          </p:cNvPr>
          <p:cNvSpPr>
            <a:spLocks noGrp="1"/>
          </p:cNvSpPr>
          <p:nvPr>
            <p:ph type="title"/>
          </p:nvPr>
        </p:nvSpPr>
        <p:spPr>
          <a:xfrm>
            <a:off x="190572" y="371102"/>
            <a:ext cx="3932237" cy="1600200"/>
          </a:xfrm>
        </p:spPr>
        <p:txBody>
          <a:bodyPr anchor="b"/>
          <a:lstStyle>
            <a:lvl1pPr>
              <a:defRPr sz="3200">
                <a:solidFill>
                  <a:schemeClr val="accent1"/>
                </a:solidFill>
              </a:defRPr>
            </a:lvl1pPr>
          </a:lstStyle>
          <a:p>
            <a:r>
              <a:rPr lang="en-US"/>
              <a:t>Click to edit Master title style</a:t>
            </a:r>
          </a:p>
        </p:txBody>
      </p:sp>
      <p:sp>
        <p:nvSpPr>
          <p:cNvPr id="4" name="Text Placeholder 3">
            <a:extLst>
              <a:ext uri="{FF2B5EF4-FFF2-40B4-BE49-F238E27FC236}">
                <a16:creationId xmlns:a16="http://schemas.microsoft.com/office/drawing/2014/main" id="{3345A701-558B-0644-AD45-EFD6F24784F8}"/>
              </a:ext>
            </a:extLst>
          </p:cNvPr>
          <p:cNvSpPr>
            <a:spLocks noGrp="1"/>
          </p:cNvSpPr>
          <p:nvPr>
            <p:ph type="body" sz="half" idx="2"/>
          </p:nvPr>
        </p:nvSpPr>
        <p:spPr>
          <a:xfrm>
            <a:off x="190571" y="2067760"/>
            <a:ext cx="3932237" cy="3811588"/>
          </a:xfrm>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A235B58-5C7D-294D-A555-6548CE7C1FB9}"/>
              </a:ext>
            </a:extLst>
          </p:cNvPr>
          <p:cNvSpPr/>
          <p:nvPr userDrawn="1"/>
        </p:nvSpPr>
        <p:spPr>
          <a:xfrm>
            <a:off x="0" y="6033247"/>
            <a:ext cx="12192000" cy="824753"/>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a:extLst>
              <a:ext uri="{FF2B5EF4-FFF2-40B4-BE49-F238E27FC236}">
                <a16:creationId xmlns:a16="http://schemas.microsoft.com/office/drawing/2014/main" id="{7E462F93-FC14-B642-B10A-53179FAFC47B}"/>
              </a:ext>
            </a:extLst>
          </p:cNvPr>
          <p:cNvSpPr>
            <a:spLocks noGrp="1"/>
          </p:cNvSpPr>
          <p:nvPr>
            <p:ph type="dt" sz="half" idx="10"/>
          </p:nvPr>
        </p:nvSpPr>
        <p:spPr>
          <a:xfrm>
            <a:off x="1325217" y="6263061"/>
            <a:ext cx="1129748" cy="365125"/>
          </a:xfrm>
        </p:spPr>
        <p:txBody>
          <a:bodyPr/>
          <a:lstStyle>
            <a:lvl1pPr algn="ctr">
              <a:defRPr/>
            </a:lvl1pPr>
          </a:lstStyle>
          <a:p>
            <a:fld id="{2921F7C2-CB90-0E46-B9C1-9806C6DE7237}" type="datetimeFigureOut">
              <a:rPr lang="en-US" smtClean="0"/>
              <a:pPr/>
              <a:t>8/1/2022</a:t>
            </a:fld>
            <a:endParaRPr lang="en-US"/>
          </a:p>
        </p:txBody>
      </p:sp>
      <p:sp>
        <p:nvSpPr>
          <p:cNvPr id="10" name="Footer Placeholder 4">
            <a:extLst>
              <a:ext uri="{FF2B5EF4-FFF2-40B4-BE49-F238E27FC236}">
                <a16:creationId xmlns:a16="http://schemas.microsoft.com/office/drawing/2014/main" id="{76C16379-F306-674F-BAB8-B829BF16B7B3}"/>
              </a:ext>
            </a:extLst>
          </p:cNvPr>
          <p:cNvSpPr>
            <a:spLocks noGrp="1"/>
          </p:cNvSpPr>
          <p:nvPr>
            <p:ph type="ftr" sz="quarter" idx="11"/>
          </p:nvPr>
        </p:nvSpPr>
        <p:spPr>
          <a:xfrm>
            <a:off x="2627243" y="6263061"/>
            <a:ext cx="4210878" cy="365125"/>
          </a:xfrm>
        </p:spPr>
        <p:txBody>
          <a:bodyPr/>
          <a:lstStyle>
            <a:lvl1pPr algn="ctr">
              <a:defRPr/>
            </a:lvl1pPr>
          </a:lstStyle>
          <a:p>
            <a:endParaRPr lang="en-US"/>
          </a:p>
        </p:txBody>
      </p:sp>
      <p:sp>
        <p:nvSpPr>
          <p:cNvPr id="11" name="Slide Number Placeholder 5">
            <a:extLst>
              <a:ext uri="{FF2B5EF4-FFF2-40B4-BE49-F238E27FC236}">
                <a16:creationId xmlns:a16="http://schemas.microsoft.com/office/drawing/2014/main" id="{39DF738D-1462-7E49-AAC9-939196F214C6}"/>
              </a:ext>
            </a:extLst>
          </p:cNvPr>
          <p:cNvSpPr>
            <a:spLocks noGrp="1"/>
          </p:cNvSpPr>
          <p:nvPr>
            <p:ph type="sldNum" sz="quarter" idx="12"/>
          </p:nvPr>
        </p:nvSpPr>
        <p:spPr>
          <a:xfrm>
            <a:off x="7015369" y="6263061"/>
            <a:ext cx="985631" cy="365125"/>
          </a:xfrm>
        </p:spPr>
        <p:txBody>
          <a:bodyPr/>
          <a:lstStyle>
            <a:lvl1pPr algn="ctr">
              <a:defRPr/>
            </a:lvl1pPr>
          </a:lstStyle>
          <a:p>
            <a:fld id="{797C032F-CD6F-4040-A6F8-55EF6F4FAEDE}" type="slidenum">
              <a:rPr lang="en-US" smtClean="0"/>
              <a:pPr/>
              <a:t>‹#›</a:t>
            </a:fld>
            <a:endParaRPr lang="en-US"/>
          </a:p>
        </p:txBody>
      </p:sp>
      <p:pic>
        <p:nvPicPr>
          <p:cNvPr id="12" name="Picture 11" descr="Text&#10;&#10;Description automatically generated">
            <a:extLst>
              <a:ext uri="{FF2B5EF4-FFF2-40B4-BE49-F238E27FC236}">
                <a16:creationId xmlns:a16="http://schemas.microsoft.com/office/drawing/2014/main" id="{7EF72F33-82E1-A843-90DB-32C6061261E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267700" y="6176745"/>
            <a:ext cx="2788761" cy="537755"/>
          </a:xfrm>
          <a:prstGeom prst="rect">
            <a:avLst/>
          </a:prstGeom>
        </p:spPr>
      </p:pic>
      <p:sp>
        <p:nvSpPr>
          <p:cNvPr id="14" name="Content Placeholder 2">
            <a:extLst>
              <a:ext uri="{FF2B5EF4-FFF2-40B4-BE49-F238E27FC236}">
                <a16:creationId xmlns:a16="http://schemas.microsoft.com/office/drawing/2014/main" id="{5789E040-F8B3-B447-8280-573B64745AFB}"/>
              </a:ext>
            </a:extLst>
          </p:cNvPr>
          <p:cNvSpPr>
            <a:spLocks noGrp="1"/>
          </p:cNvSpPr>
          <p:nvPr>
            <p:ph idx="1"/>
          </p:nvPr>
        </p:nvSpPr>
        <p:spPr>
          <a:xfrm>
            <a:off x="5183188" y="987425"/>
            <a:ext cx="6537758" cy="4873625"/>
          </a:xfrm>
        </p:spPr>
        <p:txBody>
          <a:bodyPr/>
          <a:lstStyle>
            <a:lvl1pPr>
              <a:defRPr sz="2800" b="1" spc="-150">
                <a:solidFill>
                  <a:schemeClr val="accent1"/>
                </a:solidFill>
                <a:latin typeface="+mj-lt"/>
              </a:defRPr>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50260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8C1E8D-2BA2-8C4F-947F-4E015132E0E6}"/>
              </a:ext>
            </a:extLst>
          </p:cNvPr>
          <p:cNvSpPr/>
          <p:nvPr userDrawn="1"/>
        </p:nvSpPr>
        <p:spPr>
          <a:xfrm>
            <a:off x="0" y="0"/>
            <a:ext cx="12192000" cy="11914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603A76-A193-3045-8C06-C950172E8FB8}"/>
              </a:ext>
            </a:extLst>
          </p:cNvPr>
          <p:cNvSpPr>
            <a:spLocks noGrp="1"/>
          </p:cNvSpPr>
          <p:nvPr>
            <p:ph type="title"/>
          </p:nvPr>
        </p:nvSpPr>
        <p:spPr>
          <a:xfrm>
            <a:off x="190571" y="147782"/>
            <a:ext cx="6647550" cy="951345"/>
          </a:xfrm>
        </p:spPr>
        <p:txBody>
          <a:bodyPr anchor="ctr"/>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44FCE6B-B2CA-2048-B57E-49DD0E41F6E0}"/>
              </a:ext>
            </a:extLst>
          </p:cNvPr>
          <p:cNvSpPr>
            <a:spLocks noGrp="1"/>
          </p:cNvSpPr>
          <p:nvPr>
            <p:ph idx="1"/>
          </p:nvPr>
        </p:nvSpPr>
        <p:spPr>
          <a:xfrm>
            <a:off x="683491" y="1480589"/>
            <a:ext cx="5809673" cy="438046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45A701-558B-0644-AD45-EFD6F24784F8}"/>
              </a:ext>
            </a:extLst>
          </p:cNvPr>
          <p:cNvSpPr>
            <a:spLocks noGrp="1"/>
          </p:cNvSpPr>
          <p:nvPr>
            <p:ph type="body" sz="half" idx="2" hasCustomPrompt="1"/>
          </p:nvPr>
        </p:nvSpPr>
        <p:spPr>
          <a:xfrm>
            <a:off x="7028692" y="143501"/>
            <a:ext cx="4972737" cy="951346"/>
          </a:xfrm>
        </p:spPr>
        <p:txBody>
          <a:bodyPr anchor="ctr">
            <a:normAutofit/>
          </a:bodyPr>
          <a:lstStyle>
            <a:lvl1pPr marL="0" indent="0">
              <a:buNone/>
              <a:defRPr sz="1800">
                <a:solidFill>
                  <a:schemeClr val="accent1">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subtitle styles</a:t>
            </a:r>
          </a:p>
        </p:txBody>
      </p:sp>
      <p:sp>
        <p:nvSpPr>
          <p:cNvPr id="8" name="Rectangle 7">
            <a:extLst>
              <a:ext uri="{FF2B5EF4-FFF2-40B4-BE49-F238E27FC236}">
                <a16:creationId xmlns:a16="http://schemas.microsoft.com/office/drawing/2014/main" id="{EA235B58-5C7D-294D-A555-6548CE7C1FB9}"/>
              </a:ext>
            </a:extLst>
          </p:cNvPr>
          <p:cNvSpPr/>
          <p:nvPr userDrawn="1"/>
        </p:nvSpPr>
        <p:spPr>
          <a:xfrm>
            <a:off x="0" y="6033247"/>
            <a:ext cx="12192000" cy="824753"/>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a:extLst>
              <a:ext uri="{FF2B5EF4-FFF2-40B4-BE49-F238E27FC236}">
                <a16:creationId xmlns:a16="http://schemas.microsoft.com/office/drawing/2014/main" id="{7E462F93-FC14-B642-B10A-53179FAFC47B}"/>
              </a:ext>
            </a:extLst>
          </p:cNvPr>
          <p:cNvSpPr>
            <a:spLocks noGrp="1"/>
          </p:cNvSpPr>
          <p:nvPr>
            <p:ph type="dt" sz="half" idx="10"/>
          </p:nvPr>
        </p:nvSpPr>
        <p:spPr>
          <a:xfrm>
            <a:off x="1325217" y="6263061"/>
            <a:ext cx="1129748" cy="365125"/>
          </a:xfrm>
        </p:spPr>
        <p:txBody>
          <a:bodyPr/>
          <a:lstStyle>
            <a:lvl1pPr algn="ctr">
              <a:defRPr/>
            </a:lvl1pPr>
          </a:lstStyle>
          <a:p>
            <a:fld id="{2921F7C2-CB90-0E46-B9C1-9806C6DE7237}" type="datetimeFigureOut">
              <a:rPr lang="en-US" smtClean="0"/>
              <a:pPr/>
              <a:t>8/1/2022</a:t>
            </a:fld>
            <a:endParaRPr lang="en-US"/>
          </a:p>
        </p:txBody>
      </p:sp>
      <p:sp>
        <p:nvSpPr>
          <p:cNvPr id="10" name="Footer Placeholder 4">
            <a:extLst>
              <a:ext uri="{FF2B5EF4-FFF2-40B4-BE49-F238E27FC236}">
                <a16:creationId xmlns:a16="http://schemas.microsoft.com/office/drawing/2014/main" id="{76C16379-F306-674F-BAB8-B829BF16B7B3}"/>
              </a:ext>
            </a:extLst>
          </p:cNvPr>
          <p:cNvSpPr>
            <a:spLocks noGrp="1"/>
          </p:cNvSpPr>
          <p:nvPr>
            <p:ph type="ftr" sz="quarter" idx="11"/>
          </p:nvPr>
        </p:nvSpPr>
        <p:spPr>
          <a:xfrm>
            <a:off x="2627243" y="6263061"/>
            <a:ext cx="4210878" cy="365125"/>
          </a:xfrm>
        </p:spPr>
        <p:txBody>
          <a:bodyPr/>
          <a:lstStyle>
            <a:lvl1pPr algn="ctr">
              <a:defRPr/>
            </a:lvl1pPr>
          </a:lstStyle>
          <a:p>
            <a:endParaRPr lang="en-US"/>
          </a:p>
        </p:txBody>
      </p:sp>
      <p:sp>
        <p:nvSpPr>
          <p:cNvPr id="11" name="Slide Number Placeholder 5">
            <a:extLst>
              <a:ext uri="{FF2B5EF4-FFF2-40B4-BE49-F238E27FC236}">
                <a16:creationId xmlns:a16="http://schemas.microsoft.com/office/drawing/2014/main" id="{39DF738D-1462-7E49-AAC9-939196F214C6}"/>
              </a:ext>
            </a:extLst>
          </p:cNvPr>
          <p:cNvSpPr>
            <a:spLocks noGrp="1"/>
          </p:cNvSpPr>
          <p:nvPr>
            <p:ph type="sldNum" sz="quarter" idx="12"/>
          </p:nvPr>
        </p:nvSpPr>
        <p:spPr>
          <a:xfrm>
            <a:off x="7015369" y="6263061"/>
            <a:ext cx="985631" cy="365125"/>
          </a:xfrm>
        </p:spPr>
        <p:txBody>
          <a:bodyPr/>
          <a:lstStyle>
            <a:lvl1pPr algn="ctr">
              <a:defRPr/>
            </a:lvl1pPr>
          </a:lstStyle>
          <a:p>
            <a:fld id="{797C032F-CD6F-4040-A6F8-55EF6F4FAEDE}" type="slidenum">
              <a:rPr lang="en-US" smtClean="0"/>
              <a:pPr/>
              <a:t>‹#›</a:t>
            </a:fld>
            <a:endParaRPr lang="en-US"/>
          </a:p>
        </p:txBody>
      </p:sp>
      <p:pic>
        <p:nvPicPr>
          <p:cNvPr id="12" name="Picture 11" descr="Text&#10;&#10;Description automatically generated">
            <a:extLst>
              <a:ext uri="{FF2B5EF4-FFF2-40B4-BE49-F238E27FC236}">
                <a16:creationId xmlns:a16="http://schemas.microsoft.com/office/drawing/2014/main" id="{7EF72F33-82E1-A843-90DB-32C6061261E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267700" y="6176745"/>
            <a:ext cx="2788761" cy="537755"/>
          </a:xfrm>
          <a:prstGeom prst="rect">
            <a:avLst/>
          </a:prstGeom>
        </p:spPr>
      </p:pic>
    </p:spTree>
    <p:extLst>
      <p:ext uri="{BB962C8B-B14F-4D97-AF65-F5344CB8AC3E}">
        <p14:creationId xmlns:p14="http://schemas.microsoft.com/office/powerpoint/2010/main" val="2846768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0F53E9D7-6852-42BC-8068-C123A7B8EDB2}"/>
              </a:ext>
            </a:extLst>
          </p:cNvPr>
          <p:cNvSpPr>
            <a:spLocks noGrp="1"/>
          </p:cNvSpPr>
          <p:nvPr>
            <p:ph type="dt" sz="half" idx="10"/>
          </p:nvPr>
        </p:nvSpPr>
        <p:spPr/>
        <p:txBody>
          <a:bodyPr/>
          <a:lstStyle>
            <a:lvl1pPr>
              <a:defRPr/>
            </a:lvl1pPr>
          </a:lstStyle>
          <a:p>
            <a:pPr>
              <a:defRPr/>
            </a:pPr>
            <a:fld id="{5B412845-46E6-4BDB-A2E5-39DEA29F576F}" type="datetime1">
              <a:rPr lang="en-US"/>
              <a:pPr>
                <a:defRPr/>
              </a:pPr>
              <a:t>8/1/2022</a:t>
            </a:fld>
            <a:endParaRPr lang="en-US"/>
          </a:p>
        </p:txBody>
      </p:sp>
      <p:sp>
        <p:nvSpPr>
          <p:cNvPr id="6" name="Footer Placeholder 4">
            <a:extLst>
              <a:ext uri="{FF2B5EF4-FFF2-40B4-BE49-F238E27FC236}">
                <a16:creationId xmlns:a16="http://schemas.microsoft.com/office/drawing/2014/main" id="{83433C3F-3043-4523-BD81-ED3B71FCC06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B0C1C69-8396-4BBA-994D-2C7120300E5C}"/>
              </a:ext>
            </a:extLst>
          </p:cNvPr>
          <p:cNvSpPr>
            <a:spLocks noGrp="1"/>
          </p:cNvSpPr>
          <p:nvPr>
            <p:ph type="sldNum" sz="quarter" idx="12"/>
          </p:nvPr>
        </p:nvSpPr>
        <p:spPr/>
        <p:txBody>
          <a:bodyPr/>
          <a:lstStyle>
            <a:lvl1pPr>
              <a:defRPr/>
            </a:lvl1pPr>
          </a:lstStyle>
          <a:p>
            <a:fld id="{1F18AC8B-65D5-4ECF-8833-BEB766D3BDE7}" type="slidenum">
              <a:rPr lang="en-US" altLang="en-US"/>
              <a:pPr/>
              <a:t>‹#›</a:t>
            </a:fld>
            <a:endParaRPr lang="en-US" altLang="en-US"/>
          </a:p>
        </p:txBody>
      </p:sp>
    </p:spTree>
    <p:extLst>
      <p:ext uri="{BB962C8B-B14F-4D97-AF65-F5344CB8AC3E}">
        <p14:creationId xmlns:p14="http://schemas.microsoft.com/office/powerpoint/2010/main" val="14070048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8C1E8D-2BA2-8C4F-947F-4E015132E0E6}"/>
              </a:ext>
            </a:extLst>
          </p:cNvPr>
          <p:cNvSpPr/>
          <p:nvPr userDrawn="1"/>
        </p:nvSpPr>
        <p:spPr>
          <a:xfrm>
            <a:off x="0" y="0"/>
            <a:ext cx="12192000" cy="119149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603A76-A193-3045-8C06-C950172E8FB8}"/>
              </a:ext>
            </a:extLst>
          </p:cNvPr>
          <p:cNvSpPr>
            <a:spLocks noGrp="1"/>
          </p:cNvSpPr>
          <p:nvPr>
            <p:ph type="title"/>
          </p:nvPr>
        </p:nvSpPr>
        <p:spPr>
          <a:xfrm>
            <a:off x="190571" y="147782"/>
            <a:ext cx="6647550" cy="951345"/>
          </a:xfrm>
        </p:spPr>
        <p:txBody>
          <a:bodyPr anchor="ctr"/>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44FCE6B-B2CA-2048-B57E-49DD0E41F6E0}"/>
              </a:ext>
            </a:extLst>
          </p:cNvPr>
          <p:cNvSpPr>
            <a:spLocks noGrp="1"/>
          </p:cNvSpPr>
          <p:nvPr>
            <p:ph idx="1"/>
          </p:nvPr>
        </p:nvSpPr>
        <p:spPr>
          <a:xfrm>
            <a:off x="683491" y="1480589"/>
            <a:ext cx="5809673" cy="438046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45A701-558B-0644-AD45-EFD6F24784F8}"/>
              </a:ext>
            </a:extLst>
          </p:cNvPr>
          <p:cNvSpPr>
            <a:spLocks noGrp="1"/>
          </p:cNvSpPr>
          <p:nvPr>
            <p:ph type="body" sz="half" idx="2" hasCustomPrompt="1"/>
          </p:nvPr>
        </p:nvSpPr>
        <p:spPr>
          <a:xfrm>
            <a:off x="7028692" y="143501"/>
            <a:ext cx="4972737" cy="951346"/>
          </a:xfrm>
        </p:spPr>
        <p:txBody>
          <a:bodyPr anchor="ctr">
            <a:normAutofit/>
          </a:bodyPr>
          <a:lstStyle>
            <a:lvl1pPr marL="0" indent="0">
              <a:buNone/>
              <a:defRPr sz="1800">
                <a:solidFill>
                  <a:schemeClr val="accent1">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subtitle styles</a:t>
            </a:r>
          </a:p>
        </p:txBody>
      </p:sp>
      <p:sp>
        <p:nvSpPr>
          <p:cNvPr id="8" name="Rectangle 7">
            <a:extLst>
              <a:ext uri="{FF2B5EF4-FFF2-40B4-BE49-F238E27FC236}">
                <a16:creationId xmlns:a16="http://schemas.microsoft.com/office/drawing/2014/main" id="{EA235B58-5C7D-294D-A555-6548CE7C1FB9}"/>
              </a:ext>
            </a:extLst>
          </p:cNvPr>
          <p:cNvSpPr/>
          <p:nvPr userDrawn="1"/>
        </p:nvSpPr>
        <p:spPr>
          <a:xfrm>
            <a:off x="0" y="6033247"/>
            <a:ext cx="12192000" cy="824753"/>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a:extLst>
              <a:ext uri="{FF2B5EF4-FFF2-40B4-BE49-F238E27FC236}">
                <a16:creationId xmlns:a16="http://schemas.microsoft.com/office/drawing/2014/main" id="{7E462F93-FC14-B642-B10A-53179FAFC47B}"/>
              </a:ext>
            </a:extLst>
          </p:cNvPr>
          <p:cNvSpPr>
            <a:spLocks noGrp="1"/>
          </p:cNvSpPr>
          <p:nvPr>
            <p:ph type="dt" sz="half" idx="10"/>
          </p:nvPr>
        </p:nvSpPr>
        <p:spPr>
          <a:xfrm>
            <a:off x="1325217" y="6263061"/>
            <a:ext cx="1129748" cy="365125"/>
          </a:xfrm>
        </p:spPr>
        <p:txBody>
          <a:bodyPr/>
          <a:lstStyle>
            <a:lvl1pPr algn="ctr">
              <a:defRPr/>
            </a:lvl1pPr>
          </a:lstStyle>
          <a:p>
            <a:fld id="{2921F7C2-CB90-0E46-B9C1-9806C6DE7237}" type="datetimeFigureOut">
              <a:rPr lang="en-US" smtClean="0"/>
              <a:pPr/>
              <a:t>8/1/2022</a:t>
            </a:fld>
            <a:endParaRPr lang="en-US"/>
          </a:p>
        </p:txBody>
      </p:sp>
      <p:sp>
        <p:nvSpPr>
          <p:cNvPr id="10" name="Footer Placeholder 4">
            <a:extLst>
              <a:ext uri="{FF2B5EF4-FFF2-40B4-BE49-F238E27FC236}">
                <a16:creationId xmlns:a16="http://schemas.microsoft.com/office/drawing/2014/main" id="{76C16379-F306-674F-BAB8-B829BF16B7B3}"/>
              </a:ext>
            </a:extLst>
          </p:cNvPr>
          <p:cNvSpPr>
            <a:spLocks noGrp="1"/>
          </p:cNvSpPr>
          <p:nvPr>
            <p:ph type="ftr" sz="quarter" idx="11"/>
          </p:nvPr>
        </p:nvSpPr>
        <p:spPr>
          <a:xfrm>
            <a:off x="2627243" y="6263061"/>
            <a:ext cx="4210878" cy="365125"/>
          </a:xfrm>
        </p:spPr>
        <p:txBody>
          <a:bodyPr/>
          <a:lstStyle>
            <a:lvl1pPr algn="ctr">
              <a:defRPr/>
            </a:lvl1pPr>
          </a:lstStyle>
          <a:p>
            <a:endParaRPr lang="en-US"/>
          </a:p>
        </p:txBody>
      </p:sp>
      <p:sp>
        <p:nvSpPr>
          <p:cNvPr id="11" name="Slide Number Placeholder 5">
            <a:extLst>
              <a:ext uri="{FF2B5EF4-FFF2-40B4-BE49-F238E27FC236}">
                <a16:creationId xmlns:a16="http://schemas.microsoft.com/office/drawing/2014/main" id="{39DF738D-1462-7E49-AAC9-939196F214C6}"/>
              </a:ext>
            </a:extLst>
          </p:cNvPr>
          <p:cNvSpPr>
            <a:spLocks noGrp="1"/>
          </p:cNvSpPr>
          <p:nvPr>
            <p:ph type="sldNum" sz="quarter" idx="12"/>
          </p:nvPr>
        </p:nvSpPr>
        <p:spPr>
          <a:xfrm>
            <a:off x="7015369" y="6263061"/>
            <a:ext cx="985631" cy="365125"/>
          </a:xfrm>
        </p:spPr>
        <p:txBody>
          <a:bodyPr/>
          <a:lstStyle>
            <a:lvl1pPr algn="ctr">
              <a:defRPr/>
            </a:lvl1pPr>
          </a:lstStyle>
          <a:p>
            <a:fld id="{797C032F-CD6F-4040-A6F8-55EF6F4FAEDE}" type="slidenum">
              <a:rPr lang="en-US" smtClean="0"/>
              <a:pPr/>
              <a:t>‹#›</a:t>
            </a:fld>
            <a:endParaRPr lang="en-US"/>
          </a:p>
        </p:txBody>
      </p:sp>
      <p:pic>
        <p:nvPicPr>
          <p:cNvPr id="12" name="Picture 11" descr="Text&#10;&#10;Description automatically generated">
            <a:extLst>
              <a:ext uri="{FF2B5EF4-FFF2-40B4-BE49-F238E27FC236}">
                <a16:creationId xmlns:a16="http://schemas.microsoft.com/office/drawing/2014/main" id="{7EF72F33-82E1-A843-90DB-32C6061261E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267700" y="6176745"/>
            <a:ext cx="2788761" cy="537755"/>
          </a:xfrm>
          <a:prstGeom prst="rect">
            <a:avLst/>
          </a:prstGeom>
        </p:spPr>
      </p:pic>
    </p:spTree>
    <p:extLst>
      <p:ext uri="{BB962C8B-B14F-4D97-AF65-F5344CB8AC3E}">
        <p14:creationId xmlns:p14="http://schemas.microsoft.com/office/powerpoint/2010/main" val="12160829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End Slide 1">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A39023E-8ADE-AF40-96F6-4F2B81B4C0C5}"/>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4304144" y="5662051"/>
            <a:ext cx="4661019" cy="903298"/>
          </a:xfrm>
          <a:prstGeom prst="rect">
            <a:avLst/>
          </a:prstGeom>
        </p:spPr>
      </p:pic>
    </p:spTree>
    <p:extLst>
      <p:ext uri="{BB962C8B-B14F-4D97-AF65-F5344CB8AC3E}">
        <p14:creationId xmlns:p14="http://schemas.microsoft.com/office/powerpoint/2010/main" val="21963840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End Slide - Grid Only">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53055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End Slide - Grid Only">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55526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End Slide 2">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A39023E-8ADE-AF40-96F6-4F2B81B4C0C5}"/>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4304144" y="5394196"/>
            <a:ext cx="4661019" cy="903298"/>
          </a:xfrm>
          <a:prstGeom prst="rect">
            <a:avLst/>
          </a:prstGeom>
        </p:spPr>
      </p:pic>
    </p:spTree>
    <p:extLst>
      <p:ext uri="{BB962C8B-B14F-4D97-AF65-F5344CB8AC3E}">
        <p14:creationId xmlns:p14="http://schemas.microsoft.com/office/powerpoint/2010/main" val="20624103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End Slide 3">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A39023E-8ADE-AF40-96F6-4F2B81B4C0C5}"/>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304144" y="5394197"/>
            <a:ext cx="4661019" cy="903298"/>
          </a:xfrm>
          <a:prstGeom prst="rect">
            <a:avLst/>
          </a:prstGeom>
        </p:spPr>
      </p:pic>
    </p:spTree>
    <p:extLst>
      <p:ext uri="{BB962C8B-B14F-4D97-AF65-F5344CB8AC3E}">
        <p14:creationId xmlns:p14="http://schemas.microsoft.com/office/powerpoint/2010/main" val="14656008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End Slide 4">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C514D462-E127-8441-8233-DC181D2FD93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873259" y="2482965"/>
            <a:ext cx="8445481" cy="1628538"/>
          </a:xfrm>
          <a:prstGeom prst="rect">
            <a:avLst/>
          </a:prstGeom>
        </p:spPr>
      </p:pic>
    </p:spTree>
    <p:extLst>
      <p:ext uri="{BB962C8B-B14F-4D97-AF65-F5344CB8AC3E}">
        <p14:creationId xmlns:p14="http://schemas.microsoft.com/office/powerpoint/2010/main" val="22972425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37067" y="0"/>
            <a:ext cx="7552267" cy="901700"/>
          </a:xfrm>
        </p:spPr>
        <p:txBody>
          <a:bodyPr/>
          <a:lstStyle/>
          <a:p>
            <a:r>
              <a:rPr lang="en-US"/>
              <a:t>Click to edit Master title style</a:t>
            </a:r>
          </a:p>
        </p:txBody>
      </p:sp>
      <p:sp>
        <p:nvSpPr>
          <p:cNvPr id="3" name="Table Placeholder 2"/>
          <p:cNvSpPr>
            <a:spLocks noGrp="1"/>
          </p:cNvSpPr>
          <p:nvPr>
            <p:ph type="tbl" idx="1"/>
          </p:nvPr>
        </p:nvSpPr>
        <p:spPr>
          <a:xfrm>
            <a:off x="366184" y="1141413"/>
            <a:ext cx="10972800" cy="5110162"/>
          </a:xfrm>
        </p:spPr>
        <p:txBody>
          <a:bodyPr/>
          <a:lstStyle/>
          <a:p>
            <a:pPr lvl="0"/>
            <a:endParaRPr lang="en-US" noProof="0"/>
          </a:p>
        </p:txBody>
      </p:sp>
    </p:spTree>
    <p:extLst>
      <p:ext uri="{BB962C8B-B14F-4D97-AF65-F5344CB8AC3E}">
        <p14:creationId xmlns:p14="http://schemas.microsoft.com/office/powerpoint/2010/main" val="10039082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Title 6"/>
          <p:cNvSpPr>
            <a:spLocks noGrp="1"/>
          </p:cNvSpPr>
          <p:nvPr>
            <p:ph type="title"/>
          </p:nvPr>
        </p:nvSpPr>
        <p:spPr>
          <a:xfrm>
            <a:off x="177800" y="0"/>
            <a:ext cx="5664200" cy="9017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0445377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90675"/>
            <a:ext cx="10972800" cy="4876800"/>
          </a:xfrm>
          <a:prstGeom prst="rect">
            <a:avLst/>
          </a:prstGeom>
        </p:spPr>
        <p:txBody>
          <a:bodyPr/>
          <a:lstStyle>
            <a:lvl1pPr>
              <a:defRPr sz="24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086505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3" Type="http://schemas.openxmlformats.org/officeDocument/2006/relationships/slideLayout" Target="../slideLayouts/slideLayout109.xml"/><Relationship Id="rId21" Type="http://schemas.openxmlformats.org/officeDocument/2006/relationships/slideLayout" Target="../slideLayouts/slideLayout127.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theme" Target="../theme/theme10.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3" Type="http://schemas.openxmlformats.org/officeDocument/2006/relationships/slideLayout" Target="../slideLayouts/slideLayout131.xml"/><Relationship Id="rId21" Type="http://schemas.openxmlformats.org/officeDocument/2006/relationships/theme" Target="../theme/theme1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0" Type="http://schemas.openxmlformats.org/officeDocument/2006/relationships/slideLayout" Target="../slideLayouts/slideLayout148.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image" Target="../media/image31.emf"/><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image" Target="../media/image30.png"/><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theme" Target="../theme/theme12.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5" Type="http://schemas.openxmlformats.org/officeDocument/2006/relationships/slideLayout" Target="../slideLayouts/slideLayout163.xml"/><Relationship Id="rId4" Type="http://schemas.openxmlformats.org/officeDocument/2006/relationships/slideLayout" Target="../slideLayouts/slideLayout16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4.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5" Type="http://schemas.openxmlformats.org/officeDocument/2006/relationships/slideLayout" Target="../slideLayouts/slideLayout74.xml"/><Relationship Id="rId4"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theme" Target="../theme/theme8.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06.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5" Type="http://schemas.openxmlformats.org/officeDocument/2006/relationships/image" Target="../media/image29.jpe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1F43B54-9E36-4A9A-9000-87EAE06F66E5}"/>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4348FBD-B2DB-4C77-B068-A3FA7C9AEE78}"/>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57CF24B-644F-40E5-A593-DF65E8361D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AC57B5AF-A974-47FC-943E-0375C9959462}" type="datetime1">
              <a:rPr lang="en-US"/>
              <a:pPr>
                <a:defRPr/>
              </a:pPr>
              <a:t>8/1/2022</a:t>
            </a:fld>
            <a:endParaRPr lang="en-US"/>
          </a:p>
        </p:txBody>
      </p:sp>
      <p:sp>
        <p:nvSpPr>
          <p:cNvPr id="5" name="Footer Placeholder 4">
            <a:extLst>
              <a:ext uri="{FF2B5EF4-FFF2-40B4-BE49-F238E27FC236}">
                <a16:creationId xmlns:a16="http://schemas.microsoft.com/office/drawing/2014/main" id="{F16EE2D5-3240-4010-94B6-BEB9D248A3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85F4D953-134B-418A-BB0F-9A3596411545}"/>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C95A7"/>
                </a:solidFill>
              </a:defRPr>
            </a:lvl1pPr>
          </a:lstStyle>
          <a:p>
            <a:fld id="{D17F899D-8E53-4F01-8DAF-14580551DE6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65" r:id="rId12"/>
    <p:sldLayoutId id="2147483729" r:id="rId13"/>
    <p:sldLayoutId id="2147483731" r:id="rId14"/>
    <p:sldLayoutId id="2147483732" r:id="rId15"/>
    <p:sldLayoutId id="2147483733" r:id="rId16"/>
    <p:sldLayoutId id="2147483734" r:id="rId17"/>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Franklin Gothic Demi Cond" panose="020B0706030402020204" pitchFamily="34" charset="0"/>
        </a:defRPr>
      </a:lvl2pPr>
      <a:lvl3pPr algn="l" rtl="0" fontAlgn="base">
        <a:lnSpc>
          <a:spcPct val="90000"/>
        </a:lnSpc>
        <a:spcBef>
          <a:spcPct val="0"/>
        </a:spcBef>
        <a:spcAft>
          <a:spcPct val="0"/>
        </a:spcAft>
        <a:defRPr sz="4400">
          <a:solidFill>
            <a:schemeClr val="tx1"/>
          </a:solidFill>
          <a:latin typeface="Franklin Gothic Demi Cond" panose="020B0706030402020204" pitchFamily="34" charset="0"/>
        </a:defRPr>
      </a:lvl3pPr>
      <a:lvl4pPr algn="l" rtl="0" fontAlgn="base">
        <a:lnSpc>
          <a:spcPct val="90000"/>
        </a:lnSpc>
        <a:spcBef>
          <a:spcPct val="0"/>
        </a:spcBef>
        <a:spcAft>
          <a:spcPct val="0"/>
        </a:spcAft>
        <a:defRPr sz="4400">
          <a:solidFill>
            <a:schemeClr val="tx1"/>
          </a:solidFill>
          <a:latin typeface="Franklin Gothic Demi Cond" panose="020B0706030402020204" pitchFamily="34" charset="0"/>
        </a:defRPr>
      </a:lvl4pPr>
      <a:lvl5pPr algn="l" rtl="0" fontAlgn="base">
        <a:lnSpc>
          <a:spcPct val="90000"/>
        </a:lnSpc>
        <a:spcBef>
          <a:spcPct val="0"/>
        </a:spcBef>
        <a:spcAft>
          <a:spcPct val="0"/>
        </a:spcAft>
        <a:defRPr sz="4400">
          <a:solidFill>
            <a:schemeClr val="tx1"/>
          </a:solidFill>
          <a:latin typeface="Franklin Gothic Demi Cond" panose="020B0706030402020204" pitchFamily="34" charset="0"/>
        </a:defRPr>
      </a:lvl5pPr>
      <a:lvl6pPr marL="457200" algn="l" rtl="0" fontAlgn="base">
        <a:lnSpc>
          <a:spcPct val="90000"/>
        </a:lnSpc>
        <a:spcBef>
          <a:spcPct val="0"/>
        </a:spcBef>
        <a:spcAft>
          <a:spcPct val="0"/>
        </a:spcAft>
        <a:defRPr sz="4400">
          <a:solidFill>
            <a:schemeClr val="tx1"/>
          </a:solidFill>
          <a:latin typeface="Franklin Gothic Demi Cond" panose="020B0706030402020204" pitchFamily="34" charset="0"/>
        </a:defRPr>
      </a:lvl6pPr>
      <a:lvl7pPr marL="914400" algn="l" rtl="0" fontAlgn="base">
        <a:lnSpc>
          <a:spcPct val="90000"/>
        </a:lnSpc>
        <a:spcBef>
          <a:spcPct val="0"/>
        </a:spcBef>
        <a:spcAft>
          <a:spcPct val="0"/>
        </a:spcAft>
        <a:defRPr sz="4400">
          <a:solidFill>
            <a:schemeClr val="tx1"/>
          </a:solidFill>
          <a:latin typeface="Franklin Gothic Demi Cond" panose="020B0706030402020204" pitchFamily="34" charset="0"/>
        </a:defRPr>
      </a:lvl7pPr>
      <a:lvl8pPr marL="1371600" algn="l" rtl="0" fontAlgn="base">
        <a:lnSpc>
          <a:spcPct val="90000"/>
        </a:lnSpc>
        <a:spcBef>
          <a:spcPct val="0"/>
        </a:spcBef>
        <a:spcAft>
          <a:spcPct val="0"/>
        </a:spcAft>
        <a:defRPr sz="4400">
          <a:solidFill>
            <a:schemeClr val="tx1"/>
          </a:solidFill>
          <a:latin typeface="Franklin Gothic Demi Cond" panose="020B0706030402020204" pitchFamily="34" charset="0"/>
        </a:defRPr>
      </a:lvl8pPr>
      <a:lvl9pPr marL="1828800" algn="l" rtl="0" fontAlgn="base">
        <a:lnSpc>
          <a:spcPct val="90000"/>
        </a:lnSpc>
        <a:spcBef>
          <a:spcPct val="0"/>
        </a:spcBef>
        <a:spcAft>
          <a:spcPct val="0"/>
        </a:spcAft>
        <a:defRPr sz="4400">
          <a:solidFill>
            <a:schemeClr val="tx1"/>
          </a:solidFill>
          <a:latin typeface="Franklin Gothic Demi Cond" panose="020B07060304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62D636-55CA-3FB0-B46B-A9630FCE58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2051" name="Text Placeholder 2">
            <a:extLst>
              <a:ext uri="{FF2B5EF4-FFF2-40B4-BE49-F238E27FC236}">
                <a16:creationId xmlns:a16="http://schemas.microsoft.com/office/drawing/2014/main" id="{592F5849-6029-E41D-264C-4C63096490B5}"/>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C3E1BBA-3F7B-9F9D-A020-B312DCF810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49A839F9-45EF-42FD-A217-325A3E0AFFAF}" type="datetimeFigureOut">
              <a:rPr lang="en-US"/>
              <a:pPr>
                <a:defRPr/>
              </a:pPr>
              <a:t>8/1/2022</a:t>
            </a:fld>
            <a:endParaRPr lang="en-US"/>
          </a:p>
        </p:txBody>
      </p:sp>
      <p:sp>
        <p:nvSpPr>
          <p:cNvPr id="5" name="Footer Placeholder 4">
            <a:extLst>
              <a:ext uri="{FF2B5EF4-FFF2-40B4-BE49-F238E27FC236}">
                <a16:creationId xmlns:a16="http://schemas.microsoft.com/office/drawing/2014/main" id="{1C86672D-1251-B9C0-E3B3-9B4C7C6596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7B67D4E0-3185-5008-E120-0323E564D7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B3000A1-6C4C-48BE-922C-75536EDF32F3}" type="slidenum">
              <a:rPr lang="en-US"/>
              <a:pPr>
                <a:defRPr/>
              </a:pPr>
              <a:t>‹#›</a:t>
            </a:fld>
            <a:endParaRPr lang="en-US"/>
          </a:p>
        </p:txBody>
      </p:sp>
    </p:spTree>
    <p:extLst>
      <p:ext uri="{BB962C8B-B14F-4D97-AF65-F5344CB8AC3E}">
        <p14:creationId xmlns:p14="http://schemas.microsoft.com/office/powerpoint/2010/main" val="2903276779"/>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50" r:id="rId19"/>
    <p:sldLayoutId id="2147483851" r:id="rId20"/>
    <p:sldLayoutId id="2147483852" r:id="rId21"/>
    <p:sldLayoutId id="2147483853" r:id="rId22"/>
  </p:sldLayoutIdLst>
  <p:txStyles>
    <p:titleStyle>
      <a:lvl1pPr algn="l" rtl="0" eaLnBrk="0" fontAlgn="base" hangingPunct="0">
        <a:lnSpc>
          <a:spcPct val="90000"/>
        </a:lnSpc>
        <a:spcBef>
          <a:spcPct val="0"/>
        </a:spcBef>
        <a:spcAft>
          <a:spcPct val="0"/>
        </a:spcAft>
        <a:defRPr sz="4400" kern="1200" spc="-150">
          <a:solidFill>
            <a:schemeClr val="tx2"/>
          </a:solidFill>
          <a:latin typeface="+mj-lt"/>
          <a:ea typeface="+mj-ea"/>
          <a:cs typeface="+mj-cs"/>
        </a:defRPr>
      </a:lvl1pPr>
      <a:lvl2pPr algn="l" rtl="0" eaLnBrk="0" fontAlgn="base" hangingPunct="0">
        <a:lnSpc>
          <a:spcPct val="90000"/>
        </a:lnSpc>
        <a:spcBef>
          <a:spcPct val="0"/>
        </a:spcBef>
        <a:spcAft>
          <a:spcPct val="0"/>
        </a:spcAft>
        <a:defRPr sz="4400">
          <a:solidFill>
            <a:schemeClr val="tx2"/>
          </a:solidFill>
          <a:latin typeface="Arial Black" panose="020B0A04020102020204" pitchFamily="34" charset="0"/>
        </a:defRPr>
      </a:lvl2pPr>
      <a:lvl3pPr algn="l" rtl="0" eaLnBrk="0" fontAlgn="base" hangingPunct="0">
        <a:lnSpc>
          <a:spcPct val="90000"/>
        </a:lnSpc>
        <a:spcBef>
          <a:spcPct val="0"/>
        </a:spcBef>
        <a:spcAft>
          <a:spcPct val="0"/>
        </a:spcAft>
        <a:defRPr sz="4400">
          <a:solidFill>
            <a:schemeClr val="tx2"/>
          </a:solidFill>
          <a:latin typeface="Arial Black" panose="020B0A04020102020204" pitchFamily="34" charset="0"/>
        </a:defRPr>
      </a:lvl3pPr>
      <a:lvl4pPr algn="l" rtl="0" eaLnBrk="0" fontAlgn="base" hangingPunct="0">
        <a:lnSpc>
          <a:spcPct val="90000"/>
        </a:lnSpc>
        <a:spcBef>
          <a:spcPct val="0"/>
        </a:spcBef>
        <a:spcAft>
          <a:spcPct val="0"/>
        </a:spcAft>
        <a:defRPr sz="4400">
          <a:solidFill>
            <a:schemeClr val="tx2"/>
          </a:solidFill>
          <a:latin typeface="Arial Black" panose="020B0A04020102020204" pitchFamily="34" charset="0"/>
        </a:defRPr>
      </a:lvl4pPr>
      <a:lvl5pPr algn="l" rtl="0" eaLnBrk="0" fontAlgn="base" hangingPunct="0">
        <a:lnSpc>
          <a:spcPct val="90000"/>
        </a:lnSpc>
        <a:spcBef>
          <a:spcPct val="0"/>
        </a:spcBef>
        <a:spcAft>
          <a:spcPct val="0"/>
        </a:spcAft>
        <a:defRPr sz="4400">
          <a:solidFill>
            <a:schemeClr val="tx2"/>
          </a:solidFill>
          <a:latin typeface="Arial Black" panose="020B0A04020102020204" pitchFamily="34" charset="0"/>
        </a:defRPr>
      </a:lvl5pPr>
      <a:lvl6pPr marL="457200" algn="l" rtl="0" fontAlgn="base">
        <a:lnSpc>
          <a:spcPct val="90000"/>
        </a:lnSpc>
        <a:spcBef>
          <a:spcPct val="0"/>
        </a:spcBef>
        <a:spcAft>
          <a:spcPct val="0"/>
        </a:spcAft>
        <a:defRPr sz="4400">
          <a:solidFill>
            <a:schemeClr val="tx2"/>
          </a:solidFill>
          <a:latin typeface="Arial Black" panose="020B0A04020102020204" pitchFamily="34" charset="0"/>
        </a:defRPr>
      </a:lvl6pPr>
      <a:lvl7pPr marL="914400" algn="l" rtl="0" fontAlgn="base">
        <a:lnSpc>
          <a:spcPct val="90000"/>
        </a:lnSpc>
        <a:spcBef>
          <a:spcPct val="0"/>
        </a:spcBef>
        <a:spcAft>
          <a:spcPct val="0"/>
        </a:spcAft>
        <a:defRPr sz="4400">
          <a:solidFill>
            <a:schemeClr val="tx2"/>
          </a:solidFill>
          <a:latin typeface="Arial Black" panose="020B0A04020102020204" pitchFamily="34" charset="0"/>
        </a:defRPr>
      </a:lvl7pPr>
      <a:lvl8pPr marL="1371600" algn="l" rtl="0" fontAlgn="base">
        <a:lnSpc>
          <a:spcPct val="90000"/>
        </a:lnSpc>
        <a:spcBef>
          <a:spcPct val="0"/>
        </a:spcBef>
        <a:spcAft>
          <a:spcPct val="0"/>
        </a:spcAft>
        <a:defRPr sz="4400">
          <a:solidFill>
            <a:schemeClr val="tx2"/>
          </a:solidFill>
          <a:latin typeface="Arial Black" panose="020B0A04020102020204" pitchFamily="34" charset="0"/>
        </a:defRPr>
      </a:lvl8pPr>
      <a:lvl9pPr marL="1828800" algn="l" rtl="0" fontAlgn="base">
        <a:lnSpc>
          <a:spcPct val="90000"/>
        </a:lnSpc>
        <a:spcBef>
          <a:spcPct val="0"/>
        </a:spcBef>
        <a:spcAft>
          <a:spcPct val="0"/>
        </a:spcAft>
        <a:defRPr sz="4400">
          <a:solidFill>
            <a:schemeClr val="tx2"/>
          </a:solidFill>
          <a:latin typeface="Arial Black" panose="020B0A040201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E3B55F-0C96-8FE5-1161-C7D79E5E4A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027" name="Text Placeholder 2">
            <a:extLst>
              <a:ext uri="{FF2B5EF4-FFF2-40B4-BE49-F238E27FC236}">
                <a16:creationId xmlns:a16="http://schemas.microsoft.com/office/drawing/2014/main" id="{3AEB8B22-F863-8CDA-B1AD-4AB7B6DFFB48}"/>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E3514BD-2943-06B2-AAAA-44D21B4685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82BED416-E821-493C-B9E1-DB1C1D8E7201}" type="datetimeFigureOut">
              <a:rPr lang="en-US"/>
              <a:pPr>
                <a:defRPr/>
              </a:pPr>
              <a:t>8/1/2022</a:t>
            </a:fld>
            <a:endParaRPr lang="en-US"/>
          </a:p>
        </p:txBody>
      </p:sp>
      <p:sp>
        <p:nvSpPr>
          <p:cNvPr id="5" name="Footer Placeholder 4">
            <a:extLst>
              <a:ext uri="{FF2B5EF4-FFF2-40B4-BE49-F238E27FC236}">
                <a16:creationId xmlns:a16="http://schemas.microsoft.com/office/drawing/2014/main" id="{3A4C1FC5-CEE8-E381-DAFF-159465A238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F1AFBF18-1358-DC26-E18B-27D6F477BE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9FF581A7-84FC-4467-81D5-07479633E8B5}" type="slidenum">
              <a:rPr lang="en-US"/>
              <a:pPr>
                <a:defRPr/>
              </a:pPr>
              <a:t>‹#›</a:t>
            </a:fld>
            <a:endParaRPr lang="en-US"/>
          </a:p>
        </p:txBody>
      </p:sp>
    </p:spTree>
    <p:extLst>
      <p:ext uri="{BB962C8B-B14F-4D97-AF65-F5344CB8AC3E}">
        <p14:creationId xmlns:p14="http://schemas.microsoft.com/office/powerpoint/2010/main" val="3492539834"/>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69" r:id="rId15"/>
    <p:sldLayoutId id="2147483870" r:id="rId16"/>
    <p:sldLayoutId id="2147483871" r:id="rId17"/>
    <p:sldLayoutId id="2147483872" r:id="rId18"/>
    <p:sldLayoutId id="2147483873" r:id="rId19"/>
    <p:sldLayoutId id="2147483874" r:id="rId20"/>
  </p:sldLayoutIdLst>
  <p:txStyles>
    <p:titleStyle>
      <a:lvl1pPr algn="l" rtl="0" eaLnBrk="0" fontAlgn="base" hangingPunct="0">
        <a:lnSpc>
          <a:spcPct val="90000"/>
        </a:lnSpc>
        <a:spcBef>
          <a:spcPct val="0"/>
        </a:spcBef>
        <a:spcAft>
          <a:spcPct val="0"/>
        </a:spcAft>
        <a:defRPr sz="4400" kern="1200" spc="-150">
          <a:solidFill>
            <a:schemeClr val="tx2"/>
          </a:solidFill>
          <a:latin typeface="+mj-lt"/>
          <a:ea typeface="+mj-ea"/>
          <a:cs typeface="+mj-cs"/>
        </a:defRPr>
      </a:lvl1pPr>
      <a:lvl2pPr algn="l" rtl="0" eaLnBrk="0" fontAlgn="base" hangingPunct="0">
        <a:lnSpc>
          <a:spcPct val="90000"/>
        </a:lnSpc>
        <a:spcBef>
          <a:spcPct val="0"/>
        </a:spcBef>
        <a:spcAft>
          <a:spcPct val="0"/>
        </a:spcAft>
        <a:defRPr sz="4400">
          <a:solidFill>
            <a:schemeClr val="tx2"/>
          </a:solidFill>
          <a:latin typeface="Arial Black" panose="020B0A04020102020204" pitchFamily="34" charset="0"/>
        </a:defRPr>
      </a:lvl2pPr>
      <a:lvl3pPr algn="l" rtl="0" eaLnBrk="0" fontAlgn="base" hangingPunct="0">
        <a:lnSpc>
          <a:spcPct val="90000"/>
        </a:lnSpc>
        <a:spcBef>
          <a:spcPct val="0"/>
        </a:spcBef>
        <a:spcAft>
          <a:spcPct val="0"/>
        </a:spcAft>
        <a:defRPr sz="4400">
          <a:solidFill>
            <a:schemeClr val="tx2"/>
          </a:solidFill>
          <a:latin typeface="Arial Black" panose="020B0A04020102020204" pitchFamily="34" charset="0"/>
        </a:defRPr>
      </a:lvl3pPr>
      <a:lvl4pPr algn="l" rtl="0" eaLnBrk="0" fontAlgn="base" hangingPunct="0">
        <a:lnSpc>
          <a:spcPct val="90000"/>
        </a:lnSpc>
        <a:spcBef>
          <a:spcPct val="0"/>
        </a:spcBef>
        <a:spcAft>
          <a:spcPct val="0"/>
        </a:spcAft>
        <a:defRPr sz="4400">
          <a:solidFill>
            <a:schemeClr val="tx2"/>
          </a:solidFill>
          <a:latin typeface="Arial Black" panose="020B0A04020102020204" pitchFamily="34" charset="0"/>
        </a:defRPr>
      </a:lvl4pPr>
      <a:lvl5pPr algn="l" rtl="0" eaLnBrk="0" fontAlgn="base" hangingPunct="0">
        <a:lnSpc>
          <a:spcPct val="90000"/>
        </a:lnSpc>
        <a:spcBef>
          <a:spcPct val="0"/>
        </a:spcBef>
        <a:spcAft>
          <a:spcPct val="0"/>
        </a:spcAft>
        <a:defRPr sz="4400">
          <a:solidFill>
            <a:schemeClr val="tx2"/>
          </a:solidFill>
          <a:latin typeface="Arial Black" panose="020B0A04020102020204" pitchFamily="34" charset="0"/>
        </a:defRPr>
      </a:lvl5pPr>
      <a:lvl6pPr marL="457200" algn="l" rtl="0" fontAlgn="base">
        <a:lnSpc>
          <a:spcPct val="90000"/>
        </a:lnSpc>
        <a:spcBef>
          <a:spcPct val="0"/>
        </a:spcBef>
        <a:spcAft>
          <a:spcPct val="0"/>
        </a:spcAft>
        <a:defRPr sz="4400">
          <a:solidFill>
            <a:schemeClr val="tx2"/>
          </a:solidFill>
          <a:latin typeface="Arial Black" panose="020B0A04020102020204" pitchFamily="34" charset="0"/>
        </a:defRPr>
      </a:lvl6pPr>
      <a:lvl7pPr marL="914400" algn="l" rtl="0" fontAlgn="base">
        <a:lnSpc>
          <a:spcPct val="90000"/>
        </a:lnSpc>
        <a:spcBef>
          <a:spcPct val="0"/>
        </a:spcBef>
        <a:spcAft>
          <a:spcPct val="0"/>
        </a:spcAft>
        <a:defRPr sz="4400">
          <a:solidFill>
            <a:schemeClr val="tx2"/>
          </a:solidFill>
          <a:latin typeface="Arial Black" panose="020B0A04020102020204" pitchFamily="34" charset="0"/>
        </a:defRPr>
      </a:lvl7pPr>
      <a:lvl8pPr marL="1371600" algn="l" rtl="0" fontAlgn="base">
        <a:lnSpc>
          <a:spcPct val="90000"/>
        </a:lnSpc>
        <a:spcBef>
          <a:spcPct val="0"/>
        </a:spcBef>
        <a:spcAft>
          <a:spcPct val="0"/>
        </a:spcAft>
        <a:defRPr sz="4400">
          <a:solidFill>
            <a:schemeClr val="tx2"/>
          </a:solidFill>
          <a:latin typeface="Arial Black" panose="020B0A04020102020204" pitchFamily="34" charset="0"/>
        </a:defRPr>
      </a:lvl8pPr>
      <a:lvl9pPr marL="1828800" algn="l" rtl="0" fontAlgn="base">
        <a:lnSpc>
          <a:spcPct val="90000"/>
        </a:lnSpc>
        <a:spcBef>
          <a:spcPct val="0"/>
        </a:spcBef>
        <a:spcAft>
          <a:spcPct val="0"/>
        </a:spcAft>
        <a:defRPr sz="4400">
          <a:solidFill>
            <a:schemeClr val="tx2"/>
          </a:solidFill>
          <a:latin typeface="Arial Black" panose="020B0A040201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group of colorful lights&#10;&#10;Description automatically generated with low confidence">
            <a:extLst>
              <a:ext uri="{FF2B5EF4-FFF2-40B4-BE49-F238E27FC236}">
                <a16:creationId xmlns:a16="http://schemas.microsoft.com/office/drawing/2014/main" id="{714FED4E-4E45-C9C1-7663-0AAEE8C4A624}"/>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a:stretch/>
        </p:blipFill>
        <p:spPr>
          <a:xfrm flipH="1">
            <a:off x="-8" y="6086210"/>
            <a:ext cx="12192001" cy="743853"/>
          </a:xfrm>
          <a:prstGeom prst="rect">
            <a:avLst/>
          </a:prstGeom>
        </p:spPr>
      </p:pic>
      <p:sp>
        <p:nvSpPr>
          <p:cNvPr id="2" name="Title Placeholder 1">
            <a:extLst>
              <a:ext uri="{FF2B5EF4-FFF2-40B4-BE49-F238E27FC236}">
                <a16:creationId xmlns:a16="http://schemas.microsoft.com/office/drawing/2014/main" id="{42BA2515-D610-9C4B-8427-B21A50760A84}"/>
              </a:ext>
            </a:extLst>
          </p:cNvPr>
          <p:cNvSpPr>
            <a:spLocks noGrp="1"/>
          </p:cNvSpPr>
          <p:nvPr>
            <p:ph type="title"/>
          </p:nvPr>
        </p:nvSpPr>
        <p:spPr>
          <a:xfrm>
            <a:off x="838200" y="625687"/>
            <a:ext cx="10515600" cy="1119909"/>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E20ACB3-696C-4A47-982D-BA188F6212DF}"/>
              </a:ext>
            </a:extLst>
          </p:cNvPr>
          <p:cNvSpPr>
            <a:spLocks noGrp="1"/>
          </p:cNvSpPr>
          <p:nvPr>
            <p:ph type="body" idx="1"/>
          </p:nvPr>
        </p:nvSpPr>
        <p:spPr>
          <a:xfrm>
            <a:off x="838200" y="1880533"/>
            <a:ext cx="10515600" cy="38344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547B76-314E-EF43-B89A-89EB914D6A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r>
              <a:rPr lang="en-US"/>
              <a:t>(#)</a:t>
            </a:r>
          </a:p>
        </p:txBody>
      </p:sp>
      <p:sp>
        <p:nvSpPr>
          <p:cNvPr id="5" name="Footer Placeholder 4">
            <a:extLst>
              <a:ext uri="{FF2B5EF4-FFF2-40B4-BE49-F238E27FC236}">
                <a16:creationId xmlns:a16="http://schemas.microsoft.com/office/drawing/2014/main" id="{E98E55CD-3C46-4646-B640-26EF6080F0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66BCDAD9-B786-1D49-9DF9-7C1CE60C592E}"/>
              </a:ext>
            </a:extLst>
          </p:cNvPr>
          <p:cNvPicPr>
            <a:picLocks noChangeAspect="1"/>
          </p:cNvPicPr>
          <p:nvPr userDrawn="1"/>
        </p:nvPicPr>
        <p:blipFill>
          <a:blip r:embed="rId13" cstate="screen">
            <a:extLst>
              <a:ext uri="{28A0092B-C50C-407E-A947-70E740481C1C}">
                <a14:useLocalDpi xmlns:a14="http://schemas.microsoft.com/office/drawing/2010/main" val="0"/>
              </a:ext>
            </a:extLst>
          </a:blip>
          <a:stretch>
            <a:fillRect/>
          </a:stretch>
        </p:blipFill>
        <p:spPr>
          <a:xfrm>
            <a:off x="10461812" y="6208546"/>
            <a:ext cx="1436594" cy="483987"/>
          </a:xfrm>
          <a:prstGeom prst="rect">
            <a:avLst/>
          </a:prstGeom>
        </p:spPr>
      </p:pic>
      <p:sp>
        <p:nvSpPr>
          <p:cNvPr id="13" name="Rectangle 12">
            <a:extLst>
              <a:ext uri="{FF2B5EF4-FFF2-40B4-BE49-F238E27FC236}">
                <a16:creationId xmlns:a16="http://schemas.microsoft.com/office/drawing/2014/main" id="{EAA430E9-C493-F24F-9C5E-F15F1EFB96DC}"/>
              </a:ext>
            </a:extLst>
          </p:cNvPr>
          <p:cNvSpPr/>
          <p:nvPr userDrawn="1"/>
        </p:nvSpPr>
        <p:spPr>
          <a:xfrm>
            <a:off x="0" y="6814869"/>
            <a:ext cx="12192000" cy="45719"/>
          </a:xfrm>
          <a:prstGeom prst="rect">
            <a:avLst/>
          </a:prstGeom>
          <a:solidFill>
            <a:srgbClr val="F68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3163460"/>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Lst>
  <p:txStyles>
    <p:titleStyle>
      <a:lvl1pPr algn="l" defTabSz="914400" rtl="0" eaLnBrk="1" latinLnBrk="0" hangingPunct="1">
        <a:lnSpc>
          <a:spcPct val="90000"/>
        </a:lnSpc>
        <a:spcBef>
          <a:spcPct val="0"/>
        </a:spcBef>
        <a:buNone/>
        <a:defRPr sz="3200" b="1" i="0"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Clr>
          <a:srgbClr val="F68C20"/>
        </a:buClr>
        <a:buFont typeface="Arial" panose="020B0604020202020204" pitchFamily="34" charset="0"/>
        <a:buChar char="•"/>
        <a:defRPr sz="2400"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Rectangle 19"/>
          <p:cNvSpPr/>
          <p:nvPr/>
        </p:nvSpPr>
        <p:spPr>
          <a:xfrm>
            <a:off x="0" y="0"/>
            <a:ext cx="12192000" cy="9271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pitchFamily="-108" charset="-128"/>
            </a:endParaRPr>
          </a:p>
        </p:txBody>
      </p:sp>
      <p:sp>
        <p:nvSpPr>
          <p:cNvPr id="16" name="Rectangle 15"/>
          <p:cNvSpPr/>
          <p:nvPr/>
        </p:nvSpPr>
        <p:spPr>
          <a:xfrm>
            <a:off x="0" y="6610350"/>
            <a:ext cx="12192000" cy="24765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pitchFamily="-108" charset="-128"/>
            </a:endParaRPr>
          </a:p>
        </p:txBody>
      </p:sp>
      <p:sp>
        <p:nvSpPr>
          <p:cNvPr id="279556" name="Title Placeholder 13"/>
          <p:cNvSpPr>
            <a:spLocks noGrp="1"/>
          </p:cNvSpPr>
          <p:nvPr>
            <p:ph type="title"/>
          </p:nvPr>
        </p:nvSpPr>
        <p:spPr bwMode="auto">
          <a:xfrm>
            <a:off x="237067" y="0"/>
            <a:ext cx="7552267" cy="9017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7" name="Text Placeholder 14"/>
          <p:cNvSpPr>
            <a:spLocks noGrp="1"/>
          </p:cNvSpPr>
          <p:nvPr>
            <p:ph type="body" idx="1"/>
          </p:nvPr>
        </p:nvSpPr>
        <p:spPr bwMode="auto">
          <a:xfrm>
            <a:off x="366184" y="1141413"/>
            <a:ext cx="10972800" cy="51101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9"/>
          <p:cNvSpPr txBox="1">
            <a:spLocks/>
          </p:cNvSpPr>
          <p:nvPr/>
        </p:nvSpPr>
        <p:spPr>
          <a:xfrm>
            <a:off x="173567" y="6616700"/>
            <a:ext cx="9715500" cy="241300"/>
          </a:xfrm>
          <a:prstGeom prst="rect">
            <a:avLst/>
          </a:prstGeom>
        </p:spPr>
        <p:txBody>
          <a:bodyPr>
            <a:normAutofit/>
          </a:bodyPr>
          <a:lstStyle/>
          <a:p>
            <a:pPr marL="342900" indent="-342900" defTabSz="457200" fontAlgn="base">
              <a:lnSpc>
                <a:spcPct val="90000"/>
              </a:lnSpc>
              <a:spcBef>
                <a:spcPct val="20000"/>
              </a:spcBef>
              <a:spcAft>
                <a:spcPct val="0"/>
              </a:spcAft>
              <a:buFont typeface="Arial" charset="0"/>
              <a:buNone/>
              <a:defRPr/>
            </a:pPr>
            <a:endParaRPr lang="en-US" sz="1000">
              <a:solidFill>
                <a:prstClr val="white"/>
              </a:solidFill>
              <a:ea typeface="ＭＳ Ｐゴシック" pitchFamily="-108" charset="-128"/>
              <a:cs typeface="Arial" charset="0"/>
            </a:endParaRPr>
          </a:p>
        </p:txBody>
      </p:sp>
      <p:sp>
        <p:nvSpPr>
          <p:cNvPr id="13" name="Text Placeholder 9"/>
          <p:cNvSpPr txBox="1">
            <a:spLocks/>
          </p:cNvSpPr>
          <p:nvPr/>
        </p:nvSpPr>
        <p:spPr>
          <a:xfrm>
            <a:off x="7302501" y="6616700"/>
            <a:ext cx="4889500" cy="241300"/>
          </a:xfrm>
          <a:prstGeom prst="rect">
            <a:avLst/>
          </a:prstGeom>
        </p:spPr>
        <p:txBody>
          <a:bodyPr>
            <a:normAutofit/>
          </a:bodyPr>
          <a:lstStyle/>
          <a:p>
            <a:pPr marL="342900" indent="-342900" algn="r" defTabSz="457200" fontAlgn="base">
              <a:lnSpc>
                <a:spcPct val="90000"/>
              </a:lnSpc>
              <a:spcBef>
                <a:spcPct val="20000"/>
              </a:spcBef>
              <a:spcAft>
                <a:spcPct val="0"/>
              </a:spcAft>
              <a:buFont typeface="Arial" charset="0"/>
              <a:buNone/>
              <a:defRPr/>
            </a:pPr>
            <a:r>
              <a:rPr lang="en-US" sz="1000" err="1">
                <a:solidFill>
                  <a:prstClr val="white"/>
                </a:solidFill>
                <a:ea typeface="ＭＳ Ｐゴシック" pitchFamily="-108" charset="-128"/>
                <a:cs typeface="Arial" charset="0"/>
              </a:rPr>
              <a:t>energy.gov</a:t>
            </a:r>
            <a:r>
              <a:rPr lang="en-US" sz="1000">
                <a:solidFill>
                  <a:prstClr val="white"/>
                </a:solidFill>
                <a:ea typeface="ＭＳ Ｐゴシック" pitchFamily="-108" charset="-128"/>
                <a:cs typeface="Arial" charset="0"/>
              </a:rPr>
              <a:t>/ne</a:t>
            </a:r>
          </a:p>
        </p:txBody>
      </p:sp>
      <p:sp>
        <p:nvSpPr>
          <p:cNvPr id="1037" name="Text Box 13"/>
          <p:cNvSpPr txBox="1">
            <a:spLocks noChangeArrowheads="1"/>
          </p:cNvSpPr>
          <p:nvPr/>
        </p:nvSpPr>
        <p:spPr bwMode="auto">
          <a:xfrm>
            <a:off x="5759451" y="6580189"/>
            <a:ext cx="493183" cy="274637"/>
          </a:xfrm>
          <a:prstGeom prst="rect">
            <a:avLst/>
          </a:prstGeom>
          <a:noFill/>
          <a:ln w="9525">
            <a:noFill/>
            <a:miter lim="800000"/>
            <a:headEnd/>
            <a:tailEnd/>
          </a:ln>
          <a:effectLst/>
        </p:spPr>
        <p:txBody>
          <a:bodyPr>
            <a:spAutoFit/>
          </a:bodyPr>
          <a:lstStyle/>
          <a:p>
            <a:pPr algn="ctr" fontAlgn="base">
              <a:spcBef>
                <a:spcPct val="50000"/>
              </a:spcBef>
              <a:spcAft>
                <a:spcPct val="0"/>
              </a:spcAft>
              <a:defRPr/>
            </a:pPr>
            <a:fld id="{C442D1F6-B04B-4A74-BB1C-D46C8DEB0BEC}" type="slidenum">
              <a:rPr lang="en-US" sz="1200">
                <a:solidFill>
                  <a:prstClr val="white"/>
                </a:solidFill>
                <a:ea typeface="ＭＳ Ｐゴシック" pitchFamily="-110" charset="-128"/>
              </a:rPr>
              <a:pPr algn="ctr" fontAlgn="base">
                <a:spcBef>
                  <a:spcPct val="50000"/>
                </a:spcBef>
                <a:spcAft>
                  <a:spcPct val="0"/>
                </a:spcAft>
                <a:defRPr/>
              </a:pPr>
              <a:t>‹#›</a:t>
            </a:fld>
            <a:endParaRPr lang="en-US" sz="1200">
              <a:solidFill>
                <a:prstClr val="white"/>
              </a:solidFill>
              <a:ea typeface="ＭＳ Ｐゴシック" pitchFamily="-110" charset="-128"/>
            </a:endParaRPr>
          </a:p>
        </p:txBody>
      </p:sp>
    </p:spTree>
    <p:extLst>
      <p:ext uri="{BB962C8B-B14F-4D97-AF65-F5344CB8AC3E}">
        <p14:creationId xmlns:p14="http://schemas.microsoft.com/office/powerpoint/2010/main" val="4045028639"/>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Lst>
  <p:hf hdr="0" dt="0"/>
  <p:txStyles>
    <p:titleStyle>
      <a:lvl1pPr algn="l" defTabSz="457200" rtl="0" eaLnBrk="0" fontAlgn="base" hangingPunct="0">
        <a:lnSpc>
          <a:spcPts val="2800"/>
        </a:lnSpc>
        <a:spcBef>
          <a:spcPct val="0"/>
        </a:spcBef>
        <a:spcAft>
          <a:spcPct val="0"/>
        </a:spcAft>
        <a:defRPr sz="3000" kern="1200">
          <a:solidFill>
            <a:srgbClr val="FFFFFF"/>
          </a:solidFill>
          <a:latin typeface="+mj-lt"/>
          <a:ea typeface="ＭＳ Ｐゴシック" pitchFamily="-108" charset="-128"/>
          <a:cs typeface="ＭＳ Ｐゴシック" pitchFamily="-110" charset="-128"/>
        </a:defRPr>
      </a:lvl1pPr>
      <a:lvl2pPr algn="l" defTabSz="457200" rtl="0" eaLnBrk="0" fontAlgn="base" hangingPunct="0">
        <a:lnSpc>
          <a:spcPts val="2800"/>
        </a:lnSpc>
        <a:spcBef>
          <a:spcPct val="0"/>
        </a:spcBef>
        <a:spcAft>
          <a:spcPct val="0"/>
        </a:spcAft>
        <a:defRPr sz="3000">
          <a:solidFill>
            <a:srgbClr val="FFFFFF"/>
          </a:solidFill>
          <a:latin typeface="Arial" charset="0"/>
          <a:ea typeface="ＭＳ Ｐゴシック" pitchFamily="-108" charset="-128"/>
          <a:cs typeface="ＭＳ Ｐゴシック" pitchFamily="-110" charset="-128"/>
        </a:defRPr>
      </a:lvl2pPr>
      <a:lvl3pPr algn="l" defTabSz="457200" rtl="0" eaLnBrk="0" fontAlgn="base" hangingPunct="0">
        <a:lnSpc>
          <a:spcPts val="2800"/>
        </a:lnSpc>
        <a:spcBef>
          <a:spcPct val="0"/>
        </a:spcBef>
        <a:spcAft>
          <a:spcPct val="0"/>
        </a:spcAft>
        <a:defRPr sz="3000">
          <a:solidFill>
            <a:srgbClr val="FFFFFF"/>
          </a:solidFill>
          <a:latin typeface="Arial" charset="0"/>
          <a:ea typeface="ＭＳ Ｐゴシック" pitchFamily="-108" charset="-128"/>
          <a:cs typeface="ＭＳ Ｐゴシック" pitchFamily="-110" charset="-128"/>
        </a:defRPr>
      </a:lvl3pPr>
      <a:lvl4pPr algn="l" defTabSz="457200" rtl="0" eaLnBrk="0" fontAlgn="base" hangingPunct="0">
        <a:lnSpc>
          <a:spcPts val="2800"/>
        </a:lnSpc>
        <a:spcBef>
          <a:spcPct val="0"/>
        </a:spcBef>
        <a:spcAft>
          <a:spcPct val="0"/>
        </a:spcAft>
        <a:defRPr sz="3000">
          <a:solidFill>
            <a:srgbClr val="FFFFFF"/>
          </a:solidFill>
          <a:latin typeface="Arial" charset="0"/>
          <a:ea typeface="ＭＳ Ｐゴシック" pitchFamily="-108" charset="-128"/>
          <a:cs typeface="ＭＳ Ｐゴシック" pitchFamily="-110" charset="-128"/>
        </a:defRPr>
      </a:lvl4pPr>
      <a:lvl5pPr algn="l" defTabSz="457200" rtl="0" eaLnBrk="0" fontAlgn="base" hangingPunct="0">
        <a:lnSpc>
          <a:spcPts val="2800"/>
        </a:lnSpc>
        <a:spcBef>
          <a:spcPct val="0"/>
        </a:spcBef>
        <a:spcAft>
          <a:spcPct val="0"/>
        </a:spcAft>
        <a:defRPr sz="3000">
          <a:solidFill>
            <a:srgbClr val="FFFFFF"/>
          </a:solidFill>
          <a:latin typeface="Arial" charset="0"/>
          <a:ea typeface="ＭＳ Ｐゴシック" pitchFamily="-108" charset="-128"/>
          <a:cs typeface="ＭＳ Ｐゴシック" pitchFamily="-110" charset="-128"/>
        </a:defRPr>
      </a:lvl5pPr>
      <a:lvl6pPr marL="457200" algn="l" defTabSz="457200" rtl="0" fontAlgn="base">
        <a:lnSpc>
          <a:spcPts val="2800"/>
        </a:lnSpc>
        <a:spcBef>
          <a:spcPct val="0"/>
        </a:spcBef>
        <a:spcAft>
          <a:spcPct val="0"/>
        </a:spcAft>
        <a:defRPr sz="3000">
          <a:solidFill>
            <a:srgbClr val="FFFFFF"/>
          </a:solidFill>
          <a:latin typeface="Arial" charset="0"/>
          <a:ea typeface="ＭＳ Ｐゴシック" pitchFamily="-108" charset="-128"/>
        </a:defRPr>
      </a:lvl6pPr>
      <a:lvl7pPr marL="914400" algn="l" defTabSz="457200" rtl="0" fontAlgn="base">
        <a:lnSpc>
          <a:spcPts val="2800"/>
        </a:lnSpc>
        <a:spcBef>
          <a:spcPct val="0"/>
        </a:spcBef>
        <a:spcAft>
          <a:spcPct val="0"/>
        </a:spcAft>
        <a:defRPr sz="3000">
          <a:solidFill>
            <a:srgbClr val="FFFFFF"/>
          </a:solidFill>
          <a:latin typeface="Arial" charset="0"/>
          <a:ea typeface="ＭＳ Ｐゴシック" pitchFamily="-108" charset="-128"/>
        </a:defRPr>
      </a:lvl7pPr>
      <a:lvl8pPr marL="1371600" algn="l" defTabSz="457200" rtl="0" fontAlgn="base">
        <a:lnSpc>
          <a:spcPts val="2800"/>
        </a:lnSpc>
        <a:spcBef>
          <a:spcPct val="0"/>
        </a:spcBef>
        <a:spcAft>
          <a:spcPct val="0"/>
        </a:spcAft>
        <a:defRPr sz="3000">
          <a:solidFill>
            <a:srgbClr val="FFFFFF"/>
          </a:solidFill>
          <a:latin typeface="Arial" charset="0"/>
          <a:ea typeface="ＭＳ Ｐゴシック" pitchFamily="-108" charset="-128"/>
        </a:defRPr>
      </a:lvl8pPr>
      <a:lvl9pPr marL="1828800" algn="l" defTabSz="457200" rtl="0" fontAlgn="base">
        <a:lnSpc>
          <a:spcPts val="2800"/>
        </a:lnSpc>
        <a:spcBef>
          <a:spcPct val="0"/>
        </a:spcBef>
        <a:spcAft>
          <a:spcPct val="0"/>
        </a:spcAft>
        <a:defRPr sz="3000">
          <a:solidFill>
            <a:srgbClr val="FFFFFF"/>
          </a:solidFill>
          <a:latin typeface="Arial" charset="0"/>
          <a:ea typeface="ＭＳ Ｐゴシック" pitchFamily="-108" charset="-128"/>
        </a:defRPr>
      </a:lvl9pPr>
    </p:titleStyle>
    <p:bodyStyle>
      <a:lvl1pPr marL="342900" indent="-342900" algn="l" defTabSz="457200" rtl="0" eaLnBrk="0" fontAlgn="base" hangingPunct="0">
        <a:spcBef>
          <a:spcPct val="20000"/>
        </a:spcBef>
        <a:spcAft>
          <a:spcPct val="0"/>
        </a:spcAft>
        <a:buFont typeface="Arial" charset="0"/>
        <a:buChar char="•"/>
        <a:defRPr sz="2400" kern="1200">
          <a:solidFill>
            <a:srgbClr val="292929"/>
          </a:solidFill>
          <a:latin typeface="+mn-lt"/>
          <a:ea typeface="ＭＳ Ｐゴシック" pitchFamily="-108" charset="-128"/>
          <a:cs typeface="ＭＳ Ｐゴシック" pitchFamily="-110" charset="-128"/>
        </a:defRPr>
      </a:lvl1pPr>
      <a:lvl2pPr marL="742950" indent="-285750" algn="l" defTabSz="457200" rtl="0" eaLnBrk="0" fontAlgn="base" hangingPunct="0">
        <a:spcBef>
          <a:spcPct val="20000"/>
        </a:spcBef>
        <a:spcAft>
          <a:spcPct val="0"/>
        </a:spcAft>
        <a:buFont typeface="Arial" charset="0"/>
        <a:buChar char="–"/>
        <a:defRPr sz="2000" kern="1200">
          <a:solidFill>
            <a:srgbClr val="292929"/>
          </a:solidFill>
          <a:latin typeface="+mn-lt"/>
          <a:ea typeface="ＭＳ Ｐゴシック" pitchFamily="-108" charset="-128"/>
          <a:cs typeface="ＭＳ Ｐゴシック"/>
        </a:defRPr>
      </a:lvl2pPr>
      <a:lvl3pPr marL="1143000" indent="-228600" algn="l" defTabSz="457200" rtl="0" eaLnBrk="0" fontAlgn="base" hangingPunct="0">
        <a:spcBef>
          <a:spcPct val="20000"/>
        </a:spcBef>
        <a:spcAft>
          <a:spcPct val="0"/>
        </a:spcAft>
        <a:buFont typeface="Arial" charset="0"/>
        <a:buChar char="•"/>
        <a:defRPr kern="1200">
          <a:solidFill>
            <a:srgbClr val="292929"/>
          </a:solidFill>
          <a:latin typeface="+mn-lt"/>
          <a:ea typeface="ＭＳ Ｐゴシック" pitchFamily="-108" charset="-128"/>
          <a:cs typeface="ＭＳ Ｐゴシック"/>
        </a:defRPr>
      </a:lvl3pPr>
      <a:lvl4pPr marL="1600200" indent="-228600" algn="l" defTabSz="457200" rtl="0" eaLnBrk="0" fontAlgn="base" hangingPunct="0">
        <a:spcBef>
          <a:spcPct val="20000"/>
        </a:spcBef>
        <a:spcAft>
          <a:spcPct val="0"/>
        </a:spcAft>
        <a:buFont typeface="Arial" charset="0"/>
        <a:buChar char="–"/>
        <a:defRPr kern="1200">
          <a:solidFill>
            <a:srgbClr val="292929"/>
          </a:solidFill>
          <a:latin typeface="+mn-lt"/>
          <a:ea typeface="ＭＳ Ｐゴシック" pitchFamily="-108" charset="-128"/>
          <a:cs typeface="ＭＳ Ｐゴシック"/>
        </a:defRPr>
      </a:lvl4pPr>
      <a:lvl5pPr marL="2057400" marR="0" indent="-228600" algn="l" defTabSz="457200" rtl="0" eaLnBrk="0" fontAlgn="base" latinLnBrk="0" hangingPunct="0">
        <a:lnSpc>
          <a:spcPct val="100000"/>
        </a:lnSpc>
        <a:spcBef>
          <a:spcPct val="20000"/>
        </a:spcBef>
        <a:spcAft>
          <a:spcPct val="0"/>
        </a:spcAft>
        <a:buClrTx/>
        <a:buSzTx/>
        <a:buFont typeface="Arial" charset="0"/>
        <a:buChar char="»"/>
        <a:tabLst/>
        <a:defRPr lang="en-US" kern="1200" smtClean="0">
          <a:solidFill>
            <a:srgbClr val="292929"/>
          </a:solidFill>
          <a:effectLst/>
          <a:latin typeface="+mn-lt"/>
          <a:ea typeface="ＭＳ Ｐゴシック" pitchFamily="-108"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dirty="0">
                <a:solidFill>
                  <a:srgbClr val="214877">
                    <a:tint val="75000"/>
                  </a:srgbClr>
                </a:solidFill>
              </a:rPr>
              <a:t>January 2022</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solidFill>
                  <a:srgbClr val="214877">
                    <a:tint val="75000"/>
                  </a:srgbClr>
                </a:solidFill>
              </a:rPr>
              <a:t>Spent Nuclear Fuel and Nuclear Waste Management</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5B73E42-4FE5-457C-8F80-2090C2EE3874}" type="slidenum">
              <a:rPr lang="en-US" smtClean="0">
                <a:solidFill>
                  <a:srgbClr val="214877">
                    <a:tint val="75000"/>
                  </a:srgbClr>
                </a:solidFill>
              </a:rPr>
              <a:pPr>
                <a:defRPr/>
              </a:pPr>
              <a:t>‹#›</a:t>
            </a:fld>
            <a:endParaRPr lang="en-US">
              <a:solidFill>
                <a:srgbClr val="214877">
                  <a:tint val="75000"/>
                </a:srgbClr>
              </a:solidFill>
            </a:endParaRPr>
          </a:p>
        </p:txBody>
      </p:sp>
    </p:spTree>
    <p:extLst>
      <p:ext uri="{BB962C8B-B14F-4D97-AF65-F5344CB8AC3E}">
        <p14:creationId xmlns:p14="http://schemas.microsoft.com/office/powerpoint/2010/main" val="78283653"/>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5B2ACED-DDA7-450A-A60E-46FB5C786A21}"/>
              </a:ext>
            </a:extLst>
          </p:cNvPr>
          <p:cNvSpPr/>
          <p:nvPr/>
        </p:nvSpPr>
        <p:spPr>
          <a:xfrm>
            <a:off x="0" y="0"/>
            <a:ext cx="12192000" cy="9271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a:solidFill>
                <a:srgbClr val="FFFFFF"/>
              </a:solidFill>
              <a:ea typeface="ＭＳ Ｐゴシック" pitchFamily="-108" charset="-128"/>
            </a:endParaRPr>
          </a:p>
        </p:txBody>
      </p:sp>
      <p:sp>
        <p:nvSpPr>
          <p:cNvPr id="16" name="Rectangle 15">
            <a:extLst>
              <a:ext uri="{FF2B5EF4-FFF2-40B4-BE49-F238E27FC236}">
                <a16:creationId xmlns:a16="http://schemas.microsoft.com/office/drawing/2014/main" id="{939BFD6C-87A3-40B9-A719-C892C6FE34B2}"/>
              </a:ext>
            </a:extLst>
          </p:cNvPr>
          <p:cNvSpPr/>
          <p:nvPr/>
        </p:nvSpPr>
        <p:spPr>
          <a:xfrm>
            <a:off x="0" y="6610350"/>
            <a:ext cx="12192000" cy="24765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a:solidFill>
                <a:srgbClr val="FFFFFF"/>
              </a:solidFill>
              <a:ea typeface="ＭＳ Ｐゴシック" pitchFamily="-108" charset="-128"/>
            </a:endParaRPr>
          </a:p>
        </p:txBody>
      </p:sp>
      <p:sp>
        <p:nvSpPr>
          <p:cNvPr id="2052" name="Title Placeholder 13">
            <a:extLst>
              <a:ext uri="{FF2B5EF4-FFF2-40B4-BE49-F238E27FC236}">
                <a16:creationId xmlns:a16="http://schemas.microsoft.com/office/drawing/2014/main" id="{207CD78A-F43B-4EB8-A160-D87ECAB7ECBE}"/>
              </a:ext>
            </a:extLst>
          </p:cNvPr>
          <p:cNvSpPr>
            <a:spLocks noGrp="1"/>
          </p:cNvSpPr>
          <p:nvPr>
            <p:ph type="title"/>
          </p:nvPr>
        </p:nvSpPr>
        <p:spPr bwMode="auto">
          <a:xfrm>
            <a:off x="236538" y="0"/>
            <a:ext cx="7553325"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3" name="Text Placeholder 14">
            <a:extLst>
              <a:ext uri="{FF2B5EF4-FFF2-40B4-BE49-F238E27FC236}">
                <a16:creationId xmlns:a16="http://schemas.microsoft.com/office/drawing/2014/main" id="{E06A239F-0785-4842-A6D5-FEBC5D594279}"/>
              </a:ext>
            </a:extLst>
          </p:cNvPr>
          <p:cNvSpPr>
            <a:spLocks noGrp="1"/>
          </p:cNvSpPr>
          <p:nvPr>
            <p:ph type="body" idx="1"/>
          </p:nvPr>
        </p:nvSpPr>
        <p:spPr bwMode="auto">
          <a:xfrm>
            <a:off x="366713" y="1141413"/>
            <a:ext cx="10972800" cy="511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4" name="Text Placeholder 9">
            <a:extLst>
              <a:ext uri="{FF2B5EF4-FFF2-40B4-BE49-F238E27FC236}">
                <a16:creationId xmlns:a16="http://schemas.microsoft.com/office/drawing/2014/main" id="{BA21DEBF-E82F-4C38-8C0D-B9862864EF6C}"/>
              </a:ext>
            </a:extLst>
          </p:cNvPr>
          <p:cNvSpPr txBox="1">
            <a:spLocks/>
          </p:cNvSpPr>
          <p:nvPr/>
        </p:nvSpPr>
        <p:spPr bwMode="auto">
          <a:xfrm>
            <a:off x="173038" y="6616700"/>
            <a:ext cx="97155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defRPr>
                <a:solidFill>
                  <a:schemeClr val="tx1"/>
                </a:solidFill>
                <a:latin typeface="Franklin Gothic Book" panose="020B0503020102020204" pitchFamily="34" charset="0"/>
              </a:defRPr>
            </a:lvl1pPr>
            <a:lvl2pPr marL="742950" indent="-285750" defTabSz="457200">
              <a:defRPr>
                <a:solidFill>
                  <a:schemeClr val="tx1"/>
                </a:solidFill>
                <a:latin typeface="Franklin Gothic Book" panose="020B0503020102020204" pitchFamily="34" charset="0"/>
              </a:defRPr>
            </a:lvl2pPr>
            <a:lvl3pPr marL="1143000" indent="-228600" defTabSz="457200">
              <a:defRPr>
                <a:solidFill>
                  <a:schemeClr val="tx1"/>
                </a:solidFill>
                <a:latin typeface="Franklin Gothic Book" panose="020B0503020102020204" pitchFamily="34" charset="0"/>
              </a:defRPr>
            </a:lvl3pPr>
            <a:lvl4pPr marL="1600200" indent="-228600" defTabSz="457200">
              <a:defRPr>
                <a:solidFill>
                  <a:schemeClr val="tx1"/>
                </a:solidFill>
                <a:latin typeface="Franklin Gothic Book" panose="020B0503020102020204" pitchFamily="34" charset="0"/>
              </a:defRPr>
            </a:lvl4pPr>
            <a:lvl5pPr marL="2057400" indent="-228600" defTabSz="4572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eaLnBrk="1" hangingPunct="1">
              <a:lnSpc>
                <a:spcPct val="90000"/>
              </a:lnSpc>
              <a:spcBef>
                <a:spcPct val="20000"/>
              </a:spcBef>
              <a:buFont typeface="Arial" panose="020B0604020202020204" pitchFamily="34" charset="0"/>
              <a:buNone/>
            </a:pPr>
            <a:endParaRPr lang="en-US" altLang="en-US" sz="100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055" name="Text Placeholder 9">
            <a:extLst>
              <a:ext uri="{FF2B5EF4-FFF2-40B4-BE49-F238E27FC236}">
                <a16:creationId xmlns:a16="http://schemas.microsoft.com/office/drawing/2014/main" id="{8D55659C-3B36-4990-A757-7E8E95C19B26}"/>
              </a:ext>
            </a:extLst>
          </p:cNvPr>
          <p:cNvSpPr txBox="1">
            <a:spLocks/>
          </p:cNvSpPr>
          <p:nvPr/>
        </p:nvSpPr>
        <p:spPr bwMode="auto">
          <a:xfrm>
            <a:off x="7302500" y="6616700"/>
            <a:ext cx="48895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defRPr>
                <a:solidFill>
                  <a:schemeClr val="tx1"/>
                </a:solidFill>
                <a:latin typeface="Franklin Gothic Book" panose="020B0503020102020204" pitchFamily="34" charset="0"/>
              </a:defRPr>
            </a:lvl1pPr>
            <a:lvl2pPr marL="742950" indent="-285750" defTabSz="457200">
              <a:defRPr>
                <a:solidFill>
                  <a:schemeClr val="tx1"/>
                </a:solidFill>
                <a:latin typeface="Franklin Gothic Book" panose="020B0503020102020204" pitchFamily="34" charset="0"/>
              </a:defRPr>
            </a:lvl2pPr>
            <a:lvl3pPr marL="1143000" indent="-228600" defTabSz="457200">
              <a:defRPr>
                <a:solidFill>
                  <a:schemeClr val="tx1"/>
                </a:solidFill>
                <a:latin typeface="Franklin Gothic Book" panose="020B0503020102020204" pitchFamily="34" charset="0"/>
              </a:defRPr>
            </a:lvl3pPr>
            <a:lvl4pPr marL="1600200" indent="-228600" defTabSz="457200">
              <a:defRPr>
                <a:solidFill>
                  <a:schemeClr val="tx1"/>
                </a:solidFill>
                <a:latin typeface="Franklin Gothic Book" panose="020B0503020102020204" pitchFamily="34" charset="0"/>
              </a:defRPr>
            </a:lvl4pPr>
            <a:lvl5pPr marL="2057400" indent="-228600" defTabSz="457200">
              <a:defRPr>
                <a:solidFill>
                  <a:schemeClr val="tx1"/>
                </a:solidFill>
                <a:latin typeface="Franklin Gothic Book" panose="020B0503020102020204" pitchFamily="34" charset="0"/>
              </a:defRPr>
            </a:lvl5pPr>
            <a:lvl6pPr marL="2514600" indent="-228600" defTabSz="457200" fontAlgn="base">
              <a:spcBef>
                <a:spcPct val="0"/>
              </a:spcBef>
              <a:spcAft>
                <a:spcPct val="0"/>
              </a:spcAft>
              <a:defRPr>
                <a:solidFill>
                  <a:schemeClr val="tx1"/>
                </a:solidFill>
                <a:latin typeface="Franklin Gothic Book" panose="020B0503020102020204" pitchFamily="34" charset="0"/>
              </a:defRPr>
            </a:lvl6pPr>
            <a:lvl7pPr marL="2971800" indent="-228600" defTabSz="457200" fontAlgn="base">
              <a:spcBef>
                <a:spcPct val="0"/>
              </a:spcBef>
              <a:spcAft>
                <a:spcPct val="0"/>
              </a:spcAft>
              <a:defRPr>
                <a:solidFill>
                  <a:schemeClr val="tx1"/>
                </a:solidFill>
                <a:latin typeface="Franklin Gothic Book" panose="020B0503020102020204" pitchFamily="34" charset="0"/>
              </a:defRPr>
            </a:lvl7pPr>
            <a:lvl8pPr marL="3429000" indent="-228600" defTabSz="457200" fontAlgn="base">
              <a:spcBef>
                <a:spcPct val="0"/>
              </a:spcBef>
              <a:spcAft>
                <a:spcPct val="0"/>
              </a:spcAft>
              <a:defRPr>
                <a:solidFill>
                  <a:schemeClr val="tx1"/>
                </a:solidFill>
                <a:latin typeface="Franklin Gothic Book" panose="020B0503020102020204" pitchFamily="34" charset="0"/>
              </a:defRPr>
            </a:lvl8pPr>
            <a:lvl9pPr marL="3886200" indent="-228600" defTabSz="457200" fontAlgn="base">
              <a:spcBef>
                <a:spcPct val="0"/>
              </a:spcBef>
              <a:spcAft>
                <a:spcPct val="0"/>
              </a:spcAft>
              <a:defRPr>
                <a:solidFill>
                  <a:schemeClr val="tx1"/>
                </a:solidFill>
                <a:latin typeface="Franklin Gothic Book" panose="020B0503020102020204" pitchFamily="34" charset="0"/>
              </a:defRPr>
            </a:lvl9pPr>
          </a:lstStyle>
          <a:p>
            <a:pPr algn="r" eaLnBrk="1" hangingPunct="1">
              <a:lnSpc>
                <a:spcPct val="90000"/>
              </a:lnSpc>
              <a:spcBef>
                <a:spcPct val="20000"/>
              </a:spcBef>
              <a:buFont typeface="Arial" panose="020B0604020202020204" pitchFamily="34" charset="0"/>
              <a:buNone/>
            </a:pPr>
            <a:r>
              <a:rPr lang="en-US" altLang="en-US" sz="1000">
                <a:solidFill>
                  <a:srgbClr val="FFFFFF"/>
                </a:solidFill>
                <a:latin typeface="Arial" panose="020B0604020202020204" pitchFamily="34" charset="0"/>
                <a:ea typeface="ＭＳ Ｐゴシック" panose="020B0600070205080204" pitchFamily="34" charset="-128"/>
                <a:cs typeface="Arial" panose="020B0604020202020204" pitchFamily="34" charset="0"/>
              </a:rPr>
              <a:t>energy.gov/ne</a:t>
            </a:r>
          </a:p>
        </p:txBody>
      </p:sp>
      <p:sp>
        <p:nvSpPr>
          <p:cNvPr id="2056" name="Text Box 13">
            <a:extLst>
              <a:ext uri="{FF2B5EF4-FFF2-40B4-BE49-F238E27FC236}">
                <a16:creationId xmlns:a16="http://schemas.microsoft.com/office/drawing/2014/main" id="{4EAC60DE-9EEE-4806-A5EC-80A11C2E4FAC}"/>
              </a:ext>
            </a:extLst>
          </p:cNvPr>
          <p:cNvSpPr txBox="1">
            <a:spLocks noChangeArrowheads="1"/>
          </p:cNvSpPr>
          <p:nvPr/>
        </p:nvSpPr>
        <p:spPr bwMode="auto">
          <a:xfrm>
            <a:off x="5759450" y="6580188"/>
            <a:ext cx="4937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algn="ctr" eaLnBrk="1" hangingPunct="1">
              <a:spcBef>
                <a:spcPct val="50000"/>
              </a:spcBef>
            </a:pPr>
            <a:fld id="{DF76AD96-AD99-4B4E-8B01-F4187752DE96}" type="slidenum">
              <a:rPr lang="en-US" altLang="en-US" sz="1200">
                <a:solidFill>
                  <a:srgbClr val="FFFFFF"/>
                </a:solidFill>
                <a:latin typeface="Arial" panose="020B0604020202020204" pitchFamily="34" charset="0"/>
                <a:ea typeface="ＭＳ Ｐゴシック" panose="020B0600070205080204" pitchFamily="34" charset="-128"/>
              </a:rPr>
              <a:pPr algn="ctr" eaLnBrk="1" hangingPunct="1">
                <a:spcBef>
                  <a:spcPct val="50000"/>
                </a:spcBef>
              </a:pPr>
              <a:t>‹#›</a:t>
            </a:fld>
            <a:endParaRPr lang="en-US" altLang="en-US" sz="1200">
              <a:solidFill>
                <a:srgbClr val="FFFFFF"/>
              </a:solidFill>
              <a:latin typeface="Arial" panose="020B0604020202020204" pitchFamily="34" charset="0"/>
              <a:ea typeface="ＭＳ Ｐゴシック" panose="020B0600070205080204" pitchFamily="34" charset="-128"/>
            </a:endParaRPr>
          </a:p>
        </p:txBody>
      </p:sp>
    </p:spTree>
  </p:cSld>
  <p:clrMap bg1="lt1" tx1="dk1" bg2="lt2" tx2="dk2" accent1="accent1" accent2="accent2" accent3="accent3" accent4="accent4" accent5="accent5" accent6="accent6" hlink="hlink" folHlink="folHlink"/>
  <p:sldLayoutIdLst>
    <p:sldLayoutId id="2147483709" r:id="rId1"/>
    <p:sldLayoutId id="2147483700" r:id="rId2"/>
    <p:sldLayoutId id="2147483701" r:id="rId3"/>
    <p:sldLayoutId id="2147483702" r:id="rId4"/>
    <p:sldLayoutId id="2147483703" r:id="rId5"/>
    <p:sldLayoutId id="2147483710" r:id="rId6"/>
    <p:sldLayoutId id="2147483711" r:id="rId7"/>
    <p:sldLayoutId id="2147483763" r:id="rId8"/>
    <p:sldLayoutId id="2147483764" r:id="rId9"/>
  </p:sldLayoutIdLst>
  <p:hf hdr="0" dt="0"/>
  <p:txStyles>
    <p:titleStyle>
      <a:lvl1pPr algn="l" defTabSz="457200" rtl="0" eaLnBrk="0" fontAlgn="base" hangingPunct="0">
        <a:lnSpc>
          <a:spcPts val="2800"/>
        </a:lnSpc>
        <a:spcBef>
          <a:spcPct val="0"/>
        </a:spcBef>
        <a:spcAft>
          <a:spcPct val="0"/>
        </a:spcAft>
        <a:defRPr sz="3000" kern="1200">
          <a:solidFill>
            <a:srgbClr val="FFFFFF"/>
          </a:solidFill>
          <a:latin typeface="+mj-lt"/>
          <a:ea typeface="ＭＳ Ｐゴシック" pitchFamily="-108" charset="-128"/>
          <a:cs typeface="ＭＳ Ｐゴシック" pitchFamily="-110" charset="-128"/>
        </a:defRPr>
      </a:lvl1pPr>
      <a:lvl2pPr algn="l" defTabSz="457200" rtl="0" eaLnBrk="0" fontAlgn="base" hangingPunct="0">
        <a:lnSpc>
          <a:spcPts val="2800"/>
        </a:lnSpc>
        <a:spcBef>
          <a:spcPct val="0"/>
        </a:spcBef>
        <a:spcAft>
          <a:spcPct val="0"/>
        </a:spcAft>
        <a:defRPr sz="3000">
          <a:solidFill>
            <a:srgbClr val="FFFFFF"/>
          </a:solidFill>
          <a:latin typeface="Arial" charset="0"/>
          <a:ea typeface="ＭＳ Ｐゴシック" pitchFamily="-108" charset="-128"/>
          <a:cs typeface="ＭＳ Ｐゴシック" pitchFamily="-110" charset="-128"/>
        </a:defRPr>
      </a:lvl2pPr>
      <a:lvl3pPr algn="l" defTabSz="457200" rtl="0" eaLnBrk="0" fontAlgn="base" hangingPunct="0">
        <a:lnSpc>
          <a:spcPts val="2800"/>
        </a:lnSpc>
        <a:spcBef>
          <a:spcPct val="0"/>
        </a:spcBef>
        <a:spcAft>
          <a:spcPct val="0"/>
        </a:spcAft>
        <a:defRPr sz="3000">
          <a:solidFill>
            <a:srgbClr val="FFFFFF"/>
          </a:solidFill>
          <a:latin typeface="Arial" charset="0"/>
          <a:ea typeface="ＭＳ Ｐゴシック" pitchFamily="-108" charset="-128"/>
          <a:cs typeface="ＭＳ Ｐゴシック" pitchFamily="-110" charset="-128"/>
        </a:defRPr>
      </a:lvl3pPr>
      <a:lvl4pPr algn="l" defTabSz="457200" rtl="0" eaLnBrk="0" fontAlgn="base" hangingPunct="0">
        <a:lnSpc>
          <a:spcPts val="2800"/>
        </a:lnSpc>
        <a:spcBef>
          <a:spcPct val="0"/>
        </a:spcBef>
        <a:spcAft>
          <a:spcPct val="0"/>
        </a:spcAft>
        <a:defRPr sz="3000">
          <a:solidFill>
            <a:srgbClr val="FFFFFF"/>
          </a:solidFill>
          <a:latin typeface="Arial" charset="0"/>
          <a:ea typeface="ＭＳ Ｐゴシック" pitchFamily="-108" charset="-128"/>
          <a:cs typeface="ＭＳ Ｐゴシック" pitchFamily="-110" charset="-128"/>
        </a:defRPr>
      </a:lvl4pPr>
      <a:lvl5pPr algn="l" defTabSz="457200" rtl="0" eaLnBrk="0" fontAlgn="base" hangingPunct="0">
        <a:lnSpc>
          <a:spcPts val="2800"/>
        </a:lnSpc>
        <a:spcBef>
          <a:spcPct val="0"/>
        </a:spcBef>
        <a:spcAft>
          <a:spcPct val="0"/>
        </a:spcAft>
        <a:defRPr sz="3000">
          <a:solidFill>
            <a:srgbClr val="FFFFFF"/>
          </a:solidFill>
          <a:latin typeface="Arial" charset="0"/>
          <a:ea typeface="ＭＳ Ｐゴシック" pitchFamily="-108" charset="-128"/>
          <a:cs typeface="ＭＳ Ｐゴシック" pitchFamily="-110" charset="-128"/>
        </a:defRPr>
      </a:lvl5pPr>
      <a:lvl6pPr marL="457200" algn="l" defTabSz="457200" rtl="0" fontAlgn="base">
        <a:lnSpc>
          <a:spcPts val="2800"/>
        </a:lnSpc>
        <a:spcBef>
          <a:spcPct val="0"/>
        </a:spcBef>
        <a:spcAft>
          <a:spcPct val="0"/>
        </a:spcAft>
        <a:defRPr sz="3000">
          <a:solidFill>
            <a:srgbClr val="FFFFFF"/>
          </a:solidFill>
          <a:latin typeface="Arial" charset="0"/>
          <a:ea typeface="ＭＳ Ｐゴシック" pitchFamily="-108" charset="-128"/>
        </a:defRPr>
      </a:lvl6pPr>
      <a:lvl7pPr marL="914400" algn="l" defTabSz="457200" rtl="0" fontAlgn="base">
        <a:lnSpc>
          <a:spcPts val="2800"/>
        </a:lnSpc>
        <a:spcBef>
          <a:spcPct val="0"/>
        </a:spcBef>
        <a:spcAft>
          <a:spcPct val="0"/>
        </a:spcAft>
        <a:defRPr sz="3000">
          <a:solidFill>
            <a:srgbClr val="FFFFFF"/>
          </a:solidFill>
          <a:latin typeface="Arial" charset="0"/>
          <a:ea typeface="ＭＳ Ｐゴシック" pitchFamily="-108" charset="-128"/>
        </a:defRPr>
      </a:lvl7pPr>
      <a:lvl8pPr marL="1371600" algn="l" defTabSz="457200" rtl="0" fontAlgn="base">
        <a:lnSpc>
          <a:spcPts val="2800"/>
        </a:lnSpc>
        <a:spcBef>
          <a:spcPct val="0"/>
        </a:spcBef>
        <a:spcAft>
          <a:spcPct val="0"/>
        </a:spcAft>
        <a:defRPr sz="3000">
          <a:solidFill>
            <a:srgbClr val="FFFFFF"/>
          </a:solidFill>
          <a:latin typeface="Arial" charset="0"/>
          <a:ea typeface="ＭＳ Ｐゴシック" pitchFamily="-108" charset="-128"/>
        </a:defRPr>
      </a:lvl8pPr>
      <a:lvl9pPr marL="1828800" algn="l" defTabSz="457200" rtl="0" fontAlgn="base">
        <a:lnSpc>
          <a:spcPts val="2800"/>
        </a:lnSpc>
        <a:spcBef>
          <a:spcPct val="0"/>
        </a:spcBef>
        <a:spcAft>
          <a:spcPct val="0"/>
        </a:spcAft>
        <a:defRPr sz="3000">
          <a:solidFill>
            <a:srgbClr val="FFFFFF"/>
          </a:solidFill>
          <a:latin typeface="Arial" charset="0"/>
          <a:ea typeface="ＭＳ Ｐゴシック" pitchFamily="-108"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400" kern="1200">
          <a:solidFill>
            <a:srgbClr val="292929"/>
          </a:solidFill>
          <a:latin typeface="+mn-lt"/>
          <a:ea typeface="ＭＳ Ｐゴシック" pitchFamily="-108" charset="-128"/>
          <a:cs typeface="ＭＳ Ｐゴシック" pitchFamily="-110"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292929"/>
          </a:solidFill>
          <a:latin typeface="+mn-lt"/>
          <a:ea typeface="ＭＳ Ｐゴシック" pitchFamily="-108" charset="-128"/>
          <a:cs typeface="ＭＳ Ｐゴシック"/>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292929"/>
          </a:solidFill>
          <a:latin typeface="+mn-lt"/>
          <a:ea typeface="ＭＳ Ｐゴシック" pitchFamily="-108" charset="-128"/>
          <a:cs typeface="ＭＳ Ｐゴシック"/>
        </a:defRPr>
      </a:lvl3pPr>
      <a:lvl4pPr marL="1600200" indent="-228600" algn="l" defTabSz="457200" rtl="0" eaLnBrk="0" fontAlgn="base" hangingPunct="0">
        <a:spcBef>
          <a:spcPct val="20000"/>
        </a:spcBef>
        <a:spcAft>
          <a:spcPct val="0"/>
        </a:spcAft>
        <a:buFont typeface="Arial" panose="020B0604020202020204" pitchFamily="34" charset="0"/>
        <a:buChar char="–"/>
        <a:defRPr kern="1200">
          <a:solidFill>
            <a:srgbClr val="292929"/>
          </a:solidFill>
          <a:latin typeface="+mn-lt"/>
          <a:ea typeface="ＭＳ Ｐゴシック" pitchFamily="-108" charset="-128"/>
          <a:cs typeface="ＭＳ Ｐゴシック"/>
        </a:defRPr>
      </a:lvl4pPr>
      <a:lvl5pPr marL="2057400" indent="-228600" algn="l" defTabSz="457200" rtl="0" eaLnBrk="0" fontAlgn="base" hangingPunct="0">
        <a:spcBef>
          <a:spcPct val="20000"/>
        </a:spcBef>
        <a:spcAft>
          <a:spcPct val="0"/>
        </a:spcAft>
        <a:buFont typeface="Arial" panose="020B0604020202020204" pitchFamily="34" charset="0"/>
        <a:buChar char="»"/>
        <a:defRPr lang="en-US" kern="1200">
          <a:solidFill>
            <a:srgbClr val="292929"/>
          </a:solidFill>
          <a:latin typeface="+mn-lt"/>
          <a:ea typeface="ＭＳ Ｐゴシック" pitchFamily="-108"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Rectangle 19"/>
          <p:cNvSpPr/>
          <p:nvPr/>
        </p:nvSpPr>
        <p:spPr>
          <a:xfrm>
            <a:off x="0" y="0"/>
            <a:ext cx="12192000" cy="9271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8" charset="-128"/>
            </a:endParaRPr>
          </a:p>
        </p:txBody>
      </p:sp>
      <p:sp>
        <p:nvSpPr>
          <p:cNvPr id="16" name="Rectangle 15"/>
          <p:cNvSpPr/>
          <p:nvPr/>
        </p:nvSpPr>
        <p:spPr>
          <a:xfrm>
            <a:off x="0" y="6610350"/>
            <a:ext cx="12192000" cy="24765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8" charset="-128"/>
            </a:endParaRPr>
          </a:p>
        </p:txBody>
      </p:sp>
      <p:sp>
        <p:nvSpPr>
          <p:cNvPr id="279556" name="Title Placeholder 13"/>
          <p:cNvSpPr>
            <a:spLocks noGrp="1"/>
          </p:cNvSpPr>
          <p:nvPr>
            <p:ph type="title"/>
          </p:nvPr>
        </p:nvSpPr>
        <p:spPr bwMode="auto">
          <a:xfrm>
            <a:off x="237067" y="0"/>
            <a:ext cx="7552267" cy="9017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7" name="Text Placeholder 14"/>
          <p:cNvSpPr>
            <a:spLocks noGrp="1"/>
          </p:cNvSpPr>
          <p:nvPr>
            <p:ph type="body" idx="1"/>
          </p:nvPr>
        </p:nvSpPr>
        <p:spPr bwMode="auto">
          <a:xfrm>
            <a:off x="366184" y="1141413"/>
            <a:ext cx="10972800" cy="51101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9"/>
          <p:cNvSpPr txBox="1">
            <a:spLocks/>
          </p:cNvSpPr>
          <p:nvPr/>
        </p:nvSpPr>
        <p:spPr>
          <a:xfrm>
            <a:off x="173567" y="6616700"/>
            <a:ext cx="9715500" cy="241300"/>
          </a:xfrm>
          <a:prstGeom prst="rect">
            <a:avLst/>
          </a:prstGeom>
        </p:spPr>
        <p:txBody>
          <a:bodyPr>
            <a:normAutofit/>
          </a:bodyPr>
          <a:lstStyle/>
          <a:p>
            <a:pPr marL="342900" indent="-342900" defTabSz="457200" fontAlgn="base">
              <a:lnSpc>
                <a:spcPct val="90000"/>
              </a:lnSpc>
              <a:spcBef>
                <a:spcPct val="20000"/>
              </a:spcBef>
              <a:spcAft>
                <a:spcPct val="0"/>
              </a:spcAft>
              <a:buFont typeface="Arial" charset="0"/>
              <a:buNone/>
              <a:defRPr/>
            </a:pPr>
            <a:endParaRPr lang="en-US" sz="1000">
              <a:solidFill>
                <a:prstClr val="white"/>
              </a:solidFill>
              <a:ea typeface="ＭＳ Ｐゴシック" pitchFamily="-108" charset="-128"/>
              <a:cs typeface="Arial" charset="0"/>
            </a:endParaRPr>
          </a:p>
        </p:txBody>
      </p:sp>
      <p:sp>
        <p:nvSpPr>
          <p:cNvPr id="13" name="Text Placeholder 9"/>
          <p:cNvSpPr txBox="1">
            <a:spLocks/>
          </p:cNvSpPr>
          <p:nvPr/>
        </p:nvSpPr>
        <p:spPr>
          <a:xfrm>
            <a:off x="7302501" y="6616700"/>
            <a:ext cx="4889500" cy="241300"/>
          </a:xfrm>
          <a:prstGeom prst="rect">
            <a:avLst/>
          </a:prstGeom>
        </p:spPr>
        <p:txBody>
          <a:bodyPr>
            <a:normAutofit/>
          </a:bodyPr>
          <a:lstStyle/>
          <a:p>
            <a:pPr marL="342900" indent="-342900" algn="r" defTabSz="457200" fontAlgn="base">
              <a:lnSpc>
                <a:spcPct val="90000"/>
              </a:lnSpc>
              <a:spcBef>
                <a:spcPct val="20000"/>
              </a:spcBef>
              <a:spcAft>
                <a:spcPct val="0"/>
              </a:spcAft>
              <a:buFont typeface="Arial" charset="0"/>
              <a:buNone/>
              <a:defRPr/>
            </a:pPr>
            <a:r>
              <a:rPr lang="en-US" sz="1000" err="1">
                <a:solidFill>
                  <a:prstClr val="white"/>
                </a:solidFill>
                <a:ea typeface="ＭＳ Ｐゴシック" pitchFamily="-108" charset="-128"/>
                <a:cs typeface="Arial" charset="0"/>
              </a:rPr>
              <a:t>energy.gov</a:t>
            </a:r>
            <a:r>
              <a:rPr lang="en-US" sz="1000">
                <a:solidFill>
                  <a:prstClr val="white"/>
                </a:solidFill>
                <a:ea typeface="ＭＳ Ｐゴシック" pitchFamily="-108" charset="-128"/>
                <a:cs typeface="Arial" charset="0"/>
              </a:rPr>
              <a:t>/ne</a:t>
            </a:r>
          </a:p>
        </p:txBody>
      </p:sp>
      <p:sp>
        <p:nvSpPr>
          <p:cNvPr id="1037" name="Text Box 13"/>
          <p:cNvSpPr txBox="1">
            <a:spLocks noChangeArrowheads="1"/>
          </p:cNvSpPr>
          <p:nvPr/>
        </p:nvSpPr>
        <p:spPr bwMode="auto">
          <a:xfrm>
            <a:off x="5759451" y="6580189"/>
            <a:ext cx="493183" cy="274637"/>
          </a:xfrm>
          <a:prstGeom prst="rect">
            <a:avLst/>
          </a:prstGeom>
          <a:noFill/>
          <a:ln w="9525">
            <a:noFill/>
            <a:miter lim="800000"/>
            <a:headEnd/>
            <a:tailEnd/>
          </a:ln>
          <a:effectLst/>
        </p:spPr>
        <p:txBody>
          <a:bodyPr>
            <a:spAutoFit/>
          </a:bodyPr>
          <a:lstStyle/>
          <a:p>
            <a:pPr algn="ctr" fontAlgn="base">
              <a:spcBef>
                <a:spcPct val="50000"/>
              </a:spcBef>
              <a:spcAft>
                <a:spcPct val="0"/>
              </a:spcAft>
              <a:defRPr/>
            </a:pPr>
            <a:fld id="{C442D1F6-B04B-4A74-BB1C-D46C8DEB0BEC}" type="slidenum">
              <a:rPr lang="en-US" sz="1200">
                <a:solidFill>
                  <a:prstClr val="white"/>
                </a:solidFill>
                <a:ea typeface="ＭＳ Ｐゴシック" pitchFamily="-110" charset="-128"/>
              </a:rPr>
              <a:pPr algn="ctr" fontAlgn="base">
                <a:spcBef>
                  <a:spcPct val="50000"/>
                </a:spcBef>
                <a:spcAft>
                  <a:spcPct val="0"/>
                </a:spcAft>
                <a:defRPr/>
              </a:pPr>
              <a:t>‹#›</a:t>
            </a:fld>
            <a:endParaRPr lang="en-US" sz="1200">
              <a:solidFill>
                <a:prstClr val="white"/>
              </a:solidFill>
              <a:ea typeface="ＭＳ Ｐゴシック" pitchFamily="-110" charset="-128"/>
            </a:endParaRPr>
          </a:p>
        </p:txBody>
      </p:sp>
    </p:spTree>
    <p:extLst>
      <p:ext uri="{BB962C8B-B14F-4D97-AF65-F5344CB8AC3E}">
        <p14:creationId xmlns:p14="http://schemas.microsoft.com/office/powerpoint/2010/main" val="299689969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Lst>
  <p:txStyles>
    <p:titleStyle>
      <a:lvl1pPr algn="l" defTabSz="457200" rtl="0" eaLnBrk="0" fontAlgn="base" hangingPunct="0">
        <a:lnSpc>
          <a:spcPts val="2800"/>
        </a:lnSpc>
        <a:spcBef>
          <a:spcPct val="0"/>
        </a:spcBef>
        <a:spcAft>
          <a:spcPct val="0"/>
        </a:spcAft>
        <a:defRPr sz="3000" kern="1200">
          <a:solidFill>
            <a:srgbClr val="FFFFFF"/>
          </a:solidFill>
          <a:latin typeface="+mj-lt"/>
          <a:ea typeface="ＭＳ Ｐゴシック" pitchFamily="-108" charset="-128"/>
          <a:cs typeface="ＭＳ Ｐゴシック" pitchFamily="-110" charset="-128"/>
        </a:defRPr>
      </a:lvl1pPr>
      <a:lvl2pPr algn="l" defTabSz="457200" rtl="0" eaLnBrk="0" fontAlgn="base" hangingPunct="0">
        <a:lnSpc>
          <a:spcPts val="2800"/>
        </a:lnSpc>
        <a:spcBef>
          <a:spcPct val="0"/>
        </a:spcBef>
        <a:spcAft>
          <a:spcPct val="0"/>
        </a:spcAft>
        <a:defRPr sz="3000">
          <a:solidFill>
            <a:srgbClr val="FFFFFF"/>
          </a:solidFill>
          <a:latin typeface="Arial" charset="0"/>
          <a:ea typeface="ＭＳ Ｐゴシック" pitchFamily="-108" charset="-128"/>
          <a:cs typeface="ＭＳ Ｐゴシック" pitchFamily="-110" charset="-128"/>
        </a:defRPr>
      </a:lvl2pPr>
      <a:lvl3pPr algn="l" defTabSz="457200" rtl="0" eaLnBrk="0" fontAlgn="base" hangingPunct="0">
        <a:lnSpc>
          <a:spcPts val="2800"/>
        </a:lnSpc>
        <a:spcBef>
          <a:spcPct val="0"/>
        </a:spcBef>
        <a:spcAft>
          <a:spcPct val="0"/>
        </a:spcAft>
        <a:defRPr sz="3000">
          <a:solidFill>
            <a:srgbClr val="FFFFFF"/>
          </a:solidFill>
          <a:latin typeface="Arial" charset="0"/>
          <a:ea typeface="ＭＳ Ｐゴシック" pitchFamily="-108" charset="-128"/>
          <a:cs typeface="ＭＳ Ｐゴシック" pitchFamily="-110" charset="-128"/>
        </a:defRPr>
      </a:lvl3pPr>
      <a:lvl4pPr algn="l" defTabSz="457200" rtl="0" eaLnBrk="0" fontAlgn="base" hangingPunct="0">
        <a:lnSpc>
          <a:spcPts val="2800"/>
        </a:lnSpc>
        <a:spcBef>
          <a:spcPct val="0"/>
        </a:spcBef>
        <a:spcAft>
          <a:spcPct val="0"/>
        </a:spcAft>
        <a:defRPr sz="3000">
          <a:solidFill>
            <a:srgbClr val="FFFFFF"/>
          </a:solidFill>
          <a:latin typeface="Arial" charset="0"/>
          <a:ea typeface="ＭＳ Ｐゴシック" pitchFamily="-108" charset="-128"/>
          <a:cs typeface="ＭＳ Ｐゴシック" pitchFamily="-110" charset="-128"/>
        </a:defRPr>
      </a:lvl4pPr>
      <a:lvl5pPr algn="l" defTabSz="457200" rtl="0" eaLnBrk="0" fontAlgn="base" hangingPunct="0">
        <a:lnSpc>
          <a:spcPts val="2800"/>
        </a:lnSpc>
        <a:spcBef>
          <a:spcPct val="0"/>
        </a:spcBef>
        <a:spcAft>
          <a:spcPct val="0"/>
        </a:spcAft>
        <a:defRPr sz="3000">
          <a:solidFill>
            <a:srgbClr val="FFFFFF"/>
          </a:solidFill>
          <a:latin typeface="Arial" charset="0"/>
          <a:ea typeface="ＭＳ Ｐゴシック" pitchFamily="-108" charset="-128"/>
          <a:cs typeface="ＭＳ Ｐゴシック" pitchFamily="-110" charset="-128"/>
        </a:defRPr>
      </a:lvl5pPr>
      <a:lvl6pPr marL="457200" algn="l" defTabSz="457200" rtl="0" fontAlgn="base">
        <a:lnSpc>
          <a:spcPts val="2800"/>
        </a:lnSpc>
        <a:spcBef>
          <a:spcPct val="0"/>
        </a:spcBef>
        <a:spcAft>
          <a:spcPct val="0"/>
        </a:spcAft>
        <a:defRPr sz="3000">
          <a:solidFill>
            <a:srgbClr val="FFFFFF"/>
          </a:solidFill>
          <a:latin typeface="Arial" charset="0"/>
          <a:ea typeface="ＭＳ Ｐゴシック" pitchFamily="-108" charset="-128"/>
        </a:defRPr>
      </a:lvl6pPr>
      <a:lvl7pPr marL="914400" algn="l" defTabSz="457200" rtl="0" fontAlgn="base">
        <a:lnSpc>
          <a:spcPts val="2800"/>
        </a:lnSpc>
        <a:spcBef>
          <a:spcPct val="0"/>
        </a:spcBef>
        <a:spcAft>
          <a:spcPct val="0"/>
        </a:spcAft>
        <a:defRPr sz="3000">
          <a:solidFill>
            <a:srgbClr val="FFFFFF"/>
          </a:solidFill>
          <a:latin typeface="Arial" charset="0"/>
          <a:ea typeface="ＭＳ Ｐゴシック" pitchFamily="-108" charset="-128"/>
        </a:defRPr>
      </a:lvl7pPr>
      <a:lvl8pPr marL="1371600" algn="l" defTabSz="457200" rtl="0" fontAlgn="base">
        <a:lnSpc>
          <a:spcPts val="2800"/>
        </a:lnSpc>
        <a:spcBef>
          <a:spcPct val="0"/>
        </a:spcBef>
        <a:spcAft>
          <a:spcPct val="0"/>
        </a:spcAft>
        <a:defRPr sz="3000">
          <a:solidFill>
            <a:srgbClr val="FFFFFF"/>
          </a:solidFill>
          <a:latin typeface="Arial" charset="0"/>
          <a:ea typeface="ＭＳ Ｐゴシック" pitchFamily="-108" charset="-128"/>
        </a:defRPr>
      </a:lvl8pPr>
      <a:lvl9pPr marL="1828800" algn="l" defTabSz="457200" rtl="0" fontAlgn="base">
        <a:lnSpc>
          <a:spcPts val="2800"/>
        </a:lnSpc>
        <a:spcBef>
          <a:spcPct val="0"/>
        </a:spcBef>
        <a:spcAft>
          <a:spcPct val="0"/>
        </a:spcAft>
        <a:defRPr sz="3000">
          <a:solidFill>
            <a:srgbClr val="FFFFFF"/>
          </a:solidFill>
          <a:latin typeface="Arial" charset="0"/>
          <a:ea typeface="ＭＳ Ｐゴシック" pitchFamily="-108" charset="-128"/>
        </a:defRPr>
      </a:lvl9pPr>
    </p:titleStyle>
    <p:bodyStyle>
      <a:lvl1pPr marL="342900" indent="-342900" algn="l" defTabSz="457200" rtl="0" eaLnBrk="0" fontAlgn="base" hangingPunct="0">
        <a:spcBef>
          <a:spcPct val="20000"/>
        </a:spcBef>
        <a:spcAft>
          <a:spcPct val="0"/>
        </a:spcAft>
        <a:buFont typeface="Arial" charset="0"/>
        <a:buChar char="•"/>
        <a:defRPr sz="2400" kern="1200">
          <a:solidFill>
            <a:srgbClr val="292929"/>
          </a:solidFill>
          <a:latin typeface="+mn-lt"/>
          <a:ea typeface="ＭＳ Ｐゴシック" pitchFamily="-108" charset="-128"/>
          <a:cs typeface="ＭＳ Ｐゴシック" pitchFamily="-110" charset="-128"/>
        </a:defRPr>
      </a:lvl1pPr>
      <a:lvl2pPr marL="742950" indent="-285750" algn="l" defTabSz="457200" rtl="0" eaLnBrk="0" fontAlgn="base" hangingPunct="0">
        <a:spcBef>
          <a:spcPct val="20000"/>
        </a:spcBef>
        <a:spcAft>
          <a:spcPct val="0"/>
        </a:spcAft>
        <a:buFont typeface="Arial" charset="0"/>
        <a:buChar char="–"/>
        <a:defRPr sz="2000" kern="1200">
          <a:solidFill>
            <a:srgbClr val="292929"/>
          </a:solidFill>
          <a:latin typeface="+mn-lt"/>
          <a:ea typeface="ＭＳ Ｐゴシック" pitchFamily="-108" charset="-128"/>
          <a:cs typeface="ＭＳ Ｐゴシック"/>
        </a:defRPr>
      </a:lvl2pPr>
      <a:lvl3pPr marL="1143000" indent="-228600" algn="l" defTabSz="457200" rtl="0" eaLnBrk="0" fontAlgn="base" hangingPunct="0">
        <a:spcBef>
          <a:spcPct val="20000"/>
        </a:spcBef>
        <a:spcAft>
          <a:spcPct val="0"/>
        </a:spcAft>
        <a:buFont typeface="Arial" charset="0"/>
        <a:buChar char="•"/>
        <a:defRPr kern="1200">
          <a:solidFill>
            <a:srgbClr val="292929"/>
          </a:solidFill>
          <a:latin typeface="+mn-lt"/>
          <a:ea typeface="ＭＳ Ｐゴシック" pitchFamily="-108" charset="-128"/>
          <a:cs typeface="ＭＳ Ｐゴシック"/>
        </a:defRPr>
      </a:lvl3pPr>
      <a:lvl4pPr marL="1600200" indent="-228600" algn="l" defTabSz="457200" rtl="0" eaLnBrk="0" fontAlgn="base" hangingPunct="0">
        <a:spcBef>
          <a:spcPct val="20000"/>
        </a:spcBef>
        <a:spcAft>
          <a:spcPct val="0"/>
        </a:spcAft>
        <a:buFont typeface="Arial" charset="0"/>
        <a:buChar char="–"/>
        <a:defRPr kern="1200">
          <a:solidFill>
            <a:srgbClr val="292929"/>
          </a:solidFill>
          <a:latin typeface="+mn-lt"/>
          <a:ea typeface="ＭＳ Ｐゴシック" pitchFamily="-108" charset="-128"/>
          <a:cs typeface="ＭＳ Ｐゴシック"/>
        </a:defRPr>
      </a:lvl4pPr>
      <a:lvl5pPr marL="2057400" marR="0" indent="-228600" algn="l" defTabSz="457200" rtl="0" eaLnBrk="0" fontAlgn="base" latinLnBrk="0" hangingPunct="0">
        <a:lnSpc>
          <a:spcPct val="100000"/>
        </a:lnSpc>
        <a:spcBef>
          <a:spcPct val="20000"/>
        </a:spcBef>
        <a:spcAft>
          <a:spcPct val="0"/>
        </a:spcAft>
        <a:buClrTx/>
        <a:buSzTx/>
        <a:buFont typeface="Arial" charset="0"/>
        <a:buChar char="»"/>
        <a:tabLst/>
        <a:defRPr lang="en-US" kern="1200" smtClean="0">
          <a:solidFill>
            <a:srgbClr val="292929"/>
          </a:solidFill>
          <a:effectLst/>
          <a:latin typeface="+mn-lt"/>
          <a:ea typeface="ＭＳ Ｐゴシック" pitchFamily="-108"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584FBD6-A405-4A68-9D9B-6714E4A50D1A}"/>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FA00BB0-6EF9-4482-AB64-98876101DE37}"/>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98ED1CD-F3AD-4835-B9B2-009EAED6C2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8000155-190C-4DE0-9EE6-1C00C007162B}" type="datetime1">
              <a:rPr lang="en-US"/>
              <a:pPr>
                <a:defRPr/>
              </a:pPr>
              <a:t>8/1/2022</a:t>
            </a:fld>
            <a:endParaRPr lang="en-US"/>
          </a:p>
        </p:txBody>
      </p:sp>
      <p:sp>
        <p:nvSpPr>
          <p:cNvPr id="5" name="Footer Placeholder 4">
            <a:extLst>
              <a:ext uri="{FF2B5EF4-FFF2-40B4-BE49-F238E27FC236}">
                <a16:creationId xmlns:a16="http://schemas.microsoft.com/office/drawing/2014/main" id="{E9CECE3E-CCF6-47CA-88F1-DCD66019A0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BA5399A4-18E8-4897-BE70-B2AF67E2F13D}"/>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C95A7"/>
                </a:solidFill>
              </a:defRPr>
            </a:lvl1pPr>
          </a:lstStyle>
          <a:p>
            <a:fld id="{98A035C7-1B02-4215-BF4A-D8FA93D60485}" type="slidenum">
              <a:rPr lang="en-US" altLang="en-US"/>
              <a:pPr/>
              <a:t>‹#›</a:t>
            </a:fld>
            <a:endParaRPr lang="en-US" altLang="en-US"/>
          </a:p>
        </p:txBody>
      </p:sp>
    </p:spTree>
    <p:extLst>
      <p:ext uri="{BB962C8B-B14F-4D97-AF65-F5344CB8AC3E}">
        <p14:creationId xmlns:p14="http://schemas.microsoft.com/office/powerpoint/2010/main" val="353188472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Franklin Gothic Demi Cond" panose="020B0706030402020204" pitchFamily="34" charset="0"/>
        </a:defRPr>
      </a:lvl2pPr>
      <a:lvl3pPr algn="l" rtl="0" fontAlgn="base">
        <a:lnSpc>
          <a:spcPct val="90000"/>
        </a:lnSpc>
        <a:spcBef>
          <a:spcPct val="0"/>
        </a:spcBef>
        <a:spcAft>
          <a:spcPct val="0"/>
        </a:spcAft>
        <a:defRPr sz="4400">
          <a:solidFill>
            <a:schemeClr val="tx1"/>
          </a:solidFill>
          <a:latin typeface="Franklin Gothic Demi Cond" panose="020B0706030402020204" pitchFamily="34" charset="0"/>
        </a:defRPr>
      </a:lvl3pPr>
      <a:lvl4pPr algn="l" rtl="0" fontAlgn="base">
        <a:lnSpc>
          <a:spcPct val="90000"/>
        </a:lnSpc>
        <a:spcBef>
          <a:spcPct val="0"/>
        </a:spcBef>
        <a:spcAft>
          <a:spcPct val="0"/>
        </a:spcAft>
        <a:defRPr sz="4400">
          <a:solidFill>
            <a:schemeClr val="tx1"/>
          </a:solidFill>
          <a:latin typeface="Franklin Gothic Demi Cond" panose="020B0706030402020204" pitchFamily="34" charset="0"/>
        </a:defRPr>
      </a:lvl4pPr>
      <a:lvl5pPr algn="l" rtl="0" fontAlgn="base">
        <a:lnSpc>
          <a:spcPct val="90000"/>
        </a:lnSpc>
        <a:spcBef>
          <a:spcPct val="0"/>
        </a:spcBef>
        <a:spcAft>
          <a:spcPct val="0"/>
        </a:spcAft>
        <a:defRPr sz="4400">
          <a:solidFill>
            <a:schemeClr val="tx1"/>
          </a:solidFill>
          <a:latin typeface="Franklin Gothic Demi Cond" panose="020B0706030402020204" pitchFamily="34" charset="0"/>
        </a:defRPr>
      </a:lvl5pPr>
      <a:lvl6pPr marL="457200" algn="l" rtl="0" fontAlgn="base">
        <a:lnSpc>
          <a:spcPct val="90000"/>
        </a:lnSpc>
        <a:spcBef>
          <a:spcPct val="0"/>
        </a:spcBef>
        <a:spcAft>
          <a:spcPct val="0"/>
        </a:spcAft>
        <a:defRPr sz="4400">
          <a:solidFill>
            <a:schemeClr val="tx1"/>
          </a:solidFill>
          <a:latin typeface="Franklin Gothic Demi Cond" panose="020B0706030402020204" pitchFamily="34" charset="0"/>
        </a:defRPr>
      </a:lvl6pPr>
      <a:lvl7pPr marL="914400" algn="l" rtl="0" fontAlgn="base">
        <a:lnSpc>
          <a:spcPct val="90000"/>
        </a:lnSpc>
        <a:spcBef>
          <a:spcPct val="0"/>
        </a:spcBef>
        <a:spcAft>
          <a:spcPct val="0"/>
        </a:spcAft>
        <a:defRPr sz="4400">
          <a:solidFill>
            <a:schemeClr val="tx1"/>
          </a:solidFill>
          <a:latin typeface="Franklin Gothic Demi Cond" panose="020B0706030402020204" pitchFamily="34" charset="0"/>
        </a:defRPr>
      </a:lvl7pPr>
      <a:lvl8pPr marL="1371600" algn="l" rtl="0" fontAlgn="base">
        <a:lnSpc>
          <a:spcPct val="90000"/>
        </a:lnSpc>
        <a:spcBef>
          <a:spcPct val="0"/>
        </a:spcBef>
        <a:spcAft>
          <a:spcPct val="0"/>
        </a:spcAft>
        <a:defRPr sz="4400">
          <a:solidFill>
            <a:schemeClr val="tx1"/>
          </a:solidFill>
          <a:latin typeface="Franklin Gothic Demi Cond" panose="020B0706030402020204" pitchFamily="34" charset="0"/>
        </a:defRPr>
      </a:lvl8pPr>
      <a:lvl9pPr marL="1828800" algn="l" rtl="0" fontAlgn="base">
        <a:lnSpc>
          <a:spcPct val="90000"/>
        </a:lnSpc>
        <a:spcBef>
          <a:spcPct val="0"/>
        </a:spcBef>
        <a:spcAft>
          <a:spcPct val="0"/>
        </a:spcAft>
        <a:defRPr sz="4400">
          <a:solidFill>
            <a:schemeClr val="tx1"/>
          </a:solidFill>
          <a:latin typeface="Franklin Gothic Demi Cond" panose="020B07060304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18BD7D7-D3AD-8A49-2AB5-E8B0F90A1568}"/>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7255BF7-0BC1-9B49-BB9E-4E9D36DB5D03}"/>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125BC2D-13E7-9863-33A1-8630DF323D5C}"/>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a:defRPr/>
            </a:pPr>
            <a:endParaRPr lang="en-US"/>
          </a:p>
        </p:txBody>
      </p:sp>
      <p:sp>
        <p:nvSpPr>
          <p:cNvPr id="5" name="Footer Placeholder 4">
            <a:extLst>
              <a:ext uri="{FF2B5EF4-FFF2-40B4-BE49-F238E27FC236}">
                <a16:creationId xmlns:a16="http://schemas.microsoft.com/office/drawing/2014/main" id="{5439FD28-3B54-0BDE-B635-E929BAEB06CD}"/>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89AFE5C-FC0D-31FF-F2C3-C5F735E79475}"/>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D3E3996F-1553-4FF0-940B-3298232F3088}" type="slidenum">
              <a:rPr lang="en-US" altLang="en-US"/>
              <a:pPr>
                <a:defRPr/>
              </a:pPr>
              <a:t>‹#›</a:t>
            </a:fld>
            <a:endParaRPr lang="en-US" altLang="en-US"/>
          </a:p>
        </p:txBody>
      </p:sp>
    </p:spTree>
    <p:extLst>
      <p:ext uri="{BB962C8B-B14F-4D97-AF65-F5344CB8AC3E}">
        <p14:creationId xmlns:p14="http://schemas.microsoft.com/office/powerpoint/2010/main" val="4027975013"/>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533A7A4-1049-C62C-511A-8C83FF7F406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9C294F1-F1F4-069C-82F4-F55935A4115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8CBB5D4-7AF1-AC1D-D318-DFDAD506F8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5" name="Footer Placeholder 4">
            <a:extLst>
              <a:ext uri="{FF2B5EF4-FFF2-40B4-BE49-F238E27FC236}">
                <a16:creationId xmlns:a16="http://schemas.microsoft.com/office/drawing/2014/main" id="{85E37F32-1AEE-102A-8EB0-F9F98201A8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en-US"/>
              <a:t>OFFICIAL USE ONLY</a:t>
            </a:r>
          </a:p>
        </p:txBody>
      </p:sp>
      <p:sp>
        <p:nvSpPr>
          <p:cNvPr id="6" name="Slide Number Placeholder 5">
            <a:extLst>
              <a:ext uri="{FF2B5EF4-FFF2-40B4-BE49-F238E27FC236}">
                <a16:creationId xmlns:a16="http://schemas.microsoft.com/office/drawing/2014/main" id="{0ED9AEA0-EDB9-96CA-80AA-4D98BD1E45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83D27D4-D57C-4E6C-B197-E7FAC4D8123B}" type="slidenum">
              <a:rPr lang="en-US"/>
              <a:pPr>
                <a:defRPr/>
              </a:pPr>
              <a:t>‹#›</a:t>
            </a:fld>
            <a:endParaRPr lang="en-US" dirty="0"/>
          </a:p>
        </p:txBody>
      </p:sp>
    </p:spTree>
    <p:extLst>
      <p:ext uri="{BB962C8B-B14F-4D97-AF65-F5344CB8AC3E}">
        <p14:creationId xmlns:p14="http://schemas.microsoft.com/office/powerpoint/2010/main" val="3141947662"/>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Franklin Gothic Demi Cond" panose="020B0706030402020204" pitchFamily="34" charset="0"/>
        </a:defRPr>
      </a:lvl2pPr>
      <a:lvl3pPr algn="l" rtl="0" eaLnBrk="0" fontAlgn="base" hangingPunct="0">
        <a:lnSpc>
          <a:spcPct val="90000"/>
        </a:lnSpc>
        <a:spcBef>
          <a:spcPct val="0"/>
        </a:spcBef>
        <a:spcAft>
          <a:spcPct val="0"/>
        </a:spcAft>
        <a:defRPr sz="4400">
          <a:solidFill>
            <a:schemeClr val="tx1"/>
          </a:solidFill>
          <a:latin typeface="Franklin Gothic Demi Cond" panose="020B0706030402020204" pitchFamily="34" charset="0"/>
        </a:defRPr>
      </a:lvl3pPr>
      <a:lvl4pPr algn="l" rtl="0" eaLnBrk="0" fontAlgn="base" hangingPunct="0">
        <a:lnSpc>
          <a:spcPct val="90000"/>
        </a:lnSpc>
        <a:spcBef>
          <a:spcPct val="0"/>
        </a:spcBef>
        <a:spcAft>
          <a:spcPct val="0"/>
        </a:spcAft>
        <a:defRPr sz="4400">
          <a:solidFill>
            <a:schemeClr val="tx1"/>
          </a:solidFill>
          <a:latin typeface="Franklin Gothic Demi Cond" panose="020B0706030402020204" pitchFamily="34" charset="0"/>
        </a:defRPr>
      </a:lvl4pPr>
      <a:lvl5pPr algn="l" rtl="0" eaLnBrk="0" fontAlgn="base" hangingPunct="0">
        <a:lnSpc>
          <a:spcPct val="90000"/>
        </a:lnSpc>
        <a:spcBef>
          <a:spcPct val="0"/>
        </a:spcBef>
        <a:spcAft>
          <a:spcPct val="0"/>
        </a:spcAft>
        <a:defRPr sz="4400">
          <a:solidFill>
            <a:schemeClr val="tx1"/>
          </a:solidFill>
          <a:latin typeface="Franklin Gothic Demi Cond" panose="020B0706030402020204" pitchFamily="34" charset="0"/>
        </a:defRPr>
      </a:lvl5pPr>
      <a:lvl6pPr marL="457200" algn="l" rtl="0" fontAlgn="base">
        <a:lnSpc>
          <a:spcPct val="90000"/>
        </a:lnSpc>
        <a:spcBef>
          <a:spcPct val="0"/>
        </a:spcBef>
        <a:spcAft>
          <a:spcPct val="0"/>
        </a:spcAft>
        <a:defRPr sz="4400">
          <a:solidFill>
            <a:schemeClr val="tx1"/>
          </a:solidFill>
          <a:latin typeface="Franklin Gothic Demi Cond" panose="020B0706030402020204" pitchFamily="34" charset="0"/>
        </a:defRPr>
      </a:lvl6pPr>
      <a:lvl7pPr marL="914400" algn="l" rtl="0" fontAlgn="base">
        <a:lnSpc>
          <a:spcPct val="90000"/>
        </a:lnSpc>
        <a:spcBef>
          <a:spcPct val="0"/>
        </a:spcBef>
        <a:spcAft>
          <a:spcPct val="0"/>
        </a:spcAft>
        <a:defRPr sz="4400">
          <a:solidFill>
            <a:schemeClr val="tx1"/>
          </a:solidFill>
          <a:latin typeface="Franklin Gothic Demi Cond" panose="020B0706030402020204" pitchFamily="34" charset="0"/>
        </a:defRPr>
      </a:lvl7pPr>
      <a:lvl8pPr marL="1371600" algn="l" rtl="0" fontAlgn="base">
        <a:lnSpc>
          <a:spcPct val="90000"/>
        </a:lnSpc>
        <a:spcBef>
          <a:spcPct val="0"/>
        </a:spcBef>
        <a:spcAft>
          <a:spcPct val="0"/>
        </a:spcAft>
        <a:defRPr sz="4400">
          <a:solidFill>
            <a:schemeClr val="tx1"/>
          </a:solidFill>
          <a:latin typeface="Franklin Gothic Demi Cond" panose="020B0706030402020204" pitchFamily="34" charset="0"/>
        </a:defRPr>
      </a:lvl8pPr>
      <a:lvl9pPr marL="1828800" algn="l" rtl="0" fontAlgn="base">
        <a:lnSpc>
          <a:spcPct val="90000"/>
        </a:lnSpc>
        <a:spcBef>
          <a:spcPct val="0"/>
        </a:spcBef>
        <a:spcAft>
          <a:spcPct val="0"/>
        </a:spcAft>
        <a:defRPr sz="4400">
          <a:solidFill>
            <a:schemeClr val="tx1"/>
          </a:solidFill>
          <a:latin typeface="Franklin Gothic Demi Cond" panose="020B07060304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Rectangle 19"/>
          <p:cNvSpPr/>
          <p:nvPr/>
        </p:nvSpPr>
        <p:spPr>
          <a:xfrm>
            <a:off x="0" y="0"/>
            <a:ext cx="12192000" cy="9271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dirty="0">
              <a:solidFill>
                <a:srgbClr val="FFFFFF"/>
              </a:solidFill>
              <a:ea typeface="ＭＳ Ｐゴシック" pitchFamily="-108" charset="-128"/>
            </a:endParaRPr>
          </a:p>
        </p:txBody>
      </p:sp>
      <p:sp>
        <p:nvSpPr>
          <p:cNvPr id="16" name="Rectangle 15"/>
          <p:cNvSpPr/>
          <p:nvPr/>
        </p:nvSpPr>
        <p:spPr>
          <a:xfrm>
            <a:off x="0" y="6610350"/>
            <a:ext cx="12192000" cy="24765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dirty="0">
              <a:solidFill>
                <a:srgbClr val="FFFFFF"/>
              </a:solidFill>
              <a:ea typeface="ＭＳ Ｐゴシック" pitchFamily="-108" charset="-128"/>
            </a:endParaRPr>
          </a:p>
        </p:txBody>
      </p:sp>
      <p:sp>
        <p:nvSpPr>
          <p:cNvPr id="279556" name="Title Placeholder 13"/>
          <p:cNvSpPr>
            <a:spLocks noGrp="1"/>
          </p:cNvSpPr>
          <p:nvPr>
            <p:ph type="title"/>
          </p:nvPr>
        </p:nvSpPr>
        <p:spPr bwMode="auto">
          <a:xfrm>
            <a:off x="237067" y="0"/>
            <a:ext cx="7552267" cy="9017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7" name="Text Placeholder 14"/>
          <p:cNvSpPr>
            <a:spLocks noGrp="1"/>
          </p:cNvSpPr>
          <p:nvPr>
            <p:ph type="body" idx="1"/>
          </p:nvPr>
        </p:nvSpPr>
        <p:spPr bwMode="auto">
          <a:xfrm>
            <a:off x="366184" y="1141413"/>
            <a:ext cx="10972800" cy="51101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9"/>
          <p:cNvSpPr txBox="1">
            <a:spLocks/>
          </p:cNvSpPr>
          <p:nvPr/>
        </p:nvSpPr>
        <p:spPr>
          <a:xfrm>
            <a:off x="173567" y="6616700"/>
            <a:ext cx="9715500" cy="241300"/>
          </a:xfrm>
          <a:prstGeom prst="rect">
            <a:avLst/>
          </a:prstGeom>
        </p:spPr>
        <p:txBody>
          <a:bodyPr>
            <a:normAutofit/>
          </a:bodyPr>
          <a:lstStyle/>
          <a:p>
            <a:pPr marL="342900" indent="-342900" defTabSz="457200" fontAlgn="base">
              <a:lnSpc>
                <a:spcPct val="90000"/>
              </a:lnSpc>
              <a:spcBef>
                <a:spcPct val="20000"/>
              </a:spcBef>
              <a:spcAft>
                <a:spcPct val="0"/>
              </a:spcAft>
              <a:buFont typeface="Arial" charset="0"/>
              <a:buNone/>
              <a:defRPr/>
            </a:pPr>
            <a:endParaRPr lang="en-US" sz="1000" dirty="0">
              <a:solidFill>
                <a:prstClr val="white"/>
              </a:solidFill>
              <a:ea typeface="ＭＳ Ｐゴシック" pitchFamily="-108" charset="-128"/>
              <a:cs typeface="Arial" charset="0"/>
            </a:endParaRPr>
          </a:p>
        </p:txBody>
      </p:sp>
      <p:sp>
        <p:nvSpPr>
          <p:cNvPr id="13" name="Text Placeholder 9"/>
          <p:cNvSpPr txBox="1">
            <a:spLocks/>
          </p:cNvSpPr>
          <p:nvPr/>
        </p:nvSpPr>
        <p:spPr>
          <a:xfrm>
            <a:off x="7302501" y="6616700"/>
            <a:ext cx="4889500" cy="241300"/>
          </a:xfrm>
          <a:prstGeom prst="rect">
            <a:avLst/>
          </a:prstGeom>
        </p:spPr>
        <p:txBody>
          <a:bodyPr>
            <a:normAutofit/>
          </a:bodyPr>
          <a:lstStyle/>
          <a:p>
            <a:pPr marL="342900" indent="-342900" algn="r" defTabSz="457200" fontAlgn="base">
              <a:lnSpc>
                <a:spcPct val="90000"/>
              </a:lnSpc>
              <a:spcBef>
                <a:spcPct val="20000"/>
              </a:spcBef>
              <a:spcAft>
                <a:spcPct val="0"/>
              </a:spcAft>
              <a:buFont typeface="Arial" charset="0"/>
              <a:buNone/>
              <a:defRPr/>
            </a:pPr>
            <a:r>
              <a:rPr lang="en-US" sz="1000" dirty="0">
                <a:solidFill>
                  <a:prstClr val="white"/>
                </a:solidFill>
                <a:ea typeface="ＭＳ Ｐゴシック" pitchFamily="-108" charset="-128"/>
                <a:cs typeface="Arial" charset="0"/>
              </a:rPr>
              <a:t>energy.gov/ne</a:t>
            </a:r>
          </a:p>
        </p:txBody>
      </p:sp>
      <p:sp>
        <p:nvSpPr>
          <p:cNvPr id="1037" name="Text Box 13"/>
          <p:cNvSpPr txBox="1">
            <a:spLocks noChangeArrowheads="1"/>
          </p:cNvSpPr>
          <p:nvPr/>
        </p:nvSpPr>
        <p:spPr bwMode="auto">
          <a:xfrm>
            <a:off x="5759451" y="6580189"/>
            <a:ext cx="493183" cy="274637"/>
          </a:xfrm>
          <a:prstGeom prst="rect">
            <a:avLst/>
          </a:prstGeom>
          <a:noFill/>
          <a:ln w="9525">
            <a:noFill/>
            <a:miter lim="800000"/>
            <a:headEnd/>
            <a:tailEnd/>
          </a:ln>
          <a:effectLst/>
        </p:spPr>
        <p:txBody>
          <a:bodyPr>
            <a:spAutoFit/>
          </a:bodyPr>
          <a:lstStyle/>
          <a:p>
            <a:pPr algn="ctr" fontAlgn="base">
              <a:spcBef>
                <a:spcPct val="50000"/>
              </a:spcBef>
              <a:spcAft>
                <a:spcPct val="0"/>
              </a:spcAft>
              <a:defRPr/>
            </a:pPr>
            <a:fld id="{C442D1F6-B04B-4A74-BB1C-D46C8DEB0BEC}" type="slidenum">
              <a:rPr lang="en-US" sz="1200">
                <a:solidFill>
                  <a:prstClr val="white"/>
                </a:solidFill>
                <a:ea typeface="ＭＳ Ｐゴシック" pitchFamily="-110" charset="-128"/>
              </a:rPr>
              <a:pPr algn="ctr" fontAlgn="base">
                <a:spcBef>
                  <a:spcPct val="50000"/>
                </a:spcBef>
                <a:spcAft>
                  <a:spcPct val="0"/>
                </a:spcAft>
                <a:defRPr/>
              </a:pPr>
              <a:t>‹#›</a:t>
            </a:fld>
            <a:endParaRPr lang="en-US" sz="1200" dirty="0">
              <a:solidFill>
                <a:prstClr val="white"/>
              </a:solidFill>
              <a:ea typeface="ＭＳ Ｐゴシック" pitchFamily="-110" charset="-128"/>
            </a:endParaRPr>
          </a:p>
        </p:txBody>
      </p:sp>
    </p:spTree>
    <p:extLst>
      <p:ext uri="{BB962C8B-B14F-4D97-AF65-F5344CB8AC3E}">
        <p14:creationId xmlns:p14="http://schemas.microsoft.com/office/powerpoint/2010/main" val="4276671416"/>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Lst>
  <p:txStyles>
    <p:titleStyle>
      <a:lvl1pPr algn="l" defTabSz="457200" rtl="0" eaLnBrk="0" fontAlgn="base" hangingPunct="0">
        <a:lnSpc>
          <a:spcPts val="2800"/>
        </a:lnSpc>
        <a:spcBef>
          <a:spcPct val="0"/>
        </a:spcBef>
        <a:spcAft>
          <a:spcPct val="0"/>
        </a:spcAft>
        <a:defRPr sz="3000" kern="1200">
          <a:solidFill>
            <a:srgbClr val="FFFFFF"/>
          </a:solidFill>
          <a:latin typeface="+mj-lt"/>
          <a:ea typeface="ＭＳ Ｐゴシック" pitchFamily="-108" charset="-128"/>
          <a:cs typeface="ＭＳ Ｐゴシック" pitchFamily="-110" charset="-128"/>
        </a:defRPr>
      </a:lvl1pPr>
      <a:lvl2pPr algn="l" defTabSz="457200" rtl="0" eaLnBrk="0" fontAlgn="base" hangingPunct="0">
        <a:lnSpc>
          <a:spcPts val="2800"/>
        </a:lnSpc>
        <a:spcBef>
          <a:spcPct val="0"/>
        </a:spcBef>
        <a:spcAft>
          <a:spcPct val="0"/>
        </a:spcAft>
        <a:defRPr sz="3000">
          <a:solidFill>
            <a:srgbClr val="FFFFFF"/>
          </a:solidFill>
          <a:latin typeface="Arial" charset="0"/>
          <a:ea typeface="ＭＳ Ｐゴシック" pitchFamily="-108" charset="-128"/>
          <a:cs typeface="ＭＳ Ｐゴシック" pitchFamily="-110" charset="-128"/>
        </a:defRPr>
      </a:lvl2pPr>
      <a:lvl3pPr algn="l" defTabSz="457200" rtl="0" eaLnBrk="0" fontAlgn="base" hangingPunct="0">
        <a:lnSpc>
          <a:spcPts val="2800"/>
        </a:lnSpc>
        <a:spcBef>
          <a:spcPct val="0"/>
        </a:spcBef>
        <a:spcAft>
          <a:spcPct val="0"/>
        </a:spcAft>
        <a:defRPr sz="3000">
          <a:solidFill>
            <a:srgbClr val="FFFFFF"/>
          </a:solidFill>
          <a:latin typeface="Arial" charset="0"/>
          <a:ea typeface="ＭＳ Ｐゴシック" pitchFamily="-108" charset="-128"/>
          <a:cs typeface="ＭＳ Ｐゴシック" pitchFamily="-110" charset="-128"/>
        </a:defRPr>
      </a:lvl3pPr>
      <a:lvl4pPr algn="l" defTabSz="457200" rtl="0" eaLnBrk="0" fontAlgn="base" hangingPunct="0">
        <a:lnSpc>
          <a:spcPts val="2800"/>
        </a:lnSpc>
        <a:spcBef>
          <a:spcPct val="0"/>
        </a:spcBef>
        <a:spcAft>
          <a:spcPct val="0"/>
        </a:spcAft>
        <a:defRPr sz="3000">
          <a:solidFill>
            <a:srgbClr val="FFFFFF"/>
          </a:solidFill>
          <a:latin typeface="Arial" charset="0"/>
          <a:ea typeface="ＭＳ Ｐゴシック" pitchFamily="-108" charset="-128"/>
          <a:cs typeface="ＭＳ Ｐゴシック" pitchFamily="-110" charset="-128"/>
        </a:defRPr>
      </a:lvl4pPr>
      <a:lvl5pPr algn="l" defTabSz="457200" rtl="0" eaLnBrk="0" fontAlgn="base" hangingPunct="0">
        <a:lnSpc>
          <a:spcPts val="2800"/>
        </a:lnSpc>
        <a:spcBef>
          <a:spcPct val="0"/>
        </a:spcBef>
        <a:spcAft>
          <a:spcPct val="0"/>
        </a:spcAft>
        <a:defRPr sz="3000">
          <a:solidFill>
            <a:srgbClr val="FFFFFF"/>
          </a:solidFill>
          <a:latin typeface="Arial" charset="0"/>
          <a:ea typeface="ＭＳ Ｐゴシック" pitchFamily="-108" charset="-128"/>
          <a:cs typeface="ＭＳ Ｐゴシック" pitchFamily="-110" charset="-128"/>
        </a:defRPr>
      </a:lvl5pPr>
      <a:lvl6pPr marL="457200" algn="l" defTabSz="457200" rtl="0" fontAlgn="base">
        <a:lnSpc>
          <a:spcPts val="2800"/>
        </a:lnSpc>
        <a:spcBef>
          <a:spcPct val="0"/>
        </a:spcBef>
        <a:spcAft>
          <a:spcPct val="0"/>
        </a:spcAft>
        <a:defRPr sz="3000">
          <a:solidFill>
            <a:srgbClr val="FFFFFF"/>
          </a:solidFill>
          <a:latin typeface="Arial" charset="0"/>
          <a:ea typeface="ＭＳ Ｐゴシック" pitchFamily="-108" charset="-128"/>
        </a:defRPr>
      </a:lvl6pPr>
      <a:lvl7pPr marL="914400" algn="l" defTabSz="457200" rtl="0" fontAlgn="base">
        <a:lnSpc>
          <a:spcPts val="2800"/>
        </a:lnSpc>
        <a:spcBef>
          <a:spcPct val="0"/>
        </a:spcBef>
        <a:spcAft>
          <a:spcPct val="0"/>
        </a:spcAft>
        <a:defRPr sz="3000">
          <a:solidFill>
            <a:srgbClr val="FFFFFF"/>
          </a:solidFill>
          <a:latin typeface="Arial" charset="0"/>
          <a:ea typeface="ＭＳ Ｐゴシック" pitchFamily="-108" charset="-128"/>
        </a:defRPr>
      </a:lvl7pPr>
      <a:lvl8pPr marL="1371600" algn="l" defTabSz="457200" rtl="0" fontAlgn="base">
        <a:lnSpc>
          <a:spcPts val="2800"/>
        </a:lnSpc>
        <a:spcBef>
          <a:spcPct val="0"/>
        </a:spcBef>
        <a:spcAft>
          <a:spcPct val="0"/>
        </a:spcAft>
        <a:defRPr sz="3000">
          <a:solidFill>
            <a:srgbClr val="FFFFFF"/>
          </a:solidFill>
          <a:latin typeface="Arial" charset="0"/>
          <a:ea typeface="ＭＳ Ｐゴシック" pitchFamily="-108" charset="-128"/>
        </a:defRPr>
      </a:lvl8pPr>
      <a:lvl9pPr marL="1828800" algn="l" defTabSz="457200" rtl="0" fontAlgn="base">
        <a:lnSpc>
          <a:spcPts val="2800"/>
        </a:lnSpc>
        <a:spcBef>
          <a:spcPct val="0"/>
        </a:spcBef>
        <a:spcAft>
          <a:spcPct val="0"/>
        </a:spcAft>
        <a:defRPr sz="3000">
          <a:solidFill>
            <a:srgbClr val="FFFFFF"/>
          </a:solidFill>
          <a:latin typeface="Arial" charset="0"/>
          <a:ea typeface="ＭＳ Ｐゴシック" pitchFamily="-108" charset="-128"/>
        </a:defRPr>
      </a:lvl9pPr>
    </p:titleStyle>
    <p:bodyStyle>
      <a:lvl1pPr marL="342900" indent="-342900" algn="l" defTabSz="457200" rtl="0" eaLnBrk="0" fontAlgn="base" hangingPunct="0">
        <a:spcBef>
          <a:spcPct val="20000"/>
        </a:spcBef>
        <a:spcAft>
          <a:spcPct val="0"/>
        </a:spcAft>
        <a:buFont typeface="Arial" charset="0"/>
        <a:buChar char="•"/>
        <a:defRPr sz="2400" kern="1200">
          <a:solidFill>
            <a:srgbClr val="292929"/>
          </a:solidFill>
          <a:latin typeface="+mn-lt"/>
          <a:ea typeface="ＭＳ Ｐゴシック" pitchFamily="-108" charset="-128"/>
          <a:cs typeface="ＭＳ Ｐゴシック" pitchFamily="-110" charset="-128"/>
        </a:defRPr>
      </a:lvl1pPr>
      <a:lvl2pPr marL="742950" indent="-285750" algn="l" defTabSz="457200" rtl="0" eaLnBrk="0" fontAlgn="base" hangingPunct="0">
        <a:spcBef>
          <a:spcPct val="20000"/>
        </a:spcBef>
        <a:spcAft>
          <a:spcPct val="0"/>
        </a:spcAft>
        <a:buFont typeface="Arial" charset="0"/>
        <a:buChar char="–"/>
        <a:defRPr sz="2000" kern="1200">
          <a:solidFill>
            <a:srgbClr val="292929"/>
          </a:solidFill>
          <a:latin typeface="+mn-lt"/>
          <a:ea typeface="ＭＳ Ｐゴシック" pitchFamily="-108" charset="-128"/>
          <a:cs typeface="ＭＳ Ｐゴシック"/>
        </a:defRPr>
      </a:lvl2pPr>
      <a:lvl3pPr marL="1143000" indent="-228600" algn="l" defTabSz="457200" rtl="0" eaLnBrk="0" fontAlgn="base" hangingPunct="0">
        <a:spcBef>
          <a:spcPct val="20000"/>
        </a:spcBef>
        <a:spcAft>
          <a:spcPct val="0"/>
        </a:spcAft>
        <a:buFont typeface="Arial" charset="0"/>
        <a:buChar char="•"/>
        <a:defRPr kern="1200">
          <a:solidFill>
            <a:srgbClr val="292929"/>
          </a:solidFill>
          <a:latin typeface="+mn-lt"/>
          <a:ea typeface="ＭＳ Ｐゴシック" pitchFamily="-108" charset="-128"/>
          <a:cs typeface="ＭＳ Ｐゴシック"/>
        </a:defRPr>
      </a:lvl3pPr>
      <a:lvl4pPr marL="1600200" indent="-228600" algn="l" defTabSz="457200" rtl="0" eaLnBrk="0" fontAlgn="base" hangingPunct="0">
        <a:spcBef>
          <a:spcPct val="20000"/>
        </a:spcBef>
        <a:spcAft>
          <a:spcPct val="0"/>
        </a:spcAft>
        <a:buFont typeface="Arial" charset="0"/>
        <a:buChar char="–"/>
        <a:defRPr kern="1200">
          <a:solidFill>
            <a:srgbClr val="292929"/>
          </a:solidFill>
          <a:latin typeface="+mn-lt"/>
          <a:ea typeface="ＭＳ Ｐゴシック" pitchFamily="-108" charset="-128"/>
          <a:cs typeface="ＭＳ Ｐゴシック"/>
        </a:defRPr>
      </a:lvl4pPr>
      <a:lvl5pPr marL="2057400" marR="0" indent="-228600" algn="l" defTabSz="457200" rtl="0" eaLnBrk="0" fontAlgn="base" latinLnBrk="0" hangingPunct="0">
        <a:lnSpc>
          <a:spcPct val="100000"/>
        </a:lnSpc>
        <a:spcBef>
          <a:spcPct val="20000"/>
        </a:spcBef>
        <a:spcAft>
          <a:spcPct val="0"/>
        </a:spcAft>
        <a:buClrTx/>
        <a:buSzTx/>
        <a:buFont typeface="Arial" charset="0"/>
        <a:buChar char="»"/>
        <a:tabLst/>
        <a:defRPr lang="en-US" kern="1200" smtClean="0">
          <a:solidFill>
            <a:srgbClr val="292929"/>
          </a:solidFill>
          <a:effectLst/>
          <a:latin typeface="+mn-lt"/>
          <a:ea typeface="ＭＳ Ｐゴシック" pitchFamily="-108"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8ECA06-E767-2E45-902E-394AE9FF12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8DF526-84C8-1948-B428-F7C982D99E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AA8E4B-7B4F-7F43-B003-0ECE7F0248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1F7C2-CB90-0E46-B9C1-9806C6DE7237}" type="datetimeFigureOut">
              <a:rPr lang="en-US" smtClean="0"/>
              <a:t>8/1/2022</a:t>
            </a:fld>
            <a:endParaRPr lang="en-US"/>
          </a:p>
        </p:txBody>
      </p:sp>
      <p:sp>
        <p:nvSpPr>
          <p:cNvPr id="5" name="Footer Placeholder 4">
            <a:extLst>
              <a:ext uri="{FF2B5EF4-FFF2-40B4-BE49-F238E27FC236}">
                <a16:creationId xmlns:a16="http://schemas.microsoft.com/office/drawing/2014/main" id="{5273426D-184F-474D-AB65-901CF6056E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933BAD-3224-3D4A-AF4C-40D29A01C7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7C032F-CD6F-4040-A6F8-55EF6F4FAEDE}" type="slidenum">
              <a:rPr lang="en-US" smtClean="0"/>
              <a:t>‹#›</a:t>
            </a:fld>
            <a:endParaRPr lang="en-US"/>
          </a:p>
        </p:txBody>
      </p:sp>
    </p:spTree>
    <p:extLst>
      <p:ext uri="{BB962C8B-B14F-4D97-AF65-F5344CB8AC3E}">
        <p14:creationId xmlns:p14="http://schemas.microsoft.com/office/powerpoint/2010/main" val="563010252"/>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 id="2147483820" r:id="rId21"/>
    <p:sldLayoutId id="2147483821" r:id="rId22"/>
    <p:sldLayoutId id="2147483822" r:id="rId23"/>
    <p:sldLayoutId id="2147483823" r:id="rId24"/>
    <p:sldLayoutId id="2147483824" r:id="rId25"/>
    <p:sldLayoutId id="2147483825" r:id="rId26"/>
    <p:sldLayoutId id="2147483826" r:id="rId27"/>
  </p:sldLayoutIdLst>
  <p:txStyles>
    <p:titleStyle>
      <a:lvl1pPr algn="l" defTabSz="914400" rtl="0" eaLnBrk="1" latinLnBrk="0" hangingPunct="1">
        <a:lnSpc>
          <a:spcPct val="90000"/>
        </a:lnSpc>
        <a:spcBef>
          <a:spcPct val="0"/>
        </a:spcBef>
        <a:buNone/>
        <a:defRPr sz="4400" kern="1200" spc="-15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5">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F4744400-58D1-544C-646B-1F7644852D74}"/>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a:extLst>
              <a:ext uri="{FF2B5EF4-FFF2-40B4-BE49-F238E27FC236}">
                <a16:creationId xmlns:a16="http://schemas.microsoft.com/office/drawing/2014/main" id="{7E29BCDC-83EA-5D06-2F5F-DA68208EFE5C}"/>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a:defRPr/>
            </a:pPr>
            <a:fld id="{6E8B54CE-81A4-463A-A4EA-C62C77915538}" type="slidenum">
              <a:rPr lang="en-US"/>
              <a:pPr>
                <a:defRPr/>
              </a:pPr>
              <a:t>‹#›</a:t>
            </a:fld>
            <a:endParaRPr lang="en-US"/>
          </a:p>
        </p:txBody>
      </p:sp>
    </p:spTree>
    <p:extLst>
      <p:ext uri="{BB962C8B-B14F-4D97-AF65-F5344CB8AC3E}">
        <p14:creationId xmlns:p14="http://schemas.microsoft.com/office/powerpoint/2010/main" val="14866008"/>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Arial" charset="0"/>
        </a:defRPr>
      </a:lvl2pPr>
      <a:lvl3pPr algn="ctr" rtl="0" eaLnBrk="0" fontAlgn="base" hangingPunct="0">
        <a:spcBef>
          <a:spcPct val="0"/>
        </a:spcBef>
        <a:spcAft>
          <a:spcPct val="0"/>
        </a:spcAft>
        <a:defRPr>
          <a:solidFill>
            <a:schemeClr val="tx2"/>
          </a:solidFill>
          <a:latin typeface="Arial" charset="0"/>
        </a:defRPr>
      </a:lvl3pPr>
      <a:lvl4pPr algn="ctr" rtl="0" eaLnBrk="0" fontAlgn="base" hangingPunct="0">
        <a:spcBef>
          <a:spcPct val="0"/>
        </a:spcBef>
        <a:spcAft>
          <a:spcPct val="0"/>
        </a:spcAft>
        <a:defRPr>
          <a:solidFill>
            <a:schemeClr val="tx2"/>
          </a:solidFill>
          <a:latin typeface="Arial" charset="0"/>
        </a:defRPr>
      </a:lvl4pPr>
      <a:lvl5pPr algn="ctr" rtl="0" eaLnBrk="0" fontAlgn="base" hangingPunct="0">
        <a:spcBef>
          <a:spcPct val="0"/>
        </a:spcBef>
        <a:spcAft>
          <a:spcPct val="0"/>
        </a:spcAft>
        <a:defRPr>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100.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notesSlide" Target="../notesSlides/notesSlide71.xml"/><Relationship Id="rId1" Type="http://schemas.openxmlformats.org/officeDocument/2006/relationships/slideLayout" Target="../slideLayouts/slideLayout159.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9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4.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74.xml"/><Relationship Id="rId1" Type="http://schemas.openxmlformats.org/officeDocument/2006/relationships/slideLayout" Target="../slideLayouts/slideLayout65.xml"/></Relationships>
</file>

<file path=ppt/slides/_rels/slide105.xml.rels><?xml version="1.0" encoding="UTF-8" standalone="yes"?>
<Relationships xmlns="http://schemas.openxmlformats.org/package/2006/relationships"><Relationship Id="rId8" Type="http://schemas.openxmlformats.org/officeDocument/2006/relationships/image" Target="../media/image298.png"/><Relationship Id="rId3" Type="http://schemas.openxmlformats.org/officeDocument/2006/relationships/image" Target="../media/image293.png"/><Relationship Id="rId7" Type="http://schemas.openxmlformats.org/officeDocument/2006/relationships/image" Target="../media/image297.png"/><Relationship Id="rId2" Type="http://schemas.openxmlformats.org/officeDocument/2006/relationships/notesSlide" Target="../notesSlides/notesSlide75.xml"/><Relationship Id="rId1" Type="http://schemas.openxmlformats.org/officeDocument/2006/relationships/slideLayout" Target="../slideLayouts/slideLayout59.xml"/><Relationship Id="rId6" Type="http://schemas.openxmlformats.org/officeDocument/2006/relationships/image" Target="../media/image296.png"/><Relationship Id="rId5" Type="http://schemas.openxmlformats.org/officeDocument/2006/relationships/image" Target="../media/image295.png"/><Relationship Id="rId4" Type="http://schemas.openxmlformats.org/officeDocument/2006/relationships/image" Target="../media/image294.png"/></Relationships>
</file>

<file path=ppt/slides/_rels/slide106.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76.xml"/><Relationship Id="rId1" Type="http://schemas.openxmlformats.org/officeDocument/2006/relationships/slideLayout" Target="../slideLayouts/slideLayout59.xml"/><Relationship Id="rId5" Type="http://schemas.openxmlformats.org/officeDocument/2006/relationships/image" Target="../media/image301.jpeg"/><Relationship Id="rId4" Type="http://schemas.openxmlformats.org/officeDocument/2006/relationships/image" Target="../media/image300.png"/></Relationships>
</file>

<file path=ppt/slides/_rels/slide107.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77.xml"/><Relationship Id="rId1" Type="http://schemas.openxmlformats.org/officeDocument/2006/relationships/slideLayout" Target="../slideLayouts/slideLayout69.xml"/></Relationships>
</file>

<file path=ppt/slides/_rels/slide108.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59.xml"/></Relationships>
</file>

<file path=ppt/slides/_rels/slide109.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image" Target="../media/image304.png"/><Relationship Id="rId1" Type="http://schemas.openxmlformats.org/officeDocument/2006/relationships/slideLayout" Target="../slideLayouts/slideLayout59.xml"/><Relationship Id="rId4" Type="http://schemas.openxmlformats.org/officeDocument/2006/relationships/image" Target="../media/image306.png"/></Relationships>
</file>

<file path=ppt/slides/_rels/slide1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8.xml"/></Relationships>
</file>

<file path=ppt/slides/_rels/slide110.xml.rels><?xml version="1.0" encoding="UTF-8" standalone="yes"?>
<Relationships xmlns="http://schemas.openxmlformats.org/package/2006/relationships"><Relationship Id="rId2" Type="http://schemas.openxmlformats.org/officeDocument/2006/relationships/image" Target="../media/image307.png"/><Relationship Id="rId1" Type="http://schemas.openxmlformats.org/officeDocument/2006/relationships/slideLayout" Target="../slideLayouts/slideLayout59.xml"/></Relationships>
</file>

<file path=ppt/slides/_rels/slide111.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notesSlide" Target="../notesSlides/notesSlide78.xml"/><Relationship Id="rId1" Type="http://schemas.openxmlformats.org/officeDocument/2006/relationships/slideLayout" Target="../slideLayouts/slideLayout59.xml"/><Relationship Id="rId5" Type="http://schemas.openxmlformats.org/officeDocument/2006/relationships/image" Target="../media/image310.png"/><Relationship Id="rId4" Type="http://schemas.openxmlformats.org/officeDocument/2006/relationships/image" Target="../media/image309.jpeg"/></Relationships>
</file>

<file path=ppt/slides/_rels/slide112.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79.xml"/><Relationship Id="rId1" Type="http://schemas.openxmlformats.org/officeDocument/2006/relationships/slideLayout" Target="../slideLayouts/slideLayout59.xml"/><Relationship Id="rId5" Type="http://schemas.openxmlformats.org/officeDocument/2006/relationships/image" Target="../media/image313.jpeg"/><Relationship Id="rId4" Type="http://schemas.openxmlformats.org/officeDocument/2006/relationships/image" Target="../media/image312.png"/></Relationships>
</file>

<file path=ppt/slides/_rels/slide113.xml.rels><?xml version="1.0" encoding="UTF-8" standalone="yes"?>
<Relationships xmlns="http://schemas.openxmlformats.org/package/2006/relationships"><Relationship Id="rId3" Type="http://schemas.openxmlformats.org/officeDocument/2006/relationships/image" Target="../media/image315.png"/><Relationship Id="rId7" Type="http://schemas.openxmlformats.org/officeDocument/2006/relationships/image" Target="../media/image319.jpeg"/><Relationship Id="rId2" Type="http://schemas.openxmlformats.org/officeDocument/2006/relationships/image" Target="../media/image314.emf"/><Relationship Id="rId1" Type="http://schemas.openxmlformats.org/officeDocument/2006/relationships/slideLayout" Target="../slideLayouts/slideLayout59.xml"/><Relationship Id="rId6" Type="http://schemas.openxmlformats.org/officeDocument/2006/relationships/image" Target="../media/image318.jpeg"/><Relationship Id="rId5" Type="http://schemas.openxmlformats.org/officeDocument/2006/relationships/image" Target="../media/image317.jpeg"/><Relationship Id="rId4" Type="http://schemas.openxmlformats.org/officeDocument/2006/relationships/image" Target="../media/image316.jpeg"/></Relationships>
</file>

<file path=ppt/slides/_rels/slide114.xml.rels><?xml version="1.0" encoding="UTF-8" standalone="yes"?>
<Relationships xmlns="http://schemas.openxmlformats.org/package/2006/relationships"><Relationship Id="rId3" Type="http://schemas.openxmlformats.org/officeDocument/2006/relationships/image" Target="../media/image321.jpeg"/><Relationship Id="rId7" Type="http://schemas.openxmlformats.org/officeDocument/2006/relationships/image" Target="../media/image325.png"/><Relationship Id="rId2" Type="http://schemas.openxmlformats.org/officeDocument/2006/relationships/image" Target="../media/image320.png"/><Relationship Id="rId1" Type="http://schemas.openxmlformats.org/officeDocument/2006/relationships/slideLayout" Target="../slideLayouts/slideLayout59.xml"/><Relationship Id="rId6" Type="http://schemas.openxmlformats.org/officeDocument/2006/relationships/image" Target="../media/image324.png"/><Relationship Id="rId5" Type="http://schemas.openxmlformats.org/officeDocument/2006/relationships/image" Target="../media/image323.png"/><Relationship Id="rId4" Type="http://schemas.openxmlformats.org/officeDocument/2006/relationships/image" Target="../media/image322.png"/></Relationships>
</file>

<file path=ppt/slides/_rels/slide115.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80.xml"/><Relationship Id="rId1" Type="http://schemas.openxmlformats.org/officeDocument/2006/relationships/slideLayout" Target="../slideLayouts/slideLayout59.xml"/><Relationship Id="rId4" Type="http://schemas.openxmlformats.org/officeDocument/2006/relationships/image" Target="../media/image327.jpe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9.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8.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81.xml"/></Relationships>
</file>

<file path=ppt/slides/_rels/slide119.xml.rels><?xml version="1.0" encoding="UTF-8" standalone="yes"?>
<Relationships xmlns="http://schemas.openxmlformats.org/package/2006/relationships"><Relationship Id="rId2" Type="http://schemas.openxmlformats.org/officeDocument/2006/relationships/image" Target="../media/image328.png"/><Relationship Id="rId1" Type="http://schemas.openxmlformats.org/officeDocument/2006/relationships/slideLayout" Target="../slideLayouts/slideLayout82.xml"/></Relationships>
</file>

<file path=ppt/slides/_rels/slide1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8.xml"/></Relationships>
</file>

<file path=ppt/slides/_rels/slide120.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notesSlide" Target="../notesSlides/notesSlide84.xml"/><Relationship Id="rId1" Type="http://schemas.openxmlformats.org/officeDocument/2006/relationships/slideLayout" Target="../slideLayouts/slideLayout85.xml"/></Relationships>
</file>

<file path=ppt/slides/_rels/slide121.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85.xml"/><Relationship Id="rId1" Type="http://schemas.openxmlformats.org/officeDocument/2006/relationships/slideLayout" Target="../slideLayouts/slideLayout82.xml"/></Relationships>
</file>

<file path=ppt/slides/_rels/slide122.xml.rels><?xml version="1.0" encoding="UTF-8" standalone="yes"?>
<Relationships xmlns="http://schemas.openxmlformats.org/package/2006/relationships"><Relationship Id="rId2" Type="http://schemas.openxmlformats.org/officeDocument/2006/relationships/image" Target="../media/image331.jpeg"/><Relationship Id="rId1" Type="http://schemas.openxmlformats.org/officeDocument/2006/relationships/slideLayout" Target="../slideLayouts/slideLayout84.xml"/></Relationships>
</file>

<file path=ppt/slides/_rels/slide123.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notesSlide" Target="../notesSlides/notesSlide86.xml"/><Relationship Id="rId1" Type="http://schemas.openxmlformats.org/officeDocument/2006/relationships/slideLayout" Target="../slideLayouts/slideLayout84.xml"/><Relationship Id="rId4" Type="http://schemas.openxmlformats.org/officeDocument/2006/relationships/image" Target="../media/image333.png"/></Relationships>
</file>

<file path=ppt/slides/_rels/slide124.xml.rels><?xml version="1.0" encoding="UTF-8" standalone="yes"?>
<Relationships xmlns="http://schemas.openxmlformats.org/package/2006/relationships"><Relationship Id="rId2" Type="http://schemas.openxmlformats.org/officeDocument/2006/relationships/image" Target="../media/image334.png"/><Relationship Id="rId1" Type="http://schemas.openxmlformats.org/officeDocument/2006/relationships/slideLayout" Target="../slideLayouts/slideLayout84.xml"/></Relationships>
</file>

<file path=ppt/slides/_rels/slide125.xml.rels><?xml version="1.0" encoding="UTF-8" standalone="yes"?>
<Relationships xmlns="http://schemas.openxmlformats.org/package/2006/relationships"><Relationship Id="rId3" Type="http://schemas.openxmlformats.org/officeDocument/2006/relationships/image" Target="../media/image335.jpeg"/><Relationship Id="rId2" Type="http://schemas.openxmlformats.org/officeDocument/2006/relationships/notesSlide" Target="../notesSlides/notesSlide87.xml"/><Relationship Id="rId1" Type="http://schemas.openxmlformats.org/officeDocument/2006/relationships/slideLayout" Target="../slideLayouts/slideLayout167.xml"/></Relationships>
</file>

<file path=ppt/slides/_rels/slide126.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notesSlide" Target="../notesSlides/notesSlide88.xml"/><Relationship Id="rId1" Type="http://schemas.openxmlformats.org/officeDocument/2006/relationships/slideLayout" Target="../slideLayouts/slideLayout85.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85.xml"/></Relationships>
</file>

<file path=ppt/slides/_rels/slide128.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notesSlide" Target="../notesSlides/notesSlide90.xml"/><Relationship Id="rId1" Type="http://schemas.openxmlformats.org/officeDocument/2006/relationships/slideLayout" Target="../slideLayouts/slideLayout8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84.xml"/></Relationships>
</file>

<file path=ppt/slides/_rels/slide13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38.jpeg"/><Relationship Id="rId7" Type="http://schemas.openxmlformats.org/officeDocument/2006/relationships/diagramColors" Target="../diagrams/colors2.xml"/><Relationship Id="rId2" Type="http://schemas.openxmlformats.org/officeDocument/2006/relationships/notesSlide" Target="../notesSlides/notesSlide92.xml"/><Relationship Id="rId1" Type="http://schemas.openxmlformats.org/officeDocument/2006/relationships/slideLayout" Target="../slideLayouts/slideLayout8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3.xml"/><Relationship Id="rId1" Type="http://schemas.openxmlformats.org/officeDocument/2006/relationships/slideLayout" Target="../slideLayouts/slideLayout8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8.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8.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58.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8.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8.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8.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58.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notesSlide" Target="../notesSlides/notesSlide12.xml"/><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slideLayout" Target="../slideLayouts/slideLayout7.xml"/><Relationship Id="rId16" Type="http://schemas.openxmlformats.org/officeDocument/2006/relationships/image" Target="../media/image51.png"/><Relationship Id="rId1" Type="http://schemas.openxmlformats.org/officeDocument/2006/relationships/tags" Target="../tags/tag1.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6.png"/><Relationship Id="rId18" Type="http://schemas.openxmlformats.org/officeDocument/2006/relationships/image" Target="../media/image81.png"/><Relationship Id="rId3" Type="http://schemas.openxmlformats.org/officeDocument/2006/relationships/image" Target="../media/image66.png"/><Relationship Id="rId21" Type="http://schemas.openxmlformats.org/officeDocument/2006/relationships/image" Target="../media/image84.pn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0.png"/><Relationship Id="rId2" Type="http://schemas.openxmlformats.org/officeDocument/2006/relationships/notesSlide" Target="../notesSlides/notesSlide17.xml"/><Relationship Id="rId16" Type="http://schemas.openxmlformats.org/officeDocument/2006/relationships/image" Target="../media/image79.png"/><Relationship Id="rId20"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5" Type="http://schemas.openxmlformats.org/officeDocument/2006/relationships/image" Target="../media/image78.png"/><Relationship Id="rId10" Type="http://schemas.openxmlformats.org/officeDocument/2006/relationships/image" Target="../media/image73.png"/><Relationship Id="rId19" Type="http://schemas.openxmlformats.org/officeDocument/2006/relationships/image" Target="../media/image82.png"/><Relationship Id="rId4" Type="http://schemas.openxmlformats.org/officeDocument/2006/relationships/image" Target="../media/image67.jpeg"/><Relationship Id="rId9" Type="http://schemas.openxmlformats.org/officeDocument/2006/relationships/image" Target="../media/image72.png"/><Relationship Id="rId14" Type="http://schemas.openxmlformats.org/officeDocument/2006/relationships/image" Target="../media/image77.png"/><Relationship Id="rId22" Type="http://schemas.openxmlformats.org/officeDocument/2006/relationships/image" Target="../media/image8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3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emf"/><Relationship Id="rId7"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90.emf"/><Relationship Id="rId5" Type="http://schemas.openxmlformats.org/officeDocument/2006/relationships/image" Target="../media/image89.emf"/><Relationship Id="rId4" Type="http://schemas.openxmlformats.org/officeDocument/2006/relationships/image" Target="../media/image88.emf"/></Relationships>
</file>

<file path=ppt/slides/_rels/slide32.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emf"/><Relationship Id="rId3" Type="http://schemas.openxmlformats.org/officeDocument/2006/relationships/image" Target="../media/image93.emf"/><Relationship Id="rId7" Type="http://schemas.openxmlformats.org/officeDocument/2006/relationships/image" Target="../media/image97.emf"/><Relationship Id="rId12" Type="http://schemas.openxmlformats.org/officeDocument/2006/relationships/image" Target="../media/image102.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96.png"/><Relationship Id="rId11" Type="http://schemas.openxmlformats.org/officeDocument/2006/relationships/image" Target="../media/image101.emf"/><Relationship Id="rId5" Type="http://schemas.openxmlformats.org/officeDocument/2006/relationships/image" Target="../media/image95.emf"/><Relationship Id="rId10" Type="http://schemas.openxmlformats.org/officeDocument/2006/relationships/image" Target="../media/image100.png"/><Relationship Id="rId4" Type="http://schemas.openxmlformats.org/officeDocument/2006/relationships/image" Target="../media/image94.emf"/><Relationship Id="rId9" Type="http://schemas.openxmlformats.org/officeDocument/2006/relationships/image" Target="../media/image99.emf"/><Relationship Id="rId14" Type="http://schemas.openxmlformats.org/officeDocument/2006/relationships/image" Target="../media/image104.png"/></Relationships>
</file>

<file path=ppt/slides/_rels/slide33.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emf"/><Relationship Id="rId7" Type="http://schemas.openxmlformats.org/officeDocument/2006/relationships/image" Target="../media/image109.emf"/><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108.png"/><Relationship Id="rId5" Type="http://schemas.openxmlformats.org/officeDocument/2006/relationships/image" Target="../media/image107.emf"/><Relationship Id="rId10" Type="http://schemas.openxmlformats.org/officeDocument/2006/relationships/image" Target="../media/image112.png"/><Relationship Id="rId4" Type="http://schemas.openxmlformats.org/officeDocument/2006/relationships/image" Target="../media/image106.emf"/><Relationship Id="rId9" Type="http://schemas.openxmlformats.org/officeDocument/2006/relationships/image" Target="../media/image111.emf"/></Relationships>
</file>

<file path=ppt/slides/_rels/slide3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119.jpeg"/><Relationship Id="rId4" Type="http://schemas.openxmlformats.org/officeDocument/2006/relationships/image" Target="../media/image118.png"/></Relationships>
</file>

<file path=ppt/slides/_rels/slide3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4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12.xml"/><Relationship Id="rId4" Type="http://schemas.openxmlformats.org/officeDocument/2006/relationships/image" Target="../media/image124.png"/></Relationships>
</file>

<file path=ppt/slides/_rels/slide4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6.xml"/><Relationship Id="rId1" Type="http://schemas.openxmlformats.org/officeDocument/2006/relationships/slideLayout" Target="../slideLayouts/slideLayout25.xml"/><Relationship Id="rId4" Type="http://schemas.openxmlformats.org/officeDocument/2006/relationships/image" Target="../media/image128.png"/></Relationships>
</file>

<file path=ppt/slides/_rels/slide4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comments" Target="../comments/comment1.xml"/></Relationships>
</file>

<file path=ppt/slides/_rels/slide4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omments" Target="../comments/commen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1.xml"/></Relationships>
</file>

<file path=ppt/slides/_rels/slide58.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41.xml"/><Relationship Id="rId1" Type="http://schemas.openxmlformats.org/officeDocument/2006/relationships/slideLayout" Target="../slideLayouts/slideLayout71.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8.xml"/></Relationships>
</file>

<file path=ppt/slides/_rels/slide6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3.xml"/><Relationship Id="rId1" Type="http://schemas.openxmlformats.org/officeDocument/2006/relationships/slideLayout" Target="../slideLayouts/slideLayout71.xml"/></Relationships>
</file>

<file path=ppt/slides/_rels/slide6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44.xml"/><Relationship Id="rId1" Type="http://schemas.openxmlformats.org/officeDocument/2006/relationships/slideLayout" Target="../slideLayouts/slideLayout71.xml"/><Relationship Id="rId5" Type="http://schemas.openxmlformats.org/officeDocument/2006/relationships/hyperlink" Target="https://www.iaea.org/events/ministerial-nuclear-power-conference-2022" TargetMode="External"/><Relationship Id="rId4" Type="http://schemas.openxmlformats.org/officeDocument/2006/relationships/image" Target="../media/image141.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6.xml"/></Relationships>
</file>

<file path=ppt/slides/_rels/slide64.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image" Target="../media/image143.jpeg"/><Relationship Id="rId7" Type="http://schemas.openxmlformats.org/officeDocument/2006/relationships/image" Target="../media/image147.png"/><Relationship Id="rId2" Type="http://schemas.openxmlformats.org/officeDocument/2006/relationships/image" Target="../media/image142.jpeg"/><Relationship Id="rId1" Type="http://schemas.openxmlformats.org/officeDocument/2006/relationships/slideLayout" Target="../slideLayouts/slideLayout92.xml"/><Relationship Id="rId6" Type="http://schemas.openxmlformats.org/officeDocument/2006/relationships/image" Target="../media/image146.emf"/><Relationship Id="rId5" Type="http://schemas.openxmlformats.org/officeDocument/2006/relationships/image" Target="../media/image145.jpeg"/><Relationship Id="rId10" Type="http://schemas.openxmlformats.org/officeDocument/2006/relationships/image" Target="../media/image150.jpeg"/><Relationship Id="rId4" Type="http://schemas.openxmlformats.org/officeDocument/2006/relationships/image" Target="../media/image144.jpeg"/><Relationship Id="rId9" Type="http://schemas.openxmlformats.org/officeDocument/2006/relationships/image" Target="../media/image149.jpeg"/></Relationships>
</file>

<file path=ppt/slides/_rels/slide65.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image" Target="../media/image151.png"/><Relationship Id="rId1" Type="http://schemas.openxmlformats.org/officeDocument/2006/relationships/slideLayout" Target="../slideLayouts/slideLayout92.xml"/><Relationship Id="rId6" Type="http://schemas.openxmlformats.org/officeDocument/2006/relationships/image" Target="../media/image155.png"/><Relationship Id="rId5" Type="http://schemas.openxmlformats.org/officeDocument/2006/relationships/image" Target="../media/image154.png"/><Relationship Id="rId10" Type="http://schemas.openxmlformats.org/officeDocument/2006/relationships/image" Target="../media/image159.jpeg"/><Relationship Id="rId4" Type="http://schemas.openxmlformats.org/officeDocument/2006/relationships/image" Target="../media/image153.png"/><Relationship Id="rId9" Type="http://schemas.openxmlformats.org/officeDocument/2006/relationships/image" Target="../media/image158.jpeg"/></Relationships>
</file>

<file path=ppt/slides/_rels/slide6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47.xml"/><Relationship Id="rId1" Type="http://schemas.openxmlformats.org/officeDocument/2006/relationships/slideLayout" Target="../slideLayouts/slideLayout85.xml"/><Relationship Id="rId4" Type="http://schemas.openxmlformats.org/officeDocument/2006/relationships/image" Target="../media/image161.jpeg"/></Relationships>
</file>

<file path=ppt/slides/_rels/slide6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48.xml"/><Relationship Id="rId1" Type="http://schemas.openxmlformats.org/officeDocument/2006/relationships/slideLayout" Target="../slideLayouts/slideLayout114.xml"/></Relationships>
</file>

<file path=ppt/slides/_rels/slide6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8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8.xml"/></Relationships>
</file>

<file path=ppt/slides/_rels/slide7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49.xml"/><Relationship Id="rId1" Type="http://schemas.openxmlformats.org/officeDocument/2006/relationships/slideLayout" Target="../slideLayouts/slideLayout141.xml"/></Relationships>
</file>

<file path=ppt/slides/_rels/slide7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50.xml"/><Relationship Id="rId1" Type="http://schemas.openxmlformats.org/officeDocument/2006/relationships/slideLayout" Target="../slideLayouts/slideLayout141.xml"/></Relationships>
</file>

<file path=ppt/slides/_rels/slide72.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51.xml"/><Relationship Id="rId1" Type="http://schemas.openxmlformats.org/officeDocument/2006/relationships/slideLayout" Target="../slideLayouts/slideLayout141.xml"/><Relationship Id="rId4" Type="http://schemas.openxmlformats.org/officeDocument/2006/relationships/image" Target="../media/image167.jpeg"/></Relationships>
</file>

<file path=ppt/slides/_rels/slide73.xml.rels><?xml version="1.0" encoding="UTF-8" standalone="yes"?>
<Relationships xmlns="http://schemas.openxmlformats.org/package/2006/relationships"><Relationship Id="rId8" Type="http://schemas.openxmlformats.org/officeDocument/2006/relationships/image" Target="../media/image173.jpeg"/><Relationship Id="rId3" Type="http://schemas.openxmlformats.org/officeDocument/2006/relationships/image" Target="../media/image168.jpeg"/><Relationship Id="rId7" Type="http://schemas.openxmlformats.org/officeDocument/2006/relationships/image" Target="../media/image172.png"/><Relationship Id="rId2" Type="http://schemas.openxmlformats.org/officeDocument/2006/relationships/notesSlide" Target="../notesSlides/notesSlide52.xml"/><Relationship Id="rId1" Type="http://schemas.openxmlformats.org/officeDocument/2006/relationships/slideLayout" Target="../slideLayouts/slideLayout141.xml"/><Relationship Id="rId6" Type="http://schemas.openxmlformats.org/officeDocument/2006/relationships/image" Target="../media/image171.png"/><Relationship Id="rId5" Type="http://schemas.openxmlformats.org/officeDocument/2006/relationships/image" Target="../media/image170.jpeg"/><Relationship Id="rId10" Type="http://schemas.openxmlformats.org/officeDocument/2006/relationships/image" Target="../media/image175.png"/><Relationship Id="rId4" Type="http://schemas.openxmlformats.org/officeDocument/2006/relationships/image" Target="../media/image169.jpeg"/><Relationship Id="rId9" Type="http://schemas.openxmlformats.org/officeDocument/2006/relationships/image" Target="../media/image174.jpeg"/></Relationships>
</file>

<file path=ppt/slides/_rels/slide7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53.xml"/><Relationship Id="rId1" Type="http://schemas.openxmlformats.org/officeDocument/2006/relationships/slideLayout" Target="../slideLayouts/slideLayout14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77.xml.rels><?xml version="1.0" encoding="UTF-8" standalone="yes"?>
<Relationships xmlns="http://schemas.openxmlformats.org/package/2006/relationships"><Relationship Id="rId8" Type="http://schemas.openxmlformats.org/officeDocument/2006/relationships/image" Target="../media/image182.emf"/><Relationship Id="rId3" Type="http://schemas.openxmlformats.org/officeDocument/2006/relationships/image" Target="../media/image177.jpeg"/><Relationship Id="rId7" Type="http://schemas.openxmlformats.org/officeDocument/2006/relationships/image" Target="../media/image181.emf"/><Relationship Id="rId12" Type="http://schemas.openxmlformats.org/officeDocument/2006/relationships/image" Target="../media/image186.png"/><Relationship Id="rId2" Type="http://schemas.openxmlformats.org/officeDocument/2006/relationships/notesSlide" Target="../notesSlides/notesSlide54.xml"/><Relationship Id="rId1" Type="http://schemas.openxmlformats.org/officeDocument/2006/relationships/slideLayout" Target="../slideLayouts/slideLayout82.xml"/><Relationship Id="rId6" Type="http://schemas.openxmlformats.org/officeDocument/2006/relationships/image" Target="../media/image180.emf"/><Relationship Id="rId11" Type="http://schemas.openxmlformats.org/officeDocument/2006/relationships/image" Target="../media/image185.jpeg"/><Relationship Id="rId5" Type="http://schemas.openxmlformats.org/officeDocument/2006/relationships/image" Target="../media/image179.emf"/><Relationship Id="rId10" Type="http://schemas.openxmlformats.org/officeDocument/2006/relationships/image" Target="../media/image184.emf"/><Relationship Id="rId4" Type="http://schemas.openxmlformats.org/officeDocument/2006/relationships/image" Target="../media/image178.png"/><Relationship Id="rId9" Type="http://schemas.openxmlformats.org/officeDocument/2006/relationships/image" Target="../media/image183.emf"/></Relationships>
</file>

<file path=ppt/slides/_rels/slide78.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image" Target="../media/image187.png"/><Relationship Id="rId7" Type="http://schemas.openxmlformats.org/officeDocument/2006/relationships/image" Target="../media/image191.jpeg"/><Relationship Id="rId2" Type="http://schemas.openxmlformats.org/officeDocument/2006/relationships/notesSlide" Target="../notesSlides/notesSlide55.xml"/><Relationship Id="rId1" Type="http://schemas.openxmlformats.org/officeDocument/2006/relationships/slideLayout" Target="../slideLayouts/slideLayout98.xml"/><Relationship Id="rId6" Type="http://schemas.openxmlformats.org/officeDocument/2006/relationships/image" Target="../media/image190.jpeg"/><Relationship Id="rId5" Type="http://schemas.openxmlformats.org/officeDocument/2006/relationships/image" Target="../media/image189.jpg"/><Relationship Id="rId10" Type="http://schemas.openxmlformats.org/officeDocument/2006/relationships/image" Target="../media/image194.jpeg"/><Relationship Id="rId4" Type="http://schemas.openxmlformats.org/officeDocument/2006/relationships/image" Target="../media/image188.jpeg"/><Relationship Id="rId9" Type="http://schemas.openxmlformats.org/officeDocument/2006/relationships/image" Target="../media/image193.emf"/></Relationships>
</file>

<file path=ppt/slides/_rels/slide79.xml.rels><?xml version="1.0" encoding="UTF-8" standalone="yes"?>
<Relationships xmlns="http://schemas.openxmlformats.org/package/2006/relationships"><Relationship Id="rId8" Type="http://schemas.openxmlformats.org/officeDocument/2006/relationships/hyperlink" Target="https://www.anl.gov/nse/activated-materials-laboratory" TargetMode="External"/><Relationship Id="rId3" Type="http://schemas.openxmlformats.org/officeDocument/2006/relationships/image" Target="../media/image195.jpeg"/><Relationship Id="rId7" Type="http://schemas.openxmlformats.org/officeDocument/2006/relationships/hyperlink" Target="https://www.anl.gov/cfc/pyroprocessing-facility" TargetMode="External"/><Relationship Id="rId2" Type="http://schemas.openxmlformats.org/officeDocument/2006/relationships/notesSlide" Target="../notesSlides/notesSlide56.xml"/><Relationship Id="rId1" Type="http://schemas.openxmlformats.org/officeDocument/2006/relationships/slideLayout" Target="../slideLayouts/slideLayout92.xml"/><Relationship Id="rId6" Type="http://schemas.openxmlformats.org/officeDocument/2006/relationships/hyperlink" Target="https://www.anl.gov/nse/natural-convection-shutdown-heat-removal-test-facility" TargetMode="External"/><Relationship Id="rId5" Type="http://schemas.openxmlformats.org/officeDocument/2006/relationships/hyperlink" Target="https://www.anl.gov/nse/mechanisms-engineering-test-loop-facility" TargetMode="External"/><Relationship Id="rId4" Type="http://schemas.openxmlformats.org/officeDocument/2006/relationships/image" Target="../media/image196.jpeg"/><Relationship Id="rId9" Type="http://schemas.openxmlformats.org/officeDocument/2006/relationships/image" Target="../media/image197.jpeg"/></Relationships>
</file>

<file path=ppt/slides/_rels/slide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8.xml"/></Relationships>
</file>

<file path=ppt/slides/_rels/slide80.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57.xml"/><Relationship Id="rId1" Type="http://schemas.openxmlformats.org/officeDocument/2006/relationships/slideLayout" Target="../slideLayouts/slideLayout98.xml"/><Relationship Id="rId6" Type="http://schemas.openxmlformats.org/officeDocument/2006/relationships/image" Target="../media/image201.png"/><Relationship Id="rId5" Type="http://schemas.openxmlformats.org/officeDocument/2006/relationships/image" Target="../media/image200.emf"/><Relationship Id="rId4" Type="http://schemas.openxmlformats.org/officeDocument/2006/relationships/image" Target="../media/image199.png"/></Relationships>
</file>

<file path=ppt/slides/_rels/slide81.xml.rels><?xml version="1.0" encoding="UTF-8" standalone="yes"?>
<Relationships xmlns="http://schemas.openxmlformats.org/package/2006/relationships"><Relationship Id="rId3" Type="http://schemas.openxmlformats.org/officeDocument/2006/relationships/image" Target="../media/image202.png"/><Relationship Id="rId7" Type="http://schemas.openxmlformats.org/officeDocument/2006/relationships/image" Target="../media/image206.png"/><Relationship Id="rId2" Type="http://schemas.openxmlformats.org/officeDocument/2006/relationships/notesSlide" Target="../notesSlides/notesSlide58.xml"/><Relationship Id="rId1" Type="http://schemas.openxmlformats.org/officeDocument/2006/relationships/slideLayout" Target="../slideLayouts/slideLayout82.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jpeg"/></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9.xml"/><Relationship Id="rId1" Type="http://schemas.openxmlformats.org/officeDocument/2006/relationships/slideLayout" Target="../slideLayouts/slideLayout9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85.xml.rels><?xml version="1.0" encoding="UTF-8" standalone="yes"?>
<Relationships xmlns="http://schemas.openxmlformats.org/package/2006/relationships"><Relationship Id="rId8" Type="http://schemas.openxmlformats.org/officeDocument/2006/relationships/image" Target="../media/image211.tiff"/><Relationship Id="rId3" Type="http://schemas.openxmlformats.org/officeDocument/2006/relationships/notesSlide" Target="../notesSlides/notesSlide60.xml"/><Relationship Id="rId7" Type="http://schemas.openxmlformats.org/officeDocument/2006/relationships/image" Target="../media/image210.png"/><Relationship Id="rId2" Type="http://schemas.openxmlformats.org/officeDocument/2006/relationships/slideLayout" Target="../slideLayouts/slideLayout84.xml"/><Relationship Id="rId1" Type="http://schemas.openxmlformats.org/officeDocument/2006/relationships/themeOverride" Target="../theme/themeOverride1.xml"/><Relationship Id="rId6" Type="http://schemas.openxmlformats.org/officeDocument/2006/relationships/image" Target="../media/image209.png"/><Relationship Id="rId5" Type="http://schemas.openxmlformats.org/officeDocument/2006/relationships/image" Target="../media/image208.jpeg"/><Relationship Id="rId4" Type="http://schemas.openxmlformats.org/officeDocument/2006/relationships/image" Target="../media/image207.png"/><Relationship Id="rId9" Type="http://schemas.openxmlformats.org/officeDocument/2006/relationships/image" Target="../media/image212.png"/></Relationships>
</file>

<file path=ppt/slides/_rels/slide86.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99.xml"/></Relationships>
</file>

<file path=ppt/slides/_rels/slide87.xml.rels><?xml version="1.0" encoding="UTF-8" standalone="yes"?>
<Relationships xmlns="http://schemas.openxmlformats.org/package/2006/relationships"><Relationship Id="rId8" Type="http://schemas.openxmlformats.org/officeDocument/2006/relationships/image" Target="../media/image219.emf"/><Relationship Id="rId3" Type="http://schemas.openxmlformats.org/officeDocument/2006/relationships/image" Target="../media/image214.png"/><Relationship Id="rId7" Type="http://schemas.openxmlformats.org/officeDocument/2006/relationships/image" Target="../media/image218.emf"/><Relationship Id="rId2" Type="http://schemas.openxmlformats.org/officeDocument/2006/relationships/notesSlide" Target="../notesSlides/notesSlide61.xml"/><Relationship Id="rId1" Type="http://schemas.openxmlformats.org/officeDocument/2006/relationships/slideLayout" Target="../slideLayouts/slideLayout78.xml"/><Relationship Id="rId6" Type="http://schemas.openxmlformats.org/officeDocument/2006/relationships/image" Target="../media/image217.png"/><Relationship Id="rId5" Type="http://schemas.openxmlformats.org/officeDocument/2006/relationships/image" Target="../media/image216.png"/><Relationship Id="rId4" Type="http://schemas.openxmlformats.org/officeDocument/2006/relationships/image" Target="../media/image215.png"/></Relationships>
</file>

<file path=ppt/slides/_rels/slide88.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62.xml"/><Relationship Id="rId1" Type="http://schemas.openxmlformats.org/officeDocument/2006/relationships/slideLayout" Target="../slideLayouts/slideLayout84.xml"/></Relationships>
</file>

<file path=ppt/slides/_rels/slide89.xml.rels><?xml version="1.0" encoding="UTF-8" standalone="yes"?>
<Relationships xmlns="http://schemas.openxmlformats.org/package/2006/relationships"><Relationship Id="rId8" Type="http://schemas.openxmlformats.org/officeDocument/2006/relationships/image" Target="../media/image227.png"/><Relationship Id="rId13" Type="http://schemas.openxmlformats.org/officeDocument/2006/relationships/image" Target="../media/image232.png"/><Relationship Id="rId18" Type="http://schemas.openxmlformats.org/officeDocument/2006/relationships/image" Target="../media/image237.jpeg"/><Relationship Id="rId26" Type="http://schemas.openxmlformats.org/officeDocument/2006/relationships/image" Target="../media/image245.png"/><Relationship Id="rId3" Type="http://schemas.openxmlformats.org/officeDocument/2006/relationships/image" Target="../media/image222.png"/><Relationship Id="rId21" Type="http://schemas.openxmlformats.org/officeDocument/2006/relationships/image" Target="../media/image240.png"/><Relationship Id="rId7" Type="http://schemas.openxmlformats.org/officeDocument/2006/relationships/image" Target="../media/image226.png"/><Relationship Id="rId12" Type="http://schemas.openxmlformats.org/officeDocument/2006/relationships/image" Target="../media/image231.jpeg"/><Relationship Id="rId17" Type="http://schemas.openxmlformats.org/officeDocument/2006/relationships/image" Target="../media/image236.png"/><Relationship Id="rId25" Type="http://schemas.openxmlformats.org/officeDocument/2006/relationships/image" Target="../media/image244.png"/><Relationship Id="rId2" Type="http://schemas.openxmlformats.org/officeDocument/2006/relationships/image" Target="../media/image221.png"/><Relationship Id="rId16" Type="http://schemas.openxmlformats.org/officeDocument/2006/relationships/image" Target="../media/image235.png"/><Relationship Id="rId20" Type="http://schemas.openxmlformats.org/officeDocument/2006/relationships/image" Target="../media/image239.png"/><Relationship Id="rId1" Type="http://schemas.openxmlformats.org/officeDocument/2006/relationships/slideLayout" Target="../slideLayouts/slideLayout151.xml"/><Relationship Id="rId6" Type="http://schemas.openxmlformats.org/officeDocument/2006/relationships/image" Target="../media/image225.png"/><Relationship Id="rId11" Type="http://schemas.openxmlformats.org/officeDocument/2006/relationships/image" Target="../media/image230.png"/><Relationship Id="rId24" Type="http://schemas.openxmlformats.org/officeDocument/2006/relationships/image" Target="../media/image243.jpeg"/><Relationship Id="rId5" Type="http://schemas.openxmlformats.org/officeDocument/2006/relationships/image" Target="../media/image224.png"/><Relationship Id="rId15" Type="http://schemas.openxmlformats.org/officeDocument/2006/relationships/image" Target="../media/image234.png"/><Relationship Id="rId23" Type="http://schemas.openxmlformats.org/officeDocument/2006/relationships/image" Target="../media/image242.png"/><Relationship Id="rId10" Type="http://schemas.openxmlformats.org/officeDocument/2006/relationships/image" Target="../media/image229.png"/><Relationship Id="rId19" Type="http://schemas.openxmlformats.org/officeDocument/2006/relationships/image" Target="../media/image238.png"/><Relationship Id="rId4" Type="http://schemas.openxmlformats.org/officeDocument/2006/relationships/image" Target="../media/image223.png"/><Relationship Id="rId9" Type="http://schemas.openxmlformats.org/officeDocument/2006/relationships/image" Target="../media/image228.png"/><Relationship Id="rId14" Type="http://schemas.openxmlformats.org/officeDocument/2006/relationships/image" Target="../media/image233.png"/><Relationship Id="rId22" Type="http://schemas.openxmlformats.org/officeDocument/2006/relationships/image" Target="../media/image241.jpeg"/></Relationships>
</file>

<file path=ppt/slides/_rels/slide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91.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63.xml"/><Relationship Id="rId1" Type="http://schemas.openxmlformats.org/officeDocument/2006/relationships/slideLayout" Target="../slideLayouts/slideLayout103.xml"/><Relationship Id="rId4" Type="http://schemas.openxmlformats.org/officeDocument/2006/relationships/image" Target="../media/image247.png"/></Relationships>
</file>

<file path=ppt/slides/_rels/slide9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4.xml"/><Relationship Id="rId1" Type="http://schemas.openxmlformats.org/officeDocument/2006/relationships/slideLayout" Target="../slideLayouts/slideLayout85.xml"/></Relationships>
</file>

<file path=ppt/slides/_rels/slide93.xml.rels><?xml version="1.0" encoding="UTF-8" standalone="yes"?>
<Relationships xmlns="http://schemas.openxmlformats.org/package/2006/relationships"><Relationship Id="rId8" Type="http://schemas.openxmlformats.org/officeDocument/2006/relationships/image" Target="../media/image253.png"/><Relationship Id="rId13" Type="http://schemas.openxmlformats.org/officeDocument/2006/relationships/image" Target="../media/image258.png"/><Relationship Id="rId18" Type="http://schemas.openxmlformats.org/officeDocument/2006/relationships/image" Target="../media/image263.png"/><Relationship Id="rId26" Type="http://schemas.openxmlformats.org/officeDocument/2006/relationships/image" Target="../media/image271.png"/><Relationship Id="rId3" Type="http://schemas.openxmlformats.org/officeDocument/2006/relationships/image" Target="../media/image248.png"/><Relationship Id="rId21" Type="http://schemas.openxmlformats.org/officeDocument/2006/relationships/image" Target="../media/image266.png"/><Relationship Id="rId7" Type="http://schemas.openxmlformats.org/officeDocument/2006/relationships/image" Target="../media/image252.png"/><Relationship Id="rId12" Type="http://schemas.openxmlformats.org/officeDocument/2006/relationships/image" Target="../media/image257.png"/><Relationship Id="rId17" Type="http://schemas.openxmlformats.org/officeDocument/2006/relationships/image" Target="../media/image262.png"/><Relationship Id="rId25" Type="http://schemas.openxmlformats.org/officeDocument/2006/relationships/image" Target="../media/image270.png"/><Relationship Id="rId2" Type="http://schemas.openxmlformats.org/officeDocument/2006/relationships/notesSlide" Target="../notesSlides/notesSlide65.xml"/><Relationship Id="rId16" Type="http://schemas.openxmlformats.org/officeDocument/2006/relationships/image" Target="../media/image261.png"/><Relationship Id="rId20" Type="http://schemas.openxmlformats.org/officeDocument/2006/relationships/image" Target="../media/image265.png"/><Relationship Id="rId29" Type="http://schemas.openxmlformats.org/officeDocument/2006/relationships/image" Target="../media/image274.png"/><Relationship Id="rId1" Type="http://schemas.openxmlformats.org/officeDocument/2006/relationships/slideLayout" Target="../slideLayouts/slideLayout99.xml"/><Relationship Id="rId6" Type="http://schemas.openxmlformats.org/officeDocument/2006/relationships/image" Target="../media/image251.png"/><Relationship Id="rId11" Type="http://schemas.openxmlformats.org/officeDocument/2006/relationships/image" Target="../media/image256.jpeg"/><Relationship Id="rId24" Type="http://schemas.openxmlformats.org/officeDocument/2006/relationships/image" Target="../media/image269.png"/><Relationship Id="rId32" Type="http://schemas.openxmlformats.org/officeDocument/2006/relationships/image" Target="../media/image277.png"/><Relationship Id="rId5" Type="http://schemas.openxmlformats.org/officeDocument/2006/relationships/image" Target="../media/image250.png"/><Relationship Id="rId15" Type="http://schemas.openxmlformats.org/officeDocument/2006/relationships/image" Target="../media/image260.jpeg"/><Relationship Id="rId23" Type="http://schemas.openxmlformats.org/officeDocument/2006/relationships/image" Target="../media/image268.png"/><Relationship Id="rId28" Type="http://schemas.openxmlformats.org/officeDocument/2006/relationships/image" Target="../media/image273.png"/><Relationship Id="rId10" Type="http://schemas.openxmlformats.org/officeDocument/2006/relationships/image" Target="../media/image255.jpeg"/><Relationship Id="rId19" Type="http://schemas.openxmlformats.org/officeDocument/2006/relationships/image" Target="../media/image264.png"/><Relationship Id="rId31" Type="http://schemas.openxmlformats.org/officeDocument/2006/relationships/image" Target="../media/image276.jpeg"/><Relationship Id="rId4" Type="http://schemas.openxmlformats.org/officeDocument/2006/relationships/image" Target="../media/image249.png"/><Relationship Id="rId9" Type="http://schemas.openxmlformats.org/officeDocument/2006/relationships/image" Target="../media/image254.png"/><Relationship Id="rId14" Type="http://schemas.openxmlformats.org/officeDocument/2006/relationships/image" Target="../media/image259.png"/><Relationship Id="rId22" Type="http://schemas.openxmlformats.org/officeDocument/2006/relationships/image" Target="../media/image267.png"/><Relationship Id="rId27" Type="http://schemas.openxmlformats.org/officeDocument/2006/relationships/image" Target="../media/image272.png"/><Relationship Id="rId30" Type="http://schemas.openxmlformats.org/officeDocument/2006/relationships/image" Target="../media/image275.png"/></Relationships>
</file>

<file path=ppt/slides/_rels/slide94.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66.xml"/><Relationship Id="rId1" Type="http://schemas.openxmlformats.org/officeDocument/2006/relationships/slideLayout" Target="../slideLayouts/slideLayout82.xml"/><Relationship Id="rId4" Type="http://schemas.openxmlformats.org/officeDocument/2006/relationships/image" Target="../media/image279.jpeg"/></Relationships>
</file>

<file path=ppt/slides/_rels/slide95.xml.rels><?xml version="1.0" encoding="UTF-8" standalone="yes"?>
<Relationships xmlns="http://schemas.openxmlformats.org/package/2006/relationships"><Relationship Id="rId3" Type="http://schemas.openxmlformats.org/officeDocument/2006/relationships/image" Target="../media/image280.jpeg"/><Relationship Id="rId7" Type="http://schemas.openxmlformats.org/officeDocument/2006/relationships/image" Target="../media/image284.png"/><Relationship Id="rId2" Type="http://schemas.openxmlformats.org/officeDocument/2006/relationships/notesSlide" Target="../notesSlides/notesSlide67.xml"/><Relationship Id="rId1" Type="http://schemas.openxmlformats.org/officeDocument/2006/relationships/slideLayout" Target="../slideLayouts/slideLayout101.xml"/><Relationship Id="rId6" Type="http://schemas.openxmlformats.org/officeDocument/2006/relationships/image" Target="../media/image283.png"/><Relationship Id="rId5" Type="http://schemas.openxmlformats.org/officeDocument/2006/relationships/image" Target="../media/image282.jpeg"/><Relationship Id="rId4" Type="http://schemas.openxmlformats.org/officeDocument/2006/relationships/image" Target="../media/image281.png"/></Relationships>
</file>

<file path=ppt/slides/_rels/slide96.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68.xml"/><Relationship Id="rId1" Type="http://schemas.openxmlformats.org/officeDocument/2006/relationships/slideLayout" Target="../slideLayouts/slideLayout99.xml"/><Relationship Id="rId5" Type="http://schemas.openxmlformats.org/officeDocument/2006/relationships/image" Target="../media/image286.png"/><Relationship Id="rId4" Type="http://schemas.openxmlformats.org/officeDocument/2006/relationships/image" Target="../media/image110.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98.xml.rels><?xml version="1.0" encoding="UTF-8" standalone="yes"?>
<Relationships xmlns="http://schemas.openxmlformats.org/package/2006/relationships"><Relationship Id="rId3" Type="http://schemas.openxmlformats.org/officeDocument/2006/relationships/image" Target="../media/image287.emf"/><Relationship Id="rId2" Type="http://schemas.openxmlformats.org/officeDocument/2006/relationships/notesSlide" Target="../notesSlides/notesSlide69.xml"/><Relationship Id="rId1" Type="http://schemas.openxmlformats.org/officeDocument/2006/relationships/slideLayout" Target="../slideLayouts/slideLayout86.xml"/><Relationship Id="rId5" Type="http://schemas.openxmlformats.org/officeDocument/2006/relationships/image" Target="../media/image289.emf"/><Relationship Id="rId4" Type="http://schemas.openxmlformats.org/officeDocument/2006/relationships/image" Target="../media/image288.emf"/></Relationships>
</file>

<file path=ppt/slides/_rels/slide99.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70.xml"/><Relationship Id="rId1" Type="http://schemas.openxmlformats.org/officeDocument/2006/relationships/slideLayout" Target="../slideLayouts/slideLayout10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3A604272-2AD9-47D6-FA4F-98003176D688}"/>
              </a:ext>
            </a:extLst>
          </p:cNvPr>
          <p:cNvSpPr>
            <a:spLocks noGrp="1" noChangeArrowheads="1"/>
          </p:cNvSpPr>
          <p:nvPr>
            <p:ph type="title"/>
          </p:nvPr>
        </p:nvSpPr>
        <p:spPr>
          <a:xfrm>
            <a:off x="2209800" y="228600"/>
            <a:ext cx="7772400" cy="4953000"/>
          </a:xfrm>
        </p:spPr>
        <p:txBody>
          <a:bodyPr rtlCol="0">
            <a:normAutofit fontScale="90000"/>
          </a:bodyPr>
          <a:lstStyle/>
          <a:p>
            <a:pPr eaLnBrk="1" fontAlgn="auto" hangingPunct="1">
              <a:spcAft>
                <a:spcPts val="0"/>
              </a:spcAft>
              <a:defRPr/>
            </a:pPr>
            <a:br>
              <a:rPr lang="en-US" sz="3200" b="1" dirty="0"/>
            </a:br>
            <a:br>
              <a:rPr lang="en-US" sz="3200" b="1" dirty="0"/>
            </a:br>
            <a:br>
              <a:rPr lang="en-US" sz="3200" b="1" dirty="0"/>
            </a:br>
            <a:br>
              <a:rPr lang="en-US" sz="3200" b="1" dirty="0"/>
            </a:br>
            <a:br>
              <a:rPr lang="en-US" sz="3200" b="1" dirty="0"/>
            </a:br>
            <a:br>
              <a:rPr lang="en-US" sz="3200" b="1" dirty="0"/>
            </a:br>
            <a:br>
              <a:rPr lang="en-US" sz="3200" b="1" dirty="0"/>
            </a:br>
            <a:br>
              <a:rPr lang="en-US" sz="3200" b="1" dirty="0"/>
            </a:br>
            <a:br>
              <a:rPr lang="en-US" sz="3200" b="1" dirty="0"/>
            </a:br>
            <a:br>
              <a:rPr lang="en-US" sz="3200" b="1" dirty="0"/>
            </a:br>
            <a:br>
              <a:rPr lang="en-US" sz="3200" b="1" dirty="0"/>
            </a:br>
            <a:r>
              <a:rPr lang="en-US" sz="3200" b="1" dirty="0"/>
              <a:t>Ethics Presentation </a:t>
            </a:r>
            <a:br>
              <a:rPr lang="en-US" sz="3200" b="1" dirty="0"/>
            </a:br>
            <a:br>
              <a:rPr lang="en-US" sz="3200" b="1" dirty="0"/>
            </a:br>
            <a:r>
              <a:rPr lang="en-US" sz="1800" b="1" cap="small" dirty="0">
                <a:latin typeface="Arial Black" pitchFamily="34" charset="0"/>
              </a:rPr>
              <a:t>Apple Seibert</a:t>
            </a:r>
            <a:br>
              <a:rPr lang="en-US" sz="1800" b="1" cap="small" dirty="0">
                <a:latin typeface="Arial Black" pitchFamily="34" charset="0"/>
              </a:rPr>
            </a:br>
            <a:r>
              <a:rPr lang="en-US" sz="1800" b="1" cap="small" dirty="0">
                <a:latin typeface="Arial Black" pitchFamily="34" charset="0"/>
              </a:rPr>
              <a:t>Attorney-Advisor</a:t>
            </a:r>
            <a:br>
              <a:rPr lang="en-US" sz="1800" b="1" cap="small" dirty="0">
                <a:latin typeface="Arial Black" pitchFamily="34" charset="0"/>
              </a:rPr>
            </a:br>
            <a:r>
              <a:rPr lang="en-US" sz="1800" b="1" cap="small" dirty="0">
                <a:latin typeface="Arial Black" pitchFamily="34" charset="0"/>
              </a:rPr>
              <a:t>Office of Assistant General Counsel</a:t>
            </a:r>
            <a:br>
              <a:rPr lang="en-US" sz="1800" b="1" cap="small" dirty="0">
                <a:latin typeface="Arial Black" pitchFamily="34" charset="0"/>
              </a:rPr>
            </a:br>
            <a:r>
              <a:rPr lang="en-US" sz="1800" b="1" cap="small" dirty="0">
                <a:latin typeface="Arial Black" pitchFamily="34" charset="0"/>
              </a:rPr>
              <a:t>Ethics &amp; Personnel Law</a:t>
            </a:r>
            <a:br>
              <a:rPr lang="en-US" sz="1800" b="1" cap="small" dirty="0">
                <a:latin typeface="Arial Black" pitchFamily="34" charset="0"/>
              </a:rPr>
            </a:br>
            <a:r>
              <a:rPr lang="en-US" sz="1800" b="1" cap="small" dirty="0">
                <a:latin typeface="Arial Black" pitchFamily="34" charset="0"/>
              </a:rPr>
              <a:t>U.S. Department of energy</a:t>
            </a:r>
            <a:br>
              <a:rPr lang="en-US" sz="1800" b="1" cap="small" dirty="0">
                <a:latin typeface="Arial Black" pitchFamily="34" charset="0"/>
              </a:rPr>
            </a:br>
            <a:r>
              <a:rPr lang="en-US" sz="1800" b="1" cap="small" dirty="0">
                <a:latin typeface="Arial Black" pitchFamily="34" charset="0"/>
              </a:rPr>
              <a:t>(202) 586-4503</a:t>
            </a:r>
            <a:br>
              <a:rPr lang="en-US" sz="1800" b="1" cap="small" dirty="0">
                <a:latin typeface="Arial Black" pitchFamily="34" charset="0"/>
              </a:rPr>
            </a:br>
            <a:r>
              <a:rPr lang="en-US" sz="1800" b="1" cap="small" dirty="0">
                <a:latin typeface="Arial Black" pitchFamily="34" charset="0"/>
              </a:rPr>
              <a:t>Apple.Seibert@hq.doe.gov</a:t>
            </a:r>
            <a:br>
              <a:rPr lang="en-US" sz="1800" b="1" cap="small" dirty="0">
                <a:latin typeface="Arial Black" pitchFamily="34" charset="0"/>
              </a:rPr>
            </a:br>
            <a:br>
              <a:rPr lang="en-US" sz="3200" b="1" dirty="0"/>
            </a:br>
            <a:br>
              <a:rPr lang="en-US" sz="3200" b="1" dirty="0"/>
            </a:br>
            <a:br>
              <a:rPr lang="en-US" sz="3200" b="1" dirty="0"/>
            </a:br>
            <a:br>
              <a:rPr lang="en-US" sz="3200" b="1" dirty="0"/>
            </a:br>
            <a:br>
              <a:rPr lang="en-US" sz="3200" b="1" dirty="0"/>
            </a:br>
            <a:br>
              <a:rPr lang="en-US" sz="3200" b="1" dirty="0"/>
            </a:br>
            <a:br>
              <a:rPr lang="en-US" sz="3200" b="1" dirty="0"/>
            </a:br>
            <a:endParaRPr lang="en-US" sz="3200" b="1" dirty="0"/>
          </a:p>
        </p:txBody>
      </p:sp>
      <p:pic>
        <p:nvPicPr>
          <p:cNvPr id="3075" name="Picture 4" descr="Graphic: New DOE Seal in Color, Small Size">
            <a:extLst>
              <a:ext uri="{FF2B5EF4-FFF2-40B4-BE49-F238E27FC236}">
                <a16:creationId xmlns:a16="http://schemas.microsoft.com/office/drawing/2014/main" id="{2DF30EB4-8AD6-77E3-1886-12E86DED86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04800"/>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Slide Number Placeholder 3">
            <a:extLst>
              <a:ext uri="{FF2B5EF4-FFF2-40B4-BE49-F238E27FC236}">
                <a16:creationId xmlns:a16="http://schemas.microsoft.com/office/drawing/2014/main" id="{D3683691-40B8-E00C-E40C-8789D7BEAAD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fld id="{2A4FA796-7B62-4FDE-9EC1-00574E804411}" type="slidenum">
              <a:rPr lang="en-US" altLang="en-US" sz="1200">
                <a:solidFill>
                  <a:srgbClr val="898989"/>
                </a:solidFill>
                <a:latin typeface="Arial" panose="020B0604020202020204" pitchFamily="34" charset="0"/>
                <a:ea typeface="ヒラギノ角ゴ Pro W3" charset="-128"/>
              </a:rPr>
              <a:pPr>
                <a:spcBef>
                  <a:spcPct val="0"/>
                </a:spcBef>
                <a:buNone/>
              </a:pPr>
              <a:t>1</a:t>
            </a:fld>
            <a:endParaRPr lang="en-US" altLang="en-US" sz="1200">
              <a:solidFill>
                <a:srgbClr val="898989"/>
              </a:solidFill>
              <a:latin typeface="Arial" panose="020B0604020202020204" pitchFamily="34" charset="0"/>
              <a:ea typeface="ヒラギノ角ゴ Pro W3"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926ACCF4-DD0C-E3BC-A407-56F1F4D6B367}"/>
              </a:ext>
            </a:extLst>
          </p:cNvPr>
          <p:cNvSpPr>
            <a:spLocks noGrp="1"/>
          </p:cNvSpPr>
          <p:nvPr>
            <p:ph type="title"/>
          </p:nvPr>
        </p:nvSpPr>
        <p:spPr>
          <a:xfrm>
            <a:off x="1981200" y="304800"/>
            <a:ext cx="8229600" cy="723900"/>
          </a:xfrm>
        </p:spPr>
        <p:txBody>
          <a:bodyPr/>
          <a:lstStyle/>
          <a:p>
            <a:r>
              <a:rPr lang="en-US" altLang="en-US" sz="4000" b="1"/>
              <a:t>Relationship Conflicts</a:t>
            </a:r>
            <a:br>
              <a:rPr lang="en-US" altLang="en-US" sz="4000" b="1"/>
            </a:br>
            <a:r>
              <a:rPr lang="en-US" altLang="en-US" sz="2400" b="1"/>
              <a:t>5 C.F.R. 2635.502</a:t>
            </a:r>
            <a:r>
              <a:rPr lang="en-US" altLang="en-US" sz="4000" b="1"/>
              <a:t> </a:t>
            </a:r>
          </a:p>
        </p:txBody>
      </p:sp>
      <p:sp>
        <p:nvSpPr>
          <p:cNvPr id="11267" name="Content Placeholder 2">
            <a:extLst>
              <a:ext uri="{FF2B5EF4-FFF2-40B4-BE49-F238E27FC236}">
                <a16:creationId xmlns:a16="http://schemas.microsoft.com/office/drawing/2014/main" id="{AAE5FBC0-DD78-32C4-3BBA-BCD2104A5673}"/>
              </a:ext>
            </a:extLst>
          </p:cNvPr>
          <p:cNvSpPr>
            <a:spLocks noGrp="1"/>
          </p:cNvSpPr>
          <p:nvPr>
            <p:ph idx="1"/>
          </p:nvPr>
        </p:nvSpPr>
        <p:spPr>
          <a:xfrm>
            <a:off x="1693864" y="1371600"/>
            <a:ext cx="8720137" cy="4953000"/>
          </a:xfrm>
        </p:spPr>
        <p:txBody>
          <a:bodyPr/>
          <a:lstStyle/>
          <a:p>
            <a:pPr>
              <a:buFont typeface="Arial" charset="0"/>
              <a:buChar char="•"/>
              <a:defRPr/>
            </a:pPr>
            <a:r>
              <a:rPr lang="en-US" sz="2500" b="1" dirty="0"/>
              <a:t>Appearance of inability to remain impartial due to relationship</a:t>
            </a:r>
          </a:p>
          <a:p>
            <a:pPr>
              <a:buFont typeface="Arial" charset="0"/>
              <a:buChar char="•"/>
              <a:defRPr/>
            </a:pPr>
            <a:r>
              <a:rPr lang="en-US" sz="2900" b="1" dirty="0">
                <a:solidFill>
                  <a:srgbClr val="FF0000"/>
                </a:solidFill>
                <a:effectLst>
                  <a:outerShdw blurRad="38100" dist="38100" dir="2700000" algn="tl">
                    <a:srgbClr val="000000">
                      <a:alpha val="43137"/>
                    </a:srgbClr>
                  </a:outerShdw>
                </a:effectLst>
              </a:rPr>
              <a:t>“Covered relationships”</a:t>
            </a:r>
          </a:p>
          <a:p>
            <a:pPr lvl="2">
              <a:buFont typeface="Arial" charset="0"/>
              <a:buChar char="•"/>
              <a:defRPr/>
            </a:pPr>
            <a:r>
              <a:rPr lang="en-US" b="1" dirty="0"/>
              <a:t>Employer of spouse or dependent child</a:t>
            </a:r>
            <a:endParaRPr lang="en-US" sz="2500" i="1" dirty="0"/>
          </a:p>
          <a:p>
            <a:pPr lvl="2">
              <a:buFont typeface="Arial" charset="0"/>
              <a:buChar char="•"/>
              <a:defRPr/>
            </a:pPr>
            <a:r>
              <a:rPr lang="en-US" sz="2500" b="1" dirty="0"/>
              <a:t>Member of your household or a close relative </a:t>
            </a:r>
          </a:p>
          <a:p>
            <a:pPr lvl="2">
              <a:buFont typeface="Arial" charset="0"/>
              <a:buChar char="•"/>
              <a:defRPr/>
            </a:pPr>
            <a:r>
              <a:rPr lang="en-US" sz="2500" b="1" dirty="0"/>
              <a:t>Former employer of last 12 months</a:t>
            </a:r>
          </a:p>
          <a:p>
            <a:pPr lvl="2">
              <a:buFont typeface="Arial" charset="0"/>
              <a:buChar char="•"/>
              <a:defRPr/>
            </a:pPr>
            <a:r>
              <a:rPr lang="en-US" sz="2500" b="1" dirty="0"/>
              <a:t>Business relationship</a:t>
            </a:r>
          </a:p>
          <a:p>
            <a:pPr lvl="2">
              <a:buFont typeface="Arial" charset="0"/>
              <a:buChar char="•"/>
              <a:defRPr/>
            </a:pPr>
            <a:r>
              <a:rPr lang="en-US" sz="2500" b="1" dirty="0"/>
              <a:t>Org you actively participate in</a:t>
            </a:r>
          </a:p>
          <a:p>
            <a:pPr lvl="2">
              <a:buFont typeface="Arial" charset="0"/>
              <a:buChar char="•"/>
              <a:defRPr/>
            </a:pPr>
            <a:r>
              <a:rPr lang="en-US" sz="2500" b="1" dirty="0"/>
              <a:t>Person you seek business relationship with</a:t>
            </a:r>
          </a:p>
          <a:p>
            <a:pPr>
              <a:buFont typeface="Arial" charset="0"/>
              <a:buChar char="•"/>
              <a:defRPr/>
            </a:pPr>
            <a:r>
              <a:rPr lang="en-US" sz="2400" b="1" dirty="0"/>
              <a:t>Reasonable person with knowledge standard</a:t>
            </a:r>
          </a:p>
          <a:p>
            <a:pPr>
              <a:buFont typeface="Arial" charset="0"/>
              <a:buChar char="•"/>
              <a:defRPr/>
            </a:pPr>
            <a:endParaRPr lang="en-US" sz="3300" b="1" dirty="0"/>
          </a:p>
          <a:p>
            <a:pPr>
              <a:buFont typeface="Arial" charset="0"/>
              <a:buNone/>
              <a:defRPr/>
            </a:pPr>
            <a:endParaRPr lang="en-US" sz="3300" b="1" dirty="0"/>
          </a:p>
        </p:txBody>
      </p:sp>
      <p:sp>
        <p:nvSpPr>
          <p:cNvPr id="15364" name="Slide Number Placeholder 3">
            <a:extLst>
              <a:ext uri="{FF2B5EF4-FFF2-40B4-BE49-F238E27FC236}">
                <a16:creationId xmlns:a16="http://schemas.microsoft.com/office/drawing/2014/main" id="{CC978931-9AA8-DA03-475F-11E9DBA4C3C2}"/>
              </a:ext>
            </a:extLst>
          </p:cNvPr>
          <p:cNvSpPr>
            <a:spLocks noGrp="1"/>
          </p:cNvSpPr>
          <p:nvPr>
            <p:ph type="sldNum" sz="quarter" idx="12"/>
          </p:nvPr>
        </p:nvSpPr>
        <p:spPr bwMode="auto">
          <a:xfrm>
            <a:off x="9448800" y="6286500"/>
            <a:ext cx="795338" cy="495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fld id="{A00FDF27-F1D3-4ECB-BFFC-59B05C600327}" type="slidenum">
              <a:rPr lang="en-US" altLang="en-US" sz="1200">
                <a:solidFill>
                  <a:prstClr val="white"/>
                </a:solidFill>
                <a:latin typeface="Arial" panose="020B0604020202020204" pitchFamily="34" charset="0"/>
                <a:ea typeface="ヒラギノ角ゴ Pro W3" charset="-128"/>
              </a:rPr>
              <a:pPr>
                <a:spcBef>
                  <a:spcPct val="0"/>
                </a:spcBef>
                <a:buNone/>
              </a:pPr>
              <a:t>10</a:t>
            </a:fld>
            <a:endParaRPr lang="en-US" altLang="en-US" sz="1200">
              <a:solidFill>
                <a:prstClr val="white"/>
              </a:solidFill>
              <a:latin typeface="Arial" panose="020B0604020202020204" pitchFamily="34" charset="0"/>
              <a:ea typeface="ヒラギノ角ゴ Pro W3" charset="-128"/>
            </a:endParaRPr>
          </a:p>
        </p:txBody>
      </p:sp>
      <p:pic>
        <p:nvPicPr>
          <p:cNvPr id="15365" name="Picture 4" descr="Graphic: New DOE Seal in Color, Small Size">
            <a:extLst>
              <a:ext uri="{FF2B5EF4-FFF2-40B4-BE49-F238E27FC236}">
                <a16:creationId xmlns:a16="http://schemas.microsoft.com/office/drawing/2014/main" id="{7816BE13-82BE-B858-6C63-1163612539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04800"/>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4">
            <a:extLst>
              <a:ext uri="{FF2B5EF4-FFF2-40B4-BE49-F238E27FC236}">
                <a16:creationId xmlns:a16="http://schemas.microsoft.com/office/drawing/2014/main" id="{626C9659-84EC-4DCE-8485-4FFA2B1A7DDE}"/>
              </a:ext>
            </a:extLst>
          </p:cNvPr>
          <p:cNvSpPr txBox="1">
            <a:spLocks/>
          </p:cNvSpPr>
          <p:nvPr/>
        </p:nvSpPr>
        <p:spPr>
          <a:xfrm>
            <a:off x="5737959" y="6635597"/>
            <a:ext cx="732692" cy="21799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a typeface="+mn-ea"/>
              <a:cs typeface="+mn-cs"/>
            </a:endParaRPr>
          </a:p>
        </p:txBody>
      </p:sp>
      <p:sp>
        <p:nvSpPr>
          <p:cNvPr id="9" name="Title 1">
            <a:extLst>
              <a:ext uri="{FF2B5EF4-FFF2-40B4-BE49-F238E27FC236}">
                <a16:creationId xmlns:a16="http://schemas.microsoft.com/office/drawing/2014/main" id="{F8314C6E-C5AD-4E4F-9660-553B186F6167}"/>
              </a:ext>
            </a:extLst>
          </p:cNvPr>
          <p:cNvSpPr txBox="1">
            <a:spLocks/>
          </p:cNvSpPr>
          <p:nvPr/>
        </p:nvSpPr>
        <p:spPr bwMode="auto">
          <a:xfrm>
            <a:off x="121362" y="42128"/>
            <a:ext cx="11712411" cy="9017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lnSpc>
                <a:spcPts val="2800"/>
              </a:lnSpc>
              <a:spcBef>
                <a:spcPct val="0"/>
              </a:spcBef>
              <a:spcAft>
                <a:spcPct val="0"/>
              </a:spcAft>
              <a:defRPr sz="3000" kern="1200">
                <a:solidFill>
                  <a:srgbClr val="FFFFFF"/>
                </a:solidFill>
                <a:latin typeface="+mj-lt"/>
                <a:ea typeface="ＭＳ Ｐゴシック" pitchFamily="-108" charset="-128"/>
                <a:cs typeface="ＭＳ Ｐゴシック" pitchFamily="-110" charset="-128"/>
              </a:defRPr>
            </a:lvl1pPr>
            <a:lvl2pPr algn="l" defTabSz="457200" rtl="0" eaLnBrk="0" fontAlgn="base" hangingPunct="0">
              <a:lnSpc>
                <a:spcPts val="2800"/>
              </a:lnSpc>
              <a:spcBef>
                <a:spcPct val="0"/>
              </a:spcBef>
              <a:spcAft>
                <a:spcPct val="0"/>
              </a:spcAft>
              <a:defRPr sz="3000">
                <a:solidFill>
                  <a:srgbClr val="FFFFFF"/>
                </a:solidFill>
                <a:latin typeface="Arial" charset="0"/>
                <a:ea typeface="ＭＳ Ｐゴシック" pitchFamily="-108" charset="-128"/>
                <a:cs typeface="ＭＳ Ｐゴシック" pitchFamily="-110" charset="-128"/>
              </a:defRPr>
            </a:lvl2pPr>
            <a:lvl3pPr algn="l" defTabSz="457200" rtl="0" eaLnBrk="0" fontAlgn="base" hangingPunct="0">
              <a:lnSpc>
                <a:spcPts val="2800"/>
              </a:lnSpc>
              <a:spcBef>
                <a:spcPct val="0"/>
              </a:spcBef>
              <a:spcAft>
                <a:spcPct val="0"/>
              </a:spcAft>
              <a:defRPr sz="3000">
                <a:solidFill>
                  <a:srgbClr val="FFFFFF"/>
                </a:solidFill>
                <a:latin typeface="Arial" charset="0"/>
                <a:ea typeface="ＭＳ Ｐゴシック" pitchFamily="-108" charset="-128"/>
                <a:cs typeface="ＭＳ Ｐゴシック" pitchFamily="-110" charset="-128"/>
              </a:defRPr>
            </a:lvl3pPr>
            <a:lvl4pPr algn="l" defTabSz="457200" rtl="0" eaLnBrk="0" fontAlgn="base" hangingPunct="0">
              <a:lnSpc>
                <a:spcPts val="2800"/>
              </a:lnSpc>
              <a:spcBef>
                <a:spcPct val="0"/>
              </a:spcBef>
              <a:spcAft>
                <a:spcPct val="0"/>
              </a:spcAft>
              <a:defRPr sz="3000">
                <a:solidFill>
                  <a:srgbClr val="FFFFFF"/>
                </a:solidFill>
                <a:latin typeface="Arial" charset="0"/>
                <a:ea typeface="ＭＳ Ｐゴシック" pitchFamily="-108" charset="-128"/>
                <a:cs typeface="ＭＳ Ｐゴシック" pitchFamily="-110" charset="-128"/>
              </a:defRPr>
            </a:lvl4pPr>
            <a:lvl5pPr algn="l" defTabSz="457200" rtl="0" eaLnBrk="0" fontAlgn="base" hangingPunct="0">
              <a:lnSpc>
                <a:spcPts val="2800"/>
              </a:lnSpc>
              <a:spcBef>
                <a:spcPct val="0"/>
              </a:spcBef>
              <a:spcAft>
                <a:spcPct val="0"/>
              </a:spcAft>
              <a:defRPr sz="3000">
                <a:solidFill>
                  <a:srgbClr val="FFFFFF"/>
                </a:solidFill>
                <a:latin typeface="Arial" charset="0"/>
                <a:ea typeface="ＭＳ Ｐゴシック" pitchFamily="-108" charset="-128"/>
                <a:cs typeface="ＭＳ Ｐゴシック" pitchFamily="-110" charset="-128"/>
              </a:defRPr>
            </a:lvl5pPr>
            <a:lvl6pPr marL="457200" algn="l" defTabSz="457200" rtl="0" fontAlgn="base">
              <a:lnSpc>
                <a:spcPts val="2800"/>
              </a:lnSpc>
              <a:spcBef>
                <a:spcPct val="0"/>
              </a:spcBef>
              <a:spcAft>
                <a:spcPct val="0"/>
              </a:spcAft>
              <a:defRPr sz="3000">
                <a:solidFill>
                  <a:srgbClr val="FFFFFF"/>
                </a:solidFill>
                <a:latin typeface="Arial" charset="0"/>
                <a:ea typeface="ＭＳ Ｐゴシック" pitchFamily="-108" charset="-128"/>
              </a:defRPr>
            </a:lvl6pPr>
            <a:lvl7pPr marL="914400" algn="l" defTabSz="457200" rtl="0" fontAlgn="base">
              <a:lnSpc>
                <a:spcPts val="2800"/>
              </a:lnSpc>
              <a:spcBef>
                <a:spcPct val="0"/>
              </a:spcBef>
              <a:spcAft>
                <a:spcPct val="0"/>
              </a:spcAft>
              <a:defRPr sz="3000">
                <a:solidFill>
                  <a:srgbClr val="FFFFFF"/>
                </a:solidFill>
                <a:latin typeface="Arial" charset="0"/>
                <a:ea typeface="ＭＳ Ｐゴシック" pitchFamily="-108" charset="-128"/>
              </a:defRPr>
            </a:lvl7pPr>
            <a:lvl8pPr marL="1371600" algn="l" defTabSz="457200" rtl="0" fontAlgn="base">
              <a:lnSpc>
                <a:spcPts val="2800"/>
              </a:lnSpc>
              <a:spcBef>
                <a:spcPct val="0"/>
              </a:spcBef>
              <a:spcAft>
                <a:spcPct val="0"/>
              </a:spcAft>
              <a:defRPr sz="3000">
                <a:solidFill>
                  <a:srgbClr val="FFFFFF"/>
                </a:solidFill>
                <a:latin typeface="Arial" charset="0"/>
                <a:ea typeface="ＭＳ Ｐゴシック" pitchFamily="-108" charset="-128"/>
              </a:defRPr>
            </a:lvl8pPr>
            <a:lvl9pPr marL="1828800" algn="l" defTabSz="457200" rtl="0" fontAlgn="base">
              <a:lnSpc>
                <a:spcPts val="2800"/>
              </a:lnSpc>
              <a:spcBef>
                <a:spcPct val="0"/>
              </a:spcBef>
              <a:spcAft>
                <a:spcPct val="0"/>
              </a:spcAft>
              <a:defRPr sz="3000">
                <a:solidFill>
                  <a:srgbClr val="FFFFFF"/>
                </a:solidFill>
                <a:latin typeface="Arial" charset="0"/>
                <a:ea typeface="ＭＳ Ｐゴシック" pitchFamily="-108" charset="-128"/>
              </a:defRPr>
            </a:lvl9pPr>
          </a:lstStyle>
          <a:p>
            <a:pPr marL="0" marR="0" lvl="0" indent="0" algn="l" defTabSz="457200" rtl="0" eaLnBrk="0" fontAlgn="base" latinLnBrk="0" hangingPunct="0">
              <a:lnSpc>
                <a:spcPts val="2800"/>
              </a:lnSpc>
              <a:spcBef>
                <a:spcPct val="0"/>
              </a:spcBef>
              <a:spcAft>
                <a:spcPct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Franklin Gothic Book"/>
                <a:ea typeface="ＭＳ Ｐゴシック"/>
              </a:rPr>
              <a:t>University Advanced Nuclear Research Infrastructure</a:t>
            </a:r>
            <a:endParaRPr kumimoji="0" lang="en-US" sz="3200" b="1" i="0" u="none" strike="noStrike" kern="1200" cap="none" spc="0" normalizeH="0" baseline="0" noProof="0">
              <a:ln>
                <a:noFill/>
              </a:ln>
              <a:solidFill>
                <a:prstClr val="white"/>
              </a:solidFill>
              <a:effectLst/>
              <a:uLnTx/>
              <a:uFillTx/>
              <a:latin typeface="Arial"/>
              <a:ea typeface="+mj-lt"/>
              <a:cs typeface="Arial"/>
            </a:endParaRPr>
          </a:p>
        </p:txBody>
      </p:sp>
      <p:sp>
        <p:nvSpPr>
          <p:cNvPr id="4" name="TextBox 3">
            <a:extLst>
              <a:ext uri="{FF2B5EF4-FFF2-40B4-BE49-F238E27FC236}">
                <a16:creationId xmlns:a16="http://schemas.microsoft.com/office/drawing/2014/main" id="{B78E5699-6CC2-E74D-933F-613CA1E98EA2}"/>
              </a:ext>
            </a:extLst>
          </p:cNvPr>
          <p:cNvSpPr txBox="1"/>
          <p:nvPr/>
        </p:nvSpPr>
        <p:spPr>
          <a:xfrm>
            <a:off x="4724400" y="3200400"/>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Franklin Gothic Book"/>
                <a:ea typeface="+mn-ea"/>
                <a:cs typeface="+mn-cs"/>
              </a:rPr>
              <a:t>University Advanced Nuclear Research</a:t>
            </a:r>
            <a:r>
              <a:rPr kumimoji="0" lang="en-US" sz="1800" b="0" i="0" u="none" strike="noStrike" kern="1200" cap="none" spc="0" normalizeH="0" baseline="0" noProof="0">
                <a:ln>
                  <a:noFill/>
                </a:ln>
                <a:solidFill>
                  <a:srgbClr val="50565C"/>
                </a:solidFill>
                <a:effectLst/>
                <a:uLnTx/>
                <a:uFillTx/>
                <a:latin typeface="Franklin Gothic Book"/>
                <a:ea typeface="+mn-ea"/>
                <a:cs typeface="+mn-cs"/>
              </a:rPr>
              <a:t>​</a:t>
            </a:r>
            <a:br>
              <a:rPr kumimoji="0" lang="en-US" sz="1800" b="0" i="0" u="none" strike="noStrike" kern="1200" cap="none" spc="0" normalizeH="0" baseline="0" noProof="0">
                <a:ln>
                  <a:noFill/>
                </a:ln>
                <a:solidFill>
                  <a:srgbClr val="50565C"/>
                </a:solidFill>
                <a:effectLst/>
                <a:uLnTx/>
                <a:uFillTx/>
                <a:latin typeface="Franklin Gothic Book"/>
                <a:ea typeface="+mn-ea"/>
                <a:cs typeface="+mn-cs"/>
              </a:rPr>
            </a:br>
            <a:r>
              <a:rPr kumimoji="0" lang="en-US" sz="1800" b="1" i="0" u="none" strike="noStrike" kern="1200" cap="none" spc="0" normalizeH="0" baseline="0" noProof="0">
                <a:ln>
                  <a:noFill/>
                </a:ln>
                <a:solidFill>
                  <a:srgbClr val="FFFFFF"/>
                </a:solidFill>
                <a:effectLst/>
                <a:uLnTx/>
                <a:uFillTx/>
                <a:latin typeface="Franklin Gothic Book"/>
                <a:ea typeface="+mn-ea"/>
                <a:cs typeface="+mn-cs"/>
              </a:rPr>
              <a:t>Infrastructure</a:t>
            </a:r>
            <a:r>
              <a:rPr kumimoji="0" lang="en-US" sz="1800" b="0" i="0" u="none" strike="noStrike" kern="1200" cap="none" spc="0" normalizeH="0" baseline="0" noProof="0">
                <a:ln>
                  <a:noFill/>
                </a:ln>
                <a:solidFill>
                  <a:srgbClr val="50565C"/>
                </a:solidFill>
                <a:effectLst/>
                <a:uLnTx/>
                <a:uFillTx/>
                <a:latin typeface="Franklin Gothic Book"/>
                <a:ea typeface="+mn-ea"/>
                <a:cs typeface="+mn-cs"/>
              </a:rPr>
              <a:t>​</a:t>
            </a:r>
            <a:endParaRPr kumimoji="0" lang="en-US" sz="1800" b="0" i="0" u="none" strike="noStrike" kern="1200" cap="none" spc="0" normalizeH="0" baseline="0" noProof="0">
              <a:ln>
                <a:noFill/>
              </a:ln>
              <a:solidFill>
                <a:srgbClr val="50565C"/>
              </a:solidFill>
              <a:effectLst/>
              <a:uLnTx/>
              <a:uFillTx/>
              <a:latin typeface="Franklin Gothic Book" panose="020B0503020102020204" pitchFamily="34" charset="0"/>
              <a:ea typeface="+mn-ea"/>
              <a:cs typeface="+mn-cs"/>
            </a:endParaRPr>
          </a:p>
        </p:txBody>
      </p:sp>
      <p:sp>
        <p:nvSpPr>
          <p:cNvPr id="10" name="Content Placeholder 2">
            <a:extLst>
              <a:ext uri="{FF2B5EF4-FFF2-40B4-BE49-F238E27FC236}">
                <a16:creationId xmlns:a16="http://schemas.microsoft.com/office/drawing/2014/main" id="{E74BB281-2DC8-8731-DD13-ACC519274222}"/>
              </a:ext>
            </a:extLst>
          </p:cNvPr>
          <p:cNvSpPr>
            <a:spLocks noGrp="1"/>
          </p:cNvSpPr>
          <p:nvPr/>
        </p:nvSpPr>
        <p:spPr>
          <a:xfrm>
            <a:off x="4163153" y="1394243"/>
            <a:ext cx="7859022" cy="439272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100000"/>
              </a:lnSpc>
              <a:spcBef>
                <a:spcPts val="100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50565C"/>
                </a:solidFill>
                <a:effectLst/>
                <a:uLnTx/>
                <a:uFillTx/>
                <a:latin typeface="Arial"/>
                <a:ea typeface="+mn-ea"/>
                <a:cs typeface="Calibri"/>
              </a:rPr>
              <a:t>Impactful investments in advanced nuclear research infrastructure at U.S. universities</a:t>
            </a:r>
          </a:p>
          <a:p>
            <a:pPr marL="228600" marR="0" lvl="0" indent="-228600" algn="l" defTabSz="914400" rtl="0" eaLnBrk="1" fontAlgn="base" latinLnBrk="0" hangingPunct="1">
              <a:lnSpc>
                <a:spcPct val="100000"/>
              </a:lnSpc>
              <a:spcBef>
                <a:spcPts val="100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50565C"/>
                </a:solidFill>
                <a:effectLst/>
                <a:uLnTx/>
                <a:uFillTx/>
                <a:latin typeface="Arial"/>
                <a:ea typeface="+mn-ea"/>
                <a:cs typeface="Calibri"/>
              </a:rPr>
              <a:t>Consortia-based approaches to expand equitable access for education, training and workforce development</a:t>
            </a:r>
          </a:p>
          <a:p>
            <a:pPr marL="228600" marR="0" lvl="0" indent="-228600" algn="l" defTabSz="914400" rtl="0" eaLnBrk="1" fontAlgn="base" latinLnBrk="0" hangingPunct="1">
              <a:lnSpc>
                <a:spcPct val="100000"/>
              </a:lnSpc>
              <a:spcBef>
                <a:spcPts val="100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50565C"/>
                </a:solidFill>
                <a:effectLst/>
                <a:uLnTx/>
                <a:uFillTx/>
                <a:latin typeface="Arial"/>
                <a:ea typeface="+mn-ea"/>
                <a:cs typeface="Calibri"/>
              </a:rPr>
              <a:t>Drafting a Request for Information (RFI) to seek broad public input on potential competitive approaches, partnership arrangements, phasing, and success metrics</a:t>
            </a:r>
          </a:p>
          <a:p>
            <a:pPr marL="228600" marR="0" lvl="0" indent="-228600" algn="l" defTabSz="914400" rtl="0" eaLnBrk="1" fontAlgn="base" latinLnBrk="0" hangingPunct="1">
              <a:lnSpc>
                <a:spcPct val="100000"/>
              </a:lnSpc>
              <a:spcBef>
                <a:spcPts val="100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50565C"/>
                </a:solidFill>
                <a:effectLst/>
                <a:uLnTx/>
                <a:uFillTx/>
                <a:latin typeface="Arial"/>
                <a:ea typeface="+mn-ea"/>
                <a:cs typeface="Calibri"/>
              </a:rPr>
              <a:t>Plan to initiate competition in FY 2023, pending support in appropriations</a:t>
            </a:r>
            <a:endParaRPr kumimoji="0" lang="en-US" sz="2400" b="1" i="0" u="none" strike="noStrike" kern="1200" cap="none" spc="0" normalizeH="0" baseline="0" noProof="0">
              <a:ln>
                <a:noFill/>
              </a:ln>
              <a:solidFill>
                <a:srgbClr val="50565C"/>
              </a:solidFill>
              <a:effectLst/>
              <a:uLnTx/>
              <a:uFillTx/>
              <a:latin typeface="Arial"/>
              <a:ea typeface="+mn-ea"/>
              <a:cs typeface="Calibri"/>
            </a:endParaRPr>
          </a:p>
        </p:txBody>
      </p:sp>
      <p:pic>
        <p:nvPicPr>
          <p:cNvPr id="11" name="Picture 11">
            <a:extLst>
              <a:ext uri="{FF2B5EF4-FFF2-40B4-BE49-F238E27FC236}">
                <a16:creationId xmlns:a16="http://schemas.microsoft.com/office/drawing/2014/main" id="{3BEF5258-2090-A318-745C-4EE73DA363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9" y="917875"/>
            <a:ext cx="3789528" cy="5897997"/>
          </a:xfrm>
          <a:prstGeom prst="rect">
            <a:avLst/>
          </a:prstGeom>
        </p:spPr>
      </p:pic>
      <p:cxnSp>
        <p:nvCxnSpPr>
          <p:cNvPr id="3" name="Straight Connector 2">
            <a:extLst>
              <a:ext uri="{FF2B5EF4-FFF2-40B4-BE49-F238E27FC236}">
                <a16:creationId xmlns:a16="http://schemas.microsoft.com/office/drawing/2014/main" id="{A5C16E5E-8E57-C5D6-B481-80D15B0E9653}"/>
              </a:ext>
            </a:extLst>
          </p:cNvPr>
          <p:cNvCxnSpPr>
            <a:cxnSpLocks/>
          </p:cNvCxnSpPr>
          <p:nvPr/>
        </p:nvCxnSpPr>
        <p:spPr>
          <a:xfrm flipH="1">
            <a:off x="3794077" y="935804"/>
            <a:ext cx="35858" cy="5917785"/>
          </a:xfrm>
          <a:prstGeom prst="line">
            <a:avLst/>
          </a:prstGeom>
          <a:ln w="57150">
            <a:solidFill>
              <a:srgbClr val="5EB1F5"/>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73CDA4B0-1F84-5040-7DF8-44522F7274AE}"/>
              </a:ext>
            </a:extLst>
          </p:cNvPr>
          <p:cNvSpPr txBox="1"/>
          <p:nvPr/>
        </p:nvSpPr>
        <p:spPr>
          <a:xfrm rot="1200000">
            <a:off x="9474757" y="566219"/>
            <a:ext cx="2350995" cy="523220"/>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F58025">
                    <a:lumMod val="75000"/>
                  </a:srgbClr>
                </a:solidFill>
                <a:effectLst/>
                <a:uLnTx/>
                <a:uFillTx/>
                <a:latin typeface="Arial Narrow"/>
                <a:ea typeface="+mn-ea"/>
                <a:cs typeface="Arial Narrow"/>
              </a:rPr>
              <a:t> In Formulation</a:t>
            </a:r>
          </a:p>
        </p:txBody>
      </p:sp>
    </p:spTree>
    <p:extLst>
      <p:ext uri="{BB962C8B-B14F-4D97-AF65-F5344CB8AC3E}">
        <p14:creationId xmlns:p14="http://schemas.microsoft.com/office/powerpoint/2010/main" val="215358761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B4DA47-9734-4887-A570-B6B69669FEF0}"/>
              </a:ext>
            </a:extLst>
          </p:cNvPr>
          <p:cNvSpPr txBox="1"/>
          <p:nvPr/>
        </p:nvSpPr>
        <p:spPr>
          <a:xfrm>
            <a:off x="4100903" y="2459927"/>
            <a:ext cx="399019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1" u="none" strike="noStrike" kern="1200" cap="none" spc="0" normalizeH="0" baseline="0" noProof="0" dirty="0">
                <a:ln>
                  <a:noFill/>
                </a:ln>
                <a:solidFill>
                  <a:srgbClr val="FFFFFF"/>
                </a:solidFill>
                <a:effectLst/>
                <a:uLnTx/>
                <a:uFillTx/>
                <a:latin typeface="Arial" panose="020B0604020202020204"/>
                <a:ea typeface="+mn-ea"/>
                <a:cs typeface="Cavolini" panose="03000502040302020204" pitchFamily="66" charset="0"/>
              </a:rPr>
              <a:t>Thank you!</a:t>
            </a:r>
          </a:p>
        </p:txBody>
      </p:sp>
    </p:spTree>
    <p:extLst>
      <p:ext uri="{BB962C8B-B14F-4D97-AF65-F5344CB8AC3E}">
        <p14:creationId xmlns:p14="http://schemas.microsoft.com/office/powerpoint/2010/main" val="9317619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EB1180F2-DA6B-8B75-16F1-C7FE09791B8F}"/>
              </a:ext>
            </a:extLst>
          </p:cNvPr>
          <p:cNvSpPr>
            <a:spLocks noGrp="1" noChangeArrowheads="1"/>
          </p:cNvSpPr>
          <p:nvPr>
            <p:ph type="ctrTitle"/>
          </p:nvPr>
        </p:nvSpPr>
        <p:spPr>
          <a:xfrm>
            <a:off x="465138" y="1746250"/>
            <a:ext cx="9999662" cy="1196975"/>
          </a:xfrm>
        </p:spPr>
        <p:txBody>
          <a:bodyPr/>
          <a:lstStyle/>
          <a:p>
            <a:pPr eaLnBrk="1" hangingPunct="1"/>
            <a:r>
              <a:rPr lang="en-US" altLang="en-US" sz="4800"/>
              <a:t>Nuclear Fuel Cycle &amp; Supply Chain (NE-4) Overview</a:t>
            </a:r>
            <a:br>
              <a:rPr lang="en-US" altLang="en-US" sz="4800"/>
            </a:br>
            <a:endParaRPr lang="en-US" altLang="en-US" sz="2400"/>
          </a:p>
        </p:txBody>
      </p:sp>
      <p:sp>
        <p:nvSpPr>
          <p:cNvPr id="8195" name="Subtitle 2">
            <a:extLst>
              <a:ext uri="{FF2B5EF4-FFF2-40B4-BE49-F238E27FC236}">
                <a16:creationId xmlns:a16="http://schemas.microsoft.com/office/drawing/2014/main" id="{54C36B8E-C7EC-CCCA-ADB9-7A1F6BB55227}"/>
              </a:ext>
            </a:extLst>
          </p:cNvPr>
          <p:cNvSpPr>
            <a:spLocks noGrp="1" noChangeArrowheads="1"/>
          </p:cNvSpPr>
          <p:nvPr>
            <p:ph type="subTitle" idx="1"/>
          </p:nvPr>
        </p:nvSpPr>
        <p:spPr>
          <a:xfrm>
            <a:off x="465138" y="3571875"/>
            <a:ext cx="7191375" cy="2079625"/>
          </a:xfrm>
        </p:spPr>
        <p:txBody>
          <a:bodyPr/>
          <a:lstStyle/>
          <a:p>
            <a:pPr eaLnBrk="1" hangingPunct="1">
              <a:spcBef>
                <a:spcPct val="0"/>
              </a:spcBef>
            </a:pPr>
            <a:r>
              <a:rPr lang="en-US" altLang="en-US" dirty="0"/>
              <a:t>Andrew Griffith, Deputy Assistant Secretary</a:t>
            </a:r>
          </a:p>
          <a:p>
            <a:pPr eaLnBrk="1" hangingPunct="1">
              <a:spcBef>
                <a:spcPct val="0"/>
              </a:spcBef>
            </a:pPr>
            <a:r>
              <a:rPr lang="en-US" altLang="en-US" dirty="0"/>
              <a:t>  for Nuclear Fuel Cycle and Supply Chain</a:t>
            </a:r>
          </a:p>
          <a:p>
            <a:pPr eaLnBrk="1" hangingPunct="1">
              <a:spcBef>
                <a:spcPct val="0"/>
              </a:spcBef>
            </a:pPr>
            <a:r>
              <a:rPr lang="en-US" altLang="en-US" dirty="0"/>
              <a:t>Office of Nuclear Energy</a:t>
            </a:r>
          </a:p>
        </p:txBody>
      </p:sp>
      <p:sp>
        <p:nvSpPr>
          <p:cNvPr id="4" name="TextBox 3">
            <a:extLst>
              <a:ext uri="{FF2B5EF4-FFF2-40B4-BE49-F238E27FC236}">
                <a16:creationId xmlns:a16="http://schemas.microsoft.com/office/drawing/2014/main" id="{23DFFAC8-66A6-9248-6FC0-31C98E966A51}"/>
              </a:ext>
            </a:extLst>
          </p:cNvPr>
          <p:cNvSpPr txBox="1">
            <a:spLocks noChangeArrowheads="1"/>
          </p:cNvSpPr>
          <p:nvPr/>
        </p:nvSpPr>
        <p:spPr bwMode="auto">
          <a:xfrm>
            <a:off x="9801225" y="6457890"/>
            <a:ext cx="18669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eaLnBrk="1" hangingPunct="1"/>
            <a:r>
              <a:rPr lang="en-US" altLang="en-US" sz="2000" dirty="0">
                <a:solidFill>
                  <a:schemeClr val="bg1"/>
                </a:solidFill>
              </a:rPr>
              <a:t>August 2, 2022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776DF800-A66B-4621-43AD-2DC30CA248A6}"/>
              </a:ext>
            </a:extLst>
          </p:cNvPr>
          <p:cNvSpPr>
            <a:spLocks noGrp="1" noChangeArrowheads="1"/>
          </p:cNvSpPr>
          <p:nvPr>
            <p:ph type="title"/>
          </p:nvPr>
        </p:nvSpPr>
        <p:spPr>
          <a:xfrm>
            <a:off x="700088" y="1588"/>
            <a:ext cx="10515600" cy="646112"/>
          </a:xfrm>
        </p:spPr>
        <p:txBody>
          <a:bodyPr/>
          <a:lstStyle/>
          <a:p>
            <a:pPr eaLnBrk="1" hangingPunct="1"/>
            <a:r>
              <a:rPr lang="en-US" altLang="en-US">
                <a:solidFill>
                  <a:schemeClr val="bg1"/>
                </a:solidFill>
              </a:rPr>
              <a:t>Outline</a:t>
            </a:r>
          </a:p>
        </p:txBody>
      </p:sp>
      <p:sp>
        <p:nvSpPr>
          <p:cNvPr id="10243" name="Content Placeholder 2">
            <a:extLst>
              <a:ext uri="{FF2B5EF4-FFF2-40B4-BE49-F238E27FC236}">
                <a16:creationId xmlns:a16="http://schemas.microsoft.com/office/drawing/2014/main" id="{1C8C835C-C80E-5252-C632-B331D8A6B740}"/>
              </a:ext>
            </a:extLst>
          </p:cNvPr>
          <p:cNvSpPr>
            <a:spLocks noGrp="1" noChangeArrowheads="1"/>
          </p:cNvSpPr>
          <p:nvPr>
            <p:ph idx="1"/>
          </p:nvPr>
        </p:nvSpPr>
        <p:spPr>
          <a:xfrm>
            <a:off x="838200" y="987425"/>
            <a:ext cx="10515600" cy="4616450"/>
          </a:xfrm>
        </p:spPr>
        <p:txBody>
          <a:bodyPr/>
          <a:lstStyle/>
          <a:p>
            <a:pPr eaLnBrk="1" hangingPunct="1"/>
            <a:r>
              <a:rPr lang="en-US" altLang="en-US"/>
              <a:t>Overview</a:t>
            </a:r>
          </a:p>
          <a:p>
            <a:pPr eaLnBrk="1" hangingPunct="1"/>
            <a:r>
              <a:rPr lang="en-US" altLang="en-US"/>
              <a:t>Front end:</a:t>
            </a:r>
          </a:p>
          <a:p>
            <a:pPr lvl="1" eaLnBrk="1" hangingPunct="1">
              <a:buFont typeface="Wingdings" panose="05000000000000000000" pitchFamily="2" charset="2"/>
              <a:buChar char="§"/>
            </a:pPr>
            <a:r>
              <a:rPr lang="en-US" altLang="en-US"/>
              <a:t>ATF for LWR fleet</a:t>
            </a:r>
          </a:p>
          <a:p>
            <a:pPr lvl="1" eaLnBrk="1" hangingPunct="1">
              <a:buFont typeface="Wingdings" panose="05000000000000000000" pitchFamily="2" charset="2"/>
              <a:buChar char="§"/>
            </a:pPr>
            <a:r>
              <a:rPr lang="en-US" altLang="en-US"/>
              <a:t>LEU supply for energy security</a:t>
            </a:r>
          </a:p>
          <a:p>
            <a:pPr lvl="1" eaLnBrk="1" hangingPunct="1">
              <a:buFont typeface="Wingdings" panose="05000000000000000000" pitchFamily="2" charset="2"/>
              <a:buChar char="§"/>
            </a:pPr>
            <a:r>
              <a:rPr lang="en-US" altLang="en-US"/>
              <a:t>HALEU supply for Advanced Reactors</a:t>
            </a:r>
          </a:p>
          <a:p>
            <a:pPr eaLnBrk="1" hangingPunct="1"/>
            <a:r>
              <a:rPr lang="en-US" altLang="en-US"/>
              <a:t>Back end</a:t>
            </a:r>
          </a:p>
          <a:p>
            <a:pPr lvl="1" eaLnBrk="1" hangingPunct="1">
              <a:buFont typeface="Wingdings" panose="05000000000000000000" pitchFamily="2" charset="2"/>
              <a:buChar char="§"/>
            </a:pPr>
            <a:r>
              <a:rPr lang="en-US" altLang="en-US"/>
              <a:t>Aqueous recycling option</a:t>
            </a:r>
          </a:p>
          <a:p>
            <a:pPr lvl="1" eaLnBrk="1" hangingPunct="1">
              <a:buFont typeface="Wingdings" panose="05000000000000000000" pitchFamily="2" charset="2"/>
              <a:buChar char="§"/>
            </a:pPr>
            <a:r>
              <a:rPr lang="en-US" altLang="en-US"/>
              <a:t>Molten Salt recycling option</a:t>
            </a:r>
          </a:p>
          <a:p>
            <a:pPr lvl="1" eaLnBrk="1" hangingPunct="1">
              <a:buFont typeface="Wingdings" panose="05000000000000000000" pitchFamily="2" charset="2"/>
              <a:buChar char="§"/>
            </a:pPr>
            <a:r>
              <a:rPr lang="en-US" altLang="en-US"/>
              <a:t>Off gas capture/Robust waste forms</a:t>
            </a:r>
          </a:p>
          <a:p>
            <a:pPr eaLnBrk="1" hangingPunct="1"/>
            <a:r>
              <a:rPr lang="en-US" altLang="en-US"/>
              <a:t>Versatile Test Reactor</a:t>
            </a:r>
          </a:p>
          <a:p>
            <a:pPr eaLnBrk="1" hangingPunct="1"/>
            <a:r>
              <a:rPr lang="en-US" altLang="en-US"/>
              <a:t>Path Forward</a:t>
            </a:r>
          </a:p>
        </p:txBody>
      </p:sp>
      <p:sp>
        <p:nvSpPr>
          <p:cNvPr id="4" name="Slide Number Placeholder 3">
            <a:extLst>
              <a:ext uri="{FF2B5EF4-FFF2-40B4-BE49-F238E27FC236}">
                <a16:creationId xmlns:a16="http://schemas.microsoft.com/office/drawing/2014/main" id="{4F667A48-D794-22F6-ACA7-719EC6D3811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62D3BA-41AB-475B-AB4D-F9C72A8AA4FC}" type="slidenum">
              <a:rPr kumimoji="0" lang="en-US" sz="1200" b="0" i="0" u="none" strike="noStrike" kern="1200" cap="none" spc="0" normalizeH="0" baseline="0" noProof="0">
                <a:ln>
                  <a:noFill/>
                </a:ln>
                <a:solidFill>
                  <a:srgbClr val="214877">
                    <a:tint val="75000"/>
                  </a:srgb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srgbClr val="214877">
                  <a:tint val="75000"/>
                </a:srgbClr>
              </a:solidFill>
              <a:effectLst/>
              <a:uLnTx/>
              <a:uFillTx/>
              <a:latin typeface="Franklin Gothic Book"/>
              <a:ea typeface="+mn-ea"/>
              <a:cs typeface="+mn-cs"/>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D9774-EB67-567D-47A8-34776ECA3550}"/>
              </a:ext>
            </a:extLst>
          </p:cNvPr>
          <p:cNvSpPr>
            <a:spLocks noGrp="1"/>
          </p:cNvSpPr>
          <p:nvPr>
            <p:ph type="title"/>
          </p:nvPr>
        </p:nvSpPr>
        <p:spPr>
          <a:xfrm>
            <a:off x="0" y="0"/>
            <a:ext cx="12192000" cy="685800"/>
          </a:xfrm>
          <a:solidFill>
            <a:schemeClr val="accent5">
              <a:lumMod val="50000"/>
            </a:schemeClr>
          </a:solidFill>
        </p:spPr>
        <p:txBody>
          <a:bodyPr>
            <a:normAutofit/>
          </a:bodyPr>
          <a:lstStyle/>
          <a:p>
            <a:pPr>
              <a:defRPr/>
            </a:pPr>
            <a:r>
              <a:rPr lang="en-US" sz="4000" dirty="0">
                <a:solidFill>
                  <a:schemeClr val="bg1"/>
                </a:solidFill>
              </a:rPr>
              <a:t>    Nuclear Fuel Cycle and Supply Chain</a:t>
            </a:r>
          </a:p>
        </p:txBody>
      </p:sp>
      <p:sp>
        <p:nvSpPr>
          <p:cNvPr id="3" name="Slide Number Placeholder 2">
            <a:extLst>
              <a:ext uri="{FF2B5EF4-FFF2-40B4-BE49-F238E27FC236}">
                <a16:creationId xmlns:a16="http://schemas.microsoft.com/office/drawing/2014/main" id="{CAD145C1-B882-20C6-A4AD-2DB6AA2702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20B79-9007-49FD-BDE0-1BD39CB4F750}" type="slidenum">
              <a:rPr kumimoji="0" lang="en-US" sz="1200" b="0" i="0" u="none" strike="noStrike" kern="1200" cap="none" spc="0" normalizeH="0" baseline="0" noProof="0" smtClean="0">
                <a:ln>
                  <a:noFill/>
                </a:ln>
                <a:solidFill>
                  <a:srgbClr val="214877">
                    <a:tint val="75000"/>
                  </a:srgb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srgbClr val="214877">
                  <a:tint val="75000"/>
                </a:srgbClr>
              </a:solidFill>
              <a:effectLst/>
              <a:uLnTx/>
              <a:uFillTx/>
              <a:latin typeface="Franklin Gothic Book"/>
              <a:ea typeface="+mn-ea"/>
              <a:cs typeface="+mn-cs"/>
            </a:endParaRPr>
          </a:p>
        </p:txBody>
      </p:sp>
      <p:sp>
        <p:nvSpPr>
          <p:cNvPr id="11268" name="TextBox 10">
            <a:extLst>
              <a:ext uri="{FF2B5EF4-FFF2-40B4-BE49-F238E27FC236}">
                <a16:creationId xmlns:a16="http://schemas.microsoft.com/office/drawing/2014/main" id="{FBE52E5B-5A09-1F52-46E2-BE5A7F245435}"/>
              </a:ext>
            </a:extLst>
          </p:cNvPr>
          <p:cNvSpPr txBox="1">
            <a:spLocks noChangeArrowheads="1"/>
          </p:cNvSpPr>
          <p:nvPr/>
        </p:nvSpPr>
        <p:spPr bwMode="auto">
          <a:xfrm>
            <a:off x="381000" y="838200"/>
            <a:ext cx="15128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Mission</a:t>
            </a:r>
          </a:p>
        </p:txBody>
      </p:sp>
      <p:sp>
        <p:nvSpPr>
          <p:cNvPr id="11269" name="TextBox 11">
            <a:extLst>
              <a:ext uri="{FF2B5EF4-FFF2-40B4-BE49-F238E27FC236}">
                <a16:creationId xmlns:a16="http://schemas.microsoft.com/office/drawing/2014/main" id="{E7FD2603-9A3A-0DD3-E75F-862DB6CC9A17}"/>
              </a:ext>
            </a:extLst>
          </p:cNvPr>
          <p:cNvSpPr txBox="1">
            <a:spLocks noChangeArrowheads="1"/>
          </p:cNvSpPr>
          <p:nvPr/>
        </p:nvSpPr>
        <p:spPr bwMode="auto">
          <a:xfrm>
            <a:off x="762000" y="1422400"/>
            <a:ext cx="10668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To </a:t>
            </a:r>
            <a:r>
              <a:rPr kumimoji="0" lang="en-US" altLang="en-US" sz="2400" b="1" i="0"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enable innovation </a:t>
            </a:r>
            <a:r>
              <a:rPr kumimoji="0" lang="en-US" altLang="en-US" sz="2400" b="0" i="0"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and the implementation of advanced technologies to </a:t>
            </a:r>
            <a:r>
              <a:rPr kumimoji="0" lang="en-US" altLang="en-US" sz="2400" b="1" i="0"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optimize</a:t>
            </a:r>
            <a:r>
              <a:rPr kumimoji="0" lang="en-US" altLang="en-US" sz="2400" b="0" i="0"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 U.S. nuclear energy systems and to support U.S. industry opportunities for global deployment. </a:t>
            </a:r>
          </a:p>
        </p:txBody>
      </p:sp>
      <p:pic>
        <p:nvPicPr>
          <p:cNvPr id="11270" name="Picture 5">
            <a:extLst>
              <a:ext uri="{FF2B5EF4-FFF2-40B4-BE49-F238E27FC236}">
                <a16:creationId xmlns:a16="http://schemas.microsoft.com/office/drawing/2014/main" id="{73C624FA-D041-7CEB-1740-AAF0A109AC49}"/>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88063" y="3051175"/>
            <a:ext cx="5486400"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17">
            <a:extLst>
              <a:ext uri="{FF2B5EF4-FFF2-40B4-BE49-F238E27FC236}">
                <a16:creationId xmlns:a16="http://schemas.microsoft.com/office/drawing/2014/main" id="{2462CAE9-65BC-5E0B-6C92-5059E8B52057}"/>
              </a:ext>
            </a:extLst>
          </p:cNvPr>
          <p:cNvSpPr/>
          <p:nvPr/>
        </p:nvSpPr>
        <p:spPr>
          <a:xfrm>
            <a:off x="5807075" y="2568575"/>
            <a:ext cx="2933700" cy="2492375"/>
          </a:xfrm>
          <a:prstGeom prst="ellipse">
            <a:avLst/>
          </a:prstGeom>
          <a:solidFill>
            <a:srgbClr val="20386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1272" name="TextBox 9">
            <a:extLst>
              <a:ext uri="{FF2B5EF4-FFF2-40B4-BE49-F238E27FC236}">
                <a16:creationId xmlns:a16="http://schemas.microsoft.com/office/drawing/2014/main" id="{4B1432B8-C510-A0BD-E6BC-C00457D406B6}"/>
              </a:ext>
            </a:extLst>
          </p:cNvPr>
          <p:cNvSpPr txBox="1">
            <a:spLocks noChangeArrowheads="1"/>
          </p:cNvSpPr>
          <p:nvPr/>
        </p:nvSpPr>
        <p:spPr bwMode="auto">
          <a:xfrm>
            <a:off x="6330950" y="3352800"/>
            <a:ext cx="1905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rPr>
              <a:t>Advanced Reactor Demonstration &amp; Deployment</a:t>
            </a:r>
          </a:p>
        </p:txBody>
      </p:sp>
      <p:sp>
        <p:nvSpPr>
          <p:cNvPr id="14" name="Chevron 13">
            <a:extLst>
              <a:ext uri="{FF2B5EF4-FFF2-40B4-BE49-F238E27FC236}">
                <a16:creationId xmlns:a16="http://schemas.microsoft.com/office/drawing/2014/main" id="{CB199E13-D84D-6930-33D2-87E4F21EF047}"/>
              </a:ext>
            </a:extLst>
          </p:cNvPr>
          <p:cNvSpPr/>
          <p:nvPr/>
        </p:nvSpPr>
        <p:spPr>
          <a:xfrm>
            <a:off x="1431925" y="4783138"/>
            <a:ext cx="385763" cy="685800"/>
          </a:xfrm>
          <a:prstGeom prst="chevron">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4877"/>
              </a:solidFill>
              <a:effectLst/>
              <a:uLnTx/>
              <a:uFillTx/>
              <a:latin typeface="Franklin Gothic Book"/>
              <a:ea typeface="+mn-ea"/>
              <a:cs typeface="+mn-cs"/>
            </a:endParaRPr>
          </a:p>
        </p:txBody>
      </p:sp>
      <p:sp>
        <p:nvSpPr>
          <p:cNvPr id="21" name="Chevron 20">
            <a:extLst>
              <a:ext uri="{FF2B5EF4-FFF2-40B4-BE49-F238E27FC236}">
                <a16:creationId xmlns:a16="http://schemas.microsoft.com/office/drawing/2014/main" id="{D4EC79B9-28D9-5FDF-FDBA-853E211A0200}"/>
              </a:ext>
            </a:extLst>
          </p:cNvPr>
          <p:cNvSpPr/>
          <p:nvPr/>
        </p:nvSpPr>
        <p:spPr>
          <a:xfrm>
            <a:off x="1736725" y="4783138"/>
            <a:ext cx="385763" cy="685800"/>
          </a:xfrm>
          <a:prstGeom prst="chevron">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4877"/>
              </a:solidFill>
              <a:effectLst/>
              <a:uLnTx/>
              <a:uFillTx/>
              <a:latin typeface="Franklin Gothic Book"/>
              <a:ea typeface="+mn-ea"/>
              <a:cs typeface="+mn-cs"/>
            </a:endParaRPr>
          </a:p>
        </p:txBody>
      </p:sp>
      <p:sp>
        <p:nvSpPr>
          <p:cNvPr id="22" name="Chevron 21">
            <a:extLst>
              <a:ext uri="{FF2B5EF4-FFF2-40B4-BE49-F238E27FC236}">
                <a16:creationId xmlns:a16="http://schemas.microsoft.com/office/drawing/2014/main" id="{CEB57812-34DA-A8B8-B549-BEE9006549B0}"/>
              </a:ext>
            </a:extLst>
          </p:cNvPr>
          <p:cNvSpPr/>
          <p:nvPr/>
        </p:nvSpPr>
        <p:spPr>
          <a:xfrm>
            <a:off x="2041525" y="4783138"/>
            <a:ext cx="385763" cy="685800"/>
          </a:xfrm>
          <a:prstGeom prst="chevron">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4877"/>
              </a:solidFill>
              <a:effectLst/>
              <a:uLnTx/>
              <a:uFillTx/>
              <a:latin typeface="Franklin Gothic Book"/>
              <a:ea typeface="+mn-ea"/>
              <a:cs typeface="+mn-cs"/>
            </a:endParaRPr>
          </a:p>
        </p:txBody>
      </p:sp>
      <p:sp>
        <p:nvSpPr>
          <p:cNvPr id="23" name="Chevron 22">
            <a:extLst>
              <a:ext uri="{FF2B5EF4-FFF2-40B4-BE49-F238E27FC236}">
                <a16:creationId xmlns:a16="http://schemas.microsoft.com/office/drawing/2014/main" id="{1A8AACB4-FF8E-5919-4E08-1C551E407A3A}"/>
              </a:ext>
            </a:extLst>
          </p:cNvPr>
          <p:cNvSpPr/>
          <p:nvPr/>
        </p:nvSpPr>
        <p:spPr>
          <a:xfrm>
            <a:off x="2351088" y="4783138"/>
            <a:ext cx="385762" cy="685800"/>
          </a:xfrm>
          <a:prstGeom prst="chevron">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4877"/>
              </a:solidFill>
              <a:effectLst/>
              <a:uLnTx/>
              <a:uFillTx/>
              <a:latin typeface="Franklin Gothic Book"/>
              <a:ea typeface="+mn-ea"/>
              <a:cs typeface="+mn-cs"/>
            </a:endParaRPr>
          </a:p>
        </p:txBody>
      </p:sp>
      <p:sp>
        <p:nvSpPr>
          <p:cNvPr id="24" name="Chevron 23">
            <a:extLst>
              <a:ext uri="{FF2B5EF4-FFF2-40B4-BE49-F238E27FC236}">
                <a16:creationId xmlns:a16="http://schemas.microsoft.com/office/drawing/2014/main" id="{2B6B84BA-C157-8F50-3DEF-0ABCEB9D9A5E}"/>
              </a:ext>
            </a:extLst>
          </p:cNvPr>
          <p:cNvSpPr/>
          <p:nvPr/>
        </p:nvSpPr>
        <p:spPr>
          <a:xfrm>
            <a:off x="2655888" y="4783138"/>
            <a:ext cx="385762" cy="685800"/>
          </a:xfrm>
          <a:prstGeom prst="chevron">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4877"/>
              </a:solidFill>
              <a:effectLst/>
              <a:uLnTx/>
              <a:uFillTx/>
              <a:latin typeface="Franklin Gothic Book"/>
              <a:ea typeface="+mn-ea"/>
              <a:cs typeface="+mn-cs"/>
            </a:endParaRPr>
          </a:p>
        </p:txBody>
      </p:sp>
      <p:sp>
        <p:nvSpPr>
          <p:cNvPr id="25" name="Chevron 24">
            <a:extLst>
              <a:ext uri="{FF2B5EF4-FFF2-40B4-BE49-F238E27FC236}">
                <a16:creationId xmlns:a16="http://schemas.microsoft.com/office/drawing/2014/main" id="{DD6AC643-A787-E0D9-6D45-51DFDC2C7119}"/>
              </a:ext>
            </a:extLst>
          </p:cNvPr>
          <p:cNvSpPr/>
          <p:nvPr/>
        </p:nvSpPr>
        <p:spPr>
          <a:xfrm>
            <a:off x="2955925" y="4783138"/>
            <a:ext cx="385763" cy="685800"/>
          </a:xfrm>
          <a:prstGeom prst="chevron">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4877"/>
              </a:solidFill>
              <a:effectLst/>
              <a:uLnTx/>
              <a:uFillTx/>
              <a:latin typeface="Franklin Gothic Book"/>
              <a:ea typeface="+mn-ea"/>
              <a:cs typeface="+mn-cs"/>
            </a:endParaRPr>
          </a:p>
        </p:txBody>
      </p:sp>
      <p:sp>
        <p:nvSpPr>
          <p:cNvPr id="26" name="Chevron 25">
            <a:extLst>
              <a:ext uri="{FF2B5EF4-FFF2-40B4-BE49-F238E27FC236}">
                <a16:creationId xmlns:a16="http://schemas.microsoft.com/office/drawing/2014/main" id="{F120821A-8BA8-559C-80E9-A8686AB8C736}"/>
              </a:ext>
            </a:extLst>
          </p:cNvPr>
          <p:cNvSpPr/>
          <p:nvPr/>
        </p:nvSpPr>
        <p:spPr>
          <a:xfrm>
            <a:off x="3260725" y="4783138"/>
            <a:ext cx="385763" cy="685800"/>
          </a:xfrm>
          <a:prstGeom prst="chevron">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4877"/>
              </a:solidFill>
              <a:effectLst/>
              <a:uLnTx/>
              <a:uFillTx/>
              <a:latin typeface="Franklin Gothic Book"/>
              <a:ea typeface="+mn-ea"/>
              <a:cs typeface="+mn-cs"/>
            </a:endParaRPr>
          </a:p>
        </p:txBody>
      </p:sp>
      <p:sp>
        <p:nvSpPr>
          <p:cNvPr id="11280" name="TextBox 26">
            <a:extLst>
              <a:ext uri="{FF2B5EF4-FFF2-40B4-BE49-F238E27FC236}">
                <a16:creationId xmlns:a16="http://schemas.microsoft.com/office/drawing/2014/main" id="{29DF9278-5E5B-F22D-1DDD-D736223525C6}"/>
              </a:ext>
            </a:extLst>
          </p:cNvPr>
          <p:cNvSpPr txBox="1">
            <a:spLocks noChangeArrowheads="1"/>
          </p:cNvSpPr>
          <p:nvPr/>
        </p:nvSpPr>
        <p:spPr bwMode="auto">
          <a:xfrm>
            <a:off x="468313" y="3748088"/>
            <a:ext cx="43751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Shifting emphasis </a:t>
            </a:r>
            <a:r>
              <a:rPr kumimoji="0" lang="en-US" altLang="en-US" sz="2400" b="0" i="0"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toward a balanced portfolio to support…</a:t>
            </a:r>
          </a:p>
        </p:txBody>
      </p:sp>
      <p:sp>
        <p:nvSpPr>
          <p:cNvPr id="28" name="Oval 27">
            <a:extLst>
              <a:ext uri="{FF2B5EF4-FFF2-40B4-BE49-F238E27FC236}">
                <a16:creationId xmlns:a16="http://schemas.microsoft.com/office/drawing/2014/main" id="{F1E73EE4-BC67-646D-1159-86EE64671588}"/>
              </a:ext>
            </a:extLst>
          </p:cNvPr>
          <p:cNvSpPr/>
          <p:nvPr/>
        </p:nvSpPr>
        <p:spPr>
          <a:xfrm>
            <a:off x="8953500" y="2568575"/>
            <a:ext cx="2933700" cy="2492375"/>
          </a:xfrm>
          <a:prstGeom prst="ellipse">
            <a:avLst/>
          </a:prstGeom>
          <a:solidFill>
            <a:srgbClr val="20386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1282" name="TextBox 19">
            <a:extLst>
              <a:ext uri="{FF2B5EF4-FFF2-40B4-BE49-F238E27FC236}">
                <a16:creationId xmlns:a16="http://schemas.microsoft.com/office/drawing/2014/main" id="{45269D48-BD34-550C-62E9-2A5D91C85867}"/>
              </a:ext>
            </a:extLst>
          </p:cNvPr>
          <p:cNvSpPr txBox="1">
            <a:spLocks noChangeArrowheads="1"/>
          </p:cNvSpPr>
          <p:nvPr/>
        </p:nvSpPr>
        <p:spPr bwMode="auto">
          <a:xfrm>
            <a:off x="9467850" y="3389313"/>
            <a:ext cx="1905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rPr>
              <a:t>Sustain Innovative Fuel Cycle R&amp;D for Future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a:extLst>
              <a:ext uri="{FF2B5EF4-FFF2-40B4-BE49-F238E27FC236}">
                <a16:creationId xmlns:a16="http://schemas.microsoft.com/office/drawing/2014/main" id="{82C43A17-9439-F0DB-B96D-CB9515ECF06A}"/>
              </a:ext>
            </a:extLst>
          </p:cNvPr>
          <p:cNvCxnSpPr/>
          <p:nvPr/>
        </p:nvCxnSpPr>
        <p:spPr>
          <a:xfrm>
            <a:off x="3124200" y="2246313"/>
            <a:ext cx="0" cy="3505200"/>
          </a:xfrm>
          <a:prstGeom prst="line">
            <a:avLst/>
          </a:prstGeom>
          <a:ln w="12700" cap="flat">
            <a:solidFill>
              <a:schemeClr val="bg1">
                <a:lumMod val="50000"/>
              </a:schemeClr>
            </a:solidFill>
            <a:prstDash val="dash"/>
            <a:round/>
          </a:ln>
          <a:effectLst/>
        </p:spPr>
        <p:style>
          <a:lnRef idx="2">
            <a:schemeClr val="accent1"/>
          </a:lnRef>
          <a:fillRef idx="0">
            <a:schemeClr val="accent1"/>
          </a:fillRef>
          <a:effectRef idx="1">
            <a:schemeClr val="accent1"/>
          </a:effectRef>
          <a:fontRef idx="minor">
            <a:schemeClr val="tx1"/>
          </a:fontRef>
        </p:style>
      </p:cxnSp>
      <p:sp>
        <p:nvSpPr>
          <p:cNvPr id="13315" name="TextBox 1">
            <a:extLst>
              <a:ext uri="{FF2B5EF4-FFF2-40B4-BE49-F238E27FC236}">
                <a16:creationId xmlns:a16="http://schemas.microsoft.com/office/drawing/2014/main" id="{13568C62-CE89-D253-ED89-B4A269649405}"/>
              </a:ext>
            </a:extLst>
          </p:cNvPr>
          <p:cNvSpPr txBox="1">
            <a:spLocks noChangeArrowheads="1"/>
          </p:cNvSpPr>
          <p:nvPr/>
        </p:nvSpPr>
        <p:spPr bwMode="auto">
          <a:xfrm>
            <a:off x="598488" y="77788"/>
            <a:ext cx="101298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t>The Nuclear Energy System Could Include Many Components</a:t>
            </a:r>
          </a:p>
        </p:txBody>
      </p:sp>
      <p:pic>
        <p:nvPicPr>
          <p:cNvPr id="13316" name="Picture 3" descr="Conversion-Enrichment.png">
            <a:extLst>
              <a:ext uri="{FF2B5EF4-FFF2-40B4-BE49-F238E27FC236}">
                <a16:creationId xmlns:a16="http://schemas.microsoft.com/office/drawing/2014/main" id="{30219072-EA1C-86F1-5ED2-88C503A48527}"/>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281363" y="1490663"/>
            <a:ext cx="9636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descr="Disposal.png">
            <a:extLst>
              <a:ext uri="{FF2B5EF4-FFF2-40B4-BE49-F238E27FC236}">
                <a16:creationId xmlns:a16="http://schemas.microsoft.com/office/drawing/2014/main" id="{630B5817-6BC7-F386-7EE8-D6C67F3F8464}"/>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201150" y="1436688"/>
            <a:ext cx="90487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8" descr="Separations.png">
            <a:extLst>
              <a:ext uri="{FF2B5EF4-FFF2-40B4-BE49-F238E27FC236}">
                <a16:creationId xmlns:a16="http://schemas.microsoft.com/office/drawing/2014/main" id="{CB85E6D7-18BE-76C7-AD50-FF9C886D1C31}"/>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073775" y="1377950"/>
            <a:ext cx="116522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0" descr="Uranium_Supply.png">
            <a:extLst>
              <a:ext uri="{FF2B5EF4-FFF2-40B4-BE49-F238E27FC236}">
                <a16:creationId xmlns:a16="http://schemas.microsoft.com/office/drawing/2014/main" id="{4A23FC86-E6AD-A322-AE24-12390A917DDD}"/>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2362200" y="1487488"/>
            <a:ext cx="5492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Box 12">
            <a:extLst>
              <a:ext uri="{FF2B5EF4-FFF2-40B4-BE49-F238E27FC236}">
                <a16:creationId xmlns:a16="http://schemas.microsoft.com/office/drawing/2014/main" id="{4B9E8E29-08DF-0209-DA1D-908BF33B0495}"/>
              </a:ext>
            </a:extLst>
          </p:cNvPr>
          <p:cNvSpPr txBox="1">
            <a:spLocks noChangeArrowheads="1"/>
          </p:cNvSpPr>
          <p:nvPr/>
        </p:nvSpPr>
        <p:spPr bwMode="auto">
          <a:xfrm>
            <a:off x="2133600" y="2057400"/>
            <a:ext cx="869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214877"/>
                </a:solidFill>
                <a:effectLst/>
                <a:uLnTx/>
                <a:uFillTx/>
                <a:latin typeface="Arial" panose="020B0604020202020204" pitchFamily="34" charset="0"/>
                <a:ea typeface="+mn-ea"/>
                <a:cs typeface="+mn-cs"/>
              </a:rPr>
              <a:t>Uranium</a:t>
            </a:r>
            <a:br>
              <a:rPr kumimoji="0" lang="en-US" altLang="en-US" sz="1000" b="1" i="0" u="none" strike="noStrike" kern="1200" cap="none" spc="0" normalizeH="0" baseline="0" noProof="0">
                <a:ln>
                  <a:noFill/>
                </a:ln>
                <a:solidFill>
                  <a:srgbClr val="214877"/>
                </a:solidFill>
                <a:effectLst/>
                <a:uLnTx/>
                <a:uFillTx/>
                <a:latin typeface="Arial" panose="020B0604020202020204" pitchFamily="34" charset="0"/>
                <a:ea typeface="+mn-ea"/>
                <a:cs typeface="+mn-cs"/>
              </a:rPr>
            </a:br>
            <a:r>
              <a:rPr kumimoji="0" lang="en-US" altLang="en-US" sz="1000" b="1" i="0" u="none" strike="noStrike" kern="1200" cap="none" spc="0" normalizeH="0" baseline="0" noProof="0">
                <a:ln>
                  <a:noFill/>
                </a:ln>
                <a:solidFill>
                  <a:srgbClr val="214877"/>
                </a:solidFill>
                <a:effectLst/>
                <a:uLnTx/>
                <a:uFillTx/>
                <a:latin typeface="Arial" panose="020B0604020202020204" pitchFamily="34" charset="0"/>
                <a:ea typeface="+mn-ea"/>
                <a:cs typeface="+mn-cs"/>
              </a:rPr>
              <a:t>Supply</a:t>
            </a:r>
          </a:p>
        </p:txBody>
      </p:sp>
      <p:sp>
        <p:nvSpPr>
          <p:cNvPr id="13321" name="TextBox 13">
            <a:extLst>
              <a:ext uri="{FF2B5EF4-FFF2-40B4-BE49-F238E27FC236}">
                <a16:creationId xmlns:a16="http://schemas.microsoft.com/office/drawing/2014/main" id="{3E498ECC-AE39-CBC7-0987-B257E92F9BB2}"/>
              </a:ext>
            </a:extLst>
          </p:cNvPr>
          <p:cNvSpPr txBox="1">
            <a:spLocks noChangeArrowheads="1"/>
          </p:cNvSpPr>
          <p:nvPr/>
        </p:nvSpPr>
        <p:spPr bwMode="auto">
          <a:xfrm>
            <a:off x="3181350" y="2057400"/>
            <a:ext cx="1143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214877"/>
                </a:solidFill>
                <a:effectLst/>
                <a:uLnTx/>
                <a:uFillTx/>
                <a:latin typeface="Arial" panose="020B0604020202020204" pitchFamily="34" charset="0"/>
                <a:ea typeface="+mn-ea"/>
                <a:cs typeface="+mn-cs"/>
              </a:rPr>
              <a:t>Enrichment &amp; Fuel Fabrication</a:t>
            </a:r>
          </a:p>
        </p:txBody>
      </p:sp>
      <p:sp>
        <p:nvSpPr>
          <p:cNvPr id="13322" name="TextBox 14">
            <a:extLst>
              <a:ext uri="{FF2B5EF4-FFF2-40B4-BE49-F238E27FC236}">
                <a16:creationId xmlns:a16="http://schemas.microsoft.com/office/drawing/2014/main" id="{CA396632-7C8C-6847-A726-4AB90183116F}"/>
              </a:ext>
            </a:extLst>
          </p:cNvPr>
          <p:cNvSpPr txBox="1">
            <a:spLocks noChangeArrowheads="1"/>
          </p:cNvSpPr>
          <p:nvPr/>
        </p:nvSpPr>
        <p:spPr bwMode="auto">
          <a:xfrm>
            <a:off x="4495800" y="2057400"/>
            <a:ext cx="990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214877"/>
                </a:solidFill>
                <a:effectLst/>
                <a:uLnTx/>
                <a:uFillTx/>
                <a:latin typeface="Arial" panose="020B0604020202020204" pitchFamily="34" charset="0"/>
                <a:ea typeface="+mn-ea"/>
                <a:cs typeface="+mn-cs"/>
              </a:rPr>
              <a:t>Reactors</a:t>
            </a:r>
          </a:p>
        </p:txBody>
      </p:sp>
      <p:sp>
        <p:nvSpPr>
          <p:cNvPr id="13323" name="TextBox 15">
            <a:extLst>
              <a:ext uri="{FF2B5EF4-FFF2-40B4-BE49-F238E27FC236}">
                <a16:creationId xmlns:a16="http://schemas.microsoft.com/office/drawing/2014/main" id="{CDBF6879-80EA-C7F9-9AD6-AB5CD8F5CEE2}"/>
              </a:ext>
            </a:extLst>
          </p:cNvPr>
          <p:cNvSpPr txBox="1">
            <a:spLocks noChangeArrowheads="1"/>
          </p:cNvSpPr>
          <p:nvPr/>
        </p:nvSpPr>
        <p:spPr bwMode="auto">
          <a:xfrm>
            <a:off x="6096000" y="2057400"/>
            <a:ext cx="1143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214877"/>
                </a:solidFill>
                <a:effectLst/>
                <a:uLnTx/>
                <a:uFillTx/>
                <a:latin typeface="Arial" panose="020B0604020202020204" pitchFamily="34" charset="0"/>
                <a:ea typeface="+mn-ea"/>
                <a:cs typeface="+mn-cs"/>
              </a:rPr>
              <a:t>Recycle</a:t>
            </a:r>
          </a:p>
        </p:txBody>
      </p:sp>
      <p:sp>
        <p:nvSpPr>
          <p:cNvPr id="13324" name="TextBox 16">
            <a:extLst>
              <a:ext uri="{FF2B5EF4-FFF2-40B4-BE49-F238E27FC236}">
                <a16:creationId xmlns:a16="http://schemas.microsoft.com/office/drawing/2014/main" id="{89D92E00-8E2E-E99D-8AF6-D1DA09539DF9}"/>
              </a:ext>
            </a:extLst>
          </p:cNvPr>
          <p:cNvSpPr txBox="1">
            <a:spLocks noChangeArrowheads="1"/>
          </p:cNvSpPr>
          <p:nvPr/>
        </p:nvSpPr>
        <p:spPr bwMode="auto">
          <a:xfrm>
            <a:off x="7924800" y="2057400"/>
            <a:ext cx="99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214877"/>
                </a:solidFill>
                <a:effectLst/>
                <a:uLnTx/>
                <a:uFillTx/>
                <a:latin typeface="Arial" panose="020B0604020202020204" pitchFamily="34" charset="0"/>
                <a:ea typeface="+mn-ea"/>
                <a:cs typeface="+mn-cs"/>
              </a:rPr>
              <a:t>Interim Storage</a:t>
            </a:r>
          </a:p>
        </p:txBody>
      </p:sp>
      <p:sp>
        <p:nvSpPr>
          <p:cNvPr id="13325" name="TextBox 17">
            <a:extLst>
              <a:ext uri="{FF2B5EF4-FFF2-40B4-BE49-F238E27FC236}">
                <a16:creationId xmlns:a16="http://schemas.microsoft.com/office/drawing/2014/main" id="{BCE8B750-2912-4E21-BB53-34098FDE33EB}"/>
              </a:ext>
            </a:extLst>
          </p:cNvPr>
          <p:cNvSpPr txBox="1">
            <a:spLocks noChangeArrowheads="1"/>
          </p:cNvSpPr>
          <p:nvPr/>
        </p:nvSpPr>
        <p:spPr bwMode="auto">
          <a:xfrm>
            <a:off x="9144000" y="2057400"/>
            <a:ext cx="99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214877"/>
                </a:solidFill>
                <a:effectLst/>
                <a:uLnTx/>
                <a:uFillTx/>
                <a:latin typeface="Arial" panose="020B0604020202020204" pitchFamily="34" charset="0"/>
                <a:ea typeface="+mn-ea"/>
                <a:cs typeface="+mn-cs"/>
              </a:rPr>
              <a:t>Final Disposal</a:t>
            </a:r>
          </a:p>
        </p:txBody>
      </p:sp>
      <p:cxnSp>
        <p:nvCxnSpPr>
          <p:cNvPr id="39" name="Straight Connector 38">
            <a:extLst>
              <a:ext uri="{FF2B5EF4-FFF2-40B4-BE49-F238E27FC236}">
                <a16:creationId xmlns:a16="http://schemas.microsoft.com/office/drawing/2014/main" id="{AD6EB260-D5C9-066C-3D88-BD63EFF63175}"/>
              </a:ext>
            </a:extLst>
          </p:cNvPr>
          <p:cNvCxnSpPr/>
          <p:nvPr/>
        </p:nvCxnSpPr>
        <p:spPr>
          <a:xfrm>
            <a:off x="4383088" y="2246313"/>
            <a:ext cx="0" cy="3505200"/>
          </a:xfrm>
          <a:prstGeom prst="line">
            <a:avLst/>
          </a:prstGeom>
          <a:ln w="12700" cap="flat">
            <a:solidFill>
              <a:schemeClr val="bg1">
                <a:lumMod val="50000"/>
              </a:schemeClr>
            </a:solidFill>
            <a:prstDash val="dash"/>
            <a:round/>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C0F07168-8D26-A32E-065A-74C0E48E6DBA}"/>
              </a:ext>
            </a:extLst>
          </p:cNvPr>
          <p:cNvCxnSpPr/>
          <p:nvPr/>
        </p:nvCxnSpPr>
        <p:spPr>
          <a:xfrm>
            <a:off x="5638800" y="2246313"/>
            <a:ext cx="0" cy="3505200"/>
          </a:xfrm>
          <a:prstGeom prst="line">
            <a:avLst/>
          </a:prstGeom>
          <a:ln w="12700" cap="flat">
            <a:solidFill>
              <a:schemeClr val="bg1">
                <a:lumMod val="50000"/>
              </a:schemeClr>
            </a:solidFill>
            <a:prstDash val="dash"/>
            <a:roun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648845CF-55AE-E732-EC5F-A8DDD948D1AD}"/>
              </a:ext>
            </a:extLst>
          </p:cNvPr>
          <p:cNvCxnSpPr/>
          <p:nvPr/>
        </p:nvCxnSpPr>
        <p:spPr>
          <a:xfrm>
            <a:off x="7772400" y="2246313"/>
            <a:ext cx="0" cy="3505200"/>
          </a:xfrm>
          <a:prstGeom prst="line">
            <a:avLst/>
          </a:prstGeom>
          <a:ln w="12700" cap="flat">
            <a:solidFill>
              <a:schemeClr val="bg1">
                <a:lumMod val="50000"/>
              </a:schemeClr>
            </a:solidFill>
            <a:prstDash val="dash"/>
            <a:round/>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6057DD88-83BD-C4C2-C799-329787D4F2D7}"/>
              </a:ext>
            </a:extLst>
          </p:cNvPr>
          <p:cNvCxnSpPr/>
          <p:nvPr/>
        </p:nvCxnSpPr>
        <p:spPr>
          <a:xfrm>
            <a:off x="9036050" y="2246313"/>
            <a:ext cx="0" cy="3505200"/>
          </a:xfrm>
          <a:prstGeom prst="line">
            <a:avLst/>
          </a:prstGeom>
          <a:ln w="12700" cap="flat">
            <a:solidFill>
              <a:schemeClr val="bg1">
                <a:lumMod val="50000"/>
              </a:schemeClr>
            </a:solidFill>
            <a:prstDash val="dash"/>
            <a:round/>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BA751406-F6B7-D984-BFBF-21DC339D3638}"/>
              </a:ext>
            </a:extLst>
          </p:cNvPr>
          <p:cNvCxnSpPr>
            <a:stCxn id="29" idx="3"/>
            <a:endCxn id="82" idx="1"/>
          </p:cNvCxnSpPr>
          <p:nvPr/>
        </p:nvCxnSpPr>
        <p:spPr>
          <a:xfrm flipV="1">
            <a:off x="5465763" y="3295650"/>
            <a:ext cx="608012" cy="0"/>
          </a:xfrm>
          <a:prstGeom prst="straightConnector1">
            <a:avLst/>
          </a:prstGeom>
          <a:ln w="50800">
            <a:solidFill>
              <a:srgbClr val="D7AB22"/>
            </a:solidFill>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07284DB8-D9D9-31FA-B466-EEC1EFD0F123}"/>
              </a:ext>
            </a:extLst>
          </p:cNvPr>
          <p:cNvCxnSpPr>
            <a:cxnSpLocks/>
            <a:stCxn id="26" idx="3"/>
            <a:endCxn id="27" idx="1"/>
          </p:cNvCxnSpPr>
          <p:nvPr/>
        </p:nvCxnSpPr>
        <p:spPr>
          <a:xfrm>
            <a:off x="4214813" y="4743450"/>
            <a:ext cx="336550" cy="0"/>
          </a:xfrm>
          <a:prstGeom prst="straightConnector1">
            <a:avLst/>
          </a:prstGeom>
          <a:ln w="50800">
            <a:solidFill>
              <a:srgbClr val="D7AB22"/>
            </a:solidFill>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CC1D703B-B815-D37B-17BF-502719F814B7}"/>
              </a:ext>
            </a:extLst>
          </p:cNvPr>
          <p:cNvCxnSpPr>
            <a:endCxn id="32" idx="1"/>
          </p:cNvCxnSpPr>
          <p:nvPr/>
        </p:nvCxnSpPr>
        <p:spPr>
          <a:xfrm>
            <a:off x="8551863" y="3295650"/>
            <a:ext cx="625475" cy="0"/>
          </a:xfrm>
          <a:prstGeom prst="straightConnector1">
            <a:avLst/>
          </a:prstGeom>
          <a:ln w="50800">
            <a:solidFill>
              <a:srgbClr val="D7AB22"/>
            </a:solidFill>
            <a:tailEnd type="triangle" w="sm" len="sm"/>
          </a:ln>
          <a:effectLst/>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94CF42E9-14F2-F2EF-C663-700E9941B6D7}"/>
              </a:ext>
            </a:extLst>
          </p:cNvPr>
          <p:cNvSpPr/>
          <p:nvPr/>
        </p:nvSpPr>
        <p:spPr>
          <a:xfrm>
            <a:off x="3300413" y="4476750"/>
            <a:ext cx="914400" cy="53340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214877"/>
                </a:solidFill>
                <a:effectLst/>
                <a:uLnTx/>
                <a:uFillTx/>
                <a:latin typeface="Arial Narrow"/>
                <a:ea typeface="+mn-ea"/>
                <a:cs typeface="Arial Narrow"/>
              </a:rPr>
              <a:t>Advanced Reactor</a:t>
            </a:r>
            <a:br>
              <a:rPr kumimoji="0" lang="en-US" sz="1050" b="0" i="0" u="none" strike="noStrike" kern="1200" cap="none" spc="0" normalizeH="0" baseline="0" noProof="0" dirty="0">
                <a:ln>
                  <a:noFill/>
                </a:ln>
                <a:solidFill>
                  <a:srgbClr val="214877"/>
                </a:solidFill>
                <a:effectLst/>
                <a:uLnTx/>
                <a:uFillTx/>
                <a:latin typeface="Arial Narrow"/>
                <a:ea typeface="+mn-ea"/>
                <a:cs typeface="Arial Narrow"/>
              </a:rPr>
            </a:br>
            <a:r>
              <a:rPr kumimoji="0" lang="en-US" sz="1050" b="0" i="0" u="none" strike="noStrike" kern="1200" cap="none" spc="0" normalizeH="0" baseline="0" noProof="0" dirty="0">
                <a:ln>
                  <a:noFill/>
                </a:ln>
                <a:solidFill>
                  <a:srgbClr val="214877"/>
                </a:solidFill>
                <a:effectLst/>
                <a:uLnTx/>
                <a:uFillTx/>
                <a:latin typeface="Arial Narrow"/>
                <a:ea typeface="+mn-ea"/>
                <a:cs typeface="Arial Narrow"/>
              </a:rPr>
              <a:t>Fuel / HALEU</a:t>
            </a:r>
          </a:p>
        </p:txBody>
      </p:sp>
      <p:sp>
        <p:nvSpPr>
          <p:cNvPr id="27" name="Rectangle 26">
            <a:extLst>
              <a:ext uri="{FF2B5EF4-FFF2-40B4-BE49-F238E27FC236}">
                <a16:creationId xmlns:a16="http://schemas.microsoft.com/office/drawing/2014/main" id="{E51ED0D9-2346-ACAF-B224-63AC9E3409F8}"/>
              </a:ext>
            </a:extLst>
          </p:cNvPr>
          <p:cNvSpPr/>
          <p:nvPr/>
        </p:nvSpPr>
        <p:spPr>
          <a:xfrm>
            <a:off x="4551363" y="4476750"/>
            <a:ext cx="914400" cy="53340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214877"/>
                </a:solidFill>
                <a:effectLst/>
                <a:uLnTx/>
                <a:uFillTx/>
                <a:latin typeface="Arial Narrow"/>
                <a:ea typeface="+mn-ea"/>
                <a:cs typeface="Arial Narrow"/>
              </a:rPr>
              <a:t>Advanced</a:t>
            </a:r>
            <a:br>
              <a:rPr kumimoji="0" lang="en-US" sz="1100" b="0" i="0" u="none" strike="noStrike" kern="1200" cap="none" spc="0" normalizeH="0" baseline="0" noProof="0" dirty="0">
                <a:ln>
                  <a:noFill/>
                </a:ln>
                <a:solidFill>
                  <a:srgbClr val="214877"/>
                </a:solidFill>
                <a:effectLst/>
                <a:uLnTx/>
                <a:uFillTx/>
                <a:latin typeface="Arial Narrow"/>
                <a:ea typeface="+mn-ea"/>
                <a:cs typeface="Arial Narrow"/>
              </a:rPr>
            </a:br>
            <a:r>
              <a:rPr kumimoji="0" lang="en-US" sz="1100" b="0" i="0" u="none" strike="noStrike" kern="1200" cap="none" spc="0" normalizeH="0" baseline="0" noProof="0" dirty="0">
                <a:ln>
                  <a:noFill/>
                </a:ln>
                <a:solidFill>
                  <a:srgbClr val="214877"/>
                </a:solidFill>
                <a:effectLst/>
                <a:uLnTx/>
                <a:uFillTx/>
                <a:latin typeface="Arial Narrow"/>
                <a:ea typeface="+mn-ea"/>
                <a:cs typeface="Arial Narrow"/>
              </a:rPr>
              <a:t>Reactors</a:t>
            </a:r>
          </a:p>
        </p:txBody>
      </p:sp>
      <p:sp>
        <p:nvSpPr>
          <p:cNvPr id="32" name="Rectangle 31">
            <a:extLst>
              <a:ext uri="{FF2B5EF4-FFF2-40B4-BE49-F238E27FC236}">
                <a16:creationId xmlns:a16="http://schemas.microsoft.com/office/drawing/2014/main" id="{2B981100-DA5A-222A-D5C1-CAFCD5641368}"/>
              </a:ext>
            </a:extLst>
          </p:cNvPr>
          <p:cNvSpPr/>
          <p:nvPr/>
        </p:nvSpPr>
        <p:spPr>
          <a:xfrm>
            <a:off x="9177338" y="3028950"/>
            <a:ext cx="914400" cy="53340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214877"/>
                </a:solidFill>
                <a:effectLst/>
                <a:uLnTx/>
                <a:uFillTx/>
                <a:latin typeface="Arial Narrow"/>
                <a:ea typeface="+mn-ea"/>
                <a:cs typeface="Arial Narrow"/>
              </a:rPr>
              <a:t>Geologic</a:t>
            </a:r>
            <a:br>
              <a:rPr kumimoji="0" lang="en-US" sz="1100" b="0" i="0" u="none" strike="noStrike" kern="1200" cap="none" spc="0" normalizeH="0" baseline="0" noProof="0" dirty="0">
                <a:ln>
                  <a:noFill/>
                </a:ln>
                <a:solidFill>
                  <a:srgbClr val="214877"/>
                </a:solidFill>
                <a:effectLst/>
                <a:uLnTx/>
                <a:uFillTx/>
                <a:latin typeface="Arial Narrow"/>
                <a:ea typeface="+mn-ea"/>
                <a:cs typeface="Arial Narrow"/>
              </a:rPr>
            </a:br>
            <a:r>
              <a:rPr kumimoji="0" lang="en-US" sz="1100" b="0" i="0" u="none" strike="noStrike" kern="1200" cap="none" spc="0" normalizeH="0" baseline="0" noProof="0" dirty="0">
                <a:ln>
                  <a:noFill/>
                </a:ln>
                <a:solidFill>
                  <a:srgbClr val="214877"/>
                </a:solidFill>
                <a:effectLst/>
                <a:uLnTx/>
                <a:uFillTx/>
                <a:latin typeface="Arial Narrow"/>
                <a:ea typeface="+mn-ea"/>
                <a:cs typeface="Arial Narrow"/>
              </a:rPr>
              <a:t>Repository</a:t>
            </a:r>
          </a:p>
        </p:txBody>
      </p:sp>
      <p:sp>
        <p:nvSpPr>
          <p:cNvPr id="31" name="Rectangle 30">
            <a:extLst>
              <a:ext uri="{FF2B5EF4-FFF2-40B4-BE49-F238E27FC236}">
                <a16:creationId xmlns:a16="http://schemas.microsoft.com/office/drawing/2014/main" id="{C53B58B9-FA28-4DB9-17FC-C167F1075DFB}"/>
              </a:ext>
            </a:extLst>
          </p:cNvPr>
          <p:cNvSpPr/>
          <p:nvPr/>
        </p:nvSpPr>
        <p:spPr>
          <a:xfrm>
            <a:off x="7913688" y="3028950"/>
            <a:ext cx="914400" cy="53340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214877"/>
                </a:solidFill>
                <a:effectLst/>
                <a:uLnTx/>
                <a:uFillTx/>
                <a:latin typeface="Arial Narrow"/>
                <a:ea typeface="+mn-ea"/>
                <a:cs typeface="Arial Narrow"/>
              </a:rPr>
              <a:t>Interim</a:t>
            </a:r>
            <a:br>
              <a:rPr kumimoji="0" lang="en-US" sz="1100" b="0" i="0" u="none" strike="noStrike" kern="1200" cap="none" spc="0" normalizeH="0" baseline="0" noProof="0" dirty="0">
                <a:ln>
                  <a:noFill/>
                </a:ln>
                <a:solidFill>
                  <a:srgbClr val="214877"/>
                </a:solidFill>
                <a:effectLst/>
                <a:uLnTx/>
                <a:uFillTx/>
                <a:latin typeface="Arial Narrow"/>
                <a:ea typeface="+mn-ea"/>
                <a:cs typeface="Arial Narrow"/>
              </a:rPr>
            </a:br>
            <a:r>
              <a:rPr kumimoji="0" lang="en-US" sz="1100" b="0" i="0" u="none" strike="noStrike" kern="1200" cap="none" spc="0" normalizeH="0" baseline="0" noProof="0" dirty="0">
                <a:ln>
                  <a:noFill/>
                </a:ln>
                <a:solidFill>
                  <a:srgbClr val="214877"/>
                </a:solidFill>
                <a:effectLst/>
                <a:uLnTx/>
                <a:uFillTx/>
                <a:latin typeface="Arial Narrow"/>
                <a:ea typeface="+mn-ea"/>
                <a:cs typeface="Arial Narrow"/>
              </a:rPr>
              <a:t>Storage</a:t>
            </a:r>
          </a:p>
        </p:txBody>
      </p:sp>
      <p:sp>
        <p:nvSpPr>
          <p:cNvPr id="29" name="Rectangle 28">
            <a:extLst>
              <a:ext uri="{FF2B5EF4-FFF2-40B4-BE49-F238E27FC236}">
                <a16:creationId xmlns:a16="http://schemas.microsoft.com/office/drawing/2014/main" id="{2B0A79BF-A16A-3247-CFD5-497721EC16C6}"/>
              </a:ext>
            </a:extLst>
          </p:cNvPr>
          <p:cNvSpPr/>
          <p:nvPr/>
        </p:nvSpPr>
        <p:spPr>
          <a:xfrm>
            <a:off x="4551363" y="3028950"/>
            <a:ext cx="914400" cy="53340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214877"/>
                </a:solidFill>
                <a:effectLst/>
                <a:uLnTx/>
                <a:uFillTx/>
                <a:latin typeface="Arial Narrow"/>
                <a:ea typeface="+mn-ea"/>
                <a:cs typeface="Arial Narrow"/>
              </a:rPr>
              <a:t>Light Water</a:t>
            </a:r>
            <a:br>
              <a:rPr kumimoji="0" lang="en-US" sz="1100" b="0" i="0" u="none" strike="noStrike" kern="1200" cap="none" spc="0" normalizeH="0" baseline="0" noProof="0" dirty="0">
                <a:ln>
                  <a:noFill/>
                </a:ln>
                <a:solidFill>
                  <a:srgbClr val="214877"/>
                </a:solidFill>
                <a:effectLst/>
                <a:uLnTx/>
                <a:uFillTx/>
                <a:latin typeface="Arial Narrow"/>
                <a:ea typeface="+mn-ea"/>
                <a:cs typeface="Arial Narrow"/>
              </a:rPr>
            </a:br>
            <a:r>
              <a:rPr kumimoji="0" lang="en-US" sz="1100" b="0" i="0" u="none" strike="noStrike" kern="1200" cap="none" spc="0" normalizeH="0" baseline="0" noProof="0" dirty="0">
                <a:ln>
                  <a:noFill/>
                </a:ln>
                <a:solidFill>
                  <a:srgbClr val="214877"/>
                </a:solidFill>
                <a:effectLst/>
                <a:uLnTx/>
                <a:uFillTx/>
                <a:latin typeface="Arial Narrow"/>
                <a:ea typeface="+mn-ea"/>
                <a:cs typeface="Arial Narrow"/>
              </a:rPr>
              <a:t>Reactors</a:t>
            </a:r>
          </a:p>
        </p:txBody>
      </p:sp>
      <p:sp>
        <p:nvSpPr>
          <p:cNvPr id="24" name="Rectangle 23">
            <a:extLst>
              <a:ext uri="{FF2B5EF4-FFF2-40B4-BE49-F238E27FC236}">
                <a16:creationId xmlns:a16="http://schemas.microsoft.com/office/drawing/2014/main" id="{01B68890-135F-58AD-3975-0695EB2B28B3}"/>
              </a:ext>
            </a:extLst>
          </p:cNvPr>
          <p:cNvSpPr/>
          <p:nvPr/>
        </p:nvSpPr>
        <p:spPr>
          <a:xfrm>
            <a:off x="2046288" y="4229100"/>
            <a:ext cx="914400" cy="533400"/>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214877"/>
                </a:solidFill>
                <a:effectLst/>
                <a:uLnTx/>
                <a:uFillTx/>
                <a:latin typeface="Arial Narrow"/>
                <a:ea typeface="+mn-ea"/>
                <a:cs typeface="Arial Narrow"/>
              </a:rPr>
              <a:t>Advanced</a:t>
            </a:r>
            <a:br>
              <a:rPr kumimoji="0" lang="en-US" sz="1100" b="0" i="0" u="none" strike="noStrike" kern="1200" cap="none" spc="0" normalizeH="0" baseline="0" noProof="0" dirty="0">
                <a:ln>
                  <a:noFill/>
                </a:ln>
                <a:solidFill>
                  <a:srgbClr val="214877"/>
                </a:solidFill>
                <a:effectLst/>
                <a:uLnTx/>
                <a:uFillTx/>
                <a:latin typeface="Arial Narrow"/>
                <a:ea typeface="+mn-ea"/>
                <a:cs typeface="Arial Narrow"/>
              </a:rPr>
            </a:br>
            <a:r>
              <a:rPr kumimoji="0" lang="en-US" sz="1100" b="0" i="0" u="none" strike="noStrike" kern="1200" cap="none" spc="0" normalizeH="0" baseline="0" noProof="0" dirty="0">
                <a:ln>
                  <a:noFill/>
                </a:ln>
                <a:solidFill>
                  <a:srgbClr val="214877"/>
                </a:solidFill>
                <a:effectLst/>
                <a:uLnTx/>
                <a:uFillTx/>
                <a:latin typeface="Arial Narrow"/>
                <a:ea typeface="+mn-ea"/>
                <a:cs typeface="Arial Narrow"/>
              </a:rPr>
              <a:t>Technologies</a:t>
            </a:r>
          </a:p>
        </p:txBody>
      </p:sp>
      <p:sp>
        <p:nvSpPr>
          <p:cNvPr id="19" name="Rectangle 18">
            <a:extLst>
              <a:ext uri="{FF2B5EF4-FFF2-40B4-BE49-F238E27FC236}">
                <a16:creationId xmlns:a16="http://schemas.microsoft.com/office/drawing/2014/main" id="{153822A0-2E14-7D11-C86B-87381B97AEDD}"/>
              </a:ext>
            </a:extLst>
          </p:cNvPr>
          <p:cNvSpPr/>
          <p:nvPr/>
        </p:nvSpPr>
        <p:spPr>
          <a:xfrm>
            <a:off x="2046288" y="2852738"/>
            <a:ext cx="914400" cy="53340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214877"/>
                </a:solidFill>
                <a:effectLst/>
                <a:uLnTx/>
                <a:uFillTx/>
                <a:latin typeface="Arial Narrow"/>
                <a:ea typeface="+mn-ea"/>
                <a:cs typeface="Arial Narrow"/>
              </a:rPr>
              <a:t>Existing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214877"/>
                </a:solidFill>
                <a:effectLst/>
                <a:uLnTx/>
                <a:uFillTx/>
                <a:latin typeface="Arial Narrow"/>
                <a:ea typeface="+mn-ea"/>
                <a:cs typeface="Arial Narrow"/>
              </a:rPr>
              <a:t>Techniques</a:t>
            </a:r>
          </a:p>
        </p:txBody>
      </p:sp>
      <p:cxnSp>
        <p:nvCxnSpPr>
          <p:cNvPr id="114" name="Straight Arrow Connector 113">
            <a:extLst>
              <a:ext uri="{FF2B5EF4-FFF2-40B4-BE49-F238E27FC236}">
                <a16:creationId xmlns:a16="http://schemas.microsoft.com/office/drawing/2014/main" id="{3C552FF9-28D0-FD18-04B3-367221CFBDB8}"/>
              </a:ext>
            </a:extLst>
          </p:cNvPr>
          <p:cNvCxnSpPr/>
          <p:nvPr/>
        </p:nvCxnSpPr>
        <p:spPr>
          <a:xfrm flipV="1">
            <a:off x="3757613" y="3181350"/>
            <a:ext cx="0" cy="228600"/>
          </a:xfrm>
          <a:prstGeom prst="straightConnector1">
            <a:avLst/>
          </a:prstGeom>
          <a:ln w="50800">
            <a:solidFill>
              <a:srgbClr val="D7AB22"/>
            </a:solidFill>
            <a:prstDash val="solid"/>
            <a:tailEnd type="triangle" w="sm" len="sm"/>
          </a:ln>
          <a:effectLst/>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9F19BCE8-C4A7-6E4B-0E2C-61AC26A627A4}"/>
              </a:ext>
            </a:extLst>
          </p:cNvPr>
          <p:cNvSpPr/>
          <p:nvPr/>
        </p:nvSpPr>
        <p:spPr>
          <a:xfrm>
            <a:off x="3300413" y="2647950"/>
            <a:ext cx="914400" cy="53340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214877"/>
                </a:solidFill>
                <a:effectLst/>
                <a:uLnTx/>
                <a:uFillTx/>
                <a:latin typeface="Arial Narrow"/>
                <a:ea typeface="+mn-ea"/>
                <a:cs typeface="Arial Narrow"/>
              </a:rPr>
              <a:t>Conventional LWR Fuel Fabrication</a:t>
            </a:r>
          </a:p>
        </p:txBody>
      </p:sp>
      <p:sp>
        <p:nvSpPr>
          <p:cNvPr id="25" name="Rectangle 24">
            <a:extLst>
              <a:ext uri="{FF2B5EF4-FFF2-40B4-BE49-F238E27FC236}">
                <a16:creationId xmlns:a16="http://schemas.microsoft.com/office/drawing/2014/main" id="{348F0EBB-579B-3D13-2824-1D57EEAFC875}"/>
              </a:ext>
            </a:extLst>
          </p:cNvPr>
          <p:cNvSpPr/>
          <p:nvPr/>
        </p:nvSpPr>
        <p:spPr>
          <a:xfrm>
            <a:off x="3300413" y="3409950"/>
            <a:ext cx="914400" cy="53340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214877"/>
                </a:solidFill>
                <a:effectLst/>
                <a:uLnTx/>
                <a:uFillTx/>
                <a:latin typeface="Arial Narrow"/>
                <a:ea typeface="+mn-ea"/>
                <a:cs typeface="Arial Narrow"/>
              </a:rPr>
              <a:t>LWR Fuel with</a:t>
            </a:r>
            <a:br>
              <a:rPr kumimoji="0" lang="en-US" sz="1050" b="0" i="0" u="none" strike="noStrike" kern="1200" cap="none" spc="0" normalizeH="0" baseline="0" noProof="0" dirty="0">
                <a:ln>
                  <a:noFill/>
                </a:ln>
                <a:solidFill>
                  <a:srgbClr val="214877"/>
                </a:solidFill>
                <a:effectLst/>
                <a:uLnTx/>
                <a:uFillTx/>
                <a:latin typeface="Arial Narrow"/>
                <a:ea typeface="+mn-ea"/>
                <a:cs typeface="Arial Narrow"/>
              </a:rPr>
            </a:br>
            <a:r>
              <a:rPr kumimoji="0" lang="en-US" sz="1050" b="0" i="0" u="none" strike="noStrike" kern="1200" cap="none" spc="0" normalizeH="0" baseline="0" noProof="0" dirty="0">
                <a:ln>
                  <a:noFill/>
                </a:ln>
                <a:solidFill>
                  <a:srgbClr val="214877"/>
                </a:solidFill>
                <a:effectLst/>
                <a:uLnTx/>
                <a:uFillTx/>
                <a:latin typeface="Arial Narrow"/>
                <a:ea typeface="+mn-ea"/>
                <a:cs typeface="Arial Narrow"/>
              </a:rPr>
              <a:t>Improved Accident</a:t>
            </a:r>
            <a:br>
              <a:rPr kumimoji="0" lang="en-US" sz="1050" b="0" i="0" u="none" strike="noStrike" kern="1200" cap="none" spc="0" normalizeH="0" baseline="0" noProof="0" dirty="0">
                <a:ln>
                  <a:noFill/>
                </a:ln>
                <a:solidFill>
                  <a:srgbClr val="214877"/>
                </a:solidFill>
                <a:effectLst/>
                <a:uLnTx/>
                <a:uFillTx/>
                <a:latin typeface="Arial Narrow"/>
                <a:ea typeface="+mn-ea"/>
                <a:cs typeface="Arial Narrow"/>
              </a:rPr>
            </a:br>
            <a:r>
              <a:rPr kumimoji="0" lang="en-US" sz="1050" b="0" i="0" u="none" strike="noStrike" kern="1200" cap="none" spc="0" normalizeH="0" baseline="0" noProof="0" dirty="0">
                <a:ln>
                  <a:noFill/>
                </a:ln>
                <a:solidFill>
                  <a:srgbClr val="214877"/>
                </a:solidFill>
                <a:effectLst/>
                <a:uLnTx/>
                <a:uFillTx/>
                <a:latin typeface="Arial Narrow"/>
                <a:ea typeface="+mn-ea"/>
                <a:cs typeface="Arial Narrow"/>
              </a:rPr>
              <a:t>Tolerance</a:t>
            </a:r>
          </a:p>
        </p:txBody>
      </p:sp>
      <p:sp>
        <p:nvSpPr>
          <p:cNvPr id="72" name="Oval 71">
            <a:extLst>
              <a:ext uri="{FF2B5EF4-FFF2-40B4-BE49-F238E27FC236}">
                <a16:creationId xmlns:a16="http://schemas.microsoft.com/office/drawing/2014/main" id="{EDCD6A2F-6F43-7329-084E-E7DFD857E4F1}"/>
              </a:ext>
            </a:extLst>
          </p:cNvPr>
          <p:cNvSpPr/>
          <p:nvPr/>
        </p:nvSpPr>
        <p:spPr>
          <a:xfrm>
            <a:off x="5672138" y="3905250"/>
            <a:ext cx="711200" cy="381000"/>
          </a:xfrm>
          <a:prstGeom prst="ellipse">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00" cap="none" spc="0" normalizeH="0" baseline="0" noProof="0" dirty="0">
                <a:ln>
                  <a:noFill/>
                </a:ln>
                <a:solidFill>
                  <a:srgbClr val="214877"/>
                </a:solidFill>
                <a:effectLst/>
                <a:uLnTx/>
                <a:uFillTx/>
                <a:latin typeface="Arial Narrow"/>
                <a:ea typeface="+mn-ea"/>
                <a:cs typeface="Arial Narrow"/>
              </a:rPr>
              <a:t>Product</a:t>
            </a:r>
          </a:p>
        </p:txBody>
      </p:sp>
      <p:sp>
        <p:nvSpPr>
          <p:cNvPr id="36" name="Oval 35">
            <a:extLst>
              <a:ext uri="{FF2B5EF4-FFF2-40B4-BE49-F238E27FC236}">
                <a16:creationId xmlns:a16="http://schemas.microsoft.com/office/drawing/2014/main" id="{020BF7DB-EC3A-BF95-B098-CEE373D281D9}"/>
              </a:ext>
            </a:extLst>
          </p:cNvPr>
          <p:cNvSpPr/>
          <p:nvPr/>
        </p:nvSpPr>
        <p:spPr>
          <a:xfrm>
            <a:off x="7038975" y="3943350"/>
            <a:ext cx="712788" cy="381000"/>
          </a:xfrm>
          <a:prstGeom prst="ellipse">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214877"/>
                </a:solidFill>
                <a:effectLst/>
                <a:uLnTx/>
                <a:uFillTx/>
                <a:latin typeface="Arial Narrow"/>
                <a:ea typeface="+mn-ea"/>
                <a:cs typeface="Arial Narrow"/>
              </a:rPr>
              <a:t>Waste</a:t>
            </a:r>
            <a:br>
              <a:rPr kumimoji="0" lang="en-US" sz="1100" b="0" i="0" u="none" strike="noStrike" kern="1200" cap="none" spc="0" normalizeH="0" baseline="0" noProof="0" dirty="0">
                <a:ln>
                  <a:noFill/>
                </a:ln>
                <a:solidFill>
                  <a:srgbClr val="214877"/>
                </a:solidFill>
                <a:effectLst/>
                <a:uLnTx/>
                <a:uFillTx/>
                <a:latin typeface="Arial Narrow"/>
                <a:ea typeface="+mn-ea"/>
                <a:cs typeface="Arial Narrow"/>
              </a:rPr>
            </a:br>
            <a:r>
              <a:rPr kumimoji="0" lang="en-US" sz="1100" b="0" i="0" u="none" strike="noStrike" kern="1200" cap="none" spc="0" normalizeH="0" baseline="0" noProof="0" dirty="0">
                <a:ln>
                  <a:noFill/>
                </a:ln>
                <a:solidFill>
                  <a:srgbClr val="214877"/>
                </a:solidFill>
                <a:effectLst/>
                <a:uLnTx/>
                <a:uFillTx/>
                <a:latin typeface="Arial Narrow"/>
                <a:ea typeface="+mn-ea"/>
                <a:cs typeface="Arial Narrow"/>
              </a:rPr>
              <a:t>Forms</a:t>
            </a:r>
          </a:p>
        </p:txBody>
      </p:sp>
      <p:sp>
        <p:nvSpPr>
          <p:cNvPr id="82" name="Rectangle 81">
            <a:extLst>
              <a:ext uri="{FF2B5EF4-FFF2-40B4-BE49-F238E27FC236}">
                <a16:creationId xmlns:a16="http://schemas.microsoft.com/office/drawing/2014/main" id="{6FE18325-5F27-CB36-5200-BEC08A21BE8E}"/>
              </a:ext>
            </a:extLst>
          </p:cNvPr>
          <p:cNvSpPr/>
          <p:nvPr/>
        </p:nvSpPr>
        <p:spPr>
          <a:xfrm>
            <a:off x="6073775" y="3028950"/>
            <a:ext cx="914400" cy="53340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214877"/>
                </a:solidFill>
                <a:effectLst/>
                <a:uLnTx/>
                <a:uFillTx/>
                <a:latin typeface="Arial Narrow"/>
                <a:ea typeface="+mn-ea"/>
                <a:cs typeface="Arial Narrow"/>
              </a:rPr>
              <a:t>Used LWR Fuel Recycle</a:t>
            </a:r>
          </a:p>
        </p:txBody>
      </p:sp>
      <p:sp>
        <p:nvSpPr>
          <p:cNvPr id="75" name="Rectangle 74">
            <a:extLst>
              <a:ext uri="{FF2B5EF4-FFF2-40B4-BE49-F238E27FC236}">
                <a16:creationId xmlns:a16="http://schemas.microsoft.com/office/drawing/2014/main" id="{2E53EE01-DD5C-7DEA-A363-09159527CE9E}"/>
              </a:ext>
            </a:extLst>
          </p:cNvPr>
          <p:cNvSpPr/>
          <p:nvPr/>
        </p:nvSpPr>
        <p:spPr>
          <a:xfrm>
            <a:off x="9186863" y="4479925"/>
            <a:ext cx="914400" cy="53340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214877"/>
                </a:solidFill>
                <a:effectLst/>
                <a:uLnTx/>
                <a:uFillTx/>
                <a:latin typeface="Arial Narrow"/>
                <a:ea typeface="+mn-ea"/>
                <a:cs typeface="Arial Narrow"/>
              </a:rPr>
              <a:t>LLW Disposal</a:t>
            </a:r>
          </a:p>
        </p:txBody>
      </p:sp>
      <p:cxnSp>
        <p:nvCxnSpPr>
          <p:cNvPr id="53" name="Elbow Connector 52">
            <a:extLst>
              <a:ext uri="{FF2B5EF4-FFF2-40B4-BE49-F238E27FC236}">
                <a16:creationId xmlns:a16="http://schemas.microsoft.com/office/drawing/2014/main" id="{78E19CC3-FC2B-4798-A350-BB8B62D6CCF9}"/>
              </a:ext>
            </a:extLst>
          </p:cNvPr>
          <p:cNvCxnSpPr>
            <a:stCxn id="21" idx="3"/>
            <a:endCxn id="29" idx="1"/>
          </p:cNvCxnSpPr>
          <p:nvPr/>
        </p:nvCxnSpPr>
        <p:spPr>
          <a:xfrm>
            <a:off x="4214813" y="2914650"/>
            <a:ext cx="336550" cy="381000"/>
          </a:xfrm>
          <a:prstGeom prst="bentConnector3">
            <a:avLst>
              <a:gd name="adj1" fmla="val 50000"/>
            </a:avLst>
          </a:prstGeom>
          <a:ln w="50800">
            <a:solidFill>
              <a:srgbClr val="D7AB22"/>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95" name="Elbow Connector 94">
            <a:extLst>
              <a:ext uri="{FF2B5EF4-FFF2-40B4-BE49-F238E27FC236}">
                <a16:creationId xmlns:a16="http://schemas.microsoft.com/office/drawing/2014/main" id="{B2B3EE11-59B6-CB74-711E-BB1913756D2E}"/>
              </a:ext>
            </a:extLst>
          </p:cNvPr>
          <p:cNvCxnSpPr>
            <a:stCxn id="82" idx="2"/>
            <a:endCxn id="72" idx="6"/>
          </p:cNvCxnSpPr>
          <p:nvPr/>
        </p:nvCxnSpPr>
        <p:spPr>
          <a:xfrm rot="5400000">
            <a:off x="6190457" y="3755231"/>
            <a:ext cx="533400" cy="147637"/>
          </a:xfrm>
          <a:prstGeom prst="bentConnector2">
            <a:avLst/>
          </a:prstGeom>
          <a:ln w="50800">
            <a:solidFill>
              <a:srgbClr val="D7AB22"/>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99" name="Elbow Connector 98">
            <a:extLst>
              <a:ext uri="{FF2B5EF4-FFF2-40B4-BE49-F238E27FC236}">
                <a16:creationId xmlns:a16="http://schemas.microsoft.com/office/drawing/2014/main" id="{D78FBF71-E2E3-1CD3-B2B0-DF0105473032}"/>
              </a:ext>
            </a:extLst>
          </p:cNvPr>
          <p:cNvCxnSpPr>
            <a:stCxn id="36" idx="6"/>
            <a:endCxn id="32" idx="2"/>
          </p:cNvCxnSpPr>
          <p:nvPr/>
        </p:nvCxnSpPr>
        <p:spPr>
          <a:xfrm flipV="1">
            <a:off x="7751763" y="3562350"/>
            <a:ext cx="1882775" cy="571500"/>
          </a:xfrm>
          <a:prstGeom prst="bentConnector2">
            <a:avLst/>
          </a:prstGeom>
          <a:ln w="50800">
            <a:solidFill>
              <a:srgbClr val="D7AB22"/>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01" name="Elbow Connector 100">
            <a:extLst>
              <a:ext uri="{FF2B5EF4-FFF2-40B4-BE49-F238E27FC236}">
                <a16:creationId xmlns:a16="http://schemas.microsoft.com/office/drawing/2014/main" id="{6C3B8E02-CFCC-82E2-5C33-75F37E1DE456}"/>
              </a:ext>
            </a:extLst>
          </p:cNvPr>
          <p:cNvCxnSpPr>
            <a:stCxn id="72" idx="2"/>
            <a:endCxn id="26" idx="0"/>
          </p:cNvCxnSpPr>
          <p:nvPr/>
        </p:nvCxnSpPr>
        <p:spPr>
          <a:xfrm rot="10800000" flipV="1">
            <a:off x="3757613" y="4095750"/>
            <a:ext cx="1914525" cy="381000"/>
          </a:xfrm>
          <a:prstGeom prst="bentConnector2">
            <a:avLst/>
          </a:prstGeom>
          <a:ln w="50800">
            <a:solidFill>
              <a:srgbClr val="D7AB22"/>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23" name="Elbow Connector 122">
            <a:extLst>
              <a:ext uri="{FF2B5EF4-FFF2-40B4-BE49-F238E27FC236}">
                <a16:creationId xmlns:a16="http://schemas.microsoft.com/office/drawing/2014/main" id="{CA4809A6-589A-6DF7-3D0C-EB241D75A0A4}"/>
              </a:ext>
            </a:extLst>
          </p:cNvPr>
          <p:cNvCxnSpPr>
            <a:stCxn id="25" idx="3"/>
            <a:endCxn id="29" idx="1"/>
          </p:cNvCxnSpPr>
          <p:nvPr/>
        </p:nvCxnSpPr>
        <p:spPr>
          <a:xfrm flipV="1">
            <a:off x="4214813" y="3295650"/>
            <a:ext cx="336550" cy="381000"/>
          </a:xfrm>
          <a:prstGeom prst="bentConnector3">
            <a:avLst>
              <a:gd name="adj1" fmla="val 50000"/>
            </a:avLst>
          </a:prstGeom>
          <a:ln w="50800">
            <a:solidFill>
              <a:srgbClr val="D7AB22"/>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33" name="Elbow Connector 132">
            <a:extLst>
              <a:ext uri="{FF2B5EF4-FFF2-40B4-BE49-F238E27FC236}">
                <a16:creationId xmlns:a16="http://schemas.microsoft.com/office/drawing/2014/main" id="{FCDB19FC-3175-0BED-C173-2B3BC2C58197}"/>
              </a:ext>
            </a:extLst>
          </p:cNvPr>
          <p:cNvCxnSpPr>
            <a:stCxn id="29" idx="0"/>
            <a:endCxn id="31" idx="0"/>
          </p:cNvCxnSpPr>
          <p:nvPr/>
        </p:nvCxnSpPr>
        <p:spPr>
          <a:xfrm rot="5400000" flipH="1" flipV="1">
            <a:off x="6689726" y="1347787"/>
            <a:ext cx="12700" cy="3362325"/>
          </a:xfrm>
          <a:prstGeom prst="bentConnector3">
            <a:avLst>
              <a:gd name="adj1" fmla="val 1800000"/>
            </a:avLst>
          </a:prstGeom>
          <a:ln w="50800">
            <a:solidFill>
              <a:srgbClr val="D7AB22"/>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48" name="Elbow Connector 147">
            <a:extLst>
              <a:ext uri="{FF2B5EF4-FFF2-40B4-BE49-F238E27FC236}">
                <a16:creationId xmlns:a16="http://schemas.microsoft.com/office/drawing/2014/main" id="{EE5CD6FC-DF96-0986-A25D-1F99798808AB}"/>
              </a:ext>
            </a:extLst>
          </p:cNvPr>
          <p:cNvCxnSpPr>
            <a:stCxn id="36" idx="6"/>
            <a:endCxn id="31" idx="2"/>
          </p:cNvCxnSpPr>
          <p:nvPr/>
        </p:nvCxnSpPr>
        <p:spPr>
          <a:xfrm flipV="1">
            <a:off x="7751763" y="3562350"/>
            <a:ext cx="619125" cy="571500"/>
          </a:xfrm>
          <a:prstGeom prst="bentConnector2">
            <a:avLst/>
          </a:prstGeom>
          <a:ln w="50800">
            <a:solidFill>
              <a:srgbClr val="D7AB22"/>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54" name="Elbow Connector 153">
            <a:extLst>
              <a:ext uri="{FF2B5EF4-FFF2-40B4-BE49-F238E27FC236}">
                <a16:creationId xmlns:a16="http://schemas.microsoft.com/office/drawing/2014/main" id="{2F9F9C51-F1DC-D7C8-FF51-EAFB64646500}"/>
              </a:ext>
            </a:extLst>
          </p:cNvPr>
          <p:cNvCxnSpPr>
            <a:stCxn id="82" idx="3"/>
            <a:endCxn id="36" idx="0"/>
          </p:cNvCxnSpPr>
          <p:nvPr/>
        </p:nvCxnSpPr>
        <p:spPr>
          <a:xfrm>
            <a:off x="6988175" y="3295650"/>
            <a:ext cx="406400" cy="647700"/>
          </a:xfrm>
          <a:prstGeom prst="bentConnector2">
            <a:avLst/>
          </a:prstGeom>
          <a:ln w="50800">
            <a:solidFill>
              <a:srgbClr val="D7AB22"/>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57" name="Elbow Connector 156">
            <a:extLst>
              <a:ext uri="{FF2B5EF4-FFF2-40B4-BE49-F238E27FC236}">
                <a16:creationId xmlns:a16="http://schemas.microsoft.com/office/drawing/2014/main" id="{88F04BFC-65A9-3498-9DF7-E4A0A843E1C2}"/>
              </a:ext>
            </a:extLst>
          </p:cNvPr>
          <p:cNvCxnSpPr>
            <a:cxnSpLocks/>
            <a:stCxn id="28" idx="2"/>
            <a:endCxn id="26" idx="2"/>
          </p:cNvCxnSpPr>
          <p:nvPr/>
        </p:nvCxnSpPr>
        <p:spPr>
          <a:xfrm rot="5400000" flipH="1">
            <a:off x="5170488" y="3597275"/>
            <a:ext cx="198438" cy="3024187"/>
          </a:xfrm>
          <a:prstGeom prst="bentConnector3">
            <a:avLst>
              <a:gd name="adj1" fmla="val -114865"/>
            </a:avLst>
          </a:prstGeom>
          <a:ln w="50800">
            <a:solidFill>
              <a:srgbClr val="D7AB22"/>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64" name="Elbow Connector 163">
            <a:extLst>
              <a:ext uri="{FF2B5EF4-FFF2-40B4-BE49-F238E27FC236}">
                <a16:creationId xmlns:a16="http://schemas.microsoft.com/office/drawing/2014/main" id="{B1B4FDB8-866C-1427-75F6-0D18B34A96D1}"/>
              </a:ext>
            </a:extLst>
          </p:cNvPr>
          <p:cNvCxnSpPr>
            <a:stCxn id="28" idx="0"/>
            <a:endCxn id="36" idx="2"/>
          </p:cNvCxnSpPr>
          <p:nvPr/>
        </p:nvCxnSpPr>
        <p:spPr>
          <a:xfrm rot="5400000" flipH="1" flipV="1">
            <a:off x="6639719" y="4275931"/>
            <a:ext cx="541338" cy="257175"/>
          </a:xfrm>
          <a:prstGeom prst="bentConnector2">
            <a:avLst/>
          </a:prstGeom>
          <a:ln w="50800">
            <a:solidFill>
              <a:srgbClr val="D7AB22"/>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67" name="Elbow Connector 166">
            <a:extLst>
              <a:ext uri="{FF2B5EF4-FFF2-40B4-BE49-F238E27FC236}">
                <a16:creationId xmlns:a16="http://schemas.microsoft.com/office/drawing/2014/main" id="{EBB42C04-3D0B-D993-F25B-386A216F8454}"/>
              </a:ext>
            </a:extLst>
          </p:cNvPr>
          <p:cNvCxnSpPr>
            <a:stCxn id="19" idx="3"/>
            <a:endCxn id="21" idx="1"/>
          </p:cNvCxnSpPr>
          <p:nvPr/>
        </p:nvCxnSpPr>
        <p:spPr>
          <a:xfrm flipV="1">
            <a:off x="2960688" y="2914650"/>
            <a:ext cx="339725" cy="204788"/>
          </a:xfrm>
          <a:prstGeom prst="bentConnector3">
            <a:avLst>
              <a:gd name="adj1" fmla="val 45514"/>
            </a:avLst>
          </a:prstGeom>
          <a:ln w="50800">
            <a:solidFill>
              <a:srgbClr val="D7AB22"/>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68" name="Elbow Connector 167">
            <a:extLst>
              <a:ext uri="{FF2B5EF4-FFF2-40B4-BE49-F238E27FC236}">
                <a16:creationId xmlns:a16="http://schemas.microsoft.com/office/drawing/2014/main" id="{C6C52573-F32C-6A6C-AC57-9839A8881812}"/>
              </a:ext>
            </a:extLst>
          </p:cNvPr>
          <p:cNvCxnSpPr>
            <a:stCxn id="24" idx="3"/>
            <a:endCxn id="25" idx="1"/>
          </p:cNvCxnSpPr>
          <p:nvPr/>
        </p:nvCxnSpPr>
        <p:spPr>
          <a:xfrm flipV="1">
            <a:off x="2960688" y="3676650"/>
            <a:ext cx="339725" cy="819150"/>
          </a:xfrm>
          <a:prstGeom prst="bentConnector3">
            <a:avLst>
              <a:gd name="adj1" fmla="val 50000"/>
            </a:avLst>
          </a:prstGeom>
          <a:ln w="50800">
            <a:solidFill>
              <a:srgbClr val="D7AB22"/>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79" name="Elbow Connector 178">
            <a:extLst>
              <a:ext uri="{FF2B5EF4-FFF2-40B4-BE49-F238E27FC236}">
                <a16:creationId xmlns:a16="http://schemas.microsoft.com/office/drawing/2014/main" id="{951D798E-A6B6-4736-C97D-BFC9E3C30EE1}"/>
              </a:ext>
            </a:extLst>
          </p:cNvPr>
          <p:cNvCxnSpPr>
            <a:stCxn id="72" idx="2"/>
            <a:endCxn id="25" idx="2"/>
          </p:cNvCxnSpPr>
          <p:nvPr/>
        </p:nvCxnSpPr>
        <p:spPr>
          <a:xfrm rot="10800000">
            <a:off x="3757613" y="3943350"/>
            <a:ext cx="1914525" cy="152400"/>
          </a:xfrm>
          <a:prstGeom prst="bentConnector2">
            <a:avLst/>
          </a:prstGeom>
          <a:ln w="50800">
            <a:solidFill>
              <a:srgbClr val="D7AB22"/>
            </a:solidFill>
            <a:tailEnd type="triangle" w="sm" len="sm"/>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6259BD54-FFC0-2611-5441-F162DEE96640}"/>
              </a:ext>
            </a:extLst>
          </p:cNvPr>
          <p:cNvSpPr/>
          <p:nvPr/>
        </p:nvSpPr>
        <p:spPr>
          <a:xfrm>
            <a:off x="6324600" y="4675188"/>
            <a:ext cx="914400" cy="53340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214877"/>
                </a:solidFill>
                <a:effectLst/>
                <a:uLnTx/>
                <a:uFillTx/>
                <a:latin typeface="Arial Narrow"/>
                <a:ea typeface="+mn-ea"/>
                <a:cs typeface="Arial Narrow"/>
              </a:rPr>
              <a:t>Advanced Reactor</a:t>
            </a:r>
            <a:br>
              <a:rPr kumimoji="0" lang="en-US" sz="1100" b="0" i="0" u="none" strike="noStrike" kern="1200" cap="none" spc="0" normalizeH="0" baseline="0" noProof="0" dirty="0">
                <a:ln>
                  <a:noFill/>
                </a:ln>
                <a:solidFill>
                  <a:srgbClr val="214877"/>
                </a:solidFill>
                <a:effectLst/>
                <a:uLnTx/>
                <a:uFillTx/>
                <a:latin typeface="Arial Narrow"/>
                <a:ea typeface="+mn-ea"/>
                <a:cs typeface="Arial Narrow"/>
              </a:rPr>
            </a:br>
            <a:r>
              <a:rPr kumimoji="0" lang="en-US" sz="1100" b="0" i="0" u="none" strike="noStrike" kern="1200" cap="none" spc="0" normalizeH="0" baseline="0" noProof="0" dirty="0">
                <a:ln>
                  <a:noFill/>
                </a:ln>
                <a:solidFill>
                  <a:srgbClr val="214877"/>
                </a:solidFill>
                <a:effectLst/>
                <a:uLnTx/>
                <a:uFillTx/>
                <a:latin typeface="Arial Narrow"/>
                <a:ea typeface="+mn-ea"/>
                <a:cs typeface="Arial Narrow"/>
              </a:rPr>
              <a:t>Fuel Recycle</a:t>
            </a:r>
          </a:p>
        </p:txBody>
      </p:sp>
      <p:cxnSp>
        <p:nvCxnSpPr>
          <p:cNvPr id="61" name="Elbow Connector 60">
            <a:extLst>
              <a:ext uri="{FF2B5EF4-FFF2-40B4-BE49-F238E27FC236}">
                <a16:creationId xmlns:a16="http://schemas.microsoft.com/office/drawing/2014/main" id="{F740CDF2-B2BF-9A84-B4DD-CF2232AD9E5E}"/>
              </a:ext>
            </a:extLst>
          </p:cNvPr>
          <p:cNvCxnSpPr>
            <a:stCxn id="36" idx="4"/>
            <a:endCxn id="75" idx="1"/>
          </p:cNvCxnSpPr>
          <p:nvPr/>
        </p:nvCxnSpPr>
        <p:spPr>
          <a:xfrm rot="16200000" flipH="1">
            <a:off x="8079581" y="3639344"/>
            <a:ext cx="422275" cy="1792288"/>
          </a:xfrm>
          <a:prstGeom prst="bentConnector2">
            <a:avLst/>
          </a:prstGeom>
          <a:ln w="50800">
            <a:solidFill>
              <a:srgbClr val="D7AB22"/>
            </a:solidFill>
            <a:tailEnd type="triangle" w="sm" len="sm"/>
          </a:ln>
        </p:spPr>
        <p:style>
          <a:lnRef idx="1">
            <a:schemeClr val="accent1"/>
          </a:lnRef>
          <a:fillRef idx="0">
            <a:schemeClr val="accent1"/>
          </a:fillRef>
          <a:effectRef idx="0">
            <a:schemeClr val="accent1"/>
          </a:effectRef>
          <a:fontRef idx="minor">
            <a:schemeClr val="tx1"/>
          </a:fontRef>
        </p:style>
      </p:cxnSp>
      <p:pic>
        <p:nvPicPr>
          <p:cNvPr id="13362" name="Picture 57" descr="Reactor.png">
            <a:extLst>
              <a:ext uri="{FF2B5EF4-FFF2-40B4-BE49-F238E27FC236}">
                <a16:creationId xmlns:a16="http://schemas.microsoft.com/office/drawing/2014/main" id="{24C2AD4C-BAA6-4E22-1F2E-DE5387C919A2}"/>
              </a:ext>
            </a:extLst>
          </p:cNvPr>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4581525" y="1317625"/>
            <a:ext cx="9350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63" name="Picture 2" descr="C:\Users\bse\Downloads\Storage.png">
            <a:extLst>
              <a:ext uri="{FF2B5EF4-FFF2-40B4-BE49-F238E27FC236}">
                <a16:creationId xmlns:a16="http://schemas.microsoft.com/office/drawing/2014/main" id="{83A3F756-039E-1D1F-CB40-C53EFCBC5285}"/>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924800" y="1504950"/>
            <a:ext cx="9556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64" name="TextBox 72">
            <a:extLst>
              <a:ext uri="{FF2B5EF4-FFF2-40B4-BE49-F238E27FC236}">
                <a16:creationId xmlns:a16="http://schemas.microsoft.com/office/drawing/2014/main" id="{ABB974BE-A49F-BA1C-C11E-B5C1FCA59C17}"/>
              </a:ext>
            </a:extLst>
          </p:cNvPr>
          <p:cNvSpPr txBox="1">
            <a:spLocks noChangeArrowheads="1"/>
          </p:cNvSpPr>
          <p:nvPr/>
        </p:nvSpPr>
        <p:spPr bwMode="auto">
          <a:xfrm>
            <a:off x="2768600" y="733425"/>
            <a:ext cx="655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NE-4</a:t>
            </a:r>
          </a:p>
        </p:txBody>
      </p:sp>
      <p:sp>
        <p:nvSpPr>
          <p:cNvPr id="13365" name="TextBox 75">
            <a:extLst>
              <a:ext uri="{FF2B5EF4-FFF2-40B4-BE49-F238E27FC236}">
                <a16:creationId xmlns:a16="http://schemas.microsoft.com/office/drawing/2014/main" id="{1FC5351B-B67E-13E3-658F-DA4877495B20}"/>
              </a:ext>
            </a:extLst>
          </p:cNvPr>
          <p:cNvSpPr txBox="1">
            <a:spLocks noChangeArrowheads="1"/>
          </p:cNvSpPr>
          <p:nvPr/>
        </p:nvSpPr>
        <p:spPr bwMode="auto">
          <a:xfrm>
            <a:off x="4608513" y="731838"/>
            <a:ext cx="6556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NE-5</a:t>
            </a:r>
          </a:p>
        </p:txBody>
      </p:sp>
      <p:sp>
        <p:nvSpPr>
          <p:cNvPr id="13366" name="TextBox 76">
            <a:extLst>
              <a:ext uri="{FF2B5EF4-FFF2-40B4-BE49-F238E27FC236}">
                <a16:creationId xmlns:a16="http://schemas.microsoft.com/office/drawing/2014/main" id="{3EFB1170-8404-23F5-B245-29F5E4EF8B6C}"/>
              </a:ext>
            </a:extLst>
          </p:cNvPr>
          <p:cNvSpPr txBox="1">
            <a:spLocks noChangeArrowheads="1"/>
          </p:cNvSpPr>
          <p:nvPr/>
        </p:nvSpPr>
        <p:spPr bwMode="auto">
          <a:xfrm>
            <a:off x="6170613" y="701675"/>
            <a:ext cx="655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NE-4</a:t>
            </a:r>
          </a:p>
        </p:txBody>
      </p:sp>
      <p:sp>
        <p:nvSpPr>
          <p:cNvPr id="13367" name="TextBox 77">
            <a:extLst>
              <a:ext uri="{FF2B5EF4-FFF2-40B4-BE49-F238E27FC236}">
                <a16:creationId xmlns:a16="http://schemas.microsoft.com/office/drawing/2014/main" id="{F11AD05F-59E0-E034-6567-2F3EDD07E187}"/>
              </a:ext>
            </a:extLst>
          </p:cNvPr>
          <p:cNvSpPr txBox="1">
            <a:spLocks noChangeArrowheads="1"/>
          </p:cNvSpPr>
          <p:nvPr/>
        </p:nvSpPr>
        <p:spPr bwMode="auto">
          <a:xfrm>
            <a:off x="8537575" y="663575"/>
            <a:ext cx="657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NE-8</a:t>
            </a:r>
          </a:p>
        </p:txBody>
      </p:sp>
      <p:sp>
        <p:nvSpPr>
          <p:cNvPr id="79" name="Right Brace 78">
            <a:extLst>
              <a:ext uri="{FF2B5EF4-FFF2-40B4-BE49-F238E27FC236}">
                <a16:creationId xmlns:a16="http://schemas.microsoft.com/office/drawing/2014/main" id="{2D910B0F-E67F-44F5-7684-F55E3AF90DAF}"/>
              </a:ext>
            </a:extLst>
          </p:cNvPr>
          <p:cNvSpPr/>
          <p:nvPr/>
        </p:nvSpPr>
        <p:spPr>
          <a:xfrm rot="16200000">
            <a:off x="3085306" y="-7143"/>
            <a:ext cx="258763" cy="23368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4877"/>
              </a:solidFill>
              <a:effectLst/>
              <a:uLnTx/>
              <a:uFillTx/>
              <a:latin typeface="Franklin Gothic Book"/>
              <a:ea typeface="+mn-ea"/>
              <a:cs typeface="+mn-cs"/>
            </a:endParaRPr>
          </a:p>
        </p:txBody>
      </p:sp>
      <p:sp>
        <p:nvSpPr>
          <p:cNvPr id="80" name="Right Brace 79">
            <a:extLst>
              <a:ext uri="{FF2B5EF4-FFF2-40B4-BE49-F238E27FC236}">
                <a16:creationId xmlns:a16="http://schemas.microsoft.com/office/drawing/2014/main" id="{8389A176-E682-038A-1650-268B24F503F1}"/>
              </a:ext>
            </a:extLst>
          </p:cNvPr>
          <p:cNvSpPr/>
          <p:nvPr/>
        </p:nvSpPr>
        <p:spPr>
          <a:xfrm rot="16200000">
            <a:off x="8876507" y="-124619"/>
            <a:ext cx="209550" cy="245903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4877"/>
              </a:solidFill>
              <a:effectLst/>
              <a:uLnTx/>
              <a:uFillTx/>
              <a:latin typeface="Franklin Gothic Book"/>
              <a:ea typeface="+mn-ea"/>
              <a:cs typeface="+mn-cs"/>
            </a:endParaRPr>
          </a:p>
        </p:txBody>
      </p:sp>
      <p:cxnSp>
        <p:nvCxnSpPr>
          <p:cNvPr id="62" name="Elbow Connector 61">
            <a:extLst>
              <a:ext uri="{FF2B5EF4-FFF2-40B4-BE49-F238E27FC236}">
                <a16:creationId xmlns:a16="http://schemas.microsoft.com/office/drawing/2014/main" id="{EAA62B90-E825-FB82-9217-4F37AB7109E6}"/>
              </a:ext>
            </a:extLst>
          </p:cNvPr>
          <p:cNvCxnSpPr>
            <a:cxnSpLocks/>
            <a:endCxn id="26" idx="1"/>
          </p:cNvCxnSpPr>
          <p:nvPr/>
        </p:nvCxnSpPr>
        <p:spPr>
          <a:xfrm rot="16200000" flipH="1">
            <a:off x="2400301" y="3843337"/>
            <a:ext cx="1624012" cy="176213"/>
          </a:xfrm>
          <a:prstGeom prst="bentConnector2">
            <a:avLst/>
          </a:prstGeom>
          <a:ln w="50800">
            <a:solidFill>
              <a:srgbClr val="D7AB22"/>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8" name="Elbow Connector 67">
            <a:extLst>
              <a:ext uri="{FF2B5EF4-FFF2-40B4-BE49-F238E27FC236}">
                <a16:creationId xmlns:a16="http://schemas.microsoft.com/office/drawing/2014/main" id="{88AB0FA7-1123-688F-D161-DA8268BD075C}"/>
              </a:ext>
            </a:extLst>
          </p:cNvPr>
          <p:cNvCxnSpPr>
            <a:endCxn id="28" idx="1"/>
          </p:cNvCxnSpPr>
          <p:nvPr/>
        </p:nvCxnSpPr>
        <p:spPr>
          <a:xfrm>
            <a:off x="5484813" y="4743450"/>
            <a:ext cx="839787" cy="198438"/>
          </a:xfrm>
          <a:prstGeom prst="bentConnector3">
            <a:avLst>
              <a:gd name="adj1" fmla="val 50907"/>
            </a:avLst>
          </a:prstGeom>
          <a:ln w="50800">
            <a:solidFill>
              <a:srgbClr val="D7AB22"/>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1" name="Elbow Connector 70">
            <a:extLst>
              <a:ext uri="{FF2B5EF4-FFF2-40B4-BE49-F238E27FC236}">
                <a16:creationId xmlns:a16="http://schemas.microsoft.com/office/drawing/2014/main" id="{C54BF6B6-62E7-AFA2-4F65-981F9A208212}"/>
              </a:ext>
            </a:extLst>
          </p:cNvPr>
          <p:cNvCxnSpPr/>
          <p:nvPr/>
        </p:nvCxnSpPr>
        <p:spPr>
          <a:xfrm flipV="1">
            <a:off x="5484813" y="4438650"/>
            <a:ext cx="1244600" cy="315913"/>
          </a:xfrm>
          <a:prstGeom prst="bentConnector3">
            <a:avLst>
              <a:gd name="adj1" fmla="val 34704"/>
            </a:avLst>
          </a:prstGeom>
          <a:ln w="50800">
            <a:solidFill>
              <a:srgbClr val="D7AB22"/>
            </a:solidFill>
            <a:tailEnd type="triangle" w="sm" len="sm"/>
          </a:ln>
        </p:spPr>
        <p:style>
          <a:lnRef idx="1">
            <a:schemeClr val="accent1"/>
          </a:lnRef>
          <a:fillRef idx="0">
            <a:schemeClr val="accent1"/>
          </a:fillRef>
          <a:effectRef idx="0">
            <a:schemeClr val="accent1"/>
          </a:effectRef>
          <a:fontRef idx="minor">
            <a:schemeClr val="tx1"/>
          </a:fontRef>
        </p:style>
      </p:cxnSp>
      <p:sp>
        <p:nvSpPr>
          <p:cNvPr id="13373" name="Rounded Rectangle 11">
            <a:extLst>
              <a:ext uri="{FF2B5EF4-FFF2-40B4-BE49-F238E27FC236}">
                <a16:creationId xmlns:a16="http://schemas.microsoft.com/office/drawing/2014/main" id="{59AE044E-B150-9080-C6DE-E4BFB18D9F63}"/>
              </a:ext>
            </a:extLst>
          </p:cNvPr>
          <p:cNvSpPr>
            <a:spLocks noChangeArrowheads="1"/>
          </p:cNvSpPr>
          <p:nvPr/>
        </p:nvSpPr>
        <p:spPr bwMode="auto">
          <a:xfrm>
            <a:off x="1905000" y="6042025"/>
            <a:ext cx="8153400" cy="439738"/>
          </a:xfrm>
          <a:prstGeom prst="roundRect">
            <a:avLst>
              <a:gd name="adj" fmla="val 16667"/>
            </a:avLst>
          </a:prstGeom>
          <a:solidFill>
            <a:srgbClr val="FFFAAC"/>
          </a:solidFill>
          <a:ln w="9525" algn="ctr">
            <a:solidFill>
              <a:srgbClr val="2F2F98"/>
            </a:solidFill>
            <a:round/>
            <a:headEnd/>
            <a:tailEnd/>
          </a:ln>
          <a:effectLst>
            <a:outerShdw dist="20000" dir="5400000" rotWithShape="0">
              <a:srgbClr val="808080">
                <a:alpha val="37999"/>
              </a:srgbClr>
            </a:outerShdw>
          </a:effectLst>
        </p:spPr>
        <p:txBody>
          <a:bodyPr anchor="ct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214877"/>
                </a:solidFill>
                <a:effectLst/>
                <a:uLnTx/>
                <a:uFillTx/>
                <a:latin typeface="Arial" panose="020B0604020202020204" pitchFamily="34" charset="0"/>
                <a:ea typeface="+mn-ea"/>
                <a:cs typeface="+mn-cs"/>
              </a:rPr>
              <a:t>Optimize through Systems Analysis and Integration</a:t>
            </a: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5" name="Rounded Rectangle 18">
            <a:extLst>
              <a:ext uri="{FF2B5EF4-FFF2-40B4-BE49-F238E27FC236}">
                <a16:creationId xmlns:a16="http://schemas.microsoft.com/office/drawing/2014/main" id="{EC5FAD7E-9027-748F-3FA8-0536925F4E29}"/>
              </a:ext>
            </a:extLst>
          </p:cNvPr>
          <p:cNvSpPr>
            <a:spLocks noChangeArrowheads="1"/>
          </p:cNvSpPr>
          <p:nvPr/>
        </p:nvSpPr>
        <p:spPr bwMode="auto">
          <a:xfrm>
            <a:off x="1895475" y="5605463"/>
            <a:ext cx="8153400" cy="393700"/>
          </a:xfrm>
          <a:prstGeom prst="roundRect">
            <a:avLst>
              <a:gd name="adj" fmla="val 16667"/>
            </a:avLst>
          </a:prstGeom>
          <a:solidFill>
            <a:schemeClr val="accent2">
              <a:lumMod val="40000"/>
              <a:lumOff val="60000"/>
              <a:alpha val="30000"/>
            </a:schemeClr>
          </a:solidFill>
          <a:ln w="9525" algn="ctr">
            <a:solidFill>
              <a:srgbClr val="2F2F98"/>
            </a:solidFill>
            <a:round/>
            <a:headEnd/>
            <a:tailEnd/>
          </a:ln>
          <a:effectLst>
            <a:outerShdw dist="20000" dir="5400000" rotWithShape="0">
              <a:srgbClr val="808080">
                <a:alpha val="37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14877"/>
                </a:solidFill>
                <a:effectLst/>
                <a:uLnTx/>
                <a:uFillTx/>
                <a:latin typeface="Arial" charset="0"/>
                <a:ea typeface="+mn-ea"/>
                <a:cs typeface="Arial" charset="0"/>
              </a:rPr>
              <a:t>Safeguards and Security By Design</a:t>
            </a: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cxnSp>
        <p:nvCxnSpPr>
          <p:cNvPr id="66" name="Straight Arrow Connector 65">
            <a:extLst>
              <a:ext uri="{FF2B5EF4-FFF2-40B4-BE49-F238E27FC236}">
                <a16:creationId xmlns:a16="http://schemas.microsoft.com/office/drawing/2014/main" id="{CBA10A0B-899B-0D4A-CFBA-A86FC4134F47}"/>
              </a:ext>
            </a:extLst>
          </p:cNvPr>
          <p:cNvCxnSpPr/>
          <p:nvPr/>
        </p:nvCxnSpPr>
        <p:spPr>
          <a:xfrm flipH="1">
            <a:off x="2057400" y="5815013"/>
            <a:ext cx="19812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DDC9EB51-4A94-9190-5248-CFB9EDAF9DBA}"/>
              </a:ext>
            </a:extLst>
          </p:cNvPr>
          <p:cNvCxnSpPr/>
          <p:nvPr/>
        </p:nvCxnSpPr>
        <p:spPr>
          <a:xfrm>
            <a:off x="7924800" y="5815013"/>
            <a:ext cx="19812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3D4BA1C6-23D4-0465-BC61-CC9AA1E5822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6F583-596F-4D0F-8D27-3A9C0E56CF84}" type="slidenum">
              <a:rPr kumimoji="0" lang="en-US" sz="1200" b="0" i="0" u="none" strike="noStrike" kern="1200" cap="none" spc="0" normalizeH="0" baseline="0" noProof="0" smtClean="0">
                <a:ln>
                  <a:noFill/>
                </a:ln>
                <a:solidFill>
                  <a:srgbClr val="214877">
                    <a:tint val="75000"/>
                  </a:srgb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srgbClr val="214877">
                  <a:tint val="75000"/>
                </a:srgbClr>
              </a:solidFill>
              <a:effectLst/>
              <a:uLnTx/>
              <a:uFillTx/>
              <a:latin typeface="Franklin Gothic Book"/>
              <a:ea typeface="+mn-ea"/>
              <a:cs typeface="+mn-cs"/>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4CDC857C-0820-7A8D-753D-9896188DF998}"/>
              </a:ext>
            </a:extLst>
          </p:cNvPr>
          <p:cNvSpPr>
            <a:spLocks noGrp="1" noChangeArrowheads="1"/>
          </p:cNvSpPr>
          <p:nvPr>
            <p:ph type="title"/>
          </p:nvPr>
        </p:nvSpPr>
        <p:spPr>
          <a:xfrm>
            <a:off x="981075" y="0"/>
            <a:ext cx="10258425" cy="762000"/>
          </a:xfrm>
        </p:spPr>
        <p:txBody>
          <a:bodyPr/>
          <a:lstStyle/>
          <a:p>
            <a:r>
              <a:rPr lang="en-US" altLang="en-US" sz="2400">
                <a:solidFill>
                  <a:schemeClr val="bg1"/>
                </a:solidFill>
                <a:ea typeface="ＭＳ Ｐゴシック" panose="020B0600070205080204" pitchFamily="34" charset="-128"/>
              </a:rPr>
              <a:t>Accident Tolerant Fuel: Congressional Direction and Development Plan</a:t>
            </a:r>
          </a:p>
        </p:txBody>
      </p:sp>
      <p:sp>
        <p:nvSpPr>
          <p:cNvPr id="12291" name="Content Placeholder 2">
            <a:extLst>
              <a:ext uri="{FF2B5EF4-FFF2-40B4-BE49-F238E27FC236}">
                <a16:creationId xmlns:a16="http://schemas.microsoft.com/office/drawing/2014/main" id="{F8737B87-1ACA-D622-7049-A50736051772}"/>
              </a:ext>
            </a:extLst>
          </p:cNvPr>
          <p:cNvSpPr>
            <a:spLocks noGrp="1"/>
          </p:cNvSpPr>
          <p:nvPr>
            <p:ph idx="1"/>
          </p:nvPr>
        </p:nvSpPr>
        <p:spPr>
          <a:xfrm>
            <a:off x="981075" y="839788"/>
            <a:ext cx="5114925" cy="3679825"/>
          </a:xfrm>
        </p:spPr>
        <p:txBody>
          <a:bodyPr/>
          <a:lstStyle/>
          <a:p>
            <a:pPr marL="0" indent="0">
              <a:buFont typeface="Arial" panose="020B0604020202020204" pitchFamily="34" charset="0"/>
              <a:buNone/>
              <a:defRPr/>
            </a:pPr>
            <a:r>
              <a:rPr lang="en-US" altLang="en-US" sz="1800" dirty="0"/>
              <a:t>Following the accident at Fukushima, Congress directed the Department of Energy to begin developing fuels with enhanced accident tolerance that can be used in existing light water reactors.</a:t>
            </a:r>
          </a:p>
          <a:p>
            <a:pPr marL="0" indent="0">
              <a:buFont typeface="Arial" panose="020B0604020202020204" pitchFamily="34" charset="0"/>
              <a:buNone/>
              <a:defRPr/>
            </a:pPr>
            <a:r>
              <a:rPr lang="en-US" altLang="en-US" sz="1800" u="sng" dirty="0">
                <a:solidFill>
                  <a:srgbClr val="006600"/>
                </a:solidFill>
              </a:rPr>
              <a:t>The Development Plan</a:t>
            </a:r>
            <a:r>
              <a:rPr lang="en-US" altLang="en-US" sz="1800" dirty="0">
                <a:solidFill>
                  <a:srgbClr val="006600"/>
                </a:solidFill>
              </a:rPr>
              <a:t>:</a:t>
            </a:r>
          </a:p>
          <a:p>
            <a:pPr>
              <a:buFont typeface="Arial" charset="0"/>
              <a:buChar char="•"/>
              <a:defRPr/>
            </a:pPr>
            <a:r>
              <a:rPr lang="en-US" sz="1600" dirty="0"/>
              <a:t>Identified attributes of accident tolerant fuels</a:t>
            </a:r>
          </a:p>
          <a:p>
            <a:pPr>
              <a:buFont typeface="Arial" charset="0"/>
              <a:buChar char="•"/>
              <a:defRPr/>
            </a:pPr>
            <a:r>
              <a:rPr lang="en-US" sz="1600" dirty="0"/>
              <a:t>Laid out a 10-year schedule starting in 2012</a:t>
            </a:r>
          </a:p>
          <a:p>
            <a:pPr>
              <a:buFont typeface="Arial" charset="0"/>
              <a:buChar char="•"/>
              <a:defRPr/>
            </a:pPr>
            <a:r>
              <a:rPr lang="en-US" sz="1600" dirty="0"/>
              <a:t>Established the goal of inserting Lead Test Rods/Assemblies in an operating commercial light water reactor by 2022</a:t>
            </a:r>
          </a:p>
          <a:p>
            <a:pPr>
              <a:buFont typeface="Arial" charset="0"/>
              <a:buChar char="•"/>
              <a:defRPr/>
            </a:pPr>
            <a:endParaRPr lang="en-US" sz="1600" dirty="0">
              <a:solidFill>
                <a:srgbClr val="000000"/>
              </a:solidFill>
              <a:cs typeface="Arial" panose="020B0604020202020204" pitchFamily="34" charset="0"/>
            </a:endParaRPr>
          </a:p>
          <a:p>
            <a:pPr marL="173827" indent="-173827">
              <a:buFont typeface="Arial" charset="0"/>
              <a:buChar char="•"/>
              <a:defRPr/>
            </a:pPr>
            <a:endParaRPr lang="en-US" altLang="en-US" sz="3600" dirty="0"/>
          </a:p>
        </p:txBody>
      </p:sp>
      <p:pic>
        <p:nvPicPr>
          <p:cNvPr id="15364" name="Content Placeholder 4">
            <a:extLst>
              <a:ext uri="{FF2B5EF4-FFF2-40B4-BE49-F238E27FC236}">
                <a16:creationId xmlns:a16="http://schemas.microsoft.com/office/drawing/2014/main" id="{397B66C8-8A14-C56E-4804-3E55DBBFFDB4}"/>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6216650" y="1127125"/>
            <a:ext cx="4041775" cy="2325688"/>
          </a:xfrm>
          <a:ln w="19050">
            <a:solidFill>
              <a:srgbClr val="FFC000"/>
            </a:solidFill>
            <a:miter lim="800000"/>
            <a:headEnd/>
            <a:tailEnd/>
          </a:ln>
        </p:spPr>
      </p:pic>
      <p:pic>
        <p:nvPicPr>
          <p:cNvPr id="24581" name="Picture 5">
            <a:extLst>
              <a:ext uri="{FF2B5EF4-FFF2-40B4-BE49-F238E27FC236}">
                <a16:creationId xmlns:a16="http://schemas.microsoft.com/office/drawing/2014/main" id="{20466B0F-EA33-B5D3-04D4-7AC36AEF69C6}"/>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637588" y="4011613"/>
            <a:ext cx="1831975" cy="2493962"/>
          </a:xfrm>
          <a:prstGeom prst="rect">
            <a:avLst/>
          </a:prstGeom>
          <a:noFill/>
          <a:ln>
            <a:noFill/>
          </a:ln>
          <a:effectLst>
            <a:outerShdw blurRad="50800" dist="38100" dir="2700000" algn="tl" rotWithShape="0">
              <a:schemeClr val="bg1">
                <a:lumMod val="75000"/>
                <a:alpha val="40000"/>
              </a:schemeClr>
            </a:outerShdw>
          </a:effectLst>
        </p:spPr>
      </p:pic>
      <p:sp>
        <p:nvSpPr>
          <p:cNvPr id="2" name="TextBox 1">
            <a:extLst>
              <a:ext uri="{FF2B5EF4-FFF2-40B4-BE49-F238E27FC236}">
                <a16:creationId xmlns:a16="http://schemas.microsoft.com/office/drawing/2014/main" id="{CEEEE547-F3E8-FA87-738C-6DF61A96BAAA}"/>
              </a:ext>
            </a:extLst>
          </p:cNvPr>
          <p:cNvSpPr txBox="1"/>
          <p:nvPr/>
        </p:nvSpPr>
        <p:spPr>
          <a:xfrm>
            <a:off x="7851775" y="3440113"/>
            <a:ext cx="1177925" cy="300037"/>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4472C4"/>
                </a:solidFill>
                <a:effectLst/>
                <a:uLnTx/>
                <a:uFillTx/>
                <a:latin typeface="Arial Narrow"/>
                <a:ea typeface="+mn-ea"/>
                <a:cs typeface="Arial Narrow"/>
              </a:rPr>
              <a:t>March 11, 2011</a:t>
            </a:r>
          </a:p>
        </p:txBody>
      </p:sp>
      <p:pic>
        <p:nvPicPr>
          <p:cNvPr id="15367" name="Picture 6" descr="Figure_1_revised.jpg">
            <a:extLst>
              <a:ext uri="{FF2B5EF4-FFF2-40B4-BE49-F238E27FC236}">
                <a16:creationId xmlns:a16="http://schemas.microsoft.com/office/drawing/2014/main" id="{5413B41E-D093-05B0-04C6-49705947264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50938" y="3817938"/>
            <a:ext cx="7459662" cy="2951162"/>
          </a:xfrm>
          <a:prstGeom prst="rect">
            <a:avLst/>
          </a:prstGeom>
          <a:noFill/>
          <a:ln w="1270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056AB3B6-E4BB-8B82-BD1F-20A1B998A97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BBFC99-0A02-42F3-A247-EF147881B87D}" type="slidenum">
              <a:rPr kumimoji="0" lang="en-US" sz="1200" b="0" i="0" u="none" strike="noStrike" kern="1200" cap="none" spc="0" normalizeH="0" baseline="0" noProof="0" smtClean="0">
                <a:ln>
                  <a:noFill/>
                </a:ln>
                <a:solidFill>
                  <a:srgbClr val="214877">
                    <a:tint val="75000"/>
                  </a:srgb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srgbClr val="214877">
                  <a:tint val="75000"/>
                </a:srgbClr>
              </a:solidFill>
              <a:effectLst/>
              <a:uLnTx/>
              <a:uFillTx/>
              <a:latin typeface="Franklin Gothic Book"/>
              <a:ea typeface="+mn-ea"/>
              <a:cs typeface="+mn-cs"/>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Rectangle: Rounded Corners 116">
            <a:extLst>
              <a:ext uri="{FF2B5EF4-FFF2-40B4-BE49-F238E27FC236}">
                <a16:creationId xmlns:a16="http://schemas.microsoft.com/office/drawing/2014/main" id="{B357D957-E451-D4E2-CDD3-C6F89EE8AB8C}"/>
              </a:ext>
            </a:extLst>
          </p:cNvPr>
          <p:cNvSpPr/>
          <p:nvPr/>
        </p:nvSpPr>
        <p:spPr>
          <a:xfrm>
            <a:off x="7351713" y="2873375"/>
            <a:ext cx="1339850" cy="112713"/>
          </a:xfrm>
          <a:prstGeom prst="roundRect">
            <a:avLst/>
          </a:prstGeom>
          <a:solidFill>
            <a:srgbClr val="ED6D8B"/>
          </a:solidFill>
          <a:ln w="12700">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989EA2"/>
              </a:solidFill>
              <a:effectLst/>
              <a:uLnTx/>
              <a:uFillTx/>
              <a:latin typeface="Arial"/>
              <a:ea typeface="+mn-ea"/>
              <a:cs typeface="+mn-cs"/>
            </a:endParaRPr>
          </a:p>
        </p:txBody>
      </p:sp>
      <p:sp>
        <p:nvSpPr>
          <p:cNvPr id="119" name="Rectangle: Rounded Corners 118">
            <a:extLst>
              <a:ext uri="{FF2B5EF4-FFF2-40B4-BE49-F238E27FC236}">
                <a16:creationId xmlns:a16="http://schemas.microsoft.com/office/drawing/2014/main" id="{2227B925-D2E2-571A-B6D5-D1622A52C8D4}"/>
              </a:ext>
            </a:extLst>
          </p:cNvPr>
          <p:cNvSpPr/>
          <p:nvPr/>
        </p:nvSpPr>
        <p:spPr>
          <a:xfrm>
            <a:off x="7343775" y="2332038"/>
            <a:ext cx="1341438" cy="112712"/>
          </a:xfrm>
          <a:prstGeom prst="roundRect">
            <a:avLst/>
          </a:prstGeom>
          <a:solidFill>
            <a:srgbClr val="ED6D8B"/>
          </a:solidFill>
          <a:ln w="12700">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989EA2"/>
              </a:solidFill>
              <a:effectLst/>
              <a:uLnTx/>
              <a:uFillTx/>
              <a:latin typeface="Arial"/>
              <a:ea typeface="+mn-ea"/>
              <a:cs typeface="+mn-cs"/>
            </a:endParaRPr>
          </a:p>
        </p:txBody>
      </p:sp>
      <p:sp>
        <p:nvSpPr>
          <p:cNvPr id="156" name="Rectangle: Rounded Corners 155">
            <a:extLst>
              <a:ext uri="{FF2B5EF4-FFF2-40B4-BE49-F238E27FC236}">
                <a16:creationId xmlns:a16="http://schemas.microsoft.com/office/drawing/2014/main" id="{8C62567F-F32F-7167-5ECC-D65237A13AA6}"/>
              </a:ext>
            </a:extLst>
          </p:cNvPr>
          <p:cNvSpPr/>
          <p:nvPr/>
        </p:nvSpPr>
        <p:spPr>
          <a:xfrm>
            <a:off x="7443788" y="5402263"/>
            <a:ext cx="3414712" cy="111125"/>
          </a:xfrm>
          <a:prstGeom prst="roundRect">
            <a:avLst/>
          </a:prstGeom>
          <a:gradFill>
            <a:gsLst>
              <a:gs pos="0">
                <a:srgbClr val="67A9E5"/>
              </a:gs>
              <a:gs pos="100000">
                <a:srgbClr val="67A9E5"/>
              </a:gs>
            </a:gsLst>
          </a:gradFill>
          <a:ln w="1270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989EA2"/>
              </a:solidFill>
              <a:effectLst/>
              <a:uLnTx/>
              <a:uFillTx/>
              <a:latin typeface="Arial"/>
              <a:ea typeface="+mn-ea"/>
              <a:cs typeface="+mn-cs"/>
            </a:endParaRPr>
          </a:p>
        </p:txBody>
      </p:sp>
      <p:grpSp>
        <p:nvGrpSpPr>
          <p:cNvPr id="17413" name="Group 37">
            <a:extLst>
              <a:ext uri="{FF2B5EF4-FFF2-40B4-BE49-F238E27FC236}">
                <a16:creationId xmlns:a16="http://schemas.microsoft.com/office/drawing/2014/main" id="{68A88BC0-2B37-0AC5-1A5A-14AEA904E1DE}"/>
              </a:ext>
            </a:extLst>
          </p:cNvPr>
          <p:cNvGrpSpPr>
            <a:grpSpLocks/>
          </p:cNvGrpSpPr>
          <p:nvPr/>
        </p:nvGrpSpPr>
        <p:grpSpPr bwMode="auto">
          <a:xfrm>
            <a:off x="2960688" y="3671888"/>
            <a:ext cx="4816475" cy="269875"/>
            <a:chOff x="2336157" y="2862164"/>
            <a:chExt cx="3612569" cy="201668"/>
          </a:xfrm>
        </p:grpSpPr>
        <p:sp>
          <p:nvSpPr>
            <p:cNvPr id="92" name="Rectangle: Rounded Corners 91">
              <a:extLst>
                <a:ext uri="{FF2B5EF4-FFF2-40B4-BE49-F238E27FC236}">
                  <a16:creationId xmlns:a16="http://schemas.microsoft.com/office/drawing/2014/main" id="{45FF7566-8778-5F65-4A27-CC4BBAF92E10}"/>
                </a:ext>
              </a:extLst>
            </p:cNvPr>
            <p:cNvSpPr/>
            <p:nvPr/>
          </p:nvSpPr>
          <p:spPr>
            <a:xfrm>
              <a:off x="2429031" y="2913174"/>
              <a:ext cx="3519695" cy="109138"/>
            </a:xfrm>
            <a:prstGeom prst="roundRect">
              <a:avLst/>
            </a:prstGeom>
            <a:gradFill>
              <a:gsLst>
                <a:gs pos="0">
                  <a:schemeClr val="accent1">
                    <a:tint val="100000"/>
                    <a:shade val="100000"/>
                    <a:satMod val="130000"/>
                    <a:alpha val="48000"/>
                  </a:schemeClr>
                </a:gs>
                <a:gs pos="100000">
                  <a:schemeClr val="accent1">
                    <a:tint val="50000"/>
                    <a:shade val="100000"/>
                    <a:satMod val="350000"/>
                  </a:schemeClr>
                </a:gs>
              </a:gsLst>
            </a:gradFill>
            <a:ln w="12700"/>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989EA2"/>
                </a:solidFill>
                <a:effectLst/>
                <a:uLnTx/>
                <a:uFillTx/>
                <a:latin typeface="Arial"/>
                <a:ea typeface="+mn-ea"/>
                <a:cs typeface="+mn-cs"/>
              </a:endParaRPr>
            </a:p>
          </p:txBody>
        </p:sp>
        <p:sp>
          <p:nvSpPr>
            <p:cNvPr id="84" name="Oval 83">
              <a:extLst>
                <a:ext uri="{FF2B5EF4-FFF2-40B4-BE49-F238E27FC236}">
                  <a16:creationId xmlns:a16="http://schemas.microsoft.com/office/drawing/2014/main" id="{A8E8BD5D-4B88-39F0-8ADA-BFA9FCA3FFE3}"/>
                </a:ext>
              </a:extLst>
            </p:cNvPr>
            <p:cNvSpPr/>
            <p:nvPr/>
          </p:nvSpPr>
          <p:spPr>
            <a:xfrm>
              <a:off x="3439931" y="2865722"/>
              <a:ext cx="194084" cy="193364"/>
            </a:xfrm>
            <a:prstGeom prst="ellipse">
              <a:avLst/>
            </a:prstGeom>
            <a:solidFill>
              <a:srgbClr val="83E5E8"/>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a:ea typeface="+mn-ea"/>
                  <a:cs typeface="Arial"/>
                </a:rPr>
                <a:t>-</a:t>
              </a:r>
            </a:p>
          </p:txBody>
        </p:sp>
        <p:sp>
          <p:nvSpPr>
            <p:cNvPr id="108" name="Oval 107">
              <a:extLst>
                <a:ext uri="{FF2B5EF4-FFF2-40B4-BE49-F238E27FC236}">
                  <a16:creationId xmlns:a16="http://schemas.microsoft.com/office/drawing/2014/main" id="{76E2F8A4-88C6-C2C9-2731-951B88BE8460}"/>
                </a:ext>
              </a:extLst>
            </p:cNvPr>
            <p:cNvSpPr/>
            <p:nvPr/>
          </p:nvSpPr>
          <p:spPr>
            <a:xfrm>
              <a:off x="4631817" y="2870468"/>
              <a:ext cx="194083" cy="193364"/>
            </a:xfrm>
            <a:prstGeom prst="ellipse">
              <a:avLst/>
            </a:prstGeom>
            <a:solidFill>
              <a:srgbClr val="83E5E8"/>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dirty="0">
                <a:ln>
                  <a:noFill/>
                </a:ln>
                <a:solidFill>
                  <a:srgbClr val="000000"/>
                </a:solidFill>
                <a:effectLst/>
                <a:uLnTx/>
                <a:uFillTx/>
                <a:latin typeface="Arial"/>
                <a:ea typeface="+mn-ea"/>
                <a:cs typeface="Arial"/>
              </a:endParaRPr>
            </a:p>
          </p:txBody>
        </p:sp>
        <p:sp>
          <p:nvSpPr>
            <p:cNvPr id="109" name="Oval 108">
              <a:extLst>
                <a:ext uri="{FF2B5EF4-FFF2-40B4-BE49-F238E27FC236}">
                  <a16:creationId xmlns:a16="http://schemas.microsoft.com/office/drawing/2014/main" id="{7122DBCF-7A07-A3E7-8409-1376819A5486}"/>
                </a:ext>
              </a:extLst>
            </p:cNvPr>
            <p:cNvSpPr/>
            <p:nvPr/>
          </p:nvSpPr>
          <p:spPr>
            <a:xfrm>
              <a:off x="2336157" y="2862164"/>
              <a:ext cx="194083" cy="193364"/>
            </a:xfrm>
            <a:prstGeom prst="ellipse">
              <a:avLst/>
            </a:prstGeom>
            <a:solidFill>
              <a:srgbClr val="83E5E8"/>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a:ea typeface="+mn-ea"/>
                  <a:cs typeface="+mn-cs"/>
                </a:rPr>
                <a:t>+</a:t>
              </a:r>
            </a:p>
          </p:txBody>
        </p:sp>
      </p:grpSp>
      <p:grpSp>
        <p:nvGrpSpPr>
          <p:cNvPr id="17414" name="Group 28">
            <a:extLst>
              <a:ext uri="{FF2B5EF4-FFF2-40B4-BE49-F238E27FC236}">
                <a16:creationId xmlns:a16="http://schemas.microsoft.com/office/drawing/2014/main" id="{D50EEA4F-4178-3FDE-33C2-A2FD9D7969B1}"/>
              </a:ext>
            </a:extLst>
          </p:cNvPr>
          <p:cNvGrpSpPr>
            <a:grpSpLocks/>
          </p:cNvGrpSpPr>
          <p:nvPr/>
        </p:nvGrpSpPr>
        <p:grpSpPr bwMode="auto">
          <a:xfrm>
            <a:off x="2387600" y="1660525"/>
            <a:ext cx="4841875" cy="568325"/>
            <a:chOff x="1905992" y="1254024"/>
            <a:chExt cx="3631529" cy="427148"/>
          </a:xfrm>
        </p:grpSpPr>
        <p:sp>
          <p:nvSpPr>
            <p:cNvPr id="86" name="Rectangle: Rounded Corners 85">
              <a:extLst>
                <a:ext uri="{FF2B5EF4-FFF2-40B4-BE49-F238E27FC236}">
                  <a16:creationId xmlns:a16="http://schemas.microsoft.com/office/drawing/2014/main" id="{AA865E5A-4F7E-D717-2D6A-80BF126606BC}"/>
                </a:ext>
              </a:extLst>
            </p:cNvPr>
            <p:cNvSpPr/>
            <p:nvPr/>
          </p:nvSpPr>
          <p:spPr>
            <a:xfrm>
              <a:off x="2015533" y="1514131"/>
              <a:ext cx="3521988" cy="93066"/>
            </a:xfrm>
            <a:prstGeom prst="roundRect">
              <a:avLst/>
            </a:prstGeom>
            <a:gradFill>
              <a:gsLst>
                <a:gs pos="0">
                  <a:schemeClr val="accent1">
                    <a:tint val="100000"/>
                    <a:shade val="100000"/>
                    <a:satMod val="130000"/>
                    <a:alpha val="48000"/>
                  </a:schemeClr>
                </a:gs>
                <a:gs pos="100000">
                  <a:schemeClr val="accent1">
                    <a:tint val="50000"/>
                    <a:shade val="100000"/>
                    <a:satMod val="350000"/>
                  </a:schemeClr>
                </a:gs>
              </a:gsLst>
            </a:gradFill>
            <a:ln w="12700"/>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989EA2"/>
                </a:solidFill>
                <a:effectLst/>
                <a:uLnTx/>
                <a:uFillTx/>
                <a:latin typeface="Arial"/>
                <a:ea typeface="+mn-ea"/>
                <a:cs typeface="+mn-cs"/>
              </a:endParaRPr>
            </a:p>
          </p:txBody>
        </p:sp>
        <p:sp>
          <p:nvSpPr>
            <p:cNvPr id="89" name="Rectangle: Rounded Corners 88">
              <a:extLst>
                <a:ext uri="{FF2B5EF4-FFF2-40B4-BE49-F238E27FC236}">
                  <a16:creationId xmlns:a16="http://schemas.microsoft.com/office/drawing/2014/main" id="{48F3803B-E0F8-1282-9F92-813B2F279E53}"/>
                </a:ext>
              </a:extLst>
            </p:cNvPr>
            <p:cNvSpPr/>
            <p:nvPr/>
          </p:nvSpPr>
          <p:spPr>
            <a:xfrm>
              <a:off x="1997674" y="1314875"/>
              <a:ext cx="3535085" cy="103804"/>
            </a:xfrm>
            <a:prstGeom prst="roundRect">
              <a:avLst/>
            </a:prstGeom>
            <a:solidFill>
              <a:schemeClr val="accent3">
                <a:lumMod val="60000"/>
                <a:lumOff val="40000"/>
                <a:alpha val="55000"/>
              </a:schemeClr>
            </a:solidFill>
            <a:ln w="1270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989EA2"/>
                </a:solidFill>
                <a:effectLst/>
                <a:uLnTx/>
                <a:uFillTx/>
                <a:latin typeface="Arial"/>
                <a:ea typeface="+mn-ea"/>
                <a:cs typeface="+mn-cs"/>
              </a:endParaRPr>
            </a:p>
          </p:txBody>
        </p:sp>
        <p:sp>
          <p:nvSpPr>
            <p:cNvPr id="125" name="Oval 124">
              <a:extLst>
                <a:ext uri="{FF2B5EF4-FFF2-40B4-BE49-F238E27FC236}">
                  <a16:creationId xmlns:a16="http://schemas.microsoft.com/office/drawing/2014/main" id="{20806794-47A3-B418-3F9B-23E43EF5413D}"/>
                </a:ext>
              </a:extLst>
            </p:cNvPr>
            <p:cNvSpPr/>
            <p:nvPr/>
          </p:nvSpPr>
          <p:spPr>
            <a:xfrm>
              <a:off x="1910755" y="1471177"/>
              <a:ext cx="194079" cy="193290"/>
            </a:xfrm>
            <a:prstGeom prst="ellipse">
              <a:avLst/>
            </a:prstGeom>
            <a:solidFill>
              <a:srgbClr val="83E5E8"/>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a:ea typeface="+mn-ea"/>
                  <a:cs typeface="+mn-cs"/>
                </a:rPr>
                <a:t>+</a:t>
              </a:r>
            </a:p>
          </p:txBody>
        </p:sp>
        <p:sp>
          <p:nvSpPr>
            <p:cNvPr id="126" name="Oval 125">
              <a:extLst>
                <a:ext uri="{FF2B5EF4-FFF2-40B4-BE49-F238E27FC236}">
                  <a16:creationId xmlns:a16="http://schemas.microsoft.com/office/drawing/2014/main" id="{047D0847-4609-6918-21CB-729D865E626A}"/>
                </a:ext>
              </a:extLst>
            </p:cNvPr>
            <p:cNvSpPr/>
            <p:nvPr/>
          </p:nvSpPr>
          <p:spPr>
            <a:xfrm>
              <a:off x="3088323" y="1456860"/>
              <a:ext cx="194078" cy="193290"/>
            </a:xfrm>
            <a:prstGeom prst="ellipse">
              <a:avLst/>
            </a:prstGeom>
            <a:solidFill>
              <a:srgbClr val="83E5E8"/>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dirty="0">
                <a:ln>
                  <a:noFill/>
                </a:ln>
                <a:solidFill>
                  <a:srgbClr val="000000"/>
                </a:solidFill>
                <a:effectLst/>
                <a:uLnTx/>
                <a:uFillTx/>
                <a:latin typeface="Arial"/>
                <a:ea typeface="+mn-ea"/>
                <a:cs typeface="Arial"/>
              </a:endParaRPr>
            </a:p>
          </p:txBody>
        </p:sp>
        <p:sp>
          <p:nvSpPr>
            <p:cNvPr id="128" name="Oval 127">
              <a:extLst>
                <a:ext uri="{FF2B5EF4-FFF2-40B4-BE49-F238E27FC236}">
                  <a16:creationId xmlns:a16="http://schemas.microsoft.com/office/drawing/2014/main" id="{CDE1FADA-EE2E-3FF2-EE24-95951424F0E1}"/>
                </a:ext>
              </a:extLst>
            </p:cNvPr>
            <p:cNvSpPr/>
            <p:nvPr/>
          </p:nvSpPr>
          <p:spPr>
            <a:xfrm>
              <a:off x="4286132" y="1487882"/>
              <a:ext cx="192888" cy="193290"/>
            </a:xfrm>
            <a:prstGeom prst="ellipse">
              <a:avLst/>
            </a:prstGeom>
            <a:solidFill>
              <a:srgbClr val="83E5E8"/>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dirty="0">
                <a:ln>
                  <a:noFill/>
                </a:ln>
                <a:solidFill>
                  <a:srgbClr val="000000"/>
                </a:solidFill>
                <a:effectLst/>
                <a:uLnTx/>
                <a:uFillTx/>
                <a:latin typeface="Arial"/>
                <a:ea typeface="+mn-ea"/>
                <a:cs typeface="Arial"/>
              </a:endParaRPr>
            </a:p>
          </p:txBody>
        </p:sp>
        <p:sp>
          <p:nvSpPr>
            <p:cNvPr id="134" name="Oval 133">
              <a:extLst>
                <a:ext uri="{FF2B5EF4-FFF2-40B4-BE49-F238E27FC236}">
                  <a16:creationId xmlns:a16="http://schemas.microsoft.com/office/drawing/2014/main" id="{107DDA76-1A13-9B89-151B-0094F7BA44DB}"/>
                </a:ext>
              </a:extLst>
            </p:cNvPr>
            <p:cNvSpPr/>
            <p:nvPr/>
          </p:nvSpPr>
          <p:spPr>
            <a:xfrm>
              <a:off x="1905992" y="1265956"/>
              <a:ext cx="194079" cy="193290"/>
            </a:xfrm>
            <a:prstGeom prst="ellipse">
              <a:avLst/>
            </a:prstGeom>
            <a:solidFill>
              <a:schemeClr val="accent3"/>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a:ea typeface="+mn-ea"/>
                  <a:cs typeface="+mn-cs"/>
                </a:rPr>
                <a:t>+</a:t>
              </a:r>
            </a:p>
          </p:txBody>
        </p:sp>
        <p:sp>
          <p:nvSpPr>
            <p:cNvPr id="135" name="Oval 134">
              <a:extLst>
                <a:ext uri="{FF2B5EF4-FFF2-40B4-BE49-F238E27FC236}">
                  <a16:creationId xmlns:a16="http://schemas.microsoft.com/office/drawing/2014/main" id="{24E43677-FB2D-9AD7-F94D-73E80F96A9C9}"/>
                </a:ext>
              </a:extLst>
            </p:cNvPr>
            <p:cNvSpPr/>
            <p:nvPr/>
          </p:nvSpPr>
          <p:spPr>
            <a:xfrm>
              <a:off x="3090704" y="1254024"/>
              <a:ext cx="192888" cy="193290"/>
            </a:xfrm>
            <a:prstGeom prst="ellipse">
              <a:avLst/>
            </a:prstGeom>
            <a:solidFill>
              <a:schemeClr val="accent3"/>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dirty="0">
                <a:ln>
                  <a:noFill/>
                </a:ln>
                <a:solidFill>
                  <a:srgbClr val="000000"/>
                </a:solidFill>
                <a:effectLst/>
                <a:uLnTx/>
                <a:uFillTx/>
                <a:latin typeface="Arial"/>
                <a:ea typeface="+mn-ea"/>
                <a:cs typeface="Arial"/>
              </a:endParaRPr>
            </a:p>
          </p:txBody>
        </p:sp>
        <p:sp>
          <p:nvSpPr>
            <p:cNvPr id="136" name="Oval 135">
              <a:extLst>
                <a:ext uri="{FF2B5EF4-FFF2-40B4-BE49-F238E27FC236}">
                  <a16:creationId xmlns:a16="http://schemas.microsoft.com/office/drawing/2014/main" id="{13C39DE5-F5CB-88AF-E6F2-B88F5562E6AF}"/>
                </a:ext>
              </a:extLst>
            </p:cNvPr>
            <p:cNvSpPr/>
            <p:nvPr/>
          </p:nvSpPr>
          <p:spPr>
            <a:xfrm>
              <a:off x="4287322" y="1283853"/>
              <a:ext cx="192888" cy="193290"/>
            </a:xfrm>
            <a:prstGeom prst="ellipse">
              <a:avLst/>
            </a:prstGeom>
            <a:solidFill>
              <a:schemeClr val="accent3"/>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dirty="0">
                <a:ln>
                  <a:noFill/>
                </a:ln>
                <a:solidFill>
                  <a:srgbClr val="000000"/>
                </a:solidFill>
                <a:effectLst/>
                <a:uLnTx/>
                <a:uFillTx/>
                <a:latin typeface="Arial"/>
                <a:ea typeface="+mn-ea"/>
                <a:cs typeface="Arial"/>
              </a:endParaRPr>
            </a:p>
          </p:txBody>
        </p:sp>
      </p:grpSp>
      <p:grpSp>
        <p:nvGrpSpPr>
          <p:cNvPr id="17415" name="Group 29">
            <a:extLst>
              <a:ext uri="{FF2B5EF4-FFF2-40B4-BE49-F238E27FC236}">
                <a16:creationId xmlns:a16="http://schemas.microsoft.com/office/drawing/2014/main" id="{6B0E543A-4443-56A3-EE59-30AA8D04DE64}"/>
              </a:ext>
            </a:extLst>
          </p:cNvPr>
          <p:cNvGrpSpPr>
            <a:grpSpLocks/>
          </p:cNvGrpSpPr>
          <p:nvPr/>
        </p:nvGrpSpPr>
        <p:grpSpPr bwMode="auto">
          <a:xfrm>
            <a:off x="2390775" y="2257425"/>
            <a:ext cx="3324225" cy="795338"/>
            <a:chOff x="1909082" y="1762451"/>
            <a:chExt cx="2492959" cy="597138"/>
          </a:xfrm>
        </p:grpSpPr>
        <p:sp>
          <p:nvSpPr>
            <p:cNvPr id="105" name="Rectangle: Rounded Corners 104">
              <a:extLst>
                <a:ext uri="{FF2B5EF4-FFF2-40B4-BE49-F238E27FC236}">
                  <a16:creationId xmlns:a16="http://schemas.microsoft.com/office/drawing/2014/main" id="{936F8E49-359B-011A-23F8-1FA129DE9D67}"/>
                </a:ext>
              </a:extLst>
            </p:cNvPr>
            <p:cNvSpPr/>
            <p:nvPr/>
          </p:nvSpPr>
          <p:spPr>
            <a:xfrm>
              <a:off x="1986466" y="2024667"/>
              <a:ext cx="1169095" cy="83432"/>
            </a:xfrm>
            <a:prstGeom prst="roundRect">
              <a:avLst/>
            </a:prstGeom>
            <a:solidFill>
              <a:srgbClr val="9751CB">
                <a:alpha val="51000"/>
              </a:srgbClr>
            </a:solidFill>
            <a:ln w="12700">
              <a:solidFill>
                <a:srgbClr val="7030A0">
                  <a:alpha val="50000"/>
                </a:srgb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989EA2"/>
                </a:solidFill>
                <a:effectLst/>
                <a:uLnTx/>
                <a:uFillTx/>
                <a:latin typeface="Arial"/>
                <a:ea typeface="+mn-ea"/>
                <a:cs typeface="+mn-cs"/>
              </a:endParaRPr>
            </a:p>
          </p:txBody>
        </p:sp>
        <p:sp>
          <p:nvSpPr>
            <p:cNvPr id="96" name="Rectangle: Rounded Corners 95">
              <a:extLst>
                <a:ext uri="{FF2B5EF4-FFF2-40B4-BE49-F238E27FC236}">
                  <a16:creationId xmlns:a16="http://schemas.microsoft.com/office/drawing/2014/main" id="{80318320-74F1-32FC-8F9A-225BEAA7D8A5}"/>
                </a:ext>
              </a:extLst>
            </p:cNvPr>
            <p:cNvSpPr/>
            <p:nvPr/>
          </p:nvSpPr>
          <p:spPr>
            <a:xfrm>
              <a:off x="1986466" y="2226097"/>
              <a:ext cx="2415575" cy="83432"/>
            </a:xfrm>
            <a:prstGeom prst="roundRect">
              <a:avLst/>
            </a:prstGeom>
            <a:solidFill>
              <a:schemeClr val="accent3">
                <a:lumMod val="60000"/>
                <a:lumOff val="40000"/>
                <a:alpha val="55000"/>
              </a:schemeClr>
            </a:solidFill>
            <a:ln w="1270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989EA2"/>
                </a:solidFill>
                <a:effectLst/>
                <a:uLnTx/>
                <a:uFillTx/>
                <a:latin typeface="Arial"/>
                <a:ea typeface="+mn-ea"/>
                <a:cs typeface="+mn-cs"/>
              </a:endParaRPr>
            </a:p>
          </p:txBody>
        </p:sp>
        <p:sp>
          <p:nvSpPr>
            <p:cNvPr id="100" name="Rectangle: Rounded Corners 99">
              <a:extLst>
                <a:ext uri="{FF2B5EF4-FFF2-40B4-BE49-F238E27FC236}">
                  <a16:creationId xmlns:a16="http://schemas.microsoft.com/office/drawing/2014/main" id="{BE75342F-9CE3-82CB-EC71-2CD033A8C978}"/>
                </a:ext>
              </a:extLst>
            </p:cNvPr>
            <p:cNvSpPr/>
            <p:nvPr/>
          </p:nvSpPr>
          <p:spPr>
            <a:xfrm>
              <a:off x="1986466" y="1801784"/>
              <a:ext cx="2415575" cy="78665"/>
            </a:xfrm>
            <a:prstGeom prst="roundRect">
              <a:avLst/>
            </a:prstGeom>
            <a:gradFill>
              <a:gsLst>
                <a:gs pos="0">
                  <a:schemeClr val="accent1">
                    <a:tint val="100000"/>
                    <a:shade val="100000"/>
                    <a:satMod val="130000"/>
                    <a:alpha val="48000"/>
                  </a:schemeClr>
                </a:gs>
                <a:gs pos="100000">
                  <a:schemeClr val="accent1">
                    <a:tint val="50000"/>
                    <a:shade val="100000"/>
                    <a:satMod val="350000"/>
                  </a:schemeClr>
                </a:gs>
              </a:gsLst>
            </a:gradFill>
            <a:ln w="12700"/>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989EA2"/>
                </a:solidFill>
                <a:effectLst/>
                <a:uLnTx/>
                <a:uFillTx/>
                <a:latin typeface="Arial"/>
                <a:ea typeface="+mn-ea"/>
                <a:cs typeface="+mn-cs"/>
              </a:endParaRPr>
            </a:p>
          </p:txBody>
        </p:sp>
        <p:sp>
          <p:nvSpPr>
            <p:cNvPr id="130" name="Oval 129">
              <a:extLst>
                <a:ext uri="{FF2B5EF4-FFF2-40B4-BE49-F238E27FC236}">
                  <a16:creationId xmlns:a16="http://schemas.microsoft.com/office/drawing/2014/main" id="{452F719B-7280-071C-0082-148870FF37D2}"/>
                </a:ext>
              </a:extLst>
            </p:cNvPr>
            <p:cNvSpPr/>
            <p:nvPr/>
          </p:nvSpPr>
          <p:spPr>
            <a:xfrm>
              <a:off x="3092464" y="1762451"/>
              <a:ext cx="194056" cy="193086"/>
            </a:xfrm>
            <a:prstGeom prst="ellipse">
              <a:avLst/>
            </a:prstGeom>
            <a:solidFill>
              <a:srgbClr val="83E5E8"/>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a:ea typeface="+mn-ea"/>
                  <a:cs typeface="Arial"/>
                </a:rPr>
                <a:t>±</a:t>
              </a:r>
            </a:p>
          </p:txBody>
        </p:sp>
        <p:sp>
          <p:nvSpPr>
            <p:cNvPr id="131" name="Oval 130">
              <a:extLst>
                <a:ext uri="{FF2B5EF4-FFF2-40B4-BE49-F238E27FC236}">
                  <a16:creationId xmlns:a16="http://schemas.microsoft.com/office/drawing/2014/main" id="{7CD585D3-38DF-8987-50FD-E0F9DE3B409A}"/>
                </a:ext>
              </a:extLst>
            </p:cNvPr>
            <p:cNvSpPr/>
            <p:nvPr/>
          </p:nvSpPr>
          <p:spPr>
            <a:xfrm>
              <a:off x="1909082" y="1762451"/>
              <a:ext cx="194056" cy="194279"/>
            </a:xfrm>
            <a:prstGeom prst="ellipse">
              <a:avLst/>
            </a:prstGeom>
            <a:solidFill>
              <a:srgbClr val="83E5E8"/>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a:ea typeface="+mn-ea"/>
                  <a:cs typeface="+mn-cs"/>
                </a:rPr>
                <a:t>+</a:t>
              </a:r>
            </a:p>
          </p:txBody>
        </p:sp>
        <p:sp>
          <p:nvSpPr>
            <p:cNvPr id="137" name="Oval 136">
              <a:extLst>
                <a:ext uri="{FF2B5EF4-FFF2-40B4-BE49-F238E27FC236}">
                  <a16:creationId xmlns:a16="http://schemas.microsoft.com/office/drawing/2014/main" id="{88B67E73-BD84-3FF7-0519-99C3C62FBDE8}"/>
                </a:ext>
              </a:extLst>
            </p:cNvPr>
            <p:cNvSpPr/>
            <p:nvPr/>
          </p:nvSpPr>
          <p:spPr>
            <a:xfrm>
              <a:off x="1909082" y="2166503"/>
              <a:ext cx="194056" cy="193086"/>
            </a:xfrm>
            <a:prstGeom prst="ellipse">
              <a:avLst/>
            </a:prstGeom>
            <a:solidFill>
              <a:schemeClr val="accent3"/>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a:ea typeface="+mn-ea"/>
                  <a:cs typeface="+mn-cs"/>
                </a:rPr>
                <a:t>+</a:t>
              </a:r>
            </a:p>
          </p:txBody>
        </p:sp>
        <p:sp>
          <p:nvSpPr>
            <p:cNvPr id="138" name="Oval 137">
              <a:extLst>
                <a:ext uri="{FF2B5EF4-FFF2-40B4-BE49-F238E27FC236}">
                  <a16:creationId xmlns:a16="http://schemas.microsoft.com/office/drawing/2014/main" id="{06B4F296-3E83-11C3-E439-731DBA026A5B}"/>
                </a:ext>
              </a:extLst>
            </p:cNvPr>
            <p:cNvSpPr/>
            <p:nvPr/>
          </p:nvSpPr>
          <p:spPr>
            <a:xfrm>
              <a:off x="3101988" y="2164119"/>
              <a:ext cx="192865" cy="194278"/>
            </a:xfrm>
            <a:prstGeom prst="ellipse">
              <a:avLst/>
            </a:prstGeom>
            <a:solidFill>
              <a:schemeClr val="accent3"/>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a:ea typeface="+mn-ea"/>
                  <a:cs typeface="Arial"/>
                </a:rPr>
                <a:t>±</a:t>
              </a:r>
            </a:p>
          </p:txBody>
        </p:sp>
        <p:sp>
          <p:nvSpPr>
            <p:cNvPr id="140" name="Oval 139">
              <a:extLst>
                <a:ext uri="{FF2B5EF4-FFF2-40B4-BE49-F238E27FC236}">
                  <a16:creationId xmlns:a16="http://schemas.microsoft.com/office/drawing/2014/main" id="{2974EE4C-3B30-887B-2C88-3A733288AEA7}"/>
                </a:ext>
              </a:extLst>
            </p:cNvPr>
            <p:cNvSpPr/>
            <p:nvPr/>
          </p:nvSpPr>
          <p:spPr>
            <a:xfrm>
              <a:off x="3100798" y="1965073"/>
              <a:ext cx="194055" cy="193086"/>
            </a:xfrm>
            <a:prstGeom prst="ellipse">
              <a:avLst/>
            </a:prstGeom>
            <a:solidFill>
              <a:srgbClr val="7030A0"/>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a:ea typeface="+mn-ea"/>
                  <a:cs typeface="Arial"/>
                </a:rPr>
                <a:t>±</a:t>
              </a:r>
            </a:p>
          </p:txBody>
        </p:sp>
        <p:sp>
          <p:nvSpPr>
            <p:cNvPr id="146" name="Oval 145">
              <a:extLst>
                <a:ext uri="{FF2B5EF4-FFF2-40B4-BE49-F238E27FC236}">
                  <a16:creationId xmlns:a16="http://schemas.microsoft.com/office/drawing/2014/main" id="{9AD1ED8D-F02B-8740-AB8B-B537D5B4B84F}"/>
                </a:ext>
              </a:extLst>
            </p:cNvPr>
            <p:cNvSpPr/>
            <p:nvPr/>
          </p:nvSpPr>
          <p:spPr>
            <a:xfrm>
              <a:off x="1909082" y="1962689"/>
              <a:ext cx="194056" cy="194279"/>
            </a:xfrm>
            <a:prstGeom prst="ellipse">
              <a:avLst/>
            </a:prstGeom>
            <a:solidFill>
              <a:srgbClr val="7030A0"/>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a:ea typeface="+mn-ea"/>
                  <a:cs typeface="+mn-cs"/>
                </a:rPr>
                <a:t>+</a:t>
              </a:r>
            </a:p>
          </p:txBody>
        </p:sp>
      </p:grpSp>
      <p:grpSp>
        <p:nvGrpSpPr>
          <p:cNvPr id="17416" name="Group 27">
            <a:extLst>
              <a:ext uri="{FF2B5EF4-FFF2-40B4-BE49-F238E27FC236}">
                <a16:creationId xmlns:a16="http://schemas.microsoft.com/office/drawing/2014/main" id="{05255B1E-2126-5BC4-8269-684396B7CAF6}"/>
              </a:ext>
            </a:extLst>
          </p:cNvPr>
          <p:cNvGrpSpPr>
            <a:grpSpLocks/>
          </p:cNvGrpSpPr>
          <p:nvPr/>
        </p:nvGrpSpPr>
        <p:grpSpPr bwMode="auto">
          <a:xfrm>
            <a:off x="1096963" y="1131888"/>
            <a:ext cx="6662737" cy="534987"/>
            <a:chOff x="938125" y="789673"/>
            <a:chExt cx="4996988" cy="401226"/>
          </a:xfrm>
        </p:grpSpPr>
        <p:sp>
          <p:nvSpPr>
            <p:cNvPr id="72" name="Rectangle: Rounded Corners 71">
              <a:extLst>
                <a:ext uri="{FF2B5EF4-FFF2-40B4-BE49-F238E27FC236}">
                  <a16:creationId xmlns:a16="http://schemas.microsoft.com/office/drawing/2014/main" id="{5456ED31-CE06-3035-DF8D-A61B453AC0B4}"/>
                </a:ext>
              </a:extLst>
            </p:cNvPr>
            <p:cNvSpPr/>
            <p:nvPr/>
          </p:nvSpPr>
          <p:spPr>
            <a:xfrm>
              <a:off x="1065520" y="1050410"/>
              <a:ext cx="3413478" cy="92865"/>
            </a:xfrm>
            <a:prstGeom prst="roundRect">
              <a:avLst/>
            </a:prstGeom>
            <a:gradFill>
              <a:gsLst>
                <a:gs pos="0">
                  <a:schemeClr val="accent1">
                    <a:tint val="100000"/>
                    <a:shade val="100000"/>
                    <a:satMod val="130000"/>
                    <a:alpha val="48000"/>
                  </a:schemeClr>
                </a:gs>
                <a:gs pos="100000">
                  <a:schemeClr val="accent1">
                    <a:tint val="50000"/>
                    <a:shade val="100000"/>
                    <a:satMod val="350000"/>
                  </a:schemeClr>
                </a:gs>
              </a:gsLst>
            </a:gradFill>
            <a:ln w="12700"/>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endParaRPr kumimoji="0" lang="en-US" sz="1333"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Rectangle: Rounded Corners 19">
              <a:extLst>
                <a:ext uri="{FF2B5EF4-FFF2-40B4-BE49-F238E27FC236}">
                  <a16:creationId xmlns:a16="http://schemas.microsoft.com/office/drawing/2014/main" id="{550B5F92-0C97-F0ED-52F8-CA51B0614BD8}"/>
                </a:ext>
              </a:extLst>
            </p:cNvPr>
            <p:cNvSpPr/>
            <p:nvPr/>
          </p:nvSpPr>
          <p:spPr>
            <a:xfrm>
              <a:off x="1057186" y="838487"/>
              <a:ext cx="4877927" cy="95247"/>
            </a:xfrm>
            <a:prstGeom prst="roundRect">
              <a:avLst/>
            </a:prstGeom>
            <a:ln w="12700"/>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endParaRPr kumimoji="0" lang="en-US" sz="1333" b="0" i="0" u="none" strike="noStrike" kern="1200" cap="none" spc="0" normalizeH="0" baseline="0" noProof="0" dirty="0">
                <a:ln>
                  <a:noFill/>
                </a:ln>
                <a:solidFill>
                  <a:srgbClr val="000000"/>
                </a:solidFill>
                <a:effectLst/>
                <a:uLnTx/>
                <a:uFillTx/>
                <a:latin typeface="Arial"/>
                <a:ea typeface="+mn-ea"/>
                <a:cs typeface="+mn-cs"/>
              </a:endParaRPr>
            </a:p>
          </p:txBody>
        </p:sp>
        <p:sp>
          <p:nvSpPr>
            <p:cNvPr id="22" name="Oval 21">
              <a:extLst>
                <a:ext uri="{FF2B5EF4-FFF2-40B4-BE49-F238E27FC236}">
                  <a16:creationId xmlns:a16="http://schemas.microsoft.com/office/drawing/2014/main" id="{FCC6D234-1CB1-BBD8-8B75-62373FAA3E88}"/>
                </a:ext>
              </a:extLst>
            </p:cNvPr>
            <p:cNvSpPr/>
            <p:nvPr/>
          </p:nvSpPr>
          <p:spPr>
            <a:xfrm>
              <a:off x="945269" y="996834"/>
              <a:ext cx="192879" cy="194065"/>
            </a:xfrm>
            <a:prstGeom prst="ellipse">
              <a:avLst/>
            </a:prstGeom>
            <a:solidFill>
              <a:srgbClr val="83E5E8"/>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a:ea typeface="+mn-ea"/>
                  <a:cs typeface="+mn-cs"/>
                </a:rPr>
                <a:t>+</a:t>
              </a:r>
            </a:p>
          </p:txBody>
        </p:sp>
        <p:sp>
          <p:nvSpPr>
            <p:cNvPr id="25" name="Oval 24">
              <a:extLst>
                <a:ext uri="{FF2B5EF4-FFF2-40B4-BE49-F238E27FC236}">
                  <a16:creationId xmlns:a16="http://schemas.microsoft.com/office/drawing/2014/main" id="{024F3D1A-5771-213E-CCF7-00C02A1A44BC}"/>
                </a:ext>
              </a:extLst>
            </p:cNvPr>
            <p:cNvSpPr/>
            <p:nvPr/>
          </p:nvSpPr>
          <p:spPr>
            <a:xfrm>
              <a:off x="938125" y="801579"/>
              <a:ext cx="194069" cy="194065"/>
            </a:xfrm>
            <a:prstGeom prst="ellipse">
              <a:avLst/>
            </a:prstGeom>
            <a:solidFill>
              <a:schemeClr val="accent6"/>
            </a:solid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a:ea typeface="+mn-ea"/>
                  <a:cs typeface="Arial"/>
                </a:rPr>
                <a:t>+</a:t>
              </a:r>
            </a:p>
          </p:txBody>
        </p:sp>
        <p:sp>
          <p:nvSpPr>
            <p:cNvPr id="71" name="Oval 70">
              <a:extLst>
                <a:ext uri="{FF2B5EF4-FFF2-40B4-BE49-F238E27FC236}">
                  <a16:creationId xmlns:a16="http://schemas.microsoft.com/office/drawing/2014/main" id="{97699A72-0AA2-51E6-3717-3DB72E89C4CE}"/>
                </a:ext>
              </a:extLst>
            </p:cNvPr>
            <p:cNvSpPr/>
            <p:nvPr/>
          </p:nvSpPr>
          <p:spPr>
            <a:xfrm>
              <a:off x="2576404" y="789673"/>
              <a:ext cx="194069" cy="194065"/>
            </a:xfrm>
            <a:prstGeom prst="ellipse">
              <a:avLst/>
            </a:prstGeom>
            <a:solidFill>
              <a:schemeClr val="accent6"/>
            </a:solid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a:ea typeface="+mn-ea"/>
                  <a:cs typeface="Arial"/>
                </a:rPr>
                <a:t>±</a:t>
              </a:r>
            </a:p>
          </p:txBody>
        </p:sp>
        <p:sp>
          <p:nvSpPr>
            <p:cNvPr id="74" name="Oval 73">
              <a:extLst>
                <a:ext uri="{FF2B5EF4-FFF2-40B4-BE49-F238E27FC236}">
                  <a16:creationId xmlns:a16="http://schemas.microsoft.com/office/drawing/2014/main" id="{035CCA2C-4B96-6162-AC74-76F5D8BE506C}"/>
                </a:ext>
              </a:extLst>
            </p:cNvPr>
            <p:cNvSpPr/>
            <p:nvPr/>
          </p:nvSpPr>
          <p:spPr>
            <a:xfrm>
              <a:off x="2569260" y="996834"/>
              <a:ext cx="194069" cy="194065"/>
            </a:xfrm>
            <a:prstGeom prst="ellipse">
              <a:avLst/>
            </a:prstGeom>
            <a:solidFill>
              <a:srgbClr val="83E5E8"/>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a:ea typeface="+mn-ea"/>
                  <a:cs typeface="Arial"/>
                </a:rPr>
                <a:t>±</a:t>
              </a:r>
            </a:p>
          </p:txBody>
        </p:sp>
        <p:sp>
          <p:nvSpPr>
            <p:cNvPr id="85" name="Oval 84">
              <a:extLst>
                <a:ext uri="{FF2B5EF4-FFF2-40B4-BE49-F238E27FC236}">
                  <a16:creationId xmlns:a16="http://schemas.microsoft.com/office/drawing/2014/main" id="{B0039B06-3E93-C559-5F4F-7147B4761EBB}"/>
                </a:ext>
              </a:extLst>
            </p:cNvPr>
            <p:cNvSpPr/>
            <p:nvPr/>
          </p:nvSpPr>
          <p:spPr>
            <a:xfrm>
              <a:off x="4289691" y="792054"/>
              <a:ext cx="192879" cy="192874"/>
            </a:xfrm>
            <a:prstGeom prst="ellipse">
              <a:avLst/>
            </a:prstGeom>
            <a:solidFill>
              <a:schemeClr val="accent6"/>
            </a:solid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a:ea typeface="+mn-ea"/>
                  <a:cs typeface="Arial"/>
                </a:rPr>
                <a:t>±</a:t>
              </a:r>
            </a:p>
          </p:txBody>
        </p:sp>
      </p:grpSp>
      <p:grpSp>
        <p:nvGrpSpPr>
          <p:cNvPr id="17417" name="Group 30">
            <a:extLst>
              <a:ext uri="{FF2B5EF4-FFF2-40B4-BE49-F238E27FC236}">
                <a16:creationId xmlns:a16="http://schemas.microsoft.com/office/drawing/2014/main" id="{E9A17CBC-9432-85D1-2476-1B56D9B1B002}"/>
              </a:ext>
            </a:extLst>
          </p:cNvPr>
          <p:cNvGrpSpPr>
            <a:grpSpLocks/>
          </p:cNvGrpSpPr>
          <p:nvPr/>
        </p:nvGrpSpPr>
        <p:grpSpPr bwMode="auto">
          <a:xfrm>
            <a:off x="2954338" y="3087688"/>
            <a:ext cx="6421437" cy="517525"/>
            <a:chOff x="2331791" y="2521488"/>
            <a:chExt cx="4815768" cy="388720"/>
          </a:xfrm>
        </p:grpSpPr>
        <p:sp>
          <p:nvSpPr>
            <p:cNvPr id="124" name="Rectangle: Rounded Corners 123">
              <a:extLst>
                <a:ext uri="{FF2B5EF4-FFF2-40B4-BE49-F238E27FC236}">
                  <a16:creationId xmlns:a16="http://schemas.microsoft.com/office/drawing/2014/main" id="{02FACCE4-7B3D-C54A-6B63-DC15041C334A}"/>
                </a:ext>
              </a:extLst>
            </p:cNvPr>
            <p:cNvSpPr/>
            <p:nvPr/>
          </p:nvSpPr>
          <p:spPr>
            <a:xfrm>
              <a:off x="2398462" y="2576338"/>
              <a:ext cx="4749097" cy="94199"/>
            </a:xfrm>
            <a:prstGeom prst="roundRect">
              <a:avLst/>
            </a:prstGeom>
            <a:gradFill>
              <a:gsLst>
                <a:gs pos="0">
                  <a:schemeClr val="accent6">
                    <a:tint val="50000"/>
                    <a:satMod val="300000"/>
                    <a:alpha val="50000"/>
                  </a:schemeClr>
                </a:gs>
                <a:gs pos="35000">
                  <a:schemeClr val="accent6">
                    <a:tint val="37000"/>
                    <a:satMod val="300000"/>
                  </a:schemeClr>
                </a:gs>
                <a:gs pos="100000">
                  <a:schemeClr val="accent6">
                    <a:tint val="15000"/>
                    <a:satMod val="350000"/>
                  </a:schemeClr>
                </a:gs>
              </a:gsLst>
            </a:gradFill>
            <a:ln w="12700"/>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7757D"/>
                </a:solidFill>
                <a:effectLst/>
                <a:uLnTx/>
                <a:uFillTx/>
                <a:latin typeface="Arial"/>
                <a:ea typeface="+mn-ea"/>
                <a:cs typeface="+mn-cs"/>
              </a:endParaRPr>
            </a:p>
          </p:txBody>
        </p:sp>
        <p:sp>
          <p:nvSpPr>
            <p:cNvPr id="127" name="Rectangle: Rounded Corners 126">
              <a:extLst>
                <a:ext uri="{FF2B5EF4-FFF2-40B4-BE49-F238E27FC236}">
                  <a16:creationId xmlns:a16="http://schemas.microsoft.com/office/drawing/2014/main" id="{F3F1D647-5FBF-B3A8-B5F0-A42DB2C26D40}"/>
                </a:ext>
              </a:extLst>
            </p:cNvPr>
            <p:cNvSpPr/>
            <p:nvPr/>
          </p:nvSpPr>
          <p:spPr>
            <a:xfrm>
              <a:off x="2424654" y="2763543"/>
              <a:ext cx="1481042" cy="112085"/>
            </a:xfrm>
            <a:prstGeom prst="roundRect">
              <a:avLst/>
            </a:prstGeom>
            <a:gradFill>
              <a:gsLst>
                <a:gs pos="0">
                  <a:schemeClr val="accent1">
                    <a:tint val="100000"/>
                    <a:shade val="100000"/>
                    <a:satMod val="130000"/>
                    <a:alpha val="48000"/>
                  </a:schemeClr>
                </a:gs>
                <a:gs pos="100000">
                  <a:schemeClr val="accent1">
                    <a:tint val="50000"/>
                    <a:shade val="100000"/>
                    <a:satMod val="350000"/>
                  </a:schemeClr>
                </a:gs>
              </a:gsLst>
            </a:gradFill>
            <a:ln w="12700"/>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989EA2"/>
                </a:solidFill>
                <a:effectLst/>
                <a:uLnTx/>
                <a:uFillTx/>
                <a:latin typeface="Arial"/>
                <a:ea typeface="+mn-ea"/>
                <a:cs typeface="+mn-cs"/>
              </a:endParaRPr>
            </a:p>
          </p:txBody>
        </p:sp>
        <p:sp>
          <p:nvSpPr>
            <p:cNvPr id="115" name="Oval 114">
              <a:extLst>
                <a:ext uri="{FF2B5EF4-FFF2-40B4-BE49-F238E27FC236}">
                  <a16:creationId xmlns:a16="http://schemas.microsoft.com/office/drawing/2014/main" id="{531F65DD-8A3A-475B-7F8E-B24746813B1F}"/>
                </a:ext>
              </a:extLst>
            </p:cNvPr>
            <p:cNvSpPr/>
            <p:nvPr/>
          </p:nvSpPr>
          <p:spPr>
            <a:xfrm>
              <a:off x="2335362" y="2717040"/>
              <a:ext cx="194060" cy="193168"/>
            </a:xfrm>
            <a:prstGeom prst="ellipse">
              <a:avLst/>
            </a:prstGeom>
            <a:solidFill>
              <a:srgbClr val="83E5E8"/>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a:ea typeface="+mn-ea"/>
                  <a:cs typeface="+mn-cs"/>
                </a:rPr>
                <a:t>+</a:t>
              </a:r>
            </a:p>
          </p:txBody>
        </p:sp>
        <p:sp>
          <p:nvSpPr>
            <p:cNvPr id="121" name="Oval 120">
              <a:extLst>
                <a:ext uri="{FF2B5EF4-FFF2-40B4-BE49-F238E27FC236}">
                  <a16:creationId xmlns:a16="http://schemas.microsoft.com/office/drawing/2014/main" id="{7ECDD225-1A9D-B249-09E0-AE7F88704220}"/>
                </a:ext>
              </a:extLst>
            </p:cNvPr>
            <p:cNvSpPr/>
            <p:nvPr/>
          </p:nvSpPr>
          <p:spPr>
            <a:xfrm>
              <a:off x="3779498" y="2715848"/>
              <a:ext cx="192869" cy="194360"/>
            </a:xfrm>
            <a:prstGeom prst="ellipse">
              <a:avLst/>
            </a:prstGeom>
            <a:solidFill>
              <a:srgbClr val="83E5E8"/>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a:ea typeface="+mn-ea"/>
                  <a:cs typeface="Arial"/>
                </a:rPr>
                <a:t>±</a:t>
              </a:r>
            </a:p>
          </p:txBody>
        </p:sp>
        <p:sp>
          <p:nvSpPr>
            <p:cNvPr id="122" name="Oval 121">
              <a:extLst>
                <a:ext uri="{FF2B5EF4-FFF2-40B4-BE49-F238E27FC236}">
                  <a16:creationId xmlns:a16="http://schemas.microsoft.com/office/drawing/2014/main" id="{EBE57D36-9C55-9CF7-D8C3-9254A2CA2500}"/>
                </a:ext>
              </a:extLst>
            </p:cNvPr>
            <p:cNvSpPr/>
            <p:nvPr/>
          </p:nvSpPr>
          <p:spPr>
            <a:xfrm>
              <a:off x="3777117" y="2523873"/>
              <a:ext cx="192869" cy="194360"/>
            </a:xfrm>
            <a:prstGeom prst="ellipse">
              <a:avLst/>
            </a:prstGeom>
            <a:solidFill>
              <a:schemeClr val="accent6"/>
            </a:solid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a:ea typeface="+mn-ea"/>
                  <a:cs typeface="Arial"/>
                </a:rPr>
                <a:t>±</a:t>
              </a:r>
            </a:p>
          </p:txBody>
        </p:sp>
        <p:sp>
          <p:nvSpPr>
            <p:cNvPr id="123" name="Oval 122">
              <a:extLst>
                <a:ext uri="{FF2B5EF4-FFF2-40B4-BE49-F238E27FC236}">
                  <a16:creationId xmlns:a16="http://schemas.microsoft.com/office/drawing/2014/main" id="{E4519BA8-6485-CD21-BAD0-23651AFA7DE4}"/>
                </a:ext>
              </a:extLst>
            </p:cNvPr>
            <p:cNvSpPr/>
            <p:nvPr/>
          </p:nvSpPr>
          <p:spPr>
            <a:xfrm>
              <a:off x="2331791" y="2521488"/>
              <a:ext cx="194059" cy="193168"/>
            </a:xfrm>
            <a:prstGeom prst="ellipse">
              <a:avLst/>
            </a:prstGeom>
            <a:solidFill>
              <a:schemeClr val="accent6"/>
            </a:solid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a:ea typeface="+mn-ea"/>
                  <a:cs typeface="Arial"/>
                </a:rPr>
                <a:t>+</a:t>
              </a:r>
            </a:p>
          </p:txBody>
        </p:sp>
        <p:sp>
          <p:nvSpPr>
            <p:cNvPr id="97" name="Oval 96">
              <a:extLst>
                <a:ext uri="{FF2B5EF4-FFF2-40B4-BE49-F238E27FC236}">
                  <a16:creationId xmlns:a16="http://schemas.microsoft.com/office/drawing/2014/main" id="{CDF43167-CC48-9F6E-D263-9BD76043862B}"/>
                </a:ext>
              </a:extLst>
            </p:cNvPr>
            <p:cNvSpPr/>
            <p:nvPr/>
          </p:nvSpPr>
          <p:spPr>
            <a:xfrm>
              <a:off x="5442694" y="2526258"/>
              <a:ext cx="194060" cy="194360"/>
            </a:xfrm>
            <a:prstGeom prst="ellipse">
              <a:avLst/>
            </a:prstGeom>
            <a:solidFill>
              <a:schemeClr val="accent6"/>
            </a:solid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a:ea typeface="+mn-ea"/>
                  <a:cs typeface="Arial"/>
                </a:rPr>
                <a:t>±</a:t>
              </a:r>
            </a:p>
          </p:txBody>
        </p:sp>
      </p:grpSp>
      <p:grpSp>
        <p:nvGrpSpPr>
          <p:cNvPr id="17418" name="Group 34">
            <a:extLst>
              <a:ext uri="{FF2B5EF4-FFF2-40B4-BE49-F238E27FC236}">
                <a16:creationId xmlns:a16="http://schemas.microsoft.com/office/drawing/2014/main" id="{5A462404-0C0A-43A0-09D8-E80DD4BA1B88}"/>
              </a:ext>
            </a:extLst>
          </p:cNvPr>
          <p:cNvGrpSpPr>
            <a:grpSpLocks/>
          </p:cNvGrpSpPr>
          <p:nvPr/>
        </p:nvGrpSpPr>
        <p:grpSpPr bwMode="auto">
          <a:xfrm>
            <a:off x="4443413" y="4937125"/>
            <a:ext cx="6432550" cy="266700"/>
            <a:chOff x="3443594" y="3866734"/>
            <a:chExt cx="4823705" cy="199306"/>
          </a:xfrm>
        </p:grpSpPr>
        <p:sp>
          <p:nvSpPr>
            <p:cNvPr id="88" name="Rectangle: Rounded Corners 87">
              <a:extLst>
                <a:ext uri="{FF2B5EF4-FFF2-40B4-BE49-F238E27FC236}">
                  <a16:creationId xmlns:a16="http://schemas.microsoft.com/office/drawing/2014/main" id="{8802BD2F-9468-C4D9-2A2B-6871B9559F88}"/>
                </a:ext>
              </a:extLst>
            </p:cNvPr>
            <p:cNvSpPr/>
            <p:nvPr/>
          </p:nvSpPr>
          <p:spPr>
            <a:xfrm>
              <a:off x="3551925" y="3937915"/>
              <a:ext cx="4715374" cy="83044"/>
            </a:xfrm>
            <a:prstGeom prst="roundRect">
              <a:avLst/>
            </a:prstGeom>
            <a:gradFill>
              <a:gsLst>
                <a:gs pos="0">
                  <a:schemeClr val="accent1">
                    <a:tint val="100000"/>
                    <a:shade val="100000"/>
                    <a:satMod val="130000"/>
                    <a:alpha val="48000"/>
                  </a:schemeClr>
                </a:gs>
                <a:gs pos="100000">
                  <a:schemeClr val="accent1">
                    <a:tint val="50000"/>
                    <a:shade val="100000"/>
                    <a:satMod val="350000"/>
                  </a:schemeClr>
                </a:gs>
              </a:gsLst>
            </a:gradFill>
            <a:ln w="12700"/>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989EA2"/>
                </a:solidFill>
                <a:effectLst/>
                <a:uLnTx/>
                <a:uFillTx/>
                <a:latin typeface="Arial"/>
                <a:ea typeface="+mn-ea"/>
                <a:cs typeface="+mn-cs"/>
              </a:endParaRPr>
            </a:p>
          </p:txBody>
        </p:sp>
        <p:sp>
          <p:nvSpPr>
            <p:cNvPr id="91" name="Oval 90">
              <a:extLst>
                <a:ext uri="{FF2B5EF4-FFF2-40B4-BE49-F238E27FC236}">
                  <a16:creationId xmlns:a16="http://schemas.microsoft.com/office/drawing/2014/main" id="{D67AF1B8-FD69-9DEA-8B8A-F13E4F12D100}"/>
                </a:ext>
              </a:extLst>
            </p:cNvPr>
            <p:cNvSpPr/>
            <p:nvPr/>
          </p:nvSpPr>
          <p:spPr>
            <a:xfrm>
              <a:off x="3443594" y="3866734"/>
              <a:ext cx="194043" cy="193375"/>
            </a:xfrm>
            <a:prstGeom prst="ellipse">
              <a:avLst/>
            </a:prstGeom>
            <a:solidFill>
              <a:srgbClr val="83E5E8"/>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a:ea typeface="+mn-ea"/>
                  <a:cs typeface="+mn-cs"/>
                </a:rPr>
                <a:t>+</a:t>
              </a:r>
            </a:p>
          </p:txBody>
        </p:sp>
        <p:sp>
          <p:nvSpPr>
            <p:cNvPr id="93" name="Oval 92">
              <a:extLst>
                <a:ext uri="{FF2B5EF4-FFF2-40B4-BE49-F238E27FC236}">
                  <a16:creationId xmlns:a16="http://schemas.microsoft.com/office/drawing/2014/main" id="{D5BEFD83-0258-1BF8-EDF0-8F93414549BC}"/>
                </a:ext>
              </a:extLst>
            </p:cNvPr>
            <p:cNvSpPr/>
            <p:nvPr/>
          </p:nvSpPr>
          <p:spPr>
            <a:xfrm>
              <a:off x="5067368" y="3870293"/>
              <a:ext cx="192853" cy="193374"/>
            </a:xfrm>
            <a:prstGeom prst="ellipse">
              <a:avLst/>
            </a:prstGeom>
            <a:solidFill>
              <a:srgbClr val="83E5E8"/>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a:ea typeface="+mn-ea"/>
                  <a:cs typeface="Arial"/>
                </a:rPr>
                <a:t>-</a:t>
              </a:r>
            </a:p>
          </p:txBody>
        </p:sp>
        <p:sp>
          <p:nvSpPr>
            <p:cNvPr id="101" name="Oval 100">
              <a:extLst>
                <a:ext uri="{FF2B5EF4-FFF2-40B4-BE49-F238E27FC236}">
                  <a16:creationId xmlns:a16="http://schemas.microsoft.com/office/drawing/2014/main" id="{131CA462-F2B1-5A6B-3FF2-4D2C6C95DCC0}"/>
                </a:ext>
              </a:extLst>
            </p:cNvPr>
            <p:cNvSpPr/>
            <p:nvPr/>
          </p:nvSpPr>
          <p:spPr>
            <a:xfrm>
              <a:off x="6629239" y="3872666"/>
              <a:ext cx="194043" cy="193374"/>
            </a:xfrm>
            <a:prstGeom prst="ellipse">
              <a:avLst/>
            </a:prstGeom>
            <a:solidFill>
              <a:srgbClr val="83E5E8"/>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a:ea typeface="+mn-ea"/>
                  <a:cs typeface="Arial"/>
                </a:rPr>
                <a:t>-</a:t>
              </a:r>
            </a:p>
          </p:txBody>
        </p:sp>
      </p:grpSp>
      <p:grpSp>
        <p:nvGrpSpPr>
          <p:cNvPr id="17419" name="Group 33">
            <a:extLst>
              <a:ext uri="{FF2B5EF4-FFF2-40B4-BE49-F238E27FC236}">
                <a16:creationId xmlns:a16="http://schemas.microsoft.com/office/drawing/2014/main" id="{2B285BDE-B77A-7B14-985D-15C719843ADB}"/>
              </a:ext>
            </a:extLst>
          </p:cNvPr>
          <p:cNvGrpSpPr>
            <a:grpSpLocks/>
          </p:cNvGrpSpPr>
          <p:nvPr/>
        </p:nvGrpSpPr>
        <p:grpSpPr bwMode="auto">
          <a:xfrm>
            <a:off x="4437063" y="3995738"/>
            <a:ext cx="6432550" cy="546100"/>
            <a:chOff x="3443594" y="3330338"/>
            <a:chExt cx="4823705" cy="409283"/>
          </a:xfrm>
        </p:grpSpPr>
        <p:sp>
          <p:nvSpPr>
            <p:cNvPr id="143" name="Rectangle: Rounded Corners 142">
              <a:extLst>
                <a:ext uri="{FF2B5EF4-FFF2-40B4-BE49-F238E27FC236}">
                  <a16:creationId xmlns:a16="http://schemas.microsoft.com/office/drawing/2014/main" id="{2A81D2F2-3F76-9927-8204-4E9B6A19653A}"/>
                </a:ext>
              </a:extLst>
            </p:cNvPr>
            <p:cNvSpPr/>
            <p:nvPr/>
          </p:nvSpPr>
          <p:spPr>
            <a:xfrm>
              <a:off x="3551925" y="3581380"/>
              <a:ext cx="4715374" cy="103511"/>
            </a:xfrm>
            <a:prstGeom prst="roundRect">
              <a:avLst/>
            </a:prstGeom>
            <a:gradFill>
              <a:gsLst>
                <a:gs pos="0">
                  <a:schemeClr val="accent1">
                    <a:tint val="100000"/>
                    <a:shade val="100000"/>
                    <a:satMod val="130000"/>
                    <a:alpha val="48000"/>
                  </a:schemeClr>
                </a:gs>
                <a:gs pos="100000">
                  <a:schemeClr val="accent1">
                    <a:tint val="50000"/>
                    <a:shade val="100000"/>
                    <a:satMod val="350000"/>
                  </a:schemeClr>
                </a:gs>
              </a:gsLst>
            </a:gradFill>
            <a:ln w="12700"/>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989EA2"/>
                </a:solidFill>
                <a:effectLst/>
                <a:uLnTx/>
                <a:uFillTx/>
                <a:latin typeface="Arial"/>
                <a:ea typeface="+mn-ea"/>
                <a:cs typeface="+mn-cs"/>
              </a:endParaRPr>
            </a:p>
          </p:txBody>
        </p:sp>
        <p:sp>
          <p:nvSpPr>
            <p:cNvPr id="147" name="Rectangle: Rounded Corners 146">
              <a:extLst>
                <a:ext uri="{FF2B5EF4-FFF2-40B4-BE49-F238E27FC236}">
                  <a16:creationId xmlns:a16="http://schemas.microsoft.com/office/drawing/2014/main" id="{42B2CB22-1053-EA8A-08B7-41FBF8288E02}"/>
                </a:ext>
              </a:extLst>
            </p:cNvPr>
            <p:cNvSpPr/>
            <p:nvPr/>
          </p:nvSpPr>
          <p:spPr>
            <a:xfrm>
              <a:off x="3518592" y="3386257"/>
              <a:ext cx="4748707" cy="82095"/>
            </a:xfrm>
            <a:prstGeom prst="roundRect">
              <a:avLst/>
            </a:prstGeom>
            <a:solidFill>
              <a:schemeClr val="accent3">
                <a:lumMod val="60000"/>
                <a:lumOff val="40000"/>
                <a:alpha val="55000"/>
              </a:schemeClr>
            </a:solidFill>
            <a:ln w="1270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989EA2"/>
                </a:solidFill>
                <a:effectLst/>
                <a:uLnTx/>
                <a:uFillTx/>
                <a:latin typeface="Arial"/>
                <a:ea typeface="+mn-ea"/>
                <a:cs typeface="+mn-cs"/>
              </a:endParaRPr>
            </a:p>
          </p:txBody>
        </p:sp>
        <p:sp>
          <p:nvSpPr>
            <p:cNvPr id="132" name="Oval 131">
              <a:extLst>
                <a:ext uri="{FF2B5EF4-FFF2-40B4-BE49-F238E27FC236}">
                  <a16:creationId xmlns:a16="http://schemas.microsoft.com/office/drawing/2014/main" id="{165021E2-EB14-7543-71CB-F7D65EECA3E3}"/>
                </a:ext>
              </a:extLst>
            </p:cNvPr>
            <p:cNvSpPr/>
            <p:nvPr/>
          </p:nvSpPr>
          <p:spPr>
            <a:xfrm>
              <a:off x="3443594" y="3530220"/>
              <a:ext cx="194043" cy="192744"/>
            </a:xfrm>
            <a:prstGeom prst="ellipse">
              <a:avLst/>
            </a:prstGeom>
            <a:solidFill>
              <a:srgbClr val="83E5E8"/>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a:ea typeface="+mn-ea"/>
                  <a:cs typeface="+mn-cs"/>
                </a:rPr>
                <a:t>+</a:t>
              </a:r>
            </a:p>
          </p:txBody>
        </p:sp>
        <p:sp>
          <p:nvSpPr>
            <p:cNvPr id="133" name="Oval 132">
              <a:extLst>
                <a:ext uri="{FF2B5EF4-FFF2-40B4-BE49-F238E27FC236}">
                  <a16:creationId xmlns:a16="http://schemas.microsoft.com/office/drawing/2014/main" id="{7F274E6B-A074-B34B-C7E3-86947AB01FB5}"/>
                </a:ext>
              </a:extLst>
            </p:cNvPr>
            <p:cNvSpPr/>
            <p:nvPr/>
          </p:nvSpPr>
          <p:spPr>
            <a:xfrm>
              <a:off x="5067368" y="3545687"/>
              <a:ext cx="192853" cy="193934"/>
            </a:xfrm>
            <a:prstGeom prst="ellipse">
              <a:avLst/>
            </a:prstGeom>
            <a:solidFill>
              <a:srgbClr val="83E5E8"/>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dirty="0">
                <a:ln>
                  <a:noFill/>
                </a:ln>
                <a:solidFill>
                  <a:srgbClr val="000000"/>
                </a:solidFill>
                <a:effectLst/>
                <a:uLnTx/>
                <a:uFillTx/>
                <a:latin typeface="Arial"/>
                <a:ea typeface="+mn-ea"/>
                <a:cs typeface="Arial"/>
              </a:endParaRPr>
            </a:p>
          </p:txBody>
        </p:sp>
        <p:sp>
          <p:nvSpPr>
            <p:cNvPr id="149" name="Oval 148">
              <a:extLst>
                <a:ext uri="{FF2B5EF4-FFF2-40B4-BE49-F238E27FC236}">
                  <a16:creationId xmlns:a16="http://schemas.microsoft.com/office/drawing/2014/main" id="{1D6463EA-FC80-99AD-0522-59C4F45C5D4B}"/>
                </a:ext>
              </a:extLst>
            </p:cNvPr>
            <p:cNvSpPr/>
            <p:nvPr/>
          </p:nvSpPr>
          <p:spPr>
            <a:xfrm>
              <a:off x="5067368" y="3341046"/>
              <a:ext cx="192853" cy="192744"/>
            </a:xfrm>
            <a:prstGeom prst="ellipse">
              <a:avLst/>
            </a:prstGeom>
            <a:solidFill>
              <a:schemeClr val="accent3"/>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dirty="0">
                <a:ln>
                  <a:noFill/>
                </a:ln>
                <a:solidFill>
                  <a:srgbClr val="000000"/>
                </a:solidFill>
                <a:effectLst/>
                <a:uLnTx/>
                <a:uFillTx/>
                <a:latin typeface="Arial"/>
                <a:ea typeface="+mn-ea"/>
                <a:cs typeface="Arial"/>
              </a:endParaRPr>
            </a:p>
          </p:txBody>
        </p:sp>
        <p:sp>
          <p:nvSpPr>
            <p:cNvPr id="151" name="Oval 150">
              <a:extLst>
                <a:ext uri="{FF2B5EF4-FFF2-40B4-BE49-F238E27FC236}">
                  <a16:creationId xmlns:a16="http://schemas.microsoft.com/office/drawing/2014/main" id="{A9012A02-8624-BD22-E901-4043AD0F801A}"/>
                </a:ext>
              </a:extLst>
            </p:cNvPr>
            <p:cNvSpPr/>
            <p:nvPr/>
          </p:nvSpPr>
          <p:spPr>
            <a:xfrm>
              <a:off x="3443594" y="3330338"/>
              <a:ext cx="194043" cy="193933"/>
            </a:xfrm>
            <a:prstGeom prst="ellipse">
              <a:avLst/>
            </a:prstGeom>
            <a:solidFill>
              <a:schemeClr val="accent3"/>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a:ea typeface="+mn-ea"/>
                  <a:cs typeface="+mn-cs"/>
                </a:rPr>
                <a:t>+</a:t>
              </a:r>
            </a:p>
          </p:txBody>
        </p:sp>
        <p:sp>
          <p:nvSpPr>
            <p:cNvPr id="103" name="Oval 102">
              <a:extLst>
                <a:ext uri="{FF2B5EF4-FFF2-40B4-BE49-F238E27FC236}">
                  <a16:creationId xmlns:a16="http://schemas.microsoft.com/office/drawing/2014/main" id="{D5F7CB90-E60C-0D0B-F345-6676F9BA57CC}"/>
                </a:ext>
              </a:extLst>
            </p:cNvPr>
            <p:cNvSpPr/>
            <p:nvPr/>
          </p:nvSpPr>
          <p:spPr>
            <a:xfrm>
              <a:off x="6629239" y="3543308"/>
              <a:ext cx="194043" cy="193934"/>
            </a:xfrm>
            <a:prstGeom prst="ellipse">
              <a:avLst/>
            </a:prstGeom>
            <a:solidFill>
              <a:srgbClr val="83E5E8"/>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dirty="0">
                <a:ln>
                  <a:noFill/>
                </a:ln>
                <a:solidFill>
                  <a:srgbClr val="000000"/>
                </a:solidFill>
                <a:effectLst/>
                <a:uLnTx/>
                <a:uFillTx/>
                <a:latin typeface="Arial"/>
                <a:ea typeface="+mn-ea"/>
                <a:cs typeface="Arial"/>
              </a:endParaRPr>
            </a:p>
          </p:txBody>
        </p:sp>
        <p:sp>
          <p:nvSpPr>
            <p:cNvPr id="104" name="Oval 103">
              <a:extLst>
                <a:ext uri="{FF2B5EF4-FFF2-40B4-BE49-F238E27FC236}">
                  <a16:creationId xmlns:a16="http://schemas.microsoft.com/office/drawing/2014/main" id="{51EC2E04-C38B-A9A1-3183-B63C1656CF9B}"/>
                </a:ext>
              </a:extLst>
            </p:cNvPr>
            <p:cNvSpPr/>
            <p:nvPr/>
          </p:nvSpPr>
          <p:spPr>
            <a:xfrm>
              <a:off x="6629239" y="3339856"/>
              <a:ext cx="194043" cy="193933"/>
            </a:xfrm>
            <a:prstGeom prst="ellipse">
              <a:avLst/>
            </a:prstGeom>
            <a:solidFill>
              <a:schemeClr val="accent3"/>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dirty="0">
                <a:ln>
                  <a:noFill/>
                </a:ln>
                <a:solidFill>
                  <a:srgbClr val="000000"/>
                </a:solidFill>
                <a:effectLst/>
                <a:uLnTx/>
                <a:uFillTx/>
                <a:latin typeface="Arial"/>
                <a:ea typeface="+mn-ea"/>
                <a:cs typeface="Arial"/>
              </a:endParaRPr>
            </a:p>
          </p:txBody>
        </p:sp>
      </p:grpSp>
      <p:sp>
        <p:nvSpPr>
          <p:cNvPr id="157" name="Line Callout 1 23">
            <a:extLst>
              <a:ext uri="{FF2B5EF4-FFF2-40B4-BE49-F238E27FC236}">
                <a16:creationId xmlns:a16="http://schemas.microsoft.com/office/drawing/2014/main" id="{4E3CBB22-4877-EE1A-5FE0-E8E858DDDBB8}"/>
              </a:ext>
            </a:extLst>
          </p:cNvPr>
          <p:cNvSpPr/>
          <p:nvPr/>
        </p:nvSpPr>
        <p:spPr>
          <a:xfrm>
            <a:off x="41275" y="1158875"/>
            <a:ext cx="1347788" cy="481013"/>
          </a:xfrm>
          <a:custGeom>
            <a:avLst/>
            <a:gdLst>
              <a:gd name="connsiteX0" fmla="*/ 0 w 1283702"/>
              <a:gd name="connsiteY0" fmla="*/ 0 h 571134"/>
              <a:gd name="connsiteX1" fmla="*/ 1283702 w 1283702"/>
              <a:gd name="connsiteY1" fmla="*/ 0 h 571134"/>
              <a:gd name="connsiteX2" fmla="*/ 1283702 w 1283702"/>
              <a:gd name="connsiteY2" fmla="*/ 571134 h 571134"/>
              <a:gd name="connsiteX3" fmla="*/ 0 w 1283702"/>
              <a:gd name="connsiteY3" fmla="*/ 571134 h 571134"/>
              <a:gd name="connsiteX4" fmla="*/ 0 w 1283702"/>
              <a:gd name="connsiteY4" fmla="*/ 0 h 571134"/>
              <a:gd name="connsiteX0" fmla="*/ 816101 w 1283702"/>
              <a:gd name="connsiteY0" fmla="*/ 1116807 h 571134"/>
              <a:gd name="connsiteX1" fmla="*/ 271246 w 1283702"/>
              <a:gd name="connsiteY1" fmla="*/ 582043 h 571134"/>
              <a:gd name="connsiteX0" fmla="*/ 0 w 1283702"/>
              <a:gd name="connsiteY0" fmla="*/ 0 h 1116807"/>
              <a:gd name="connsiteX1" fmla="*/ 1283702 w 1283702"/>
              <a:gd name="connsiteY1" fmla="*/ 0 h 1116807"/>
              <a:gd name="connsiteX2" fmla="*/ 1283702 w 1283702"/>
              <a:gd name="connsiteY2" fmla="*/ 571134 h 1116807"/>
              <a:gd name="connsiteX3" fmla="*/ 0 w 1283702"/>
              <a:gd name="connsiteY3" fmla="*/ 571134 h 1116807"/>
              <a:gd name="connsiteX4" fmla="*/ 0 w 1283702"/>
              <a:gd name="connsiteY4" fmla="*/ 0 h 1116807"/>
              <a:gd name="connsiteX0" fmla="*/ 816101 w 1283702"/>
              <a:gd name="connsiteY0" fmla="*/ 1116807 h 1116807"/>
              <a:gd name="connsiteX1" fmla="*/ 271246 w 1283702"/>
              <a:gd name="connsiteY1" fmla="*/ 582043 h 1116807"/>
              <a:gd name="connsiteX2" fmla="*/ 816101 w 1283702"/>
              <a:gd name="connsiteY2" fmla="*/ 1116807 h 1116807"/>
              <a:gd name="connsiteX0" fmla="*/ 0 w 1283702"/>
              <a:gd name="connsiteY0" fmla="*/ 0 h 1116807"/>
              <a:gd name="connsiteX1" fmla="*/ 1283702 w 1283702"/>
              <a:gd name="connsiteY1" fmla="*/ 0 h 1116807"/>
              <a:gd name="connsiteX2" fmla="*/ 1283702 w 1283702"/>
              <a:gd name="connsiteY2" fmla="*/ 571134 h 1116807"/>
              <a:gd name="connsiteX3" fmla="*/ 0 w 1283702"/>
              <a:gd name="connsiteY3" fmla="*/ 571134 h 1116807"/>
              <a:gd name="connsiteX4" fmla="*/ 0 w 1283702"/>
              <a:gd name="connsiteY4" fmla="*/ 0 h 1116807"/>
              <a:gd name="connsiteX0" fmla="*/ 816101 w 1283702"/>
              <a:gd name="connsiteY0" fmla="*/ 1116807 h 1116807"/>
              <a:gd name="connsiteX1" fmla="*/ 271246 w 1283702"/>
              <a:gd name="connsiteY1" fmla="*/ 582043 h 1116807"/>
              <a:gd name="connsiteX2" fmla="*/ 816101 w 1283702"/>
              <a:gd name="connsiteY2" fmla="*/ 1116807 h 1116807"/>
              <a:gd name="connsiteX0" fmla="*/ 0 w 1283702"/>
              <a:gd name="connsiteY0" fmla="*/ 0 h 619096"/>
              <a:gd name="connsiteX1" fmla="*/ 1283702 w 1283702"/>
              <a:gd name="connsiteY1" fmla="*/ 0 h 619096"/>
              <a:gd name="connsiteX2" fmla="*/ 1283702 w 1283702"/>
              <a:gd name="connsiteY2" fmla="*/ 571134 h 619096"/>
              <a:gd name="connsiteX3" fmla="*/ 0 w 1283702"/>
              <a:gd name="connsiteY3" fmla="*/ 571134 h 619096"/>
              <a:gd name="connsiteX4" fmla="*/ 0 w 1283702"/>
              <a:gd name="connsiteY4" fmla="*/ 0 h 619096"/>
              <a:gd name="connsiteX0" fmla="*/ 862400 w 1283702"/>
              <a:gd name="connsiteY0" fmla="*/ 619096 h 619096"/>
              <a:gd name="connsiteX1" fmla="*/ 271246 w 1283702"/>
              <a:gd name="connsiteY1" fmla="*/ 582043 h 619096"/>
              <a:gd name="connsiteX2" fmla="*/ 862400 w 1283702"/>
              <a:gd name="connsiteY2" fmla="*/ 619096 h 619096"/>
            </a:gdLst>
            <a:ahLst/>
            <a:cxnLst>
              <a:cxn ang="0">
                <a:pos x="connsiteX0" y="connsiteY0"/>
              </a:cxn>
              <a:cxn ang="0">
                <a:pos x="connsiteX1" y="connsiteY1"/>
              </a:cxn>
              <a:cxn ang="0">
                <a:pos x="connsiteX2" y="connsiteY2"/>
              </a:cxn>
            </a:cxnLst>
            <a:rect l="l" t="t" r="r" b="b"/>
            <a:pathLst>
              <a:path w="1283702" h="619096" extrusionOk="0">
                <a:moveTo>
                  <a:pt x="0" y="0"/>
                </a:moveTo>
                <a:lnTo>
                  <a:pt x="1283702" y="0"/>
                </a:lnTo>
                <a:lnTo>
                  <a:pt x="1283702" y="571134"/>
                </a:lnTo>
                <a:lnTo>
                  <a:pt x="0" y="571134"/>
                </a:lnTo>
                <a:lnTo>
                  <a:pt x="0" y="0"/>
                </a:lnTo>
                <a:close/>
              </a:path>
              <a:path w="1283702" h="619096" fill="none" extrusionOk="0">
                <a:moveTo>
                  <a:pt x="862400" y="619096"/>
                </a:moveTo>
                <a:lnTo>
                  <a:pt x="271246" y="582043"/>
                </a:lnTo>
                <a:lnTo>
                  <a:pt x="862400" y="619096"/>
                </a:lnTo>
                <a:close/>
              </a:path>
            </a:pathLst>
          </a:custGeom>
          <a:noFill/>
          <a:ln w="25400" cmpd="sng">
            <a:noFill/>
          </a:ln>
          <a:effectLst/>
        </p:spPr>
        <p:style>
          <a:lnRef idx="1">
            <a:schemeClr val="accent1"/>
          </a:lnRef>
          <a:fillRef idx="3">
            <a:schemeClr val="accent1"/>
          </a:fillRef>
          <a:effectRef idx="2">
            <a:schemeClr val="accent1"/>
          </a:effectRef>
          <a:fontRef idx="minor">
            <a:schemeClr val="lt1"/>
          </a:fontRef>
        </p:style>
        <p:txBody>
          <a:bodyPr lIns="121920" tIns="121920" rIns="121920" bIns="121920"/>
          <a:lstStyle/>
          <a:p>
            <a:pPr marL="0" marR="0" lvl="0" indent="0" algn="l" defTabSz="609411" rtl="0" eaLnBrk="1" fontAlgn="base" latinLnBrk="0" hangingPunct="1">
              <a:lnSpc>
                <a:spcPct val="90000"/>
              </a:lnSpc>
              <a:spcBef>
                <a:spcPct val="0"/>
              </a:spcBef>
              <a:spcAft>
                <a:spcPct val="0"/>
              </a:spcAft>
              <a:buClrTx/>
              <a:buSzTx/>
              <a:buFontTx/>
              <a:buNone/>
              <a:tabLst/>
              <a:defRPr/>
            </a:pPr>
            <a:r>
              <a:rPr kumimoji="0" lang="en-US" sz="1333" b="1" i="0" u="sng" strike="noStrike" kern="1200" cap="none" spc="0" normalizeH="0" baseline="0" noProof="0" dirty="0">
                <a:ln>
                  <a:noFill/>
                </a:ln>
                <a:solidFill>
                  <a:srgbClr val="031927"/>
                </a:solidFill>
                <a:effectLst/>
                <a:uLnTx/>
                <a:uFillTx/>
                <a:latin typeface="Arial"/>
                <a:ea typeface="+mn-ea"/>
                <a:cs typeface="Arial"/>
              </a:rPr>
              <a:t>SNC Hatch:</a:t>
            </a:r>
          </a:p>
          <a:p>
            <a:pPr marL="0" marR="0" lvl="0" indent="0" algn="l" defTabSz="609411" rtl="0" eaLnBrk="1" fontAlgn="base" latinLnBrk="0" hangingPunct="1">
              <a:lnSpc>
                <a:spcPct val="90000"/>
              </a:lnSpc>
              <a:spcBef>
                <a:spcPct val="0"/>
              </a:spcBef>
              <a:spcAft>
                <a:spcPct val="0"/>
              </a:spcAft>
              <a:buClrTx/>
              <a:buSzTx/>
              <a:buFontTx/>
              <a:buNone/>
              <a:tabLst/>
              <a:defRPr/>
            </a:pPr>
            <a:r>
              <a:rPr kumimoji="0" lang="en-US" sz="1333" b="1" i="1" u="none" strike="noStrike" kern="1200" cap="none" spc="0" normalizeH="0" baseline="0" noProof="0" dirty="0">
                <a:ln>
                  <a:noFill/>
                </a:ln>
                <a:solidFill>
                  <a:srgbClr val="969696"/>
                </a:solidFill>
                <a:effectLst/>
                <a:uLnTx/>
                <a:uFillTx/>
                <a:latin typeface="Arial"/>
                <a:ea typeface="+mn-ea"/>
                <a:cs typeface="Arial"/>
              </a:rPr>
              <a:t> (GE/GNF)</a:t>
            </a:r>
            <a:endParaRPr kumimoji="0" lang="en-US" sz="1333" b="1" i="0" u="none" strike="noStrike" kern="1200" cap="none" spc="0" normalizeH="0" baseline="0" noProof="0" dirty="0">
              <a:ln>
                <a:noFill/>
              </a:ln>
              <a:solidFill>
                <a:srgbClr val="969696"/>
              </a:solidFill>
              <a:effectLst/>
              <a:uLnTx/>
              <a:uFillTx/>
              <a:latin typeface="Arial"/>
              <a:ea typeface="+mn-ea"/>
              <a:cs typeface="Arial"/>
            </a:endParaRPr>
          </a:p>
          <a:p>
            <a:pPr marL="0" marR="0" lvl="0" indent="0" algn="l" defTabSz="609411" rtl="0" eaLnBrk="1" fontAlgn="base" latinLnBrk="0" hangingPunct="1">
              <a:lnSpc>
                <a:spcPct val="90000"/>
              </a:lnSpc>
              <a:spcBef>
                <a:spcPct val="0"/>
              </a:spcBef>
              <a:spcAft>
                <a:spcPct val="0"/>
              </a:spcAft>
              <a:buClrTx/>
              <a:buSzTx/>
              <a:buFontTx/>
              <a:buNone/>
              <a:tabLst/>
              <a:defRPr/>
            </a:pPr>
            <a:endParaRPr kumimoji="0" lang="en-US" sz="1333" b="1" i="0" u="none" strike="noStrike" kern="1200" cap="none" spc="0" normalizeH="0" baseline="0" noProof="0" dirty="0">
              <a:ln>
                <a:noFill/>
              </a:ln>
              <a:solidFill>
                <a:srgbClr val="031927"/>
              </a:solidFill>
              <a:effectLst/>
              <a:uLnTx/>
              <a:uFillTx/>
              <a:latin typeface="Arial"/>
              <a:ea typeface="+mn-ea"/>
              <a:cs typeface="Arial"/>
            </a:endParaRPr>
          </a:p>
        </p:txBody>
      </p:sp>
      <p:sp>
        <p:nvSpPr>
          <p:cNvPr id="158" name="Line Callout 1 23">
            <a:extLst>
              <a:ext uri="{FF2B5EF4-FFF2-40B4-BE49-F238E27FC236}">
                <a16:creationId xmlns:a16="http://schemas.microsoft.com/office/drawing/2014/main" id="{7CE7F9BE-2C72-10CD-7BC6-F9F932CE5AB6}"/>
              </a:ext>
            </a:extLst>
          </p:cNvPr>
          <p:cNvSpPr/>
          <p:nvPr/>
        </p:nvSpPr>
        <p:spPr>
          <a:xfrm>
            <a:off x="41275" y="1714500"/>
            <a:ext cx="1358900" cy="461963"/>
          </a:xfrm>
          <a:custGeom>
            <a:avLst/>
            <a:gdLst>
              <a:gd name="connsiteX0" fmla="*/ 0 w 1283702"/>
              <a:gd name="connsiteY0" fmla="*/ 0 h 571134"/>
              <a:gd name="connsiteX1" fmla="*/ 1283702 w 1283702"/>
              <a:gd name="connsiteY1" fmla="*/ 0 h 571134"/>
              <a:gd name="connsiteX2" fmla="*/ 1283702 w 1283702"/>
              <a:gd name="connsiteY2" fmla="*/ 571134 h 571134"/>
              <a:gd name="connsiteX3" fmla="*/ 0 w 1283702"/>
              <a:gd name="connsiteY3" fmla="*/ 571134 h 571134"/>
              <a:gd name="connsiteX4" fmla="*/ 0 w 1283702"/>
              <a:gd name="connsiteY4" fmla="*/ 0 h 571134"/>
              <a:gd name="connsiteX0" fmla="*/ 816101 w 1283702"/>
              <a:gd name="connsiteY0" fmla="*/ 1116807 h 571134"/>
              <a:gd name="connsiteX1" fmla="*/ 271246 w 1283702"/>
              <a:gd name="connsiteY1" fmla="*/ 582043 h 571134"/>
              <a:gd name="connsiteX0" fmla="*/ 0 w 1283702"/>
              <a:gd name="connsiteY0" fmla="*/ 0 h 1116807"/>
              <a:gd name="connsiteX1" fmla="*/ 1283702 w 1283702"/>
              <a:gd name="connsiteY1" fmla="*/ 0 h 1116807"/>
              <a:gd name="connsiteX2" fmla="*/ 1283702 w 1283702"/>
              <a:gd name="connsiteY2" fmla="*/ 571134 h 1116807"/>
              <a:gd name="connsiteX3" fmla="*/ 0 w 1283702"/>
              <a:gd name="connsiteY3" fmla="*/ 571134 h 1116807"/>
              <a:gd name="connsiteX4" fmla="*/ 0 w 1283702"/>
              <a:gd name="connsiteY4" fmla="*/ 0 h 1116807"/>
              <a:gd name="connsiteX0" fmla="*/ 816101 w 1283702"/>
              <a:gd name="connsiteY0" fmla="*/ 1116807 h 1116807"/>
              <a:gd name="connsiteX1" fmla="*/ 271246 w 1283702"/>
              <a:gd name="connsiteY1" fmla="*/ 582043 h 1116807"/>
              <a:gd name="connsiteX2" fmla="*/ 816101 w 1283702"/>
              <a:gd name="connsiteY2" fmla="*/ 1116807 h 1116807"/>
              <a:gd name="connsiteX0" fmla="*/ 0 w 1283702"/>
              <a:gd name="connsiteY0" fmla="*/ 0 h 1116807"/>
              <a:gd name="connsiteX1" fmla="*/ 1283702 w 1283702"/>
              <a:gd name="connsiteY1" fmla="*/ 0 h 1116807"/>
              <a:gd name="connsiteX2" fmla="*/ 1283702 w 1283702"/>
              <a:gd name="connsiteY2" fmla="*/ 571134 h 1116807"/>
              <a:gd name="connsiteX3" fmla="*/ 0 w 1283702"/>
              <a:gd name="connsiteY3" fmla="*/ 571134 h 1116807"/>
              <a:gd name="connsiteX4" fmla="*/ 0 w 1283702"/>
              <a:gd name="connsiteY4" fmla="*/ 0 h 1116807"/>
              <a:gd name="connsiteX0" fmla="*/ 816101 w 1283702"/>
              <a:gd name="connsiteY0" fmla="*/ 1116807 h 1116807"/>
              <a:gd name="connsiteX1" fmla="*/ 271246 w 1283702"/>
              <a:gd name="connsiteY1" fmla="*/ 582043 h 1116807"/>
              <a:gd name="connsiteX2" fmla="*/ 816101 w 1283702"/>
              <a:gd name="connsiteY2" fmla="*/ 1116807 h 1116807"/>
              <a:gd name="connsiteX0" fmla="*/ 0 w 1283702"/>
              <a:gd name="connsiteY0" fmla="*/ 0 h 619096"/>
              <a:gd name="connsiteX1" fmla="*/ 1283702 w 1283702"/>
              <a:gd name="connsiteY1" fmla="*/ 0 h 619096"/>
              <a:gd name="connsiteX2" fmla="*/ 1283702 w 1283702"/>
              <a:gd name="connsiteY2" fmla="*/ 571134 h 619096"/>
              <a:gd name="connsiteX3" fmla="*/ 0 w 1283702"/>
              <a:gd name="connsiteY3" fmla="*/ 571134 h 619096"/>
              <a:gd name="connsiteX4" fmla="*/ 0 w 1283702"/>
              <a:gd name="connsiteY4" fmla="*/ 0 h 619096"/>
              <a:gd name="connsiteX0" fmla="*/ 862400 w 1283702"/>
              <a:gd name="connsiteY0" fmla="*/ 619096 h 619096"/>
              <a:gd name="connsiteX1" fmla="*/ 271246 w 1283702"/>
              <a:gd name="connsiteY1" fmla="*/ 582043 h 619096"/>
              <a:gd name="connsiteX2" fmla="*/ 862400 w 1283702"/>
              <a:gd name="connsiteY2" fmla="*/ 619096 h 619096"/>
            </a:gdLst>
            <a:ahLst/>
            <a:cxnLst>
              <a:cxn ang="0">
                <a:pos x="connsiteX0" y="connsiteY0"/>
              </a:cxn>
              <a:cxn ang="0">
                <a:pos x="connsiteX1" y="connsiteY1"/>
              </a:cxn>
              <a:cxn ang="0">
                <a:pos x="connsiteX2" y="connsiteY2"/>
              </a:cxn>
            </a:cxnLst>
            <a:rect l="l" t="t" r="r" b="b"/>
            <a:pathLst>
              <a:path w="1283702" h="619096" extrusionOk="0">
                <a:moveTo>
                  <a:pt x="0" y="0"/>
                </a:moveTo>
                <a:lnTo>
                  <a:pt x="1283702" y="0"/>
                </a:lnTo>
                <a:lnTo>
                  <a:pt x="1283702" y="571134"/>
                </a:lnTo>
                <a:lnTo>
                  <a:pt x="0" y="571134"/>
                </a:lnTo>
                <a:lnTo>
                  <a:pt x="0" y="0"/>
                </a:lnTo>
                <a:close/>
              </a:path>
              <a:path w="1283702" h="619096" fill="none" extrusionOk="0">
                <a:moveTo>
                  <a:pt x="862400" y="619096"/>
                </a:moveTo>
                <a:lnTo>
                  <a:pt x="271246" y="582043"/>
                </a:lnTo>
                <a:lnTo>
                  <a:pt x="862400" y="619096"/>
                </a:lnTo>
                <a:close/>
              </a:path>
            </a:pathLst>
          </a:custGeom>
          <a:noFill/>
          <a:ln w="25400" cmpd="sng">
            <a:noFill/>
          </a:ln>
          <a:effectLst/>
        </p:spPr>
        <p:style>
          <a:lnRef idx="1">
            <a:schemeClr val="accent1"/>
          </a:lnRef>
          <a:fillRef idx="3">
            <a:schemeClr val="accent1"/>
          </a:fillRef>
          <a:effectRef idx="2">
            <a:schemeClr val="accent1"/>
          </a:effectRef>
          <a:fontRef idx="minor">
            <a:schemeClr val="lt1"/>
          </a:fontRef>
        </p:style>
        <p:txBody>
          <a:bodyPr lIns="121920" tIns="121920" rIns="121920" bIns="121920"/>
          <a:lstStyle/>
          <a:p>
            <a:pPr marL="0" marR="0" lvl="0" indent="0" algn="l" defTabSz="609411" rtl="0" eaLnBrk="1" fontAlgn="base" latinLnBrk="0" hangingPunct="1">
              <a:lnSpc>
                <a:spcPct val="90000"/>
              </a:lnSpc>
              <a:spcBef>
                <a:spcPct val="0"/>
              </a:spcBef>
              <a:spcAft>
                <a:spcPct val="0"/>
              </a:spcAft>
              <a:buClrTx/>
              <a:buSzTx/>
              <a:buFontTx/>
              <a:buNone/>
              <a:tabLst/>
              <a:defRPr/>
            </a:pPr>
            <a:r>
              <a:rPr kumimoji="0" lang="en-US" sz="1333" b="1" i="0" u="sng" strike="noStrike" kern="1200" cap="none" spc="0" normalizeH="0" baseline="0" noProof="0" dirty="0">
                <a:ln>
                  <a:noFill/>
                </a:ln>
                <a:solidFill>
                  <a:srgbClr val="031927"/>
                </a:solidFill>
                <a:effectLst/>
                <a:uLnTx/>
                <a:uFillTx/>
                <a:latin typeface="Arial"/>
                <a:ea typeface="+mn-ea"/>
                <a:cs typeface="Arial"/>
              </a:rPr>
              <a:t>SNC Vogtle:</a:t>
            </a:r>
          </a:p>
          <a:p>
            <a:pPr marL="0" marR="0" lvl="0" indent="0" algn="l" defTabSz="609411" rtl="0" eaLnBrk="1" fontAlgn="base" latinLnBrk="0" hangingPunct="1">
              <a:lnSpc>
                <a:spcPct val="90000"/>
              </a:lnSpc>
              <a:spcBef>
                <a:spcPct val="0"/>
              </a:spcBef>
              <a:spcAft>
                <a:spcPct val="0"/>
              </a:spcAft>
              <a:buClrTx/>
              <a:buSzTx/>
              <a:buFontTx/>
              <a:buNone/>
              <a:tabLst/>
              <a:defRPr/>
            </a:pPr>
            <a:r>
              <a:rPr kumimoji="0" lang="en-US" sz="1200" b="1" i="1" u="none" strike="noStrike" kern="1200" cap="none" spc="0" normalizeH="0" baseline="0" noProof="0" dirty="0">
                <a:ln>
                  <a:noFill/>
                </a:ln>
                <a:solidFill>
                  <a:srgbClr val="031927"/>
                </a:solidFill>
                <a:effectLst/>
                <a:uLnTx/>
                <a:uFillTx/>
                <a:latin typeface="Arial"/>
                <a:ea typeface="+mn-ea"/>
                <a:cs typeface="Arial"/>
              </a:rPr>
              <a:t>  </a:t>
            </a:r>
            <a:r>
              <a:rPr kumimoji="0" lang="en-US" sz="1200" b="1" i="1" u="none" strike="noStrike" kern="1200" cap="none" spc="0" normalizeH="0" baseline="0" noProof="0" dirty="0">
                <a:ln>
                  <a:noFill/>
                </a:ln>
                <a:solidFill>
                  <a:srgbClr val="969696"/>
                </a:solidFill>
                <a:effectLst/>
                <a:uLnTx/>
                <a:uFillTx/>
                <a:latin typeface="Arial"/>
                <a:ea typeface="+mn-ea"/>
                <a:cs typeface="Arial"/>
              </a:rPr>
              <a:t>(Framatome)</a:t>
            </a:r>
            <a:endParaRPr kumimoji="0" lang="en-US" sz="1333" b="1" i="1" u="none" strike="noStrike" kern="1200" cap="none" spc="0" normalizeH="0" baseline="0" noProof="0" dirty="0">
              <a:ln>
                <a:noFill/>
              </a:ln>
              <a:solidFill>
                <a:srgbClr val="969696"/>
              </a:solidFill>
              <a:effectLst/>
              <a:uLnTx/>
              <a:uFillTx/>
              <a:latin typeface="Arial"/>
              <a:ea typeface="+mn-ea"/>
              <a:cs typeface="Arial"/>
            </a:endParaRPr>
          </a:p>
        </p:txBody>
      </p:sp>
      <p:sp>
        <p:nvSpPr>
          <p:cNvPr id="159" name="Line Callout 1 23">
            <a:extLst>
              <a:ext uri="{FF2B5EF4-FFF2-40B4-BE49-F238E27FC236}">
                <a16:creationId xmlns:a16="http://schemas.microsoft.com/office/drawing/2014/main" id="{E161C928-4505-6CB4-B86F-597F7ECAC9BC}"/>
              </a:ext>
            </a:extLst>
          </p:cNvPr>
          <p:cNvSpPr/>
          <p:nvPr/>
        </p:nvSpPr>
        <p:spPr>
          <a:xfrm>
            <a:off x="41275" y="2422525"/>
            <a:ext cx="1947863" cy="461963"/>
          </a:xfrm>
          <a:custGeom>
            <a:avLst/>
            <a:gdLst>
              <a:gd name="connsiteX0" fmla="*/ 0 w 1283702"/>
              <a:gd name="connsiteY0" fmla="*/ 0 h 571134"/>
              <a:gd name="connsiteX1" fmla="*/ 1283702 w 1283702"/>
              <a:gd name="connsiteY1" fmla="*/ 0 h 571134"/>
              <a:gd name="connsiteX2" fmla="*/ 1283702 w 1283702"/>
              <a:gd name="connsiteY2" fmla="*/ 571134 h 571134"/>
              <a:gd name="connsiteX3" fmla="*/ 0 w 1283702"/>
              <a:gd name="connsiteY3" fmla="*/ 571134 h 571134"/>
              <a:gd name="connsiteX4" fmla="*/ 0 w 1283702"/>
              <a:gd name="connsiteY4" fmla="*/ 0 h 571134"/>
              <a:gd name="connsiteX0" fmla="*/ 816101 w 1283702"/>
              <a:gd name="connsiteY0" fmla="*/ 1116807 h 571134"/>
              <a:gd name="connsiteX1" fmla="*/ 271246 w 1283702"/>
              <a:gd name="connsiteY1" fmla="*/ 582043 h 571134"/>
              <a:gd name="connsiteX0" fmla="*/ 0 w 1283702"/>
              <a:gd name="connsiteY0" fmla="*/ 0 h 1116807"/>
              <a:gd name="connsiteX1" fmla="*/ 1283702 w 1283702"/>
              <a:gd name="connsiteY1" fmla="*/ 0 h 1116807"/>
              <a:gd name="connsiteX2" fmla="*/ 1283702 w 1283702"/>
              <a:gd name="connsiteY2" fmla="*/ 571134 h 1116807"/>
              <a:gd name="connsiteX3" fmla="*/ 0 w 1283702"/>
              <a:gd name="connsiteY3" fmla="*/ 571134 h 1116807"/>
              <a:gd name="connsiteX4" fmla="*/ 0 w 1283702"/>
              <a:gd name="connsiteY4" fmla="*/ 0 h 1116807"/>
              <a:gd name="connsiteX0" fmla="*/ 816101 w 1283702"/>
              <a:gd name="connsiteY0" fmla="*/ 1116807 h 1116807"/>
              <a:gd name="connsiteX1" fmla="*/ 271246 w 1283702"/>
              <a:gd name="connsiteY1" fmla="*/ 582043 h 1116807"/>
              <a:gd name="connsiteX2" fmla="*/ 816101 w 1283702"/>
              <a:gd name="connsiteY2" fmla="*/ 1116807 h 1116807"/>
              <a:gd name="connsiteX0" fmla="*/ 0 w 1283702"/>
              <a:gd name="connsiteY0" fmla="*/ 0 h 1116807"/>
              <a:gd name="connsiteX1" fmla="*/ 1283702 w 1283702"/>
              <a:gd name="connsiteY1" fmla="*/ 0 h 1116807"/>
              <a:gd name="connsiteX2" fmla="*/ 1283702 w 1283702"/>
              <a:gd name="connsiteY2" fmla="*/ 571134 h 1116807"/>
              <a:gd name="connsiteX3" fmla="*/ 0 w 1283702"/>
              <a:gd name="connsiteY3" fmla="*/ 571134 h 1116807"/>
              <a:gd name="connsiteX4" fmla="*/ 0 w 1283702"/>
              <a:gd name="connsiteY4" fmla="*/ 0 h 1116807"/>
              <a:gd name="connsiteX0" fmla="*/ 816101 w 1283702"/>
              <a:gd name="connsiteY0" fmla="*/ 1116807 h 1116807"/>
              <a:gd name="connsiteX1" fmla="*/ 271246 w 1283702"/>
              <a:gd name="connsiteY1" fmla="*/ 582043 h 1116807"/>
              <a:gd name="connsiteX2" fmla="*/ 816101 w 1283702"/>
              <a:gd name="connsiteY2" fmla="*/ 1116807 h 1116807"/>
              <a:gd name="connsiteX0" fmla="*/ 0 w 1283702"/>
              <a:gd name="connsiteY0" fmla="*/ 0 h 619096"/>
              <a:gd name="connsiteX1" fmla="*/ 1283702 w 1283702"/>
              <a:gd name="connsiteY1" fmla="*/ 0 h 619096"/>
              <a:gd name="connsiteX2" fmla="*/ 1283702 w 1283702"/>
              <a:gd name="connsiteY2" fmla="*/ 571134 h 619096"/>
              <a:gd name="connsiteX3" fmla="*/ 0 w 1283702"/>
              <a:gd name="connsiteY3" fmla="*/ 571134 h 619096"/>
              <a:gd name="connsiteX4" fmla="*/ 0 w 1283702"/>
              <a:gd name="connsiteY4" fmla="*/ 0 h 619096"/>
              <a:gd name="connsiteX0" fmla="*/ 862400 w 1283702"/>
              <a:gd name="connsiteY0" fmla="*/ 619096 h 619096"/>
              <a:gd name="connsiteX1" fmla="*/ 271246 w 1283702"/>
              <a:gd name="connsiteY1" fmla="*/ 582043 h 619096"/>
              <a:gd name="connsiteX2" fmla="*/ 862400 w 1283702"/>
              <a:gd name="connsiteY2" fmla="*/ 619096 h 619096"/>
            </a:gdLst>
            <a:ahLst/>
            <a:cxnLst>
              <a:cxn ang="0">
                <a:pos x="connsiteX0" y="connsiteY0"/>
              </a:cxn>
              <a:cxn ang="0">
                <a:pos x="connsiteX1" y="connsiteY1"/>
              </a:cxn>
              <a:cxn ang="0">
                <a:pos x="connsiteX2" y="connsiteY2"/>
              </a:cxn>
            </a:cxnLst>
            <a:rect l="l" t="t" r="r" b="b"/>
            <a:pathLst>
              <a:path w="1283702" h="619096" extrusionOk="0">
                <a:moveTo>
                  <a:pt x="0" y="0"/>
                </a:moveTo>
                <a:lnTo>
                  <a:pt x="1283702" y="0"/>
                </a:lnTo>
                <a:lnTo>
                  <a:pt x="1283702" y="571134"/>
                </a:lnTo>
                <a:lnTo>
                  <a:pt x="0" y="571134"/>
                </a:lnTo>
                <a:lnTo>
                  <a:pt x="0" y="0"/>
                </a:lnTo>
                <a:close/>
              </a:path>
              <a:path w="1283702" h="619096" fill="none" extrusionOk="0">
                <a:moveTo>
                  <a:pt x="862400" y="619096"/>
                </a:moveTo>
                <a:lnTo>
                  <a:pt x="271246" y="582043"/>
                </a:lnTo>
                <a:lnTo>
                  <a:pt x="862400" y="619096"/>
                </a:lnTo>
                <a:close/>
              </a:path>
            </a:pathLst>
          </a:custGeom>
          <a:noFill/>
          <a:ln w="25400" cmpd="sng">
            <a:noFill/>
          </a:ln>
          <a:effectLst/>
        </p:spPr>
        <p:style>
          <a:lnRef idx="1">
            <a:schemeClr val="accent1"/>
          </a:lnRef>
          <a:fillRef idx="3">
            <a:schemeClr val="accent1"/>
          </a:fillRef>
          <a:effectRef idx="2">
            <a:schemeClr val="accent1"/>
          </a:effectRef>
          <a:fontRef idx="minor">
            <a:schemeClr val="lt1"/>
          </a:fontRef>
        </p:style>
        <p:txBody>
          <a:bodyPr lIns="121920" tIns="121920" rIns="121920" bIns="121920"/>
          <a:lstStyle/>
          <a:p>
            <a:pPr marL="0" marR="0" lvl="0" indent="0" algn="l" defTabSz="609411" rtl="0" eaLnBrk="1" fontAlgn="base" latinLnBrk="0" hangingPunct="1">
              <a:lnSpc>
                <a:spcPct val="90000"/>
              </a:lnSpc>
              <a:spcBef>
                <a:spcPct val="0"/>
              </a:spcBef>
              <a:spcAft>
                <a:spcPct val="0"/>
              </a:spcAft>
              <a:buClrTx/>
              <a:buSzTx/>
              <a:buFontTx/>
              <a:buNone/>
              <a:tabLst/>
              <a:defRPr/>
            </a:pPr>
            <a:r>
              <a:rPr kumimoji="0" lang="en-US" sz="1333" b="1" i="0" u="sng" strike="noStrike" kern="1200" cap="none" spc="0" normalizeH="0" baseline="0" noProof="0" dirty="0">
                <a:ln>
                  <a:noFill/>
                </a:ln>
                <a:solidFill>
                  <a:srgbClr val="031927"/>
                </a:solidFill>
                <a:effectLst/>
                <a:uLnTx/>
                <a:uFillTx/>
                <a:latin typeface="Arial"/>
                <a:ea typeface="+mn-ea"/>
                <a:cs typeface="Arial"/>
              </a:rPr>
              <a:t>Constellation Byron:</a:t>
            </a:r>
          </a:p>
          <a:p>
            <a:pPr marL="0" marR="0" lvl="0" indent="0" algn="l" defTabSz="609411" rtl="0" eaLnBrk="1" fontAlgn="base" latinLnBrk="0" hangingPunct="1">
              <a:lnSpc>
                <a:spcPct val="90000"/>
              </a:lnSpc>
              <a:spcBef>
                <a:spcPct val="0"/>
              </a:spcBef>
              <a:spcAft>
                <a:spcPct val="0"/>
              </a:spcAft>
              <a:buClrTx/>
              <a:buSzTx/>
              <a:buFontTx/>
              <a:buNone/>
              <a:tabLst/>
              <a:defRPr/>
            </a:pPr>
            <a:r>
              <a:rPr kumimoji="0" lang="en-US" sz="1333" b="1" i="1" u="none" strike="noStrike" kern="1200" cap="none" spc="0" normalizeH="0" baseline="0" noProof="0" dirty="0">
                <a:ln>
                  <a:noFill/>
                </a:ln>
                <a:solidFill>
                  <a:srgbClr val="031927"/>
                </a:solidFill>
                <a:effectLst/>
                <a:uLnTx/>
                <a:uFillTx/>
                <a:latin typeface="Arial"/>
                <a:ea typeface="+mn-ea"/>
                <a:cs typeface="Arial"/>
              </a:rPr>
              <a:t> </a:t>
            </a:r>
            <a:r>
              <a:rPr kumimoji="0" lang="en-US" sz="1333" b="1" i="1" u="none" strike="noStrike" kern="1200" cap="none" spc="0" normalizeH="0" baseline="0" noProof="0" dirty="0">
                <a:ln>
                  <a:noFill/>
                </a:ln>
                <a:solidFill>
                  <a:srgbClr val="969696"/>
                </a:solidFill>
                <a:effectLst/>
                <a:uLnTx/>
                <a:uFillTx/>
                <a:latin typeface="Arial"/>
                <a:ea typeface="+mn-ea"/>
                <a:cs typeface="Arial"/>
              </a:rPr>
              <a:t>(Westinghouse)</a:t>
            </a:r>
            <a:endParaRPr kumimoji="0" lang="en-US" sz="1333" b="1" i="0" u="none" strike="noStrike" kern="1200" cap="none" spc="0" normalizeH="0" baseline="0" noProof="0" dirty="0">
              <a:ln>
                <a:noFill/>
              </a:ln>
              <a:solidFill>
                <a:srgbClr val="969696"/>
              </a:solidFill>
              <a:effectLst/>
              <a:uLnTx/>
              <a:uFillTx/>
              <a:latin typeface="Arial"/>
              <a:ea typeface="+mn-ea"/>
              <a:cs typeface="Arial"/>
            </a:endParaRPr>
          </a:p>
        </p:txBody>
      </p:sp>
      <p:sp>
        <p:nvSpPr>
          <p:cNvPr id="160" name="Line Callout 1 23">
            <a:extLst>
              <a:ext uri="{FF2B5EF4-FFF2-40B4-BE49-F238E27FC236}">
                <a16:creationId xmlns:a16="http://schemas.microsoft.com/office/drawing/2014/main" id="{433ACC53-47DB-059F-DCC3-ACD3E3D06C3C}"/>
              </a:ext>
            </a:extLst>
          </p:cNvPr>
          <p:cNvSpPr/>
          <p:nvPr/>
        </p:nvSpPr>
        <p:spPr>
          <a:xfrm>
            <a:off x="41275" y="3116263"/>
            <a:ext cx="2141538" cy="460375"/>
          </a:xfrm>
          <a:custGeom>
            <a:avLst/>
            <a:gdLst>
              <a:gd name="connsiteX0" fmla="*/ 0 w 1283702"/>
              <a:gd name="connsiteY0" fmla="*/ 0 h 571134"/>
              <a:gd name="connsiteX1" fmla="*/ 1283702 w 1283702"/>
              <a:gd name="connsiteY1" fmla="*/ 0 h 571134"/>
              <a:gd name="connsiteX2" fmla="*/ 1283702 w 1283702"/>
              <a:gd name="connsiteY2" fmla="*/ 571134 h 571134"/>
              <a:gd name="connsiteX3" fmla="*/ 0 w 1283702"/>
              <a:gd name="connsiteY3" fmla="*/ 571134 h 571134"/>
              <a:gd name="connsiteX4" fmla="*/ 0 w 1283702"/>
              <a:gd name="connsiteY4" fmla="*/ 0 h 571134"/>
              <a:gd name="connsiteX0" fmla="*/ 816101 w 1283702"/>
              <a:gd name="connsiteY0" fmla="*/ 1116807 h 571134"/>
              <a:gd name="connsiteX1" fmla="*/ 271246 w 1283702"/>
              <a:gd name="connsiteY1" fmla="*/ 582043 h 571134"/>
              <a:gd name="connsiteX0" fmla="*/ 0 w 1283702"/>
              <a:gd name="connsiteY0" fmla="*/ 0 h 1116807"/>
              <a:gd name="connsiteX1" fmla="*/ 1283702 w 1283702"/>
              <a:gd name="connsiteY1" fmla="*/ 0 h 1116807"/>
              <a:gd name="connsiteX2" fmla="*/ 1283702 w 1283702"/>
              <a:gd name="connsiteY2" fmla="*/ 571134 h 1116807"/>
              <a:gd name="connsiteX3" fmla="*/ 0 w 1283702"/>
              <a:gd name="connsiteY3" fmla="*/ 571134 h 1116807"/>
              <a:gd name="connsiteX4" fmla="*/ 0 w 1283702"/>
              <a:gd name="connsiteY4" fmla="*/ 0 h 1116807"/>
              <a:gd name="connsiteX0" fmla="*/ 816101 w 1283702"/>
              <a:gd name="connsiteY0" fmla="*/ 1116807 h 1116807"/>
              <a:gd name="connsiteX1" fmla="*/ 271246 w 1283702"/>
              <a:gd name="connsiteY1" fmla="*/ 582043 h 1116807"/>
              <a:gd name="connsiteX2" fmla="*/ 816101 w 1283702"/>
              <a:gd name="connsiteY2" fmla="*/ 1116807 h 1116807"/>
              <a:gd name="connsiteX0" fmla="*/ 0 w 1283702"/>
              <a:gd name="connsiteY0" fmla="*/ 0 h 1116807"/>
              <a:gd name="connsiteX1" fmla="*/ 1283702 w 1283702"/>
              <a:gd name="connsiteY1" fmla="*/ 0 h 1116807"/>
              <a:gd name="connsiteX2" fmla="*/ 1283702 w 1283702"/>
              <a:gd name="connsiteY2" fmla="*/ 571134 h 1116807"/>
              <a:gd name="connsiteX3" fmla="*/ 0 w 1283702"/>
              <a:gd name="connsiteY3" fmla="*/ 571134 h 1116807"/>
              <a:gd name="connsiteX4" fmla="*/ 0 w 1283702"/>
              <a:gd name="connsiteY4" fmla="*/ 0 h 1116807"/>
              <a:gd name="connsiteX0" fmla="*/ 816101 w 1283702"/>
              <a:gd name="connsiteY0" fmla="*/ 1116807 h 1116807"/>
              <a:gd name="connsiteX1" fmla="*/ 271246 w 1283702"/>
              <a:gd name="connsiteY1" fmla="*/ 582043 h 1116807"/>
              <a:gd name="connsiteX2" fmla="*/ 816101 w 1283702"/>
              <a:gd name="connsiteY2" fmla="*/ 1116807 h 1116807"/>
              <a:gd name="connsiteX0" fmla="*/ 0 w 1283702"/>
              <a:gd name="connsiteY0" fmla="*/ 0 h 619096"/>
              <a:gd name="connsiteX1" fmla="*/ 1283702 w 1283702"/>
              <a:gd name="connsiteY1" fmla="*/ 0 h 619096"/>
              <a:gd name="connsiteX2" fmla="*/ 1283702 w 1283702"/>
              <a:gd name="connsiteY2" fmla="*/ 571134 h 619096"/>
              <a:gd name="connsiteX3" fmla="*/ 0 w 1283702"/>
              <a:gd name="connsiteY3" fmla="*/ 571134 h 619096"/>
              <a:gd name="connsiteX4" fmla="*/ 0 w 1283702"/>
              <a:gd name="connsiteY4" fmla="*/ 0 h 619096"/>
              <a:gd name="connsiteX0" fmla="*/ 862400 w 1283702"/>
              <a:gd name="connsiteY0" fmla="*/ 619096 h 619096"/>
              <a:gd name="connsiteX1" fmla="*/ 271246 w 1283702"/>
              <a:gd name="connsiteY1" fmla="*/ 582043 h 619096"/>
              <a:gd name="connsiteX2" fmla="*/ 862400 w 1283702"/>
              <a:gd name="connsiteY2" fmla="*/ 619096 h 619096"/>
            </a:gdLst>
            <a:ahLst/>
            <a:cxnLst>
              <a:cxn ang="0">
                <a:pos x="connsiteX0" y="connsiteY0"/>
              </a:cxn>
              <a:cxn ang="0">
                <a:pos x="connsiteX1" y="connsiteY1"/>
              </a:cxn>
              <a:cxn ang="0">
                <a:pos x="connsiteX2" y="connsiteY2"/>
              </a:cxn>
            </a:cxnLst>
            <a:rect l="l" t="t" r="r" b="b"/>
            <a:pathLst>
              <a:path w="1283702" h="619096" extrusionOk="0">
                <a:moveTo>
                  <a:pt x="0" y="0"/>
                </a:moveTo>
                <a:lnTo>
                  <a:pt x="1283702" y="0"/>
                </a:lnTo>
                <a:lnTo>
                  <a:pt x="1283702" y="571134"/>
                </a:lnTo>
                <a:lnTo>
                  <a:pt x="0" y="571134"/>
                </a:lnTo>
                <a:lnTo>
                  <a:pt x="0" y="0"/>
                </a:lnTo>
                <a:close/>
              </a:path>
              <a:path w="1283702" h="619096" fill="none" extrusionOk="0">
                <a:moveTo>
                  <a:pt x="862400" y="619096"/>
                </a:moveTo>
                <a:lnTo>
                  <a:pt x="271246" y="582043"/>
                </a:lnTo>
                <a:lnTo>
                  <a:pt x="862400" y="619096"/>
                </a:lnTo>
                <a:close/>
              </a:path>
            </a:pathLst>
          </a:custGeom>
          <a:noFill/>
          <a:ln w="25400" cmpd="sng">
            <a:noFill/>
          </a:ln>
          <a:effectLst/>
        </p:spPr>
        <p:style>
          <a:lnRef idx="1">
            <a:schemeClr val="accent1"/>
          </a:lnRef>
          <a:fillRef idx="3">
            <a:schemeClr val="accent1"/>
          </a:fillRef>
          <a:effectRef idx="2">
            <a:schemeClr val="accent1"/>
          </a:effectRef>
          <a:fontRef idx="minor">
            <a:schemeClr val="lt1"/>
          </a:fontRef>
        </p:style>
        <p:txBody>
          <a:bodyPr lIns="121920" tIns="121920" rIns="121920" bIns="121920"/>
          <a:lstStyle/>
          <a:p>
            <a:pPr marL="0" marR="0" lvl="0" indent="0" algn="l" defTabSz="609411" rtl="0" eaLnBrk="1" fontAlgn="base" latinLnBrk="0" hangingPunct="1">
              <a:lnSpc>
                <a:spcPct val="90000"/>
              </a:lnSpc>
              <a:spcBef>
                <a:spcPct val="0"/>
              </a:spcBef>
              <a:spcAft>
                <a:spcPct val="0"/>
              </a:spcAft>
              <a:buClrTx/>
              <a:buSzTx/>
              <a:buFontTx/>
              <a:buNone/>
              <a:tabLst/>
              <a:defRPr/>
            </a:pPr>
            <a:r>
              <a:rPr kumimoji="0" lang="en-US" sz="1333" b="1" i="0" u="sng" strike="noStrike" kern="1200" cap="none" spc="0" normalizeH="0" baseline="0" noProof="0" dirty="0">
                <a:ln>
                  <a:noFill/>
                </a:ln>
                <a:solidFill>
                  <a:srgbClr val="031927"/>
                </a:solidFill>
                <a:effectLst/>
                <a:uLnTx/>
                <a:uFillTx/>
                <a:latin typeface="Arial"/>
                <a:ea typeface="+mn-ea"/>
                <a:cs typeface="Arial"/>
              </a:rPr>
              <a:t>Constellation Clinton:</a:t>
            </a:r>
          </a:p>
          <a:p>
            <a:pPr marL="0" marR="0" lvl="0" indent="0" algn="l" defTabSz="609411" rtl="0" eaLnBrk="1" fontAlgn="base" latinLnBrk="0" hangingPunct="1">
              <a:lnSpc>
                <a:spcPct val="90000"/>
              </a:lnSpc>
              <a:spcBef>
                <a:spcPct val="0"/>
              </a:spcBef>
              <a:spcAft>
                <a:spcPct val="0"/>
              </a:spcAft>
              <a:buClrTx/>
              <a:buSzTx/>
              <a:buFontTx/>
              <a:buNone/>
              <a:tabLst/>
              <a:defRPr/>
            </a:pPr>
            <a:r>
              <a:rPr kumimoji="0" lang="en-US" sz="1333" b="1" i="1" u="none" strike="noStrike" kern="1200" cap="none" spc="0" normalizeH="0" baseline="0" noProof="0" dirty="0">
                <a:ln>
                  <a:noFill/>
                </a:ln>
                <a:solidFill>
                  <a:srgbClr val="031927"/>
                </a:solidFill>
                <a:effectLst/>
                <a:uLnTx/>
                <a:uFillTx/>
                <a:latin typeface="Arial"/>
                <a:ea typeface="+mn-ea"/>
                <a:cs typeface="Arial"/>
              </a:rPr>
              <a:t> </a:t>
            </a:r>
            <a:r>
              <a:rPr kumimoji="0" lang="en-US" sz="1333" b="1" i="1" u="none" strike="noStrike" kern="1200" cap="none" spc="0" normalizeH="0" baseline="0" noProof="0" dirty="0">
                <a:ln>
                  <a:noFill/>
                </a:ln>
                <a:solidFill>
                  <a:srgbClr val="969696"/>
                </a:solidFill>
                <a:effectLst/>
                <a:uLnTx/>
                <a:uFillTx/>
                <a:latin typeface="Arial"/>
                <a:ea typeface="+mn-ea"/>
                <a:cs typeface="Arial"/>
              </a:rPr>
              <a:t>(GE/GNF)</a:t>
            </a:r>
            <a:endParaRPr kumimoji="0" lang="en-US" sz="1333" b="1" i="0" u="none" strike="noStrike" kern="1200" cap="none" spc="0" normalizeH="0" baseline="0" noProof="0" dirty="0">
              <a:ln>
                <a:noFill/>
              </a:ln>
              <a:solidFill>
                <a:srgbClr val="969696"/>
              </a:solidFill>
              <a:effectLst/>
              <a:uLnTx/>
              <a:uFillTx/>
              <a:latin typeface="Arial"/>
              <a:ea typeface="+mn-ea"/>
              <a:cs typeface="Arial"/>
            </a:endParaRPr>
          </a:p>
        </p:txBody>
      </p:sp>
      <p:sp>
        <p:nvSpPr>
          <p:cNvPr id="161" name="Line Callout 1 23">
            <a:extLst>
              <a:ext uri="{FF2B5EF4-FFF2-40B4-BE49-F238E27FC236}">
                <a16:creationId xmlns:a16="http://schemas.microsoft.com/office/drawing/2014/main" id="{3605A167-C63A-C25B-1C97-9F1350D65827}"/>
              </a:ext>
            </a:extLst>
          </p:cNvPr>
          <p:cNvSpPr/>
          <p:nvPr/>
        </p:nvSpPr>
        <p:spPr>
          <a:xfrm>
            <a:off x="41275" y="3576638"/>
            <a:ext cx="1538288" cy="461962"/>
          </a:xfrm>
          <a:custGeom>
            <a:avLst/>
            <a:gdLst>
              <a:gd name="connsiteX0" fmla="*/ 0 w 1283702"/>
              <a:gd name="connsiteY0" fmla="*/ 0 h 571134"/>
              <a:gd name="connsiteX1" fmla="*/ 1283702 w 1283702"/>
              <a:gd name="connsiteY1" fmla="*/ 0 h 571134"/>
              <a:gd name="connsiteX2" fmla="*/ 1283702 w 1283702"/>
              <a:gd name="connsiteY2" fmla="*/ 571134 h 571134"/>
              <a:gd name="connsiteX3" fmla="*/ 0 w 1283702"/>
              <a:gd name="connsiteY3" fmla="*/ 571134 h 571134"/>
              <a:gd name="connsiteX4" fmla="*/ 0 w 1283702"/>
              <a:gd name="connsiteY4" fmla="*/ 0 h 571134"/>
              <a:gd name="connsiteX0" fmla="*/ 816101 w 1283702"/>
              <a:gd name="connsiteY0" fmla="*/ 1116807 h 571134"/>
              <a:gd name="connsiteX1" fmla="*/ 271246 w 1283702"/>
              <a:gd name="connsiteY1" fmla="*/ 582043 h 571134"/>
              <a:gd name="connsiteX0" fmla="*/ 0 w 1283702"/>
              <a:gd name="connsiteY0" fmla="*/ 0 h 1116807"/>
              <a:gd name="connsiteX1" fmla="*/ 1283702 w 1283702"/>
              <a:gd name="connsiteY1" fmla="*/ 0 h 1116807"/>
              <a:gd name="connsiteX2" fmla="*/ 1283702 w 1283702"/>
              <a:gd name="connsiteY2" fmla="*/ 571134 h 1116807"/>
              <a:gd name="connsiteX3" fmla="*/ 0 w 1283702"/>
              <a:gd name="connsiteY3" fmla="*/ 571134 h 1116807"/>
              <a:gd name="connsiteX4" fmla="*/ 0 w 1283702"/>
              <a:gd name="connsiteY4" fmla="*/ 0 h 1116807"/>
              <a:gd name="connsiteX0" fmla="*/ 816101 w 1283702"/>
              <a:gd name="connsiteY0" fmla="*/ 1116807 h 1116807"/>
              <a:gd name="connsiteX1" fmla="*/ 271246 w 1283702"/>
              <a:gd name="connsiteY1" fmla="*/ 582043 h 1116807"/>
              <a:gd name="connsiteX2" fmla="*/ 816101 w 1283702"/>
              <a:gd name="connsiteY2" fmla="*/ 1116807 h 1116807"/>
              <a:gd name="connsiteX0" fmla="*/ 0 w 1283702"/>
              <a:gd name="connsiteY0" fmla="*/ 0 h 1116807"/>
              <a:gd name="connsiteX1" fmla="*/ 1283702 w 1283702"/>
              <a:gd name="connsiteY1" fmla="*/ 0 h 1116807"/>
              <a:gd name="connsiteX2" fmla="*/ 1283702 w 1283702"/>
              <a:gd name="connsiteY2" fmla="*/ 571134 h 1116807"/>
              <a:gd name="connsiteX3" fmla="*/ 0 w 1283702"/>
              <a:gd name="connsiteY3" fmla="*/ 571134 h 1116807"/>
              <a:gd name="connsiteX4" fmla="*/ 0 w 1283702"/>
              <a:gd name="connsiteY4" fmla="*/ 0 h 1116807"/>
              <a:gd name="connsiteX0" fmla="*/ 816101 w 1283702"/>
              <a:gd name="connsiteY0" fmla="*/ 1116807 h 1116807"/>
              <a:gd name="connsiteX1" fmla="*/ 271246 w 1283702"/>
              <a:gd name="connsiteY1" fmla="*/ 582043 h 1116807"/>
              <a:gd name="connsiteX2" fmla="*/ 816101 w 1283702"/>
              <a:gd name="connsiteY2" fmla="*/ 1116807 h 1116807"/>
              <a:gd name="connsiteX0" fmla="*/ 0 w 1283702"/>
              <a:gd name="connsiteY0" fmla="*/ 0 h 619096"/>
              <a:gd name="connsiteX1" fmla="*/ 1283702 w 1283702"/>
              <a:gd name="connsiteY1" fmla="*/ 0 h 619096"/>
              <a:gd name="connsiteX2" fmla="*/ 1283702 w 1283702"/>
              <a:gd name="connsiteY2" fmla="*/ 571134 h 619096"/>
              <a:gd name="connsiteX3" fmla="*/ 0 w 1283702"/>
              <a:gd name="connsiteY3" fmla="*/ 571134 h 619096"/>
              <a:gd name="connsiteX4" fmla="*/ 0 w 1283702"/>
              <a:gd name="connsiteY4" fmla="*/ 0 h 619096"/>
              <a:gd name="connsiteX0" fmla="*/ 862400 w 1283702"/>
              <a:gd name="connsiteY0" fmla="*/ 619096 h 619096"/>
              <a:gd name="connsiteX1" fmla="*/ 271246 w 1283702"/>
              <a:gd name="connsiteY1" fmla="*/ 582043 h 619096"/>
              <a:gd name="connsiteX2" fmla="*/ 862400 w 1283702"/>
              <a:gd name="connsiteY2" fmla="*/ 619096 h 619096"/>
            </a:gdLst>
            <a:ahLst/>
            <a:cxnLst>
              <a:cxn ang="0">
                <a:pos x="connsiteX0" y="connsiteY0"/>
              </a:cxn>
              <a:cxn ang="0">
                <a:pos x="connsiteX1" y="connsiteY1"/>
              </a:cxn>
              <a:cxn ang="0">
                <a:pos x="connsiteX2" y="connsiteY2"/>
              </a:cxn>
            </a:cxnLst>
            <a:rect l="l" t="t" r="r" b="b"/>
            <a:pathLst>
              <a:path w="1283702" h="619096" extrusionOk="0">
                <a:moveTo>
                  <a:pt x="0" y="0"/>
                </a:moveTo>
                <a:lnTo>
                  <a:pt x="1283702" y="0"/>
                </a:lnTo>
                <a:lnTo>
                  <a:pt x="1283702" y="571134"/>
                </a:lnTo>
                <a:lnTo>
                  <a:pt x="0" y="571134"/>
                </a:lnTo>
                <a:lnTo>
                  <a:pt x="0" y="0"/>
                </a:lnTo>
                <a:close/>
              </a:path>
              <a:path w="1283702" h="619096" fill="none" extrusionOk="0">
                <a:moveTo>
                  <a:pt x="862400" y="619096"/>
                </a:moveTo>
                <a:lnTo>
                  <a:pt x="271246" y="582043"/>
                </a:lnTo>
                <a:lnTo>
                  <a:pt x="862400" y="619096"/>
                </a:lnTo>
                <a:close/>
              </a:path>
            </a:pathLst>
          </a:custGeom>
          <a:noFill/>
          <a:ln w="25400" cmpd="sng">
            <a:noFill/>
          </a:ln>
          <a:effectLst/>
        </p:spPr>
        <p:style>
          <a:lnRef idx="1">
            <a:schemeClr val="accent1"/>
          </a:lnRef>
          <a:fillRef idx="3">
            <a:schemeClr val="accent1"/>
          </a:fillRef>
          <a:effectRef idx="2">
            <a:schemeClr val="accent1"/>
          </a:effectRef>
          <a:fontRef idx="minor">
            <a:schemeClr val="lt1"/>
          </a:fontRef>
        </p:style>
        <p:txBody>
          <a:bodyPr lIns="121920" tIns="121920" rIns="121920" bIns="121920"/>
          <a:lstStyle/>
          <a:p>
            <a:pPr marL="0" marR="0" lvl="0" indent="0" algn="l" defTabSz="609411" rtl="0" eaLnBrk="1" fontAlgn="base" latinLnBrk="0" hangingPunct="1">
              <a:lnSpc>
                <a:spcPct val="90000"/>
              </a:lnSpc>
              <a:spcBef>
                <a:spcPct val="0"/>
              </a:spcBef>
              <a:spcAft>
                <a:spcPct val="0"/>
              </a:spcAft>
              <a:buClrTx/>
              <a:buSzTx/>
              <a:buFontTx/>
              <a:buNone/>
              <a:tabLst/>
              <a:defRPr/>
            </a:pPr>
            <a:r>
              <a:rPr kumimoji="0" lang="en-US" sz="1333" b="1" i="0" u="sng" strike="noStrike" kern="1200" cap="none" spc="0" normalizeH="0" baseline="0" noProof="0" dirty="0">
                <a:ln>
                  <a:noFill/>
                </a:ln>
                <a:solidFill>
                  <a:srgbClr val="031927"/>
                </a:solidFill>
                <a:effectLst/>
                <a:uLnTx/>
                <a:uFillTx/>
                <a:latin typeface="Arial"/>
                <a:ea typeface="+mn-ea"/>
                <a:cs typeface="Arial"/>
              </a:rPr>
              <a:t>Entergy ANO-1:</a:t>
            </a:r>
          </a:p>
          <a:p>
            <a:pPr marL="0" marR="0" lvl="0" indent="0" algn="l" defTabSz="609411" rtl="0" eaLnBrk="1" fontAlgn="base" latinLnBrk="0" hangingPunct="1">
              <a:lnSpc>
                <a:spcPct val="90000"/>
              </a:lnSpc>
              <a:spcBef>
                <a:spcPct val="0"/>
              </a:spcBef>
              <a:spcAft>
                <a:spcPct val="0"/>
              </a:spcAft>
              <a:buClrTx/>
              <a:buSzTx/>
              <a:buFontTx/>
              <a:buNone/>
              <a:tabLst/>
              <a:defRPr/>
            </a:pPr>
            <a:r>
              <a:rPr kumimoji="0" lang="en-US" sz="1333" b="1" i="1" u="none" strike="noStrike" kern="1200" cap="none" spc="0" normalizeH="0" baseline="0" noProof="0" dirty="0">
                <a:ln>
                  <a:noFill/>
                </a:ln>
                <a:solidFill>
                  <a:srgbClr val="031927"/>
                </a:solidFill>
                <a:effectLst/>
                <a:uLnTx/>
                <a:uFillTx/>
                <a:latin typeface="Arial"/>
                <a:ea typeface="+mn-ea"/>
                <a:cs typeface="Arial"/>
              </a:rPr>
              <a:t> </a:t>
            </a:r>
            <a:r>
              <a:rPr kumimoji="0" lang="en-US" sz="1333" b="1" i="1" u="none" strike="noStrike" kern="1200" cap="none" spc="0" normalizeH="0" baseline="0" noProof="0" dirty="0">
                <a:ln>
                  <a:noFill/>
                </a:ln>
                <a:solidFill>
                  <a:srgbClr val="969696"/>
                </a:solidFill>
                <a:effectLst/>
                <a:uLnTx/>
                <a:uFillTx/>
                <a:latin typeface="Arial"/>
                <a:ea typeface="+mn-ea"/>
                <a:cs typeface="Arial"/>
              </a:rPr>
              <a:t>(Framatome)</a:t>
            </a:r>
            <a:endParaRPr kumimoji="0" lang="en-US" sz="1333" b="1" i="0" u="none" strike="noStrike" kern="1200" cap="none" spc="0" normalizeH="0" baseline="0" noProof="0" dirty="0">
              <a:ln>
                <a:noFill/>
              </a:ln>
              <a:solidFill>
                <a:srgbClr val="969696"/>
              </a:solidFill>
              <a:effectLst/>
              <a:uLnTx/>
              <a:uFillTx/>
              <a:latin typeface="Arial"/>
              <a:ea typeface="+mn-ea"/>
              <a:cs typeface="Arial"/>
            </a:endParaRPr>
          </a:p>
        </p:txBody>
      </p:sp>
      <p:sp>
        <p:nvSpPr>
          <p:cNvPr id="162" name="Line Callout 1 23">
            <a:extLst>
              <a:ext uri="{FF2B5EF4-FFF2-40B4-BE49-F238E27FC236}">
                <a16:creationId xmlns:a16="http://schemas.microsoft.com/office/drawing/2014/main" id="{1B0CD4F2-3C76-7B3E-44F1-06C8A3A48FE6}"/>
              </a:ext>
            </a:extLst>
          </p:cNvPr>
          <p:cNvSpPr/>
          <p:nvPr/>
        </p:nvSpPr>
        <p:spPr>
          <a:xfrm>
            <a:off x="41275" y="4057650"/>
            <a:ext cx="2530475" cy="422275"/>
          </a:xfrm>
          <a:custGeom>
            <a:avLst/>
            <a:gdLst>
              <a:gd name="connsiteX0" fmla="*/ 0 w 1283702"/>
              <a:gd name="connsiteY0" fmla="*/ 0 h 571134"/>
              <a:gd name="connsiteX1" fmla="*/ 1283702 w 1283702"/>
              <a:gd name="connsiteY1" fmla="*/ 0 h 571134"/>
              <a:gd name="connsiteX2" fmla="*/ 1283702 w 1283702"/>
              <a:gd name="connsiteY2" fmla="*/ 571134 h 571134"/>
              <a:gd name="connsiteX3" fmla="*/ 0 w 1283702"/>
              <a:gd name="connsiteY3" fmla="*/ 571134 h 571134"/>
              <a:gd name="connsiteX4" fmla="*/ 0 w 1283702"/>
              <a:gd name="connsiteY4" fmla="*/ 0 h 571134"/>
              <a:gd name="connsiteX0" fmla="*/ 816101 w 1283702"/>
              <a:gd name="connsiteY0" fmla="*/ 1116807 h 571134"/>
              <a:gd name="connsiteX1" fmla="*/ 271246 w 1283702"/>
              <a:gd name="connsiteY1" fmla="*/ 582043 h 571134"/>
              <a:gd name="connsiteX0" fmla="*/ 0 w 1283702"/>
              <a:gd name="connsiteY0" fmla="*/ 0 h 1116807"/>
              <a:gd name="connsiteX1" fmla="*/ 1283702 w 1283702"/>
              <a:gd name="connsiteY1" fmla="*/ 0 h 1116807"/>
              <a:gd name="connsiteX2" fmla="*/ 1283702 w 1283702"/>
              <a:gd name="connsiteY2" fmla="*/ 571134 h 1116807"/>
              <a:gd name="connsiteX3" fmla="*/ 0 w 1283702"/>
              <a:gd name="connsiteY3" fmla="*/ 571134 h 1116807"/>
              <a:gd name="connsiteX4" fmla="*/ 0 w 1283702"/>
              <a:gd name="connsiteY4" fmla="*/ 0 h 1116807"/>
              <a:gd name="connsiteX0" fmla="*/ 816101 w 1283702"/>
              <a:gd name="connsiteY0" fmla="*/ 1116807 h 1116807"/>
              <a:gd name="connsiteX1" fmla="*/ 271246 w 1283702"/>
              <a:gd name="connsiteY1" fmla="*/ 582043 h 1116807"/>
              <a:gd name="connsiteX2" fmla="*/ 816101 w 1283702"/>
              <a:gd name="connsiteY2" fmla="*/ 1116807 h 1116807"/>
              <a:gd name="connsiteX0" fmla="*/ 0 w 1283702"/>
              <a:gd name="connsiteY0" fmla="*/ 0 h 1116807"/>
              <a:gd name="connsiteX1" fmla="*/ 1283702 w 1283702"/>
              <a:gd name="connsiteY1" fmla="*/ 0 h 1116807"/>
              <a:gd name="connsiteX2" fmla="*/ 1283702 w 1283702"/>
              <a:gd name="connsiteY2" fmla="*/ 571134 h 1116807"/>
              <a:gd name="connsiteX3" fmla="*/ 0 w 1283702"/>
              <a:gd name="connsiteY3" fmla="*/ 571134 h 1116807"/>
              <a:gd name="connsiteX4" fmla="*/ 0 w 1283702"/>
              <a:gd name="connsiteY4" fmla="*/ 0 h 1116807"/>
              <a:gd name="connsiteX0" fmla="*/ 816101 w 1283702"/>
              <a:gd name="connsiteY0" fmla="*/ 1116807 h 1116807"/>
              <a:gd name="connsiteX1" fmla="*/ 271246 w 1283702"/>
              <a:gd name="connsiteY1" fmla="*/ 582043 h 1116807"/>
              <a:gd name="connsiteX2" fmla="*/ 816101 w 1283702"/>
              <a:gd name="connsiteY2" fmla="*/ 1116807 h 1116807"/>
              <a:gd name="connsiteX0" fmla="*/ 0 w 1283702"/>
              <a:gd name="connsiteY0" fmla="*/ 0 h 619096"/>
              <a:gd name="connsiteX1" fmla="*/ 1283702 w 1283702"/>
              <a:gd name="connsiteY1" fmla="*/ 0 h 619096"/>
              <a:gd name="connsiteX2" fmla="*/ 1283702 w 1283702"/>
              <a:gd name="connsiteY2" fmla="*/ 571134 h 619096"/>
              <a:gd name="connsiteX3" fmla="*/ 0 w 1283702"/>
              <a:gd name="connsiteY3" fmla="*/ 571134 h 619096"/>
              <a:gd name="connsiteX4" fmla="*/ 0 w 1283702"/>
              <a:gd name="connsiteY4" fmla="*/ 0 h 619096"/>
              <a:gd name="connsiteX0" fmla="*/ 862400 w 1283702"/>
              <a:gd name="connsiteY0" fmla="*/ 619096 h 619096"/>
              <a:gd name="connsiteX1" fmla="*/ 271246 w 1283702"/>
              <a:gd name="connsiteY1" fmla="*/ 582043 h 619096"/>
              <a:gd name="connsiteX2" fmla="*/ 862400 w 1283702"/>
              <a:gd name="connsiteY2" fmla="*/ 619096 h 619096"/>
            </a:gdLst>
            <a:ahLst/>
            <a:cxnLst>
              <a:cxn ang="0">
                <a:pos x="connsiteX0" y="connsiteY0"/>
              </a:cxn>
              <a:cxn ang="0">
                <a:pos x="connsiteX1" y="connsiteY1"/>
              </a:cxn>
              <a:cxn ang="0">
                <a:pos x="connsiteX2" y="connsiteY2"/>
              </a:cxn>
            </a:cxnLst>
            <a:rect l="l" t="t" r="r" b="b"/>
            <a:pathLst>
              <a:path w="1283702" h="619096" extrusionOk="0">
                <a:moveTo>
                  <a:pt x="0" y="0"/>
                </a:moveTo>
                <a:lnTo>
                  <a:pt x="1283702" y="0"/>
                </a:lnTo>
                <a:lnTo>
                  <a:pt x="1283702" y="571134"/>
                </a:lnTo>
                <a:lnTo>
                  <a:pt x="0" y="571134"/>
                </a:lnTo>
                <a:lnTo>
                  <a:pt x="0" y="0"/>
                </a:lnTo>
                <a:close/>
              </a:path>
              <a:path w="1283702" h="619096" fill="none" extrusionOk="0">
                <a:moveTo>
                  <a:pt x="862400" y="619096"/>
                </a:moveTo>
                <a:lnTo>
                  <a:pt x="271246" y="582043"/>
                </a:lnTo>
                <a:lnTo>
                  <a:pt x="862400" y="619096"/>
                </a:lnTo>
                <a:close/>
              </a:path>
            </a:pathLst>
          </a:custGeom>
          <a:noFill/>
          <a:ln w="25400" cmpd="sng">
            <a:noFill/>
          </a:ln>
          <a:effectLst/>
        </p:spPr>
        <p:style>
          <a:lnRef idx="1">
            <a:schemeClr val="accent1"/>
          </a:lnRef>
          <a:fillRef idx="3">
            <a:schemeClr val="accent1"/>
          </a:fillRef>
          <a:effectRef idx="2">
            <a:schemeClr val="accent1"/>
          </a:effectRef>
          <a:fontRef idx="minor">
            <a:schemeClr val="lt1"/>
          </a:fontRef>
        </p:style>
        <p:txBody>
          <a:bodyPr lIns="121920" tIns="121920" rIns="121920" bIns="121920"/>
          <a:lstStyle/>
          <a:p>
            <a:pPr marL="0" marR="0" lvl="0" indent="0" algn="l" defTabSz="609411" rtl="0" eaLnBrk="1" fontAlgn="base" latinLnBrk="0" hangingPunct="1">
              <a:lnSpc>
                <a:spcPct val="90000"/>
              </a:lnSpc>
              <a:spcBef>
                <a:spcPct val="0"/>
              </a:spcBef>
              <a:spcAft>
                <a:spcPct val="0"/>
              </a:spcAft>
              <a:buClrTx/>
              <a:buSzTx/>
              <a:buFontTx/>
              <a:buNone/>
              <a:tabLst/>
              <a:defRPr/>
            </a:pPr>
            <a:r>
              <a:rPr kumimoji="0" lang="en-US" sz="1333" b="1" i="0" u="sng" strike="noStrike" kern="1200" cap="none" spc="0" normalizeH="0" baseline="0" noProof="0" dirty="0">
                <a:ln>
                  <a:noFill/>
                </a:ln>
                <a:solidFill>
                  <a:srgbClr val="031927"/>
                </a:solidFill>
                <a:effectLst/>
                <a:uLnTx/>
                <a:uFillTx/>
                <a:latin typeface="Arial"/>
                <a:ea typeface="+mn-ea"/>
                <a:cs typeface="Arial"/>
              </a:rPr>
              <a:t>Constellation Calvert Cliffs:</a:t>
            </a:r>
          </a:p>
          <a:p>
            <a:pPr marL="0" marR="0" lvl="0" indent="0" algn="l" defTabSz="609411" rtl="0" eaLnBrk="1" fontAlgn="base" latinLnBrk="0" hangingPunct="1">
              <a:lnSpc>
                <a:spcPct val="90000"/>
              </a:lnSpc>
              <a:spcBef>
                <a:spcPct val="0"/>
              </a:spcBef>
              <a:spcAft>
                <a:spcPct val="0"/>
              </a:spcAft>
              <a:buClrTx/>
              <a:buSzTx/>
              <a:buFontTx/>
              <a:buNone/>
              <a:tabLst/>
              <a:defRPr/>
            </a:pPr>
            <a:r>
              <a:rPr kumimoji="0" lang="en-US" sz="1333" b="1" i="1" u="none" strike="noStrike" kern="1200" cap="none" spc="0" normalizeH="0" baseline="0" noProof="0" dirty="0">
                <a:ln>
                  <a:noFill/>
                </a:ln>
                <a:solidFill>
                  <a:srgbClr val="031927"/>
                </a:solidFill>
                <a:effectLst/>
                <a:uLnTx/>
                <a:uFillTx/>
                <a:latin typeface="Arial"/>
                <a:ea typeface="+mn-ea"/>
                <a:cs typeface="Arial"/>
              </a:rPr>
              <a:t> </a:t>
            </a:r>
            <a:r>
              <a:rPr kumimoji="0" lang="en-US" sz="1333" b="1" i="1" u="none" strike="noStrike" kern="1200" cap="none" spc="0" normalizeH="0" baseline="0" noProof="0" dirty="0">
                <a:ln>
                  <a:noFill/>
                </a:ln>
                <a:solidFill>
                  <a:srgbClr val="969696"/>
                </a:solidFill>
                <a:effectLst/>
                <a:uLnTx/>
                <a:uFillTx/>
                <a:latin typeface="Arial"/>
                <a:ea typeface="+mn-ea"/>
                <a:cs typeface="Arial"/>
              </a:rPr>
              <a:t>(Framatome)</a:t>
            </a:r>
            <a:endParaRPr kumimoji="0" lang="en-US" sz="1333" b="1" i="0" u="none" strike="noStrike" kern="1200" cap="none" spc="0" normalizeH="0" baseline="0" noProof="0" dirty="0">
              <a:ln>
                <a:noFill/>
              </a:ln>
              <a:solidFill>
                <a:srgbClr val="969696"/>
              </a:solidFill>
              <a:effectLst/>
              <a:uLnTx/>
              <a:uFillTx/>
              <a:latin typeface="Arial"/>
              <a:ea typeface="+mn-ea"/>
              <a:cs typeface="Arial"/>
            </a:endParaRPr>
          </a:p>
        </p:txBody>
      </p:sp>
      <p:sp>
        <p:nvSpPr>
          <p:cNvPr id="163" name="Line Callout 1 23">
            <a:extLst>
              <a:ext uri="{FF2B5EF4-FFF2-40B4-BE49-F238E27FC236}">
                <a16:creationId xmlns:a16="http://schemas.microsoft.com/office/drawing/2014/main" id="{3E00BCAC-126F-99C7-14D7-18282CD82873}"/>
              </a:ext>
            </a:extLst>
          </p:cNvPr>
          <p:cNvSpPr/>
          <p:nvPr/>
        </p:nvSpPr>
        <p:spPr>
          <a:xfrm>
            <a:off x="41275" y="4840288"/>
            <a:ext cx="1538288" cy="460375"/>
          </a:xfrm>
          <a:custGeom>
            <a:avLst/>
            <a:gdLst>
              <a:gd name="connsiteX0" fmla="*/ 0 w 1283702"/>
              <a:gd name="connsiteY0" fmla="*/ 0 h 571134"/>
              <a:gd name="connsiteX1" fmla="*/ 1283702 w 1283702"/>
              <a:gd name="connsiteY1" fmla="*/ 0 h 571134"/>
              <a:gd name="connsiteX2" fmla="*/ 1283702 w 1283702"/>
              <a:gd name="connsiteY2" fmla="*/ 571134 h 571134"/>
              <a:gd name="connsiteX3" fmla="*/ 0 w 1283702"/>
              <a:gd name="connsiteY3" fmla="*/ 571134 h 571134"/>
              <a:gd name="connsiteX4" fmla="*/ 0 w 1283702"/>
              <a:gd name="connsiteY4" fmla="*/ 0 h 571134"/>
              <a:gd name="connsiteX0" fmla="*/ 816101 w 1283702"/>
              <a:gd name="connsiteY0" fmla="*/ 1116807 h 571134"/>
              <a:gd name="connsiteX1" fmla="*/ 271246 w 1283702"/>
              <a:gd name="connsiteY1" fmla="*/ 582043 h 571134"/>
              <a:gd name="connsiteX0" fmla="*/ 0 w 1283702"/>
              <a:gd name="connsiteY0" fmla="*/ 0 h 1116807"/>
              <a:gd name="connsiteX1" fmla="*/ 1283702 w 1283702"/>
              <a:gd name="connsiteY1" fmla="*/ 0 h 1116807"/>
              <a:gd name="connsiteX2" fmla="*/ 1283702 w 1283702"/>
              <a:gd name="connsiteY2" fmla="*/ 571134 h 1116807"/>
              <a:gd name="connsiteX3" fmla="*/ 0 w 1283702"/>
              <a:gd name="connsiteY3" fmla="*/ 571134 h 1116807"/>
              <a:gd name="connsiteX4" fmla="*/ 0 w 1283702"/>
              <a:gd name="connsiteY4" fmla="*/ 0 h 1116807"/>
              <a:gd name="connsiteX0" fmla="*/ 816101 w 1283702"/>
              <a:gd name="connsiteY0" fmla="*/ 1116807 h 1116807"/>
              <a:gd name="connsiteX1" fmla="*/ 271246 w 1283702"/>
              <a:gd name="connsiteY1" fmla="*/ 582043 h 1116807"/>
              <a:gd name="connsiteX2" fmla="*/ 816101 w 1283702"/>
              <a:gd name="connsiteY2" fmla="*/ 1116807 h 1116807"/>
              <a:gd name="connsiteX0" fmla="*/ 0 w 1283702"/>
              <a:gd name="connsiteY0" fmla="*/ 0 h 1116807"/>
              <a:gd name="connsiteX1" fmla="*/ 1283702 w 1283702"/>
              <a:gd name="connsiteY1" fmla="*/ 0 h 1116807"/>
              <a:gd name="connsiteX2" fmla="*/ 1283702 w 1283702"/>
              <a:gd name="connsiteY2" fmla="*/ 571134 h 1116807"/>
              <a:gd name="connsiteX3" fmla="*/ 0 w 1283702"/>
              <a:gd name="connsiteY3" fmla="*/ 571134 h 1116807"/>
              <a:gd name="connsiteX4" fmla="*/ 0 w 1283702"/>
              <a:gd name="connsiteY4" fmla="*/ 0 h 1116807"/>
              <a:gd name="connsiteX0" fmla="*/ 816101 w 1283702"/>
              <a:gd name="connsiteY0" fmla="*/ 1116807 h 1116807"/>
              <a:gd name="connsiteX1" fmla="*/ 271246 w 1283702"/>
              <a:gd name="connsiteY1" fmla="*/ 582043 h 1116807"/>
              <a:gd name="connsiteX2" fmla="*/ 816101 w 1283702"/>
              <a:gd name="connsiteY2" fmla="*/ 1116807 h 1116807"/>
              <a:gd name="connsiteX0" fmla="*/ 0 w 1283702"/>
              <a:gd name="connsiteY0" fmla="*/ 0 h 619096"/>
              <a:gd name="connsiteX1" fmla="*/ 1283702 w 1283702"/>
              <a:gd name="connsiteY1" fmla="*/ 0 h 619096"/>
              <a:gd name="connsiteX2" fmla="*/ 1283702 w 1283702"/>
              <a:gd name="connsiteY2" fmla="*/ 571134 h 619096"/>
              <a:gd name="connsiteX3" fmla="*/ 0 w 1283702"/>
              <a:gd name="connsiteY3" fmla="*/ 571134 h 619096"/>
              <a:gd name="connsiteX4" fmla="*/ 0 w 1283702"/>
              <a:gd name="connsiteY4" fmla="*/ 0 h 619096"/>
              <a:gd name="connsiteX0" fmla="*/ 862400 w 1283702"/>
              <a:gd name="connsiteY0" fmla="*/ 619096 h 619096"/>
              <a:gd name="connsiteX1" fmla="*/ 271246 w 1283702"/>
              <a:gd name="connsiteY1" fmla="*/ 582043 h 619096"/>
              <a:gd name="connsiteX2" fmla="*/ 862400 w 1283702"/>
              <a:gd name="connsiteY2" fmla="*/ 619096 h 619096"/>
            </a:gdLst>
            <a:ahLst/>
            <a:cxnLst>
              <a:cxn ang="0">
                <a:pos x="connsiteX0" y="connsiteY0"/>
              </a:cxn>
              <a:cxn ang="0">
                <a:pos x="connsiteX1" y="connsiteY1"/>
              </a:cxn>
              <a:cxn ang="0">
                <a:pos x="connsiteX2" y="connsiteY2"/>
              </a:cxn>
            </a:cxnLst>
            <a:rect l="l" t="t" r="r" b="b"/>
            <a:pathLst>
              <a:path w="1283702" h="619096" extrusionOk="0">
                <a:moveTo>
                  <a:pt x="0" y="0"/>
                </a:moveTo>
                <a:lnTo>
                  <a:pt x="1283702" y="0"/>
                </a:lnTo>
                <a:lnTo>
                  <a:pt x="1283702" y="571134"/>
                </a:lnTo>
                <a:lnTo>
                  <a:pt x="0" y="571134"/>
                </a:lnTo>
                <a:lnTo>
                  <a:pt x="0" y="0"/>
                </a:lnTo>
                <a:close/>
              </a:path>
              <a:path w="1283702" h="619096" fill="none" extrusionOk="0">
                <a:moveTo>
                  <a:pt x="862400" y="619096"/>
                </a:moveTo>
                <a:lnTo>
                  <a:pt x="271246" y="582043"/>
                </a:lnTo>
                <a:lnTo>
                  <a:pt x="862400" y="619096"/>
                </a:lnTo>
                <a:close/>
              </a:path>
            </a:pathLst>
          </a:custGeom>
          <a:noFill/>
          <a:ln w="25400" cmpd="sng">
            <a:noFill/>
          </a:ln>
          <a:effectLst/>
        </p:spPr>
        <p:style>
          <a:lnRef idx="1">
            <a:schemeClr val="accent1"/>
          </a:lnRef>
          <a:fillRef idx="3">
            <a:schemeClr val="accent1"/>
          </a:fillRef>
          <a:effectRef idx="2">
            <a:schemeClr val="accent1"/>
          </a:effectRef>
          <a:fontRef idx="minor">
            <a:schemeClr val="lt1"/>
          </a:fontRef>
        </p:style>
        <p:txBody>
          <a:bodyPr lIns="121920" tIns="121920" rIns="121920" bIns="121920"/>
          <a:lstStyle/>
          <a:p>
            <a:pPr marL="0" marR="0" lvl="0" indent="0" algn="l" defTabSz="609411" rtl="0" eaLnBrk="1" fontAlgn="base" latinLnBrk="0" hangingPunct="1">
              <a:lnSpc>
                <a:spcPct val="90000"/>
              </a:lnSpc>
              <a:spcBef>
                <a:spcPct val="0"/>
              </a:spcBef>
              <a:spcAft>
                <a:spcPct val="0"/>
              </a:spcAft>
              <a:buClrTx/>
              <a:buSzTx/>
              <a:buFontTx/>
              <a:buNone/>
              <a:tabLst/>
              <a:defRPr/>
            </a:pPr>
            <a:r>
              <a:rPr kumimoji="0" lang="en-US" sz="1333" b="1" i="0" u="sng" strike="noStrike" kern="1200" cap="none" spc="0" normalizeH="0" baseline="0" noProof="0" dirty="0">
                <a:ln>
                  <a:noFill/>
                </a:ln>
                <a:solidFill>
                  <a:srgbClr val="031927"/>
                </a:solidFill>
                <a:effectLst/>
                <a:uLnTx/>
                <a:uFillTx/>
                <a:latin typeface="Arial"/>
                <a:ea typeface="+mn-ea"/>
                <a:cs typeface="Arial"/>
              </a:rPr>
              <a:t>Xcel Monticello:</a:t>
            </a:r>
          </a:p>
          <a:p>
            <a:pPr marL="0" marR="0" lvl="0" indent="0" algn="l" defTabSz="609411" rtl="0" eaLnBrk="1" fontAlgn="base" latinLnBrk="0" hangingPunct="1">
              <a:lnSpc>
                <a:spcPct val="90000"/>
              </a:lnSpc>
              <a:spcBef>
                <a:spcPct val="0"/>
              </a:spcBef>
              <a:spcAft>
                <a:spcPct val="0"/>
              </a:spcAft>
              <a:buClrTx/>
              <a:buSzTx/>
              <a:buFontTx/>
              <a:buNone/>
              <a:tabLst/>
              <a:defRPr/>
            </a:pPr>
            <a:r>
              <a:rPr kumimoji="0" lang="en-US" sz="1333" b="1" i="1" u="none" strike="noStrike" kern="1200" cap="none" spc="0" normalizeH="0" baseline="0" noProof="0" dirty="0">
                <a:ln>
                  <a:noFill/>
                </a:ln>
                <a:solidFill>
                  <a:srgbClr val="031927"/>
                </a:solidFill>
                <a:effectLst/>
                <a:uLnTx/>
                <a:uFillTx/>
                <a:latin typeface="Arial"/>
                <a:ea typeface="+mn-ea"/>
                <a:cs typeface="Arial"/>
              </a:rPr>
              <a:t> </a:t>
            </a:r>
            <a:r>
              <a:rPr kumimoji="0" lang="en-US" sz="1333" b="1" i="1" u="none" strike="noStrike" kern="1200" cap="none" spc="0" normalizeH="0" baseline="0" noProof="0" dirty="0">
                <a:ln>
                  <a:noFill/>
                </a:ln>
                <a:solidFill>
                  <a:srgbClr val="969696"/>
                </a:solidFill>
                <a:effectLst/>
                <a:uLnTx/>
                <a:uFillTx/>
                <a:latin typeface="Arial"/>
                <a:ea typeface="+mn-ea"/>
                <a:cs typeface="Arial"/>
              </a:rPr>
              <a:t>(Framatome)</a:t>
            </a:r>
            <a:endParaRPr kumimoji="0" lang="en-US" sz="1333" b="1" i="0" u="none" strike="noStrike" kern="1200" cap="none" spc="0" normalizeH="0" baseline="0" noProof="0" dirty="0">
              <a:ln>
                <a:noFill/>
              </a:ln>
              <a:solidFill>
                <a:srgbClr val="969696"/>
              </a:solidFill>
              <a:effectLst/>
              <a:uLnTx/>
              <a:uFillTx/>
              <a:latin typeface="Arial"/>
              <a:ea typeface="+mn-ea"/>
              <a:cs typeface="Arial"/>
            </a:endParaRPr>
          </a:p>
        </p:txBody>
      </p:sp>
      <p:sp>
        <p:nvSpPr>
          <p:cNvPr id="164" name="Text Placeholder 1">
            <a:extLst>
              <a:ext uri="{FF2B5EF4-FFF2-40B4-BE49-F238E27FC236}">
                <a16:creationId xmlns:a16="http://schemas.microsoft.com/office/drawing/2014/main" id="{17368CA8-C8C0-8223-D9D9-C721155B559A}"/>
              </a:ext>
            </a:extLst>
          </p:cNvPr>
          <p:cNvSpPr>
            <a:spLocks noGrp="1"/>
          </p:cNvSpPr>
          <p:nvPr>
            <p:ph type="body" sz="quarter" idx="10"/>
          </p:nvPr>
        </p:nvSpPr>
        <p:spPr>
          <a:xfrm>
            <a:off x="477838" y="266700"/>
            <a:ext cx="10336212" cy="781050"/>
          </a:xfrm>
        </p:spPr>
        <p:txBody>
          <a:bodyPr/>
          <a:lstStyle/>
          <a:p>
            <a:pPr>
              <a:defRPr/>
            </a:pPr>
            <a:r>
              <a:rPr lang="en-US" dirty="0"/>
              <a:t>Key U.S. ATF Fuel Milestones</a:t>
            </a:r>
          </a:p>
        </p:txBody>
      </p:sp>
      <p:sp>
        <p:nvSpPr>
          <p:cNvPr id="165" name="Line Callout 1 65">
            <a:extLst>
              <a:ext uri="{FF2B5EF4-FFF2-40B4-BE49-F238E27FC236}">
                <a16:creationId xmlns:a16="http://schemas.microsoft.com/office/drawing/2014/main" id="{4D55372B-08D2-E9B3-3555-DA507F60FD0E}"/>
              </a:ext>
            </a:extLst>
          </p:cNvPr>
          <p:cNvSpPr/>
          <p:nvPr/>
        </p:nvSpPr>
        <p:spPr>
          <a:xfrm>
            <a:off x="9320213" y="1101725"/>
            <a:ext cx="2247900" cy="2027238"/>
          </a:xfrm>
          <a:prstGeom prst="borderCallout1">
            <a:avLst>
              <a:gd name="adj1" fmla="val 61103"/>
              <a:gd name="adj2" fmla="val -127"/>
              <a:gd name="adj3" fmla="val 61517"/>
              <a:gd name="adj4" fmla="val -223"/>
            </a:avLst>
          </a:prstGeom>
          <a:noFill/>
          <a:ln w="25400" cmpd="sng">
            <a:solidFill>
              <a:srgbClr val="002060"/>
            </a:solidFill>
          </a:ln>
          <a:effectLst/>
        </p:spPr>
        <p:style>
          <a:lnRef idx="1">
            <a:schemeClr val="accent1"/>
          </a:lnRef>
          <a:fillRef idx="3">
            <a:schemeClr val="accent1"/>
          </a:fillRef>
          <a:effectRef idx="2">
            <a:schemeClr val="accent1"/>
          </a:effectRef>
          <a:fontRef idx="minor">
            <a:schemeClr val="lt1"/>
          </a:fontRef>
        </p:style>
        <p:txBody>
          <a:bodyPr tIns="121920" bIns="121920" anchor="ctr"/>
          <a:lstStyle/>
          <a:p>
            <a:pPr marL="0" marR="0" lvl="0" indent="0" algn="l" defTabSz="609411" rtl="0" eaLnBrk="1" fontAlgn="base" latinLnBrk="0" hangingPunct="1">
              <a:lnSpc>
                <a:spcPct val="100000"/>
              </a:lnSpc>
              <a:spcBef>
                <a:spcPct val="0"/>
              </a:spcBef>
              <a:spcAft>
                <a:spcPts val="267"/>
              </a:spcAft>
              <a:buClrTx/>
              <a:buSzTx/>
              <a:buFontTx/>
              <a:buNone/>
              <a:tabLst/>
              <a:defRPr/>
            </a:pPr>
            <a:r>
              <a:rPr kumimoji="0" lang="en-US" sz="1200" b="0" i="0" u="none" strike="noStrike" kern="1200" cap="none" spc="0" normalizeH="0" baseline="0" noProof="0" dirty="0">
                <a:ln>
                  <a:noFill/>
                </a:ln>
                <a:solidFill>
                  <a:srgbClr val="031927"/>
                </a:solidFill>
                <a:effectLst/>
                <a:uLnTx/>
                <a:uFillTx/>
                <a:latin typeface="Arial"/>
                <a:ea typeface="+mn-ea"/>
                <a:cs typeface="Arial"/>
              </a:rPr>
              <a:t>     Coated Cladding</a:t>
            </a:r>
          </a:p>
          <a:p>
            <a:pPr marL="0" marR="0" lvl="0" indent="0" algn="l" defTabSz="609411" rtl="0" eaLnBrk="1" fontAlgn="base" latinLnBrk="0" hangingPunct="1">
              <a:lnSpc>
                <a:spcPct val="100000"/>
              </a:lnSpc>
              <a:spcBef>
                <a:spcPct val="0"/>
              </a:spcBef>
              <a:spcAft>
                <a:spcPts val="267"/>
              </a:spcAft>
              <a:buClrTx/>
              <a:buSzTx/>
              <a:buFontTx/>
              <a:buNone/>
              <a:tabLst/>
              <a:defRPr/>
            </a:pPr>
            <a:r>
              <a:rPr kumimoji="0" lang="en-US" sz="1200" b="0" i="0" u="none" strike="noStrike" kern="1200" cap="none" spc="0" normalizeH="0" baseline="0" noProof="0" dirty="0">
                <a:ln>
                  <a:noFill/>
                </a:ln>
                <a:solidFill>
                  <a:srgbClr val="031927"/>
                </a:solidFill>
                <a:effectLst/>
                <a:uLnTx/>
                <a:uFillTx/>
                <a:latin typeface="Arial"/>
                <a:ea typeface="+mn-ea"/>
                <a:cs typeface="Arial"/>
              </a:rPr>
              <a:t>     </a:t>
            </a:r>
            <a:r>
              <a:rPr kumimoji="0" lang="en-US" sz="1200" b="0" i="0" u="none" strike="noStrike" kern="1200" cap="none" spc="0" normalizeH="0" baseline="0" noProof="0" dirty="0" err="1">
                <a:ln>
                  <a:noFill/>
                </a:ln>
                <a:solidFill>
                  <a:srgbClr val="031927"/>
                </a:solidFill>
                <a:effectLst/>
                <a:uLnTx/>
                <a:uFillTx/>
                <a:latin typeface="Arial"/>
                <a:ea typeface="+mn-ea"/>
                <a:cs typeface="Arial"/>
              </a:rPr>
              <a:t>IronClad</a:t>
            </a:r>
            <a:endParaRPr kumimoji="0" lang="en-US" sz="1200" b="0" i="0" u="none" strike="noStrike" kern="1200" cap="none" spc="0" normalizeH="0" baseline="0" noProof="0" dirty="0">
              <a:ln>
                <a:noFill/>
              </a:ln>
              <a:solidFill>
                <a:srgbClr val="031927"/>
              </a:solidFill>
              <a:effectLst/>
              <a:uLnTx/>
              <a:uFillTx/>
              <a:latin typeface="Arial"/>
              <a:ea typeface="+mn-ea"/>
              <a:cs typeface="Arial"/>
            </a:endParaRPr>
          </a:p>
          <a:p>
            <a:pPr marL="0" marR="0" lvl="0" indent="0" algn="l" defTabSz="609411" rtl="0" eaLnBrk="1" fontAlgn="base" latinLnBrk="0" hangingPunct="1">
              <a:lnSpc>
                <a:spcPct val="100000"/>
              </a:lnSpc>
              <a:spcBef>
                <a:spcPct val="0"/>
              </a:spcBef>
              <a:spcAft>
                <a:spcPts val="267"/>
              </a:spcAft>
              <a:buClrTx/>
              <a:buSzTx/>
              <a:buFontTx/>
              <a:buNone/>
              <a:tabLst/>
              <a:defRPr/>
            </a:pPr>
            <a:r>
              <a:rPr kumimoji="0" lang="en-US" sz="1200" b="0" i="0" u="none" strike="noStrike" kern="1200" cap="none" spc="0" normalizeH="0" baseline="0" noProof="0" dirty="0">
                <a:ln>
                  <a:noFill/>
                </a:ln>
                <a:solidFill>
                  <a:srgbClr val="031927"/>
                </a:solidFill>
                <a:effectLst/>
                <a:uLnTx/>
                <a:uFillTx/>
                <a:latin typeface="Arial"/>
                <a:ea typeface="+mn-ea"/>
                <a:cs typeface="Arial"/>
              </a:rPr>
              <a:t>     Enhanced UO</a:t>
            </a:r>
            <a:r>
              <a:rPr kumimoji="0" lang="en-US" sz="1200" b="0" i="0" u="none" strike="noStrike" kern="1200" cap="none" spc="0" normalizeH="0" baseline="-25000" noProof="0" dirty="0">
                <a:ln>
                  <a:noFill/>
                </a:ln>
                <a:solidFill>
                  <a:srgbClr val="031927"/>
                </a:solidFill>
                <a:effectLst/>
                <a:uLnTx/>
                <a:uFillTx/>
                <a:latin typeface="Arial"/>
                <a:ea typeface="+mn-ea"/>
                <a:cs typeface="Arial"/>
              </a:rPr>
              <a:t>2 </a:t>
            </a:r>
            <a:r>
              <a:rPr kumimoji="0" lang="en-US" sz="1200" b="0" i="0" u="none" strike="noStrike" kern="1200" cap="none" spc="0" normalizeH="0" baseline="0" noProof="0" dirty="0">
                <a:ln>
                  <a:noFill/>
                </a:ln>
                <a:solidFill>
                  <a:srgbClr val="031927"/>
                </a:solidFill>
                <a:effectLst/>
                <a:uLnTx/>
                <a:uFillTx/>
                <a:latin typeface="Arial"/>
                <a:ea typeface="+mn-ea"/>
                <a:cs typeface="Arial"/>
              </a:rPr>
              <a:t>Fuel</a:t>
            </a:r>
          </a:p>
          <a:p>
            <a:pPr marL="0" marR="0" lvl="0" indent="0" algn="l" defTabSz="609411" rtl="0" eaLnBrk="1" fontAlgn="base" latinLnBrk="0" hangingPunct="1">
              <a:lnSpc>
                <a:spcPct val="100000"/>
              </a:lnSpc>
              <a:spcBef>
                <a:spcPct val="0"/>
              </a:spcBef>
              <a:spcAft>
                <a:spcPts val="267"/>
              </a:spcAft>
              <a:buClrTx/>
              <a:buSzTx/>
              <a:buFontTx/>
              <a:buNone/>
              <a:tabLst/>
              <a:defRPr/>
            </a:pPr>
            <a:r>
              <a:rPr kumimoji="0" lang="en-US" sz="1200" b="0" i="0" u="none" strike="noStrike" kern="1200" cap="none" spc="0" normalizeH="0" baseline="0" noProof="0" dirty="0">
                <a:ln>
                  <a:noFill/>
                </a:ln>
                <a:solidFill>
                  <a:srgbClr val="031927"/>
                </a:solidFill>
                <a:effectLst/>
                <a:uLnTx/>
                <a:uFillTx/>
                <a:latin typeface="Arial"/>
                <a:ea typeface="+mn-ea"/>
                <a:cs typeface="Arial"/>
              </a:rPr>
              <a:t>     High Density Fuel</a:t>
            </a:r>
          </a:p>
          <a:p>
            <a:pPr marL="0" marR="0" lvl="0" indent="0" algn="l" defTabSz="609411" rtl="0" eaLnBrk="1" fontAlgn="base" latinLnBrk="0" hangingPunct="1">
              <a:lnSpc>
                <a:spcPct val="100000"/>
              </a:lnSpc>
              <a:spcBef>
                <a:spcPct val="0"/>
              </a:spcBef>
              <a:spcAft>
                <a:spcPts val="267"/>
              </a:spcAft>
              <a:buClrTx/>
              <a:buSzTx/>
              <a:buFontTx/>
              <a:buNone/>
              <a:tabLst/>
              <a:defRPr/>
            </a:pPr>
            <a:r>
              <a:rPr kumimoji="0" lang="en-US" sz="1200" b="0" i="0" u="none" strike="noStrike" kern="1200" cap="none" spc="0" normalizeH="0" baseline="0" noProof="0" dirty="0">
                <a:ln>
                  <a:noFill/>
                </a:ln>
                <a:solidFill>
                  <a:srgbClr val="031927"/>
                </a:solidFill>
                <a:effectLst/>
                <a:uLnTx/>
                <a:uFillTx/>
                <a:latin typeface="Arial"/>
                <a:ea typeface="+mn-ea"/>
                <a:cs typeface="Arial"/>
              </a:rPr>
              <a:t>     High Burnup LUA,</a:t>
            </a:r>
          </a:p>
          <a:p>
            <a:pPr marL="0" marR="0" lvl="0" indent="0" algn="l" defTabSz="609411" rtl="0" eaLnBrk="1" fontAlgn="base" latinLnBrk="0" hangingPunct="1">
              <a:lnSpc>
                <a:spcPct val="95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31927"/>
                </a:solidFill>
                <a:effectLst/>
                <a:uLnTx/>
                <a:uFillTx/>
                <a:latin typeface="Arial"/>
                <a:ea typeface="+mn-ea"/>
                <a:cs typeface="Arial"/>
              </a:rPr>
              <a:t>     Coated Cladding </a:t>
            </a:r>
          </a:p>
          <a:p>
            <a:pPr marL="0" marR="0" lvl="0" indent="0" algn="l" defTabSz="609411" rtl="0" eaLnBrk="1" fontAlgn="base" latinLnBrk="0" hangingPunct="1">
              <a:lnSpc>
                <a:spcPct val="95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31927"/>
                </a:solidFill>
                <a:effectLst/>
                <a:uLnTx/>
                <a:uFillTx/>
                <a:latin typeface="Arial"/>
                <a:ea typeface="+mn-ea"/>
                <a:cs typeface="Arial"/>
              </a:rPr>
              <a:t>     Enhanced UO</a:t>
            </a:r>
            <a:r>
              <a:rPr kumimoji="0" lang="en-US" sz="1200" b="0" i="0" u="none" strike="noStrike" kern="1200" cap="none" spc="0" normalizeH="0" baseline="-25000" noProof="0" dirty="0">
                <a:ln>
                  <a:noFill/>
                </a:ln>
                <a:solidFill>
                  <a:srgbClr val="031927"/>
                </a:solidFill>
                <a:effectLst/>
                <a:uLnTx/>
                <a:uFillTx/>
                <a:latin typeface="Arial"/>
                <a:ea typeface="+mn-ea"/>
                <a:cs typeface="Arial"/>
              </a:rPr>
              <a:t>2</a:t>
            </a:r>
            <a:r>
              <a:rPr kumimoji="0" lang="en-US" sz="1200" b="0" i="0" u="none" strike="noStrike" kern="1200" cap="none" spc="0" normalizeH="0" baseline="0" noProof="0" dirty="0">
                <a:ln>
                  <a:noFill/>
                </a:ln>
                <a:solidFill>
                  <a:srgbClr val="031927"/>
                </a:solidFill>
                <a:effectLst/>
                <a:uLnTx/>
                <a:uFillTx/>
                <a:latin typeface="Arial"/>
                <a:ea typeface="+mn-ea"/>
                <a:cs typeface="Arial"/>
              </a:rPr>
              <a:t>, LEU+, </a:t>
            </a:r>
          </a:p>
          <a:p>
            <a:pPr marL="0" marR="0" lvl="0" indent="0" algn="l" defTabSz="609411" rtl="0" eaLnBrk="1" fontAlgn="base" latinLnBrk="0" hangingPunct="1">
              <a:lnSpc>
                <a:spcPct val="100000"/>
              </a:lnSpc>
              <a:spcBef>
                <a:spcPct val="0"/>
              </a:spcBef>
              <a:spcAft>
                <a:spcPts val="267"/>
              </a:spcAft>
              <a:buClrTx/>
              <a:buSzTx/>
              <a:buFontTx/>
              <a:buNone/>
              <a:tabLst/>
              <a:defRPr/>
            </a:pPr>
            <a:r>
              <a:rPr kumimoji="0" lang="en-US" sz="1200" b="0" i="0" u="none" strike="noStrike" kern="1200" cap="none" spc="0" normalizeH="0" baseline="0" noProof="0" dirty="0">
                <a:ln>
                  <a:noFill/>
                </a:ln>
                <a:solidFill>
                  <a:srgbClr val="031927"/>
                </a:solidFill>
                <a:effectLst/>
                <a:uLnTx/>
                <a:uFillTx/>
                <a:latin typeface="Arial"/>
                <a:ea typeface="+mn-ea"/>
                <a:cs typeface="Arial"/>
              </a:rPr>
              <a:t>     Coated Cladding</a:t>
            </a:r>
          </a:p>
          <a:p>
            <a:pPr marL="0" marR="0" lvl="0" indent="0" algn="l" defTabSz="609411" rtl="0" eaLnBrk="1" fontAlgn="base" latinLnBrk="0" hangingPunct="1">
              <a:lnSpc>
                <a:spcPct val="90000"/>
              </a:lnSpc>
              <a:spcBef>
                <a:spcPct val="0"/>
              </a:spcBef>
              <a:spcAft>
                <a:spcPts val="133"/>
              </a:spcAft>
              <a:buClrTx/>
              <a:buSzTx/>
              <a:buFontTx/>
              <a:buNone/>
              <a:tabLst/>
              <a:defRPr/>
            </a:pPr>
            <a:r>
              <a:rPr kumimoji="0" lang="en-US" sz="1200" b="0" i="0" u="none" strike="noStrike" kern="1200" cap="none" spc="0" normalizeH="0" baseline="0" noProof="0" dirty="0">
                <a:ln>
                  <a:noFill/>
                </a:ln>
                <a:solidFill>
                  <a:srgbClr val="031927"/>
                </a:solidFill>
                <a:effectLst/>
                <a:uLnTx/>
                <a:uFillTx/>
                <a:latin typeface="Arial"/>
                <a:ea typeface="+mn-ea"/>
                <a:cs typeface="Arial"/>
              </a:rPr>
              <a:t>+   Loadings</a:t>
            </a:r>
          </a:p>
          <a:p>
            <a:pPr marL="0" marR="0" lvl="0" indent="0" algn="l" defTabSz="609411" rtl="0" eaLnBrk="1" fontAlgn="base" latinLnBrk="0" hangingPunct="1">
              <a:lnSpc>
                <a:spcPct val="90000"/>
              </a:lnSpc>
              <a:spcBef>
                <a:spcPct val="0"/>
              </a:spcBef>
              <a:spcAft>
                <a:spcPts val="133"/>
              </a:spcAft>
              <a:buClrTx/>
              <a:buSzTx/>
              <a:buFontTx/>
              <a:buNone/>
              <a:tabLst/>
              <a:defRPr/>
            </a:pPr>
            <a:r>
              <a:rPr kumimoji="0" lang="en-US" sz="1200" b="0" i="0" u="none" strike="noStrike" kern="1200" cap="none" spc="0" normalizeH="0" baseline="0" noProof="0" dirty="0">
                <a:ln>
                  <a:noFill/>
                </a:ln>
                <a:solidFill>
                  <a:srgbClr val="031927"/>
                </a:solidFill>
                <a:effectLst/>
                <a:uLnTx/>
                <a:uFillTx/>
                <a:latin typeface="Arial"/>
                <a:ea typeface="+mn-ea"/>
                <a:cs typeface="Arial"/>
              </a:rPr>
              <a:t>±   Loadings &amp; Removal</a:t>
            </a:r>
          </a:p>
        </p:txBody>
      </p:sp>
      <p:sp>
        <p:nvSpPr>
          <p:cNvPr id="166" name="Oval 165">
            <a:extLst>
              <a:ext uri="{FF2B5EF4-FFF2-40B4-BE49-F238E27FC236}">
                <a16:creationId xmlns:a16="http://schemas.microsoft.com/office/drawing/2014/main" id="{B687841C-A16C-3D26-4EC7-6109EF578E7A}"/>
              </a:ext>
            </a:extLst>
          </p:cNvPr>
          <p:cNvSpPr/>
          <p:nvPr/>
        </p:nvSpPr>
        <p:spPr>
          <a:xfrm>
            <a:off x="9418638" y="1149350"/>
            <a:ext cx="142875" cy="142875"/>
          </a:xfrm>
          <a:prstGeom prst="ellipse">
            <a:avLst/>
          </a:prstGeom>
          <a:solidFill>
            <a:srgbClr val="8DF4F5"/>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989EA2"/>
              </a:solidFill>
              <a:effectLst/>
              <a:uLnTx/>
              <a:uFillTx/>
              <a:latin typeface="Arial"/>
              <a:ea typeface="+mn-ea"/>
              <a:cs typeface="+mn-cs"/>
            </a:endParaRPr>
          </a:p>
        </p:txBody>
      </p:sp>
      <p:sp>
        <p:nvSpPr>
          <p:cNvPr id="167" name="Oval 166">
            <a:extLst>
              <a:ext uri="{FF2B5EF4-FFF2-40B4-BE49-F238E27FC236}">
                <a16:creationId xmlns:a16="http://schemas.microsoft.com/office/drawing/2014/main" id="{7AF95EFD-1882-4B7D-F2DB-7FC8E637CA2E}"/>
              </a:ext>
            </a:extLst>
          </p:cNvPr>
          <p:cNvSpPr/>
          <p:nvPr/>
        </p:nvSpPr>
        <p:spPr>
          <a:xfrm>
            <a:off x="9418638" y="1354138"/>
            <a:ext cx="142875" cy="142875"/>
          </a:xfrm>
          <a:prstGeom prst="ellipse">
            <a:avLst/>
          </a:prstGeom>
          <a:solidFill>
            <a:schemeClr val="accent6"/>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endParaRPr kumimoji="0" lang="en-US" sz="1333" b="0" i="0" u="none" strike="noStrike" kern="1200" cap="none" spc="0" normalizeH="0" baseline="0" noProof="0">
              <a:ln>
                <a:noFill/>
              </a:ln>
              <a:solidFill>
                <a:srgbClr val="989EA2"/>
              </a:solidFill>
              <a:effectLst/>
              <a:uLnTx/>
              <a:uFillTx/>
              <a:latin typeface="Arial"/>
              <a:ea typeface="+mn-ea"/>
              <a:cs typeface="Arial"/>
            </a:endParaRPr>
          </a:p>
        </p:txBody>
      </p:sp>
      <p:sp>
        <p:nvSpPr>
          <p:cNvPr id="168" name="Oval 167">
            <a:extLst>
              <a:ext uri="{FF2B5EF4-FFF2-40B4-BE49-F238E27FC236}">
                <a16:creationId xmlns:a16="http://schemas.microsoft.com/office/drawing/2014/main" id="{B2AC3CF4-FF1D-9267-3DD2-F7C97EAB187E}"/>
              </a:ext>
            </a:extLst>
          </p:cNvPr>
          <p:cNvSpPr/>
          <p:nvPr/>
        </p:nvSpPr>
        <p:spPr>
          <a:xfrm>
            <a:off x="9418638" y="1574800"/>
            <a:ext cx="142875" cy="144463"/>
          </a:xfrm>
          <a:prstGeom prst="ellipse">
            <a:avLst/>
          </a:prstGeom>
          <a:solidFill>
            <a:schemeClr val="accent3"/>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endParaRPr kumimoji="0" lang="en-US" sz="1333" b="0" i="0" u="none" strike="noStrike" kern="1200" cap="none" spc="0" normalizeH="0" baseline="0" noProof="0">
              <a:ln>
                <a:noFill/>
              </a:ln>
              <a:solidFill>
                <a:srgbClr val="989EA2"/>
              </a:solidFill>
              <a:effectLst/>
              <a:uLnTx/>
              <a:uFillTx/>
              <a:latin typeface="Arial"/>
              <a:ea typeface="+mn-ea"/>
              <a:cs typeface="Arial"/>
            </a:endParaRPr>
          </a:p>
        </p:txBody>
      </p:sp>
      <p:sp>
        <p:nvSpPr>
          <p:cNvPr id="169" name="Oval 168">
            <a:extLst>
              <a:ext uri="{FF2B5EF4-FFF2-40B4-BE49-F238E27FC236}">
                <a16:creationId xmlns:a16="http://schemas.microsoft.com/office/drawing/2014/main" id="{ABA7E8E9-958A-D167-8FF3-6ECF0876AC93}"/>
              </a:ext>
            </a:extLst>
          </p:cNvPr>
          <p:cNvSpPr/>
          <p:nvPr/>
        </p:nvSpPr>
        <p:spPr>
          <a:xfrm>
            <a:off x="9418638" y="1806575"/>
            <a:ext cx="142875" cy="142875"/>
          </a:xfrm>
          <a:prstGeom prst="ellipse">
            <a:avLst/>
          </a:prstGeom>
          <a:solidFill>
            <a:srgbClr val="72358A"/>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endParaRPr kumimoji="0" lang="en-US" sz="1333" b="0" i="0" u="none" strike="noStrike" kern="1200" cap="none" spc="0" normalizeH="0" baseline="0" noProof="0">
              <a:ln>
                <a:noFill/>
              </a:ln>
              <a:solidFill>
                <a:srgbClr val="989EA2"/>
              </a:solidFill>
              <a:effectLst/>
              <a:uLnTx/>
              <a:uFillTx/>
              <a:latin typeface="Arial"/>
              <a:ea typeface="+mn-ea"/>
              <a:cs typeface="Arial"/>
            </a:endParaRPr>
          </a:p>
        </p:txBody>
      </p:sp>
      <p:grpSp>
        <p:nvGrpSpPr>
          <p:cNvPr id="17433" name="Group 36">
            <a:extLst>
              <a:ext uri="{FF2B5EF4-FFF2-40B4-BE49-F238E27FC236}">
                <a16:creationId xmlns:a16="http://schemas.microsoft.com/office/drawing/2014/main" id="{59F078F9-5801-217B-3D22-E101EDFFA675}"/>
              </a:ext>
            </a:extLst>
          </p:cNvPr>
          <p:cNvGrpSpPr>
            <a:grpSpLocks/>
          </p:cNvGrpSpPr>
          <p:nvPr/>
        </p:nvGrpSpPr>
        <p:grpSpPr bwMode="auto">
          <a:xfrm>
            <a:off x="4443413" y="4591050"/>
            <a:ext cx="2251075" cy="258763"/>
            <a:chOff x="3448035" y="3616962"/>
            <a:chExt cx="1688404" cy="193492"/>
          </a:xfrm>
        </p:grpSpPr>
        <p:sp>
          <p:nvSpPr>
            <p:cNvPr id="170" name="Rectangle: Rounded Corners 169">
              <a:extLst>
                <a:ext uri="{FF2B5EF4-FFF2-40B4-BE49-F238E27FC236}">
                  <a16:creationId xmlns:a16="http://schemas.microsoft.com/office/drawing/2014/main" id="{C9FE5AC7-26E9-5484-B7F4-9ACDF9B7222C}"/>
                </a:ext>
              </a:extLst>
            </p:cNvPr>
            <p:cNvSpPr/>
            <p:nvPr/>
          </p:nvSpPr>
          <p:spPr>
            <a:xfrm>
              <a:off x="3518286" y="3666819"/>
              <a:ext cx="1618153" cy="102088"/>
            </a:xfrm>
            <a:prstGeom prst="roundRect">
              <a:avLst/>
            </a:prstGeom>
            <a:gradFill>
              <a:gsLst>
                <a:gs pos="0">
                  <a:srgbClr val="ED6D8B">
                    <a:alpha val="47843"/>
                  </a:srgbClr>
                </a:gs>
                <a:gs pos="100000">
                  <a:srgbClr val="ED6D8B"/>
                </a:gs>
              </a:gsLst>
              <a:lin ang="0" scaled="0"/>
            </a:gradFill>
            <a:ln w="12700">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endParaRPr kumimoji="0" lang="en-US" sz="1333" b="0" i="0" u="none" strike="noStrike" kern="1200" cap="none" spc="0" normalizeH="0" baseline="0" noProof="0" dirty="0">
                <a:ln>
                  <a:noFill/>
                </a:ln>
                <a:solidFill>
                  <a:srgbClr val="989EA2"/>
                </a:solidFill>
                <a:effectLst/>
                <a:uLnTx/>
                <a:uFillTx/>
                <a:latin typeface="Arial"/>
                <a:ea typeface="+mn-ea"/>
                <a:cs typeface="+mn-cs"/>
              </a:endParaRPr>
            </a:p>
          </p:txBody>
        </p:sp>
        <p:sp>
          <p:nvSpPr>
            <p:cNvPr id="173" name="Oval 172">
              <a:extLst>
                <a:ext uri="{FF2B5EF4-FFF2-40B4-BE49-F238E27FC236}">
                  <a16:creationId xmlns:a16="http://schemas.microsoft.com/office/drawing/2014/main" id="{1A0E597C-DA96-C1D8-43DB-3E29F8C50F24}"/>
                </a:ext>
              </a:extLst>
            </p:cNvPr>
            <p:cNvSpPr/>
            <p:nvPr/>
          </p:nvSpPr>
          <p:spPr>
            <a:xfrm>
              <a:off x="3448035" y="3616962"/>
              <a:ext cx="194083" cy="193492"/>
            </a:xfrm>
            <a:prstGeom prst="ellipse">
              <a:avLst/>
            </a:prstGeom>
            <a:solidFill>
              <a:srgbClr val="ED6D8B"/>
            </a:solidFill>
            <a:ln w="12700">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a:ea typeface="+mn-ea"/>
                  <a:cs typeface="+mn-cs"/>
                </a:rPr>
                <a:t>+</a:t>
              </a:r>
            </a:p>
          </p:txBody>
        </p:sp>
      </p:grpSp>
      <p:sp>
        <p:nvSpPr>
          <p:cNvPr id="174" name="Line Callout 1 23">
            <a:extLst>
              <a:ext uri="{FF2B5EF4-FFF2-40B4-BE49-F238E27FC236}">
                <a16:creationId xmlns:a16="http://schemas.microsoft.com/office/drawing/2014/main" id="{E9D8F32F-7C14-E943-6455-2A87687EE1F4}"/>
              </a:ext>
            </a:extLst>
          </p:cNvPr>
          <p:cNvSpPr/>
          <p:nvPr/>
        </p:nvSpPr>
        <p:spPr>
          <a:xfrm>
            <a:off x="41275" y="4489450"/>
            <a:ext cx="2236788" cy="461963"/>
          </a:xfrm>
          <a:custGeom>
            <a:avLst/>
            <a:gdLst>
              <a:gd name="connsiteX0" fmla="*/ 0 w 1283702"/>
              <a:gd name="connsiteY0" fmla="*/ 0 h 571134"/>
              <a:gd name="connsiteX1" fmla="*/ 1283702 w 1283702"/>
              <a:gd name="connsiteY1" fmla="*/ 0 h 571134"/>
              <a:gd name="connsiteX2" fmla="*/ 1283702 w 1283702"/>
              <a:gd name="connsiteY2" fmla="*/ 571134 h 571134"/>
              <a:gd name="connsiteX3" fmla="*/ 0 w 1283702"/>
              <a:gd name="connsiteY3" fmla="*/ 571134 h 571134"/>
              <a:gd name="connsiteX4" fmla="*/ 0 w 1283702"/>
              <a:gd name="connsiteY4" fmla="*/ 0 h 571134"/>
              <a:gd name="connsiteX0" fmla="*/ 816101 w 1283702"/>
              <a:gd name="connsiteY0" fmla="*/ 1116807 h 571134"/>
              <a:gd name="connsiteX1" fmla="*/ 271246 w 1283702"/>
              <a:gd name="connsiteY1" fmla="*/ 582043 h 571134"/>
              <a:gd name="connsiteX0" fmla="*/ 0 w 1283702"/>
              <a:gd name="connsiteY0" fmla="*/ 0 h 1116807"/>
              <a:gd name="connsiteX1" fmla="*/ 1283702 w 1283702"/>
              <a:gd name="connsiteY1" fmla="*/ 0 h 1116807"/>
              <a:gd name="connsiteX2" fmla="*/ 1283702 w 1283702"/>
              <a:gd name="connsiteY2" fmla="*/ 571134 h 1116807"/>
              <a:gd name="connsiteX3" fmla="*/ 0 w 1283702"/>
              <a:gd name="connsiteY3" fmla="*/ 571134 h 1116807"/>
              <a:gd name="connsiteX4" fmla="*/ 0 w 1283702"/>
              <a:gd name="connsiteY4" fmla="*/ 0 h 1116807"/>
              <a:gd name="connsiteX0" fmla="*/ 816101 w 1283702"/>
              <a:gd name="connsiteY0" fmla="*/ 1116807 h 1116807"/>
              <a:gd name="connsiteX1" fmla="*/ 271246 w 1283702"/>
              <a:gd name="connsiteY1" fmla="*/ 582043 h 1116807"/>
              <a:gd name="connsiteX2" fmla="*/ 816101 w 1283702"/>
              <a:gd name="connsiteY2" fmla="*/ 1116807 h 1116807"/>
              <a:gd name="connsiteX0" fmla="*/ 0 w 1283702"/>
              <a:gd name="connsiteY0" fmla="*/ 0 h 1116807"/>
              <a:gd name="connsiteX1" fmla="*/ 1283702 w 1283702"/>
              <a:gd name="connsiteY1" fmla="*/ 0 h 1116807"/>
              <a:gd name="connsiteX2" fmla="*/ 1283702 w 1283702"/>
              <a:gd name="connsiteY2" fmla="*/ 571134 h 1116807"/>
              <a:gd name="connsiteX3" fmla="*/ 0 w 1283702"/>
              <a:gd name="connsiteY3" fmla="*/ 571134 h 1116807"/>
              <a:gd name="connsiteX4" fmla="*/ 0 w 1283702"/>
              <a:gd name="connsiteY4" fmla="*/ 0 h 1116807"/>
              <a:gd name="connsiteX0" fmla="*/ 816101 w 1283702"/>
              <a:gd name="connsiteY0" fmla="*/ 1116807 h 1116807"/>
              <a:gd name="connsiteX1" fmla="*/ 271246 w 1283702"/>
              <a:gd name="connsiteY1" fmla="*/ 582043 h 1116807"/>
              <a:gd name="connsiteX2" fmla="*/ 816101 w 1283702"/>
              <a:gd name="connsiteY2" fmla="*/ 1116807 h 1116807"/>
              <a:gd name="connsiteX0" fmla="*/ 0 w 1283702"/>
              <a:gd name="connsiteY0" fmla="*/ 0 h 619096"/>
              <a:gd name="connsiteX1" fmla="*/ 1283702 w 1283702"/>
              <a:gd name="connsiteY1" fmla="*/ 0 h 619096"/>
              <a:gd name="connsiteX2" fmla="*/ 1283702 w 1283702"/>
              <a:gd name="connsiteY2" fmla="*/ 571134 h 619096"/>
              <a:gd name="connsiteX3" fmla="*/ 0 w 1283702"/>
              <a:gd name="connsiteY3" fmla="*/ 571134 h 619096"/>
              <a:gd name="connsiteX4" fmla="*/ 0 w 1283702"/>
              <a:gd name="connsiteY4" fmla="*/ 0 h 619096"/>
              <a:gd name="connsiteX0" fmla="*/ 862400 w 1283702"/>
              <a:gd name="connsiteY0" fmla="*/ 619096 h 619096"/>
              <a:gd name="connsiteX1" fmla="*/ 271246 w 1283702"/>
              <a:gd name="connsiteY1" fmla="*/ 582043 h 619096"/>
              <a:gd name="connsiteX2" fmla="*/ 862400 w 1283702"/>
              <a:gd name="connsiteY2" fmla="*/ 619096 h 619096"/>
            </a:gdLst>
            <a:ahLst/>
            <a:cxnLst>
              <a:cxn ang="0">
                <a:pos x="connsiteX0" y="connsiteY0"/>
              </a:cxn>
              <a:cxn ang="0">
                <a:pos x="connsiteX1" y="connsiteY1"/>
              </a:cxn>
              <a:cxn ang="0">
                <a:pos x="connsiteX2" y="connsiteY2"/>
              </a:cxn>
            </a:cxnLst>
            <a:rect l="l" t="t" r="r" b="b"/>
            <a:pathLst>
              <a:path w="1283702" h="619096" extrusionOk="0">
                <a:moveTo>
                  <a:pt x="0" y="0"/>
                </a:moveTo>
                <a:lnTo>
                  <a:pt x="1283702" y="0"/>
                </a:lnTo>
                <a:lnTo>
                  <a:pt x="1283702" y="571134"/>
                </a:lnTo>
                <a:lnTo>
                  <a:pt x="0" y="571134"/>
                </a:lnTo>
                <a:lnTo>
                  <a:pt x="0" y="0"/>
                </a:lnTo>
                <a:close/>
              </a:path>
              <a:path w="1283702" h="619096" fill="none" extrusionOk="0">
                <a:moveTo>
                  <a:pt x="862400" y="619096"/>
                </a:moveTo>
                <a:lnTo>
                  <a:pt x="271246" y="582043"/>
                </a:lnTo>
                <a:lnTo>
                  <a:pt x="862400" y="619096"/>
                </a:lnTo>
                <a:close/>
              </a:path>
            </a:pathLst>
          </a:custGeom>
          <a:noFill/>
          <a:ln w="25400" cmpd="sng">
            <a:noFill/>
          </a:ln>
          <a:effectLst/>
        </p:spPr>
        <p:style>
          <a:lnRef idx="1">
            <a:schemeClr val="accent1"/>
          </a:lnRef>
          <a:fillRef idx="3">
            <a:schemeClr val="accent1"/>
          </a:fillRef>
          <a:effectRef idx="2">
            <a:schemeClr val="accent1"/>
          </a:effectRef>
          <a:fontRef idx="minor">
            <a:schemeClr val="lt1"/>
          </a:fontRef>
        </p:style>
        <p:txBody>
          <a:bodyPr lIns="121920" tIns="121920" rIns="121920" bIns="121920"/>
          <a:lstStyle/>
          <a:p>
            <a:pPr marL="0" marR="0" lvl="0" indent="0" algn="l" defTabSz="609411" rtl="0" eaLnBrk="1" fontAlgn="base" latinLnBrk="0" hangingPunct="1">
              <a:lnSpc>
                <a:spcPct val="90000"/>
              </a:lnSpc>
              <a:spcBef>
                <a:spcPct val="0"/>
              </a:spcBef>
              <a:spcAft>
                <a:spcPct val="0"/>
              </a:spcAft>
              <a:buClrTx/>
              <a:buSzTx/>
              <a:buFontTx/>
              <a:buNone/>
              <a:tabLst/>
              <a:defRPr/>
            </a:pPr>
            <a:r>
              <a:rPr kumimoji="0" lang="en-US" sz="1333" b="1" i="0" u="sng" strike="noStrike" kern="1200" cap="none" spc="0" normalizeH="0" baseline="0" noProof="0" dirty="0">
                <a:ln>
                  <a:noFill/>
                </a:ln>
                <a:solidFill>
                  <a:srgbClr val="031927"/>
                </a:solidFill>
                <a:effectLst/>
                <a:uLnTx/>
                <a:uFillTx/>
                <a:latin typeface="Arial"/>
                <a:ea typeface="+mn-ea"/>
                <a:cs typeface="Arial"/>
              </a:rPr>
              <a:t>Constellation Limerick:</a:t>
            </a:r>
          </a:p>
          <a:p>
            <a:pPr marL="0" marR="0" lvl="0" indent="0" algn="l" defTabSz="609411" rtl="0" eaLnBrk="1" fontAlgn="base" latinLnBrk="0" hangingPunct="1">
              <a:lnSpc>
                <a:spcPct val="90000"/>
              </a:lnSpc>
              <a:spcBef>
                <a:spcPct val="0"/>
              </a:spcBef>
              <a:spcAft>
                <a:spcPct val="0"/>
              </a:spcAft>
              <a:buClrTx/>
              <a:buSzTx/>
              <a:buFontTx/>
              <a:buNone/>
              <a:tabLst/>
              <a:defRPr/>
            </a:pPr>
            <a:r>
              <a:rPr kumimoji="0" lang="en-US" sz="1333" b="1" i="1" u="none" strike="noStrike" kern="1200" cap="none" spc="0" normalizeH="0" baseline="0" noProof="0" dirty="0">
                <a:ln>
                  <a:noFill/>
                </a:ln>
                <a:solidFill>
                  <a:srgbClr val="031927"/>
                </a:solidFill>
                <a:effectLst/>
                <a:uLnTx/>
                <a:uFillTx/>
                <a:latin typeface="Arial"/>
                <a:ea typeface="+mn-ea"/>
                <a:cs typeface="Arial"/>
              </a:rPr>
              <a:t> </a:t>
            </a:r>
            <a:r>
              <a:rPr kumimoji="0" lang="en-US" sz="1333" b="1" i="1" u="none" strike="noStrike" kern="1200" cap="none" spc="0" normalizeH="0" baseline="0" noProof="0" dirty="0">
                <a:ln>
                  <a:noFill/>
                </a:ln>
                <a:solidFill>
                  <a:srgbClr val="969696"/>
                </a:solidFill>
                <a:effectLst/>
                <a:uLnTx/>
                <a:uFillTx/>
                <a:latin typeface="Arial"/>
                <a:ea typeface="+mn-ea"/>
                <a:cs typeface="Arial"/>
              </a:rPr>
              <a:t>(GE/GNF)</a:t>
            </a:r>
            <a:endParaRPr kumimoji="0" lang="en-US" sz="1333" b="1" i="0" u="none" strike="noStrike" kern="1200" cap="none" spc="0" normalizeH="0" baseline="0" noProof="0" dirty="0">
              <a:ln>
                <a:noFill/>
              </a:ln>
              <a:solidFill>
                <a:srgbClr val="969696"/>
              </a:solidFill>
              <a:effectLst/>
              <a:uLnTx/>
              <a:uFillTx/>
              <a:latin typeface="Arial"/>
              <a:ea typeface="+mn-ea"/>
              <a:cs typeface="Arial"/>
            </a:endParaRPr>
          </a:p>
        </p:txBody>
      </p:sp>
      <p:sp>
        <p:nvSpPr>
          <p:cNvPr id="175" name="Oval 174">
            <a:extLst>
              <a:ext uri="{FF2B5EF4-FFF2-40B4-BE49-F238E27FC236}">
                <a16:creationId xmlns:a16="http://schemas.microsoft.com/office/drawing/2014/main" id="{50D1F11C-B1D9-6F46-8CEC-7664EE9E842C}"/>
              </a:ext>
            </a:extLst>
          </p:cNvPr>
          <p:cNvSpPr/>
          <p:nvPr/>
        </p:nvSpPr>
        <p:spPr>
          <a:xfrm>
            <a:off x="9418638" y="2009775"/>
            <a:ext cx="142875" cy="142875"/>
          </a:xfrm>
          <a:prstGeom prst="ellipse">
            <a:avLst/>
          </a:prstGeom>
          <a:solidFill>
            <a:srgbClr val="ED6D8B"/>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endParaRPr kumimoji="0" lang="en-US" sz="1333" b="0" i="0" u="none" strike="noStrike" kern="1200" cap="none" spc="0" normalizeH="0" baseline="0" noProof="0">
              <a:ln>
                <a:noFill/>
              </a:ln>
              <a:solidFill>
                <a:srgbClr val="989EA2"/>
              </a:solidFill>
              <a:effectLst/>
              <a:uLnTx/>
              <a:uFillTx/>
              <a:latin typeface="Arial"/>
              <a:ea typeface="+mn-ea"/>
              <a:cs typeface="Arial"/>
            </a:endParaRPr>
          </a:p>
        </p:txBody>
      </p:sp>
      <p:sp>
        <p:nvSpPr>
          <p:cNvPr id="3" name="TextBox 2">
            <a:extLst>
              <a:ext uri="{FF2B5EF4-FFF2-40B4-BE49-F238E27FC236}">
                <a16:creationId xmlns:a16="http://schemas.microsoft.com/office/drawing/2014/main" id="{CD5B31F4-5495-1FED-4814-99D8ED87B364}"/>
              </a:ext>
            </a:extLst>
          </p:cNvPr>
          <p:cNvSpPr txBox="1"/>
          <p:nvPr/>
        </p:nvSpPr>
        <p:spPr>
          <a:xfrm>
            <a:off x="830263" y="5980113"/>
            <a:ext cx="793750" cy="420687"/>
          </a:xfrm>
          <a:prstGeom prst="rect">
            <a:avLst/>
          </a:prstGeom>
          <a:noFill/>
          <a:ln>
            <a:solidFill>
              <a:srgbClr val="FFFFFF"/>
            </a:solidFill>
          </a:ln>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srgbClr val="67757D">
                    <a:lumMod val="75000"/>
                  </a:srgbClr>
                </a:solidFill>
                <a:effectLst/>
                <a:uLnTx/>
                <a:uFillTx/>
                <a:latin typeface="Arial"/>
                <a:ea typeface="ＭＳ Ｐゴシック" charset="0"/>
                <a:cs typeface="Arial"/>
              </a:rPr>
              <a:t>2018</a:t>
            </a:r>
          </a:p>
        </p:txBody>
      </p:sp>
      <p:sp>
        <p:nvSpPr>
          <p:cNvPr id="4" name="TextBox 3">
            <a:extLst>
              <a:ext uri="{FF2B5EF4-FFF2-40B4-BE49-F238E27FC236}">
                <a16:creationId xmlns:a16="http://schemas.microsoft.com/office/drawing/2014/main" id="{1D0CC519-1D8A-F87B-2343-1C67BE625700}"/>
              </a:ext>
            </a:extLst>
          </p:cNvPr>
          <p:cNvSpPr txBox="1"/>
          <p:nvPr/>
        </p:nvSpPr>
        <p:spPr>
          <a:xfrm>
            <a:off x="1951038" y="5980113"/>
            <a:ext cx="793750" cy="420687"/>
          </a:xfrm>
          <a:prstGeom prst="rect">
            <a:avLst/>
          </a:prstGeom>
          <a:noFill/>
          <a:ln>
            <a:solidFill>
              <a:srgbClr val="FFFFFF"/>
            </a:solidFill>
          </a:ln>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srgbClr val="67757D">
                    <a:lumMod val="75000"/>
                  </a:srgbClr>
                </a:solidFill>
                <a:effectLst/>
                <a:uLnTx/>
                <a:uFillTx/>
                <a:latin typeface="Arial"/>
                <a:ea typeface="ＭＳ Ｐゴシック" charset="0"/>
                <a:cs typeface="Arial"/>
              </a:rPr>
              <a:t>2019</a:t>
            </a:r>
          </a:p>
        </p:txBody>
      </p:sp>
      <p:sp>
        <p:nvSpPr>
          <p:cNvPr id="5" name="TextBox 4">
            <a:extLst>
              <a:ext uri="{FF2B5EF4-FFF2-40B4-BE49-F238E27FC236}">
                <a16:creationId xmlns:a16="http://schemas.microsoft.com/office/drawing/2014/main" id="{5B4BFBD2-E58F-6FB0-910D-3EDBCBA81D40}"/>
              </a:ext>
            </a:extLst>
          </p:cNvPr>
          <p:cNvSpPr txBox="1"/>
          <p:nvPr/>
        </p:nvSpPr>
        <p:spPr>
          <a:xfrm>
            <a:off x="3027363" y="5980113"/>
            <a:ext cx="793750" cy="420687"/>
          </a:xfrm>
          <a:prstGeom prst="rect">
            <a:avLst/>
          </a:prstGeom>
          <a:noFill/>
          <a:ln>
            <a:solidFill>
              <a:srgbClr val="FFFFFF"/>
            </a:solidFill>
          </a:ln>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srgbClr val="67757D">
                    <a:lumMod val="75000"/>
                  </a:srgbClr>
                </a:solidFill>
                <a:effectLst/>
                <a:uLnTx/>
                <a:uFillTx/>
                <a:latin typeface="Arial"/>
                <a:ea typeface="ＭＳ Ｐゴシック" charset="0"/>
                <a:cs typeface="Arial"/>
              </a:rPr>
              <a:t>2020</a:t>
            </a:r>
          </a:p>
        </p:txBody>
      </p:sp>
      <p:sp>
        <p:nvSpPr>
          <p:cNvPr id="6" name="TextBox 5">
            <a:extLst>
              <a:ext uri="{FF2B5EF4-FFF2-40B4-BE49-F238E27FC236}">
                <a16:creationId xmlns:a16="http://schemas.microsoft.com/office/drawing/2014/main" id="{D9821582-42D8-6AC2-A5D6-294497AFFA55}"/>
              </a:ext>
            </a:extLst>
          </p:cNvPr>
          <p:cNvSpPr txBox="1"/>
          <p:nvPr/>
        </p:nvSpPr>
        <p:spPr>
          <a:xfrm>
            <a:off x="4110038" y="5980113"/>
            <a:ext cx="793750" cy="420687"/>
          </a:xfrm>
          <a:prstGeom prst="rect">
            <a:avLst/>
          </a:prstGeom>
          <a:noFill/>
          <a:ln>
            <a:solidFill>
              <a:srgbClr val="FFFFFF"/>
            </a:solidFill>
          </a:ln>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srgbClr val="67757D">
                    <a:lumMod val="75000"/>
                  </a:srgbClr>
                </a:solidFill>
                <a:effectLst/>
                <a:uLnTx/>
                <a:uFillTx/>
                <a:latin typeface="Arial"/>
                <a:ea typeface="ＭＳ Ｐゴシック" charset="0"/>
                <a:cs typeface="Arial"/>
              </a:rPr>
              <a:t>2021</a:t>
            </a:r>
          </a:p>
        </p:txBody>
      </p:sp>
      <p:sp>
        <p:nvSpPr>
          <p:cNvPr id="7" name="TextBox 6">
            <a:extLst>
              <a:ext uri="{FF2B5EF4-FFF2-40B4-BE49-F238E27FC236}">
                <a16:creationId xmlns:a16="http://schemas.microsoft.com/office/drawing/2014/main" id="{5EA1CD3A-DF26-C88A-47BA-F69BCFE3F17D}"/>
              </a:ext>
            </a:extLst>
          </p:cNvPr>
          <p:cNvSpPr txBox="1"/>
          <p:nvPr/>
        </p:nvSpPr>
        <p:spPr>
          <a:xfrm>
            <a:off x="5192713" y="5980113"/>
            <a:ext cx="793750" cy="420687"/>
          </a:xfrm>
          <a:prstGeom prst="rect">
            <a:avLst/>
          </a:prstGeom>
          <a:noFill/>
          <a:ln>
            <a:solidFill>
              <a:srgbClr val="FFFFFF"/>
            </a:solidFill>
          </a:ln>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srgbClr val="67757D">
                    <a:lumMod val="75000"/>
                  </a:srgbClr>
                </a:solidFill>
                <a:effectLst/>
                <a:uLnTx/>
                <a:uFillTx/>
                <a:latin typeface="Arial"/>
                <a:ea typeface="ＭＳ Ｐゴシック" charset="0"/>
                <a:cs typeface="Arial"/>
              </a:rPr>
              <a:t>2022</a:t>
            </a:r>
          </a:p>
        </p:txBody>
      </p:sp>
      <p:sp>
        <p:nvSpPr>
          <p:cNvPr id="8" name="TextBox 7">
            <a:extLst>
              <a:ext uri="{FF2B5EF4-FFF2-40B4-BE49-F238E27FC236}">
                <a16:creationId xmlns:a16="http://schemas.microsoft.com/office/drawing/2014/main" id="{47AEAE29-737A-E850-7308-3538D70197D1}"/>
              </a:ext>
            </a:extLst>
          </p:cNvPr>
          <p:cNvSpPr txBox="1"/>
          <p:nvPr/>
        </p:nvSpPr>
        <p:spPr>
          <a:xfrm>
            <a:off x="6280150" y="5980113"/>
            <a:ext cx="793750" cy="420687"/>
          </a:xfrm>
          <a:prstGeom prst="rect">
            <a:avLst/>
          </a:prstGeom>
          <a:noFill/>
          <a:ln>
            <a:solidFill>
              <a:srgbClr val="FFFFFF"/>
            </a:solidFill>
          </a:ln>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srgbClr val="67757D">
                    <a:lumMod val="75000"/>
                  </a:srgbClr>
                </a:solidFill>
                <a:effectLst/>
                <a:uLnTx/>
                <a:uFillTx/>
                <a:latin typeface="Arial"/>
                <a:ea typeface="ＭＳ Ｐゴシック" charset="0"/>
                <a:cs typeface="Arial"/>
              </a:rPr>
              <a:t>2023</a:t>
            </a:r>
          </a:p>
        </p:txBody>
      </p:sp>
      <p:sp>
        <p:nvSpPr>
          <p:cNvPr id="9" name="TextBox 8">
            <a:extLst>
              <a:ext uri="{FF2B5EF4-FFF2-40B4-BE49-F238E27FC236}">
                <a16:creationId xmlns:a16="http://schemas.microsoft.com/office/drawing/2014/main" id="{C1490A7A-A9C0-B10B-6EAE-9C83B0A3FCEA}"/>
              </a:ext>
            </a:extLst>
          </p:cNvPr>
          <p:cNvSpPr txBox="1"/>
          <p:nvPr/>
        </p:nvSpPr>
        <p:spPr>
          <a:xfrm>
            <a:off x="7359650" y="5980113"/>
            <a:ext cx="793750" cy="420687"/>
          </a:xfrm>
          <a:prstGeom prst="rect">
            <a:avLst/>
          </a:prstGeom>
          <a:noFill/>
          <a:ln>
            <a:solidFill>
              <a:srgbClr val="FFFFFF"/>
            </a:solidFill>
          </a:ln>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srgbClr val="67757D">
                    <a:lumMod val="75000"/>
                  </a:srgbClr>
                </a:solidFill>
                <a:effectLst/>
                <a:uLnTx/>
                <a:uFillTx/>
                <a:latin typeface="Arial"/>
                <a:ea typeface="ＭＳ Ｐゴシック" charset="0"/>
                <a:cs typeface="Arial"/>
              </a:rPr>
              <a:t>2024</a:t>
            </a:r>
          </a:p>
        </p:txBody>
      </p:sp>
      <p:sp>
        <p:nvSpPr>
          <p:cNvPr id="10" name="TextBox 9">
            <a:extLst>
              <a:ext uri="{FF2B5EF4-FFF2-40B4-BE49-F238E27FC236}">
                <a16:creationId xmlns:a16="http://schemas.microsoft.com/office/drawing/2014/main" id="{73DEF3F9-52B2-E001-A958-50CEE80D0875}"/>
              </a:ext>
            </a:extLst>
          </p:cNvPr>
          <p:cNvSpPr txBox="1"/>
          <p:nvPr/>
        </p:nvSpPr>
        <p:spPr>
          <a:xfrm>
            <a:off x="8443913" y="5980113"/>
            <a:ext cx="793750" cy="420687"/>
          </a:xfrm>
          <a:prstGeom prst="rect">
            <a:avLst/>
          </a:prstGeom>
          <a:noFill/>
          <a:ln>
            <a:solidFill>
              <a:srgbClr val="FFFFFF"/>
            </a:solidFill>
          </a:ln>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srgbClr val="67757D">
                    <a:lumMod val="75000"/>
                  </a:srgbClr>
                </a:solidFill>
                <a:effectLst/>
                <a:uLnTx/>
                <a:uFillTx/>
                <a:latin typeface="Arial"/>
                <a:ea typeface="ＭＳ Ｐゴシック" charset="0"/>
                <a:cs typeface="Arial"/>
              </a:rPr>
              <a:t>2025</a:t>
            </a:r>
          </a:p>
        </p:txBody>
      </p:sp>
      <p:sp>
        <p:nvSpPr>
          <p:cNvPr id="11" name="TextBox 10">
            <a:extLst>
              <a:ext uri="{FF2B5EF4-FFF2-40B4-BE49-F238E27FC236}">
                <a16:creationId xmlns:a16="http://schemas.microsoft.com/office/drawing/2014/main" id="{A83C5161-A18D-0E9F-3298-665948F71717}"/>
              </a:ext>
            </a:extLst>
          </p:cNvPr>
          <p:cNvSpPr txBox="1"/>
          <p:nvPr/>
        </p:nvSpPr>
        <p:spPr>
          <a:xfrm>
            <a:off x="9482138" y="5980113"/>
            <a:ext cx="793750" cy="420687"/>
          </a:xfrm>
          <a:prstGeom prst="rect">
            <a:avLst/>
          </a:prstGeom>
          <a:noFill/>
          <a:ln>
            <a:noFill/>
          </a:ln>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srgbClr val="67757D">
                    <a:lumMod val="75000"/>
                  </a:srgbClr>
                </a:solidFill>
                <a:effectLst/>
                <a:uLnTx/>
                <a:uFillTx/>
                <a:latin typeface="Arial"/>
                <a:ea typeface="ＭＳ Ｐゴシック" charset="0"/>
                <a:cs typeface="Arial"/>
              </a:rPr>
              <a:t>2026</a:t>
            </a:r>
          </a:p>
        </p:txBody>
      </p:sp>
      <p:sp>
        <p:nvSpPr>
          <p:cNvPr id="145" name="TextBox 144">
            <a:extLst>
              <a:ext uri="{FF2B5EF4-FFF2-40B4-BE49-F238E27FC236}">
                <a16:creationId xmlns:a16="http://schemas.microsoft.com/office/drawing/2014/main" id="{7FD28CDB-9EA6-3EA1-4D51-40AF66AED1D2}"/>
              </a:ext>
            </a:extLst>
          </p:cNvPr>
          <p:cNvSpPr txBox="1"/>
          <p:nvPr/>
        </p:nvSpPr>
        <p:spPr>
          <a:xfrm>
            <a:off x="10493375" y="5980113"/>
            <a:ext cx="793750" cy="420687"/>
          </a:xfrm>
          <a:prstGeom prst="rect">
            <a:avLst/>
          </a:prstGeom>
          <a:noFill/>
          <a:ln>
            <a:noFill/>
          </a:ln>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srgbClr val="67757D">
                    <a:lumMod val="75000"/>
                  </a:srgbClr>
                </a:solidFill>
                <a:effectLst/>
                <a:uLnTx/>
                <a:uFillTx/>
                <a:latin typeface="Arial"/>
                <a:ea typeface="ＭＳ Ｐゴシック" charset="0"/>
                <a:cs typeface="Arial"/>
              </a:rPr>
              <a:t>2027</a:t>
            </a:r>
          </a:p>
        </p:txBody>
      </p:sp>
      <p:grpSp>
        <p:nvGrpSpPr>
          <p:cNvPr id="17446" name="Group 22">
            <a:extLst>
              <a:ext uri="{FF2B5EF4-FFF2-40B4-BE49-F238E27FC236}">
                <a16:creationId xmlns:a16="http://schemas.microsoft.com/office/drawing/2014/main" id="{EC442740-ACBF-EC17-9062-5B5811BE3702}"/>
              </a:ext>
            </a:extLst>
          </p:cNvPr>
          <p:cNvGrpSpPr>
            <a:grpSpLocks/>
          </p:cNvGrpSpPr>
          <p:nvPr/>
        </p:nvGrpSpPr>
        <p:grpSpPr bwMode="auto">
          <a:xfrm>
            <a:off x="1203325" y="5743575"/>
            <a:ext cx="9782175" cy="223838"/>
            <a:chOff x="1057634" y="4127586"/>
            <a:chExt cx="8389581" cy="191171"/>
          </a:xfrm>
        </p:grpSpPr>
        <p:sp>
          <p:nvSpPr>
            <p:cNvPr id="12" name="Freeform 11">
              <a:extLst>
                <a:ext uri="{FF2B5EF4-FFF2-40B4-BE49-F238E27FC236}">
                  <a16:creationId xmlns:a16="http://schemas.microsoft.com/office/drawing/2014/main" id="{8E560701-30DD-85A3-E7D2-49CD321533EC}"/>
                </a:ext>
              </a:extLst>
            </p:cNvPr>
            <p:cNvSpPr/>
            <p:nvPr/>
          </p:nvSpPr>
          <p:spPr>
            <a:xfrm>
              <a:off x="1057634" y="4141144"/>
              <a:ext cx="7420191" cy="115245"/>
            </a:xfrm>
            <a:custGeom>
              <a:avLst/>
              <a:gdLst>
                <a:gd name="connsiteX0" fmla="*/ 0 w 7417389"/>
                <a:gd name="connsiteY0" fmla="*/ 10672 h 330828"/>
                <a:gd name="connsiteX1" fmla="*/ 10673 w 7417389"/>
                <a:gd name="connsiteY1" fmla="*/ 330828 h 330828"/>
                <a:gd name="connsiteX2" fmla="*/ 6606279 w 7417389"/>
                <a:gd name="connsiteY2" fmla="*/ 309484 h 330828"/>
                <a:gd name="connsiteX3" fmla="*/ 6595607 w 7417389"/>
                <a:gd name="connsiteY3" fmla="*/ 0 h 330828"/>
                <a:gd name="connsiteX4" fmla="*/ 7417389 w 7417389"/>
                <a:gd name="connsiteY4" fmla="*/ 0 h 330828"/>
                <a:gd name="connsiteX0" fmla="*/ 0 w 7417389"/>
                <a:gd name="connsiteY0" fmla="*/ 10672 h 330828"/>
                <a:gd name="connsiteX1" fmla="*/ 10673 w 7417389"/>
                <a:gd name="connsiteY1" fmla="*/ 330828 h 330828"/>
                <a:gd name="connsiteX2" fmla="*/ 6670314 w 7417389"/>
                <a:gd name="connsiteY2" fmla="*/ 309484 h 330828"/>
                <a:gd name="connsiteX3" fmla="*/ 6595607 w 7417389"/>
                <a:gd name="connsiteY3" fmla="*/ 0 h 330828"/>
                <a:gd name="connsiteX4" fmla="*/ 7417389 w 7417389"/>
                <a:gd name="connsiteY4" fmla="*/ 0 h 330828"/>
                <a:gd name="connsiteX0" fmla="*/ 0 w 7417389"/>
                <a:gd name="connsiteY0" fmla="*/ 10672 h 330828"/>
                <a:gd name="connsiteX1" fmla="*/ 10673 w 7417389"/>
                <a:gd name="connsiteY1" fmla="*/ 330828 h 330828"/>
                <a:gd name="connsiteX2" fmla="*/ 6670314 w 7417389"/>
                <a:gd name="connsiteY2" fmla="*/ 309484 h 330828"/>
                <a:gd name="connsiteX3" fmla="*/ 6691660 w 7417389"/>
                <a:gd name="connsiteY3" fmla="*/ 0 h 330828"/>
                <a:gd name="connsiteX4" fmla="*/ 7417389 w 7417389"/>
                <a:gd name="connsiteY4" fmla="*/ 0 h 330828"/>
                <a:gd name="connsiteX0" fmla="*/ 0 w 7417389"/>
                <a:gd name="connsiteY0" fmla="*/ 10672 h 330828"/>
                <a:gd name="connsiteX1" fmla="*/ 10673 w 7417389"/>
                <a:gd name="connsiteY1" fmla="*/ 330828 h 330828"/>
                <a:gd name="connsiteX2" fmla="*/ 6670314 w 7417389"/>
                <a:gd name="connsiteY2" fmla="*/ 309484 h 330828"/>
                <a:gd name="connsiteX3" fmla="*/ 6691660 w 7417389"/>
                <a:gd name="connsiteY3" fmla="*/ 0 h 330828"/>
                <a:gd name="connsiteX4" fmla="*/ 7417389 w 7417389"/>
                <a:gd name="connsiteY4" fmla="*/ 0 h 330828"/>
                <a:gd name="connsiteX0" fmla="*/ 0 w 7417389"/>
                <a:gd name="connsiteY0" fmla="*/ 10672 h 330828"/>
                <a:gd name="connsiteX1" fmla="*/ 10673 w 7417389"/>
                <a:gd name="connsiteY1" fmla="*/ 330828 h 330828"/>
                <a:gd name="connsiteX2" fmla="*/ 6670314 w 7417389"/>
                <a:gd name="connsiteY2" fmla="*/ 309484 h 330828"/>
                <a:gd name="connsiteX3" fmla="*/ 6691660 w 7417389"/>
                <a:gd name="connsiteY3" fmla="*/ 0 h 330828"/>
                <a:gd name="connsiteX4" fmla="*/ 7417389 w 7417389"/>
                <a:gd name="connsiteY4" fmla="*/ 0 h 330828"/>
                <a:gd name="connsiteX0" fmla="*/ 0 w 7417389"/>
                <a:gd name="connsiteY0" fmla="*/ 21344 h 341500"/>
                <a:gd name="connsiteX1" fmla="*/ 10673 w 7417389"/>
                <a:gd name="connsiteY1" fmla="*/ 341500 h 341500"/>
                <a:gd name="connsiteX2" fmla="*/ 6670314 w 7417389"/>
                <a:gd name="connsiteY2" fmla="*/ 320156 h 341500"/>
                <a:gd name="connsiteX3" fmla="*/ 6659642 w 7417389"/>
                <a:gd name="connsiteY3" fmla="*/ 0 h 341500"/>
                <a:gd name="connsiteX4" fmla="*/ 7417389 w 7417389"/>
                <a:gd name="connsiteY4" fmla="*/ 10672 h 341500"/>
                <a:gd name="connsiteX0" fmla="*/ 0 w 6670314"/>
                <a:gd name="connsiteY0" fmla="*/ 21344 h 341500"/>
                <a:gd name="connsiteX1" fmla="*/ 10673 w 6670314"/>
                <a:gd name="connsiteY1" fmla="*/ 341500 h 341500"/>
                <a:gd name="connsiteX2" fmla="*/ 6670314 w 6670314"/>
                <a:gd name="connsiteY2" fmla="*/ 320156 h 341500"/>
                <a:gd name="connsiteX3" fmla="*/ 6659642 w 6670314"/>
                <a:gd name="connsiteY3" fmla="*/ 0 h 341500"/>
                <a:gd name="connsiteX0" fmla="*/ 0 w 6670314"/>
                <a:gd name="connsiteY0" fmla="*/ 21344 h 341500"/>
                <a:gd name="connsiteX1" fmla="*/ 10673 w 6670314"/>
                <a:gd name="connsiteY1" fmla="*/ 341500 h 341500"/>
                <a:gd name="connsiteX2" fmla="*/ 6670314 w 6670314"/>
                <a:gd name="connsiteY2" fmla="*/ 320156 h 341500"/>
                <a:gd name="connsiteX3" fmla="*/ 6659642 w 6670314"/>
                <a:gd name="connsiteY3" fmla="*/ 0 h 341500"/>
                <a:gd name="connsiteX0" fmla="*/ 12262 w 6659641"/>
                <a:gd name="connsiteY0" fmla="*/ 53094 h 341500"/>
                <a:gd name="connsiteX1" fmla="*/ 0 w 6659641"/>
                <a:gd name="connsiteY1" fmla="*/ 341500 h 341500"/>
                <a:gd name="connsiteX2" fmla="*/ 6659641 w 6659641"/>
                <a:gd name="connsiteY2" fmla="*/ 320156 h 341500"/>
                <a:gd name="connsiteX3" fmla="*/ 6648969 w 6659641"/>
                <a:gd name="connsiteY3" fmla="*/ 0 h 341500"/>
                <a:gd name="connsiteX0" fmla="*/ 0 w 6647379"/>
                <a:gd name="connsiteY0" fmla="*/ 53094 h 341500"/>
                <a:gd name="connsiteX1" fmla="*/ 10674 w 6647379"/>
                <a:gd name="connsiteY1" fmla="*/ 341500 h 341500"/>
                <a:gd name="connsiteX2" fmla="*/ 6647379 w 6647379"/>
                <a:gd name="connsiteY2" fmla="*/ 320156 h 341500"/>
                <a:gd name="connsiteX3" fmla="*/ 6636707 w 6647379"/>
                <a:gd name="connsiteY3" fmla="*/ 0 h 341500"/>
                <a:gd name="connsiteX0" fmla="*/ 3088 w 6650467"/>
                <a:gd name="connsiteY0" fmla="*/ 53094 h 341500"/>
                <a:gd name="connsiteX1" fmla="*/ 0 w 6650467"/>
                <a:gd name="connsiteY1" fmla="*/ 341500 h 341500"/>
                <a:gd name="connsiteX2" fmla="*/ 6650467 w 6650467"/>
                <a:gd name="connsiteY2" fmla="*/ 320156 h 341500"/>
                <a:gd name="connsiteX3" fmla="*/ 6639795 w 6650467"/>
                <a:gd name="connsiteY3" fmla="*/ 0 h 341500"/>
                <a:gd name="connsiteX0" fmla="*/ 3088 w 6650467"/>
                <a:gd name="connsiteY0" fmla="*/ 53094 h 341500"/>
                <a:gd name="connsiteX1" fmla="*/ 0 w 6650467"/>
                <a:gd name="connsiteY1" fmla="*/ 341500 h 341500"/>
                <a:gd name="connsiteX2" fmla="*/ 6650467 w 6650467"/>
                <a:gd name="connsiteY2" fmla="*/ 320156 h 341500"/>
                <a:gd name="connsiteX3" fmla="*/ 6639795 w 6650467"/>
                <a:gd name="connsiteY3" fmla="*/ 0 h 341500"/>
                <a:gd name="connsiteX0" fmla="*/ 3088 w 6645880"/>
                <a:gd name="connsiteY0" fmla="*/ 53094 h 342835"/>
                <a:gd name="connsiteX1" fmla="*/ 0 w 6645880"/>
                <a:gd name="connsiteY1" fmla="*/ 341500 h 342835"/>
                <a:gd name="connsiteX2" fmla="*/ 6645880 w 6645880"/>
                <a:gd name="connsiteY2" fmla="*/ 342835 h 342835"/>
                <a:gd name="connsiteX3" fmla="*/ 6639795 w 6645880"/>
                <a:gd name="connsiteY3" fmla="*/ 0 h 342835"/>
                <a:gd name="connsiteX0" fmla="*/ 3088 w 6653556"/>
                <a:gd name="connsiteY0" fmla="*/ 12272 h 302013"/>
                <a:gd name="connsiteX1" fmla="*/ 0 w 6653556"/>
                <a:gd name="connsiteY1" fmla="*/ 300678 h 302013"/>
                <a:gd name="connsiteX2" fmla="*/ 6645880 w 6653556"/>
                <a:gd name="connsiteY2" fmla="*/ 302013 h 302013"/>
                <a:gd name="connsiteX3" fmla="*/ 6653556 w 6653556"/>
                <a:gd name="connsiteY3" fmla="*/ 0 h 302013"/>
                <a:gd name="connsiteX0" fmla="*/ 3088 w 6659641"/>
                <a:gd name="connsiteY0" fmla="*/ 12272 h 302013"/>
                <a:gd name="connsiteX1" fmla="*/ 0 w 6659641"/>
                <a:gd name="connsiteY1" fmla="*/ 300678 h 302013"/>
                <a:gd name="connsiteX2" fmla="*/ 6659641 w 6659641"/>
                <a:gd name="connsiteY2" fmla="*/ 302013 h 302013"/>
                <a:gd name="connsiteX3" fmla="*/ 6653556 w 6659641"/>
                <a:gd name="connsiteY3" fmla="*/ 0 h 302013"/>
                <a:gd name="connsiteX0" fmla="*/ 3088 w 6676493"/>
                <a:gd name="connsiteY0" fmla="*/ 23865 h 313606"/>
                <a:gd name="connsiteX1" fmla="*/ 0 w 6676493"/>
                <a:gd name="connsiteY1" fmla="*/ 312271 h 313606"/>
                <a:gd name="connsiteX2" fmla="*/ 6659641 w 6676493"/>
                <a:gd name="connsiteY2" fmla="*/ 313606 h 313606"/>
                <a:gd name="connsiteX3" fmla="*/ 6676354 w 6676493"/>
                <a:gd name="connsiteY3" fmla="*/ 0 h 313606"/>
                <a:gd name="connsiteX0" fmla="*/ 3088 w 6661607"/>
                <a:gd name="connsiteY0" fmla="*/ 23865 h 313606"/>
                <a:gd name="connsiteX1" fmla="*/ 0 w 6661607"/>
                <a:gd name="connsiteY1" fmla="*/ 312271 h 313606"/>
                <a:gd name="connsiteX2" fmla="*/ 6659641 w 6661607"/>
                <a:gd name="connsiteY2" fmla="*/ 313606 h 313606"/>
                <a:gd name="connsiteX3" fmla="*/ 6661155 w 6661607"/>
                <a:gd name="connsiteY3" fmla="*/ 0 h 313606"/>
                <a:gd name="connsiteX0" fmla="*/ 3088 w 6659641"/>
                <a:gd name="connsiteY0" fmla="*/ 23865 h 313606"/>
                <a:gd name="connsiteX1" fmla="*/ 0 w 6659641"/>
                <a:gd name="connsiteY1" fmla="*/ 312271 h 313606"/>
                <a:gd name="connsiteX2" fmla="*/ 6659641 w 6659641"/>
                <a:gd name="connsiteY2" fmla="*/ 313606 h 313606"/>
                <a:gd name="connsiteX3" fmla="*/ 6653557 w 6659641"/>
                <a:gd name="connsiteY3" fmla="*/ 0 h 313606"/>
                <a:gd name="connsiteX0" fmla="*/ 3088 w 6668969"/>
                <a:gd name="connsiteY0" fmla="*/ 23865 h 313606"/>
                <a:gd name="connsiteX1" fmla="*/ 0 w 6668969"/>
                <a:gd name="connsiteY1" fmla="*/ 312271 h 313606"/>
                <a:gd name="connsiteX2" fmla="*/ 6659641 w 6668969"/>
                <a:gd name="connsiteY2" fmla="*/ 313606 h 313606"/>
                <a:gd name="connsiteX3" fmla="*/ 6668756 w 6668969"/>
                <a:gd name="connsiteY3" fmla="*/ 0 h 313606"/>
                <a:gd name="connsiteX0" fmla="*/ 3088 w 6659641"/>
                <a:gd name="connsiteY0" fmla="*/ 23865 h 313606"/>
                <a:gd name="connsiteX1" fmla="*/ 0 w 6659641"/>
                <a:gd name="connsiteY1" fmla="*/ 312271 h 313606"/>
                <a:gd name="connsiteX2" fmla="*/ 6659641 w 6659641"/>
                <a:gd name="connsiteY2" fmla="*/ 313606 h 313606"/>
                <a:gd name="connsiteX3" fmla="*/ 6653558 w 6659641"/>
                <a:gd name="connsiteY3" fmla="*/ 0 h 313606"/>
                <a:gd name="connsiteX0" fmla="*/ 3088 w 6665246"/>
                <a:gd name="connsiteY0" fmla="*/ 23865 h 313606"/>
                <a:gd name="connsiteX1" fmla="*/ 0 w 6665246"/>
                <a:gd name="connsiteY1" fmla="*/ 312271 h 313606"/>
                <a:gd name="connsiteX2" fmla="*/ 6659641 w 6665246"/>
                <a:gd name="connsiteY2" fmla="*/ 313606 h 313606"/>
                <a:gd name="connsiteX3" fmla="*/ 6664957 w 6665246"/>
                <a:gd name="connsiteY3" fmla="*/ 0 h 313606"/>
                <a:gd name="connsiteX0" fmla="*/ 3088 w 6659891"/>
                <a:gd name="connsiteY0" fmla="*/ 23865 h 313606"/>
                <a:gd name="connsiteX1" fmla="*/ 0 w 6659891"/>
                <a:gd name="connsiteY1" fmla="*/ 312271 h 313606"/>
                <a:gd name="connsiteX2" fmla="*/ 6659641 w 6659891"/>
                <a:gd name="connsiteY2" fmla="*/ 313606 h 313606"/>
                <a:gd name="connsiteX3" fmla="*/ 6659258 w 6659891"/>
                <a:gd name="connsiteY3" fmla="*/ 0 h 313606"/>
                <a:gd name="connsiteX0" fmla="*/ 91 w 6665444"/>
                <a:gd name="connsiteY0" fmla="*/ 32560 h 313606"/>
                <a:gd name="connsiteX1" fmla="*/ 5553 w 6665444"/>
                <a:gd name="connsiteY1" fmla="*/ 312271 h 313606"/>
                <a:gd name="connsiteX2" fmla="*/ 6665194 w 6665444"/>
                <a:gd name="connsiteY2" fmla="*/ 313606 h 313606"/>
                <a:gd name="connsiteX3" fmla="*/ 6664811 w 6665444"/>
                <a:gd name="connsiteY3" fmla="*/ 0 h 313606"/>
                <a:gd name="connsiteX0" fmla="*/ 5937 w 6659891"/>
                <a:gd name="connsiteY0" fmla="*/ 23865 h 313606"/>
                <a:gd name="connsiteX1" fmla="*/ 0 w 6659891"/>
                <a:gd name="connsiteY1" fmla="*/ 312271 h 313606"/>
                <a:gd name="connsiteX2" fmla="*/ 6659641 w 6659891"/>
                <a:gd name="connsiteY2" fmla="*/ 313606 h 313606"/>
                <a:gd name="connsiteX3" fmla="*/ 6659258 w 6659891"/>
                <a:gd name="connsiteY3" fmla="*/ 0 h 313606"/>
                <a:gd name="connsiteX0" fmla="*/ 91 w 6665444"/>
                <a:gd name="connsiteY0" fmla="*/ 23865 h 313606"/>
                <a:gd name="connsiteX1" fmla="*/ 5553 w 6665444"/>
                <a:gd name="connsiteY1" fmla="*/ 312271 h 313606"/>
                <a:gd name="connsiteX2" fmla="*/ 6665194 w 6665444"/>
                <a:gd name="connsiteY2" fmla="*/ 313606 h 313606"/>
                <a:gd name="connsiteX3" fmla="*/ 6664811 w 6665444"/>
                <a:gd name="connsiteY3" fmla="*/ 0 h 313606"/>
                <a:gd name="connsiteX0" fmla="*/ 3087 w 6659891"/>
                <a:gd name="connsiteY0" fmla="*/ 23865 h 313606"/>
                <a:gd name="connsiteX1" fmla="*/ 0 w 6659891"/>
                <a:gd name="connsiteY1" fmla="*/ 312271 h 313606"/>
                <a:gd name="connsiteX2" fmla="*/ 6659641 w 6659891"/>
                <a:gd name="connsiteY2" fmla="*/ 313606 h 313606"/>
                <a:gd name="connsiteX3" fmla="*/ 6659258 w 6659891"/>
                <a:gd name="connsiteY3" fmla="*/ 0 h 313606"/>
              </a:gdLst>
              <a:ahLst/>
              <a:cxnLst>
                <a:cxn ang="0">
                  <a:pos x="connsiteX0" y="connsiteY0"/>
                </a:cxn>
                <a:cxn ang="0">
                  <a:pos x="connsiteX1" y="connsiteY1"/>
                </a:cxn>
                <a:cxn ang="0">
                  <a:pos x="connsiteX2" y="connsiteY2"/>
                </a:cxn>
                <a:cxn ang="0">
                  <a:pos x="connsiteX3" y="connsiteY3"/>
                </a:cxn>
              </a:cxnLst>
              <a:rect l="l" t="t" r="r" b="b"/>
              <a:pathLst>
                <a:path w="6659891" h="313606">
                  <a:moveTo>
                    <a:pt x="3087" y="23865"/>
                  </a:moveTo>
                  <a:cubicBezTo>
                    <a:pt x="2058" y="120000"/>
                    <a:pt x="1544" y="168068"/>
                    <a:pt x="0" y="312271"/>
                  </a:cubicBezTo>
                  <a:lnTo>
                    <a:pt x="6659641" y="313606"/>
                  </a:lnTo>
                  <a:cubicBezTo>
                    <a:pt x="6657613" y="212935"/>
                    <a:pt x="6661286" y="100671"/>
                    <a:pt x="6659258" y="0"/>
                  </a:cubicBezTo>
                </a:path>
              </a:pathLst>
            </a:custGeom>
            <a:noFill/>
            <a:ln w="25400" cap="flat" cmpd="sng" algn="ctr">
              <a:solidFill>
                <a:schemeClr val="tx1">
                  <a:lumMod val="75000"/>
                </a:schemeClr>
              </a:solidFill>
              <a:prstDash val="solid"/>
              <a:miter lim="800000"/>
            </a:ln>
            <a:effec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67757D">
                    <a:lumMod val="75000"/>
                  </a:srgbClr>
                </a:solidFill>
                <a:effectLst/>
                <a:uLnTx/>
                <a:uFillTx/>
                <a:latin typeface="Calibri"/>
                <a:ea typeface="ＭＳ Ｐゴシック" charset="0"/>
                <a:cs typeface="+mn-cs"/>
              </a:endParaRPr>
            </a:p>
          </p:txBody>
        </p:sp>
        <p:pic>
          <p:nvPicPr>
            <p:cNvPr id="17466" name="Picture 20">
              <a:extLst>
                <a:ext uri="{FF2B5EF4-FFF2-40B4-BE49-F238E27FC236}">
                  <a16:creationId xmlns:a16="http://schemas.microsoft.com/office/drawing/2014/main" id="{BCA67AB6-8417-4ABB-E9CF-7009244B6D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7704" y="4127586"/>
              <a:ext cx="969511" cy="19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6" name="Freeform 15">
            <a:extLst>
              <a:ext uri="{FF2B5EF4-FFF2-40B4-BE49-F238E27FC236}">
                <a16:creationId xmlns:a16="http://schemas.microsoft.com/office/drawing/2014/main" id="{FA1188D3-AA63-AC45-BB01-9DC2A76C7F5C}"/>
              </a:ext>
            </a:extLst>
          </p:cNvPr>
          <p:cNvSpPr/>
          <p:nvPr/>
        </p:nvSpPr>
        <p:spPr>
          <a:xfrm rot="10920000">
            <a:off x="2424113" y="5754688"/>
            <a:ext cx="3175" cy="157162"/>
          </a:xfrm>
          <a:custGeom>
            <a:avLst/>
            <a:gdLst>
              <a:gd name="connsiteX0" fmla="*/ 4536 w 4536"/>
              <a:gd name="connsiteY0" fmla="*/ 322036 h 322036"/>
              <a:gd name="connsiteX1" fmla="*/ 0 w 4536"/>
              <a:gd name="connsiteY1" fmla="*/ 0 h 322036"/>
            </a:gdLst>
            <a:ahLst/>
            <a:cxnLst>
              <a:cxn ang="0">
                <a:pos x="connsiteX0" y="connsiteY0"/>
              </a:cxn>
              <a:cxn ang="0">
                <a:pos x="connsiteX1" y="connsiteY1"/>
              </a:cxn>
            </a:cxnLst>
            <a:rect l="l" t="t" r="r" b="b"/>
            <a:pathLst>
              <a:path w="4536" h="322036">
                <a:moveTo>
                  <a:pt x="4536" y="322036"/>
                </a:moveTo>
                <a:lnTo>
                  <a:pt x="0" y="0"/>
                </a:lnTo>
              </a:path>
            </a:pathLst>
          </a:custGeom>
          <a:noFill/>
          <a:ln w="25400" cap="flat" cmpd="sng" algn="ctr">
            <a:solidFill>
              <a:schemeClr val="tx1">
                <a:lumMod val="75000"/>
              </a:schemeClr>
            </a:solidFill>
            <a:prstDash val="solid"/>
          </a:ln>
          <a:effec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67757D">
                  <a:lumMod val="75000"/>
                </a:srgbClr>
              </a:solidFill>
              <a:effectLst/>
              <a:uLnTx/>
              <a:uFillTx/>
              <a:latin typeface="Calibri"/>
              <a:ea typeface="ＭＳ Ｐゴシック" charset="0"/>
              <a:cs typeface="+mn-cs"/>
            </a:endParaRPr>
          </a:p>
        </p:txBody>
      </p:sp>
      <p:sp>
        <p:nvSpPr>
          <p:cNvPr id="107" name="Freeform 15">
            <a:extLst>
              <a:ext uri="{FF2B5EF4-FFF2-40B4-BE49-F238E27FC236}">
                <a16:creationId xmlns:a16="http://schemas.microsoft.com/office/drawing/2014/main" id="{3E3A2EC3-7B11-954E-89CA-F7B5BA718D1D}"/>
              </a:ext>
            </a:extLst>
          </p:cNvPr>
          <p:cNvSpPr/>
          <p:nvPr/>
        </p:nvSpPr>
        <p:spPr>
          <a:xfrm rot="10920000">
            <a:off x="3489325" y="5754688"/>
            <a:ext cx="4763" cy="157162"/>
          </a:xfrm>
          <a:custGeom>
            <a:avLst/>
            <a:gdLst>
              <a:gd name="connsiteX0" fmla="*/ 4536 w 4536"/>
              <a:gd name="connsiteY0" fmla="*/ 322036 h 322036"/>
              <a:gd name="connsiteX1" fmla="*/ 0 w 4536"/>
              <a:gd name="connsiteY1" fmla="*/ 0 h 322036"/>
            </a:gdLst>
            <a:ahLst/>
            <a:cxnLst>
              <a:cxn ang="0">
                <a:pos x="connsiteX0" y="connsiteY0"/>
              </a:cxn>
              <a:cxn ang="0">
                <a:pos x="connsiteX1" y="connsiteY1"/>
              </a:cxn>
            </a:cxnLst>
            <a:rect l="l" t="t" r="r" b="b"/>
            <a:pathLst>
              <a:path w="4536" h="322036">
                <a:moveTo>
                  <a:pt x="4536" y="322036"/>
                </a:moveTo>
                <a:lnTo>
                  <a:pt x="0" y="0"/>
                </a:lnTo>
              </a:path>
            </a:pathLst>
          </a:custGeom>
          <a:noFill/>
          <a:ln w="25400" cap="flat" cmpd="sng" algn="ctr">
            <a:solidFill>
              <a:schemeClr val="tx1">
                <a:lumMod val="75000"/>
              </a:schemeClr>
            </a:solidFill>
            <a:prstDash val="solid"/>
          </a:ln>
          <a:effec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67757D">
                  <a:lumMod val="75000"/>
                </a:srgbClr>
              </a:solidFill>
              <a:effectLst/>
              <a:uLnTx/>
              <a:uFillTx/>
              <a:latin typeface="Calibri"/>
              <a:ea typeface="ＭＳ Ｐゴシック" charset="0"/>
              <a:cs typeface="+mn-cs"/>
            </a:endParaRPr>
          </a:p>
        </p:txBody>
      </p:sp>
      <p:sp>
        <p:nvSpPr>
          <p:cNvPr id="148" name="Freeform 15">
            <a:extLst>
              <a:ext uri="{FF2B5EF4-FFF2-40B4-BE49-F238E27FC236}">
                <a16:creationId xmlns:a16="http://schemas.microsoft.com/office/drawing/2014/main" id="{833397EE-5A2A-6030-9E32-A860065122C5}"/>
              </a:ext>
            </a:extLst>
          </p:cNvPr>
          <p:cNvSpPr/>
          <p:nvPr/>
        </p:nvSpPr>
        <p:spPr>
          <a:xfrm rot="10920000">
            <a:off x="4554538" y="5753100"/>
            <a:ext cx="4762" cy="157163"/>
          </a:xfrm>
          <a:custGeom>
            <a:avLst/>
            <a:gdLst>
              <a:gd name="connsiteX0" fmla="*/ 4536 w 4536"/>
              <a:gd name="connsiteY0" fmla="*/ 322036 h 322036"/>
              <a:gd name="connsiteX1" fmla="*/ 0 w 4536"/>
              <a:gd name="connsiteY1" fmla="*/ 0 h 322036"/>
            </a:gdLst>
            <a:ahLst/>
            <a:cxnLst>
              <a:cxn ang="0">
                <a:pos x="connsiteX0" y="connsiteY0"/>
              </a:cxn>
              <a:cxn ang="0">
                <a:pos x="connsiteX1" y="connsiteY1"/>
              </a:cxn>
            </a:cxnLst>
            <a:rect l="l" t="t" r="r" b="b"/>
            <a:pathLst>
              <a:path w="4536" h="322036">
                <a:moveTo>
                  <a:pt x="4536" y="322036"/>
                </a:moveTo>
                <a:lnTo>
                  <a:pt x="0" y="0"/>
                </a:lnTo>
              </a:path>
            </a:pathLst>
          </a:custGeom>
          <a:noFill/>
          <a:ln w="25400" cap="flat" cmpd="sng" algn="ctr">
            <a:solidFill>
              <a:schemeClr val="tx1">
                <a:lumMod val="75000"/>
              </a:schemeClr>
            </a:solidFill>
            <a:prstDash val="solid"/>
          </a:ln>
          <a:effec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67757D">
                  <a:lumMod val="75000"/>
                </a:srgbClr>
              </a:solidFill>
              <a:effectLst/>
              <a:uLnTx/>
              <a:uFillTx/>
              <a:latin typeface="Calibri"/>
              <a:ea typeface="ＭＳ Ｐゴシック" charset="0"/>
              <a:cs typeface="+mn-cs"/>
            </a:endParaRPr>
          </a:p>
        </p:txBody>
      </p:sp>
      <p:sp>
        <p:nvSpPr>
          <p:cNvPr id="150" name="Freeform 15">
            <a:extLst>
              <a:ext uri="{FF2B5EF4-FFF2-40B4-BE49-F238E27FC236}">
                <a16:creationId xmlns:a16="http://schemas.microsoft.com/office/drawing/2014/main" id="{AA003B3D-6EAB-2648-CB5C-9A99284C060E}"/>
              </a:ext>
            </a:extLst>
          </p:cNvPr>
          <p:cNvSpPr/>
          <p:nvPr/>
        </p:nvSpPr>
        <p:spPr>
          <a:xfrm rot="10920000">
            <a:off x="5621338" y="5753100"/>
            <a:ext cx="3175" cy="157163"/>
          </a:xfrm>
          <a:custGeom>
            <a:avLst/>
            <a:gdLst>
              <a:gd name="connsiteX0" fmla="*/ 4536 w 4536"/>
              <a:gd name="connsiteY0" fmla="*/ 322036 h 322036"/>
              <a:gd name="connsiteX1" fmla="*/ 0 w 4536"/>
              <a:gd name="connsiteY1" fmla="*/ 0 h 322036"/>
            </a:gdLst>
            <a:ahLst/>
            <a:cxnLst>
              <a:cxn ang="0">
                <a:pos x="connsiteX0" y="connsiteY0"/>
              </a:cxn>
              <a:cxn ang="0">
                <a:pos x="connsiteX1" y="connsiteY1"/>
              </a:cxn>
            </a:cxnLst>
            <a:rect l="l" t="t" r="r" b="b"/>
            <a:pathLst>
              <a:path w="4536" h="322036">
                <a:moveTo>
                  <a:pt x="4536" y="322036"/>
                </a:moveTo>
                <a:lnTo>
                  <a:pt x="0" y="0"/>
                </a:lnTo>
              </a:path>
            </a:pathLst>
          </a:custGeom>
          <a:noFill/>
          <a:ln w="25400" cap="flat" cmpd="sng" algn="ctr">
            <a:solidFill>
              <a:schemeClr val="tx1">
                <a:lumMod val="75000"/>
              </a:schemeClr>
            </a:solidFill>
            <a:prstDash val="solid"/>
          </a:ln>
          <a:effec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67757D">
                  <a:lumMod val="75000"/>
                </a:srgbClr>
              </a:solidFill>
              <a:effectLst/>
              <a:uLnTx/>
              <a:uFillTx/>
              <a:latin typeface="Calibri"/>
              <a:ea typeface="ＭＳ Ｐゴシック" charset="0"/>
              <a:cs typeface="+mn-cs"/>
            </a:endParaRPr>
          </a:p>
        </p:txBody>
      </p:sp>
      <p:sp>
        <p:nvSpPr>
          <p:cNvPr id="152" name="Freeform 15">
            <a:extLst>
              <a:ext uri="{FF2B5EF4-FFF2-40B4-BE49-F238E27FC236}">
                <a16:creationId xmlns:a16="http://schemas.microsoft.com/office/drawing/2014/main" id="{880B666B-4CE7-BB87-72B8-647D58F4301A}"/>
              </a:ext>
            </a:extLst>
          </p:cNvPr>
          <p:cNvSpPr/>
          <p:nvPr/>
        </p:nvSpPr>
        <p:spPr>
          <a:xfrm rot="10920000">
            <a:off x="6688138" y="5735638"/>
            <a:ext cx="3175" cy="157162"/>
          </a:xfrm>
          <a:custGeom>
            <a:avLst/>
            <a:gdLst>
              <a:gd name="connsiteX0" fmla="*/ 4536 w 4536"/>
              <a:gd name="connsiteY0" fmla="*/ 322036 h 322036"/>
              <a:gd name="connsiteX1" fmla="*/ 0 w 4536"/>
              <a:gd name="connsiteY1" fmla="*/ 0 h 322036"/>
            </a:gdLst>
            <a:ahLst/>
            <a:cxnLst>
              <a:cxn ang="0">
                <a:pos x="connsiteX0" y="connsiteY0"/>
              </a:cxn>
              <a:cxn ang="0">
                <a:pos x="connsiteX1" y="connsiteY1"/>
              </a:cxn>
            </a:cxnLst>
            <a:rect l="l" t="t" r="r" b="b"/>
            <a:pathLst>
              <a:path w="4536" h="322036">
                <a:moveTo>
                  <a:pt x="4536" y="322036"/>
                </a:moveTo>
                <a:lnTo>
                  <a:pt x="0" y="0"/>
                </a:lnTo>
              </a:path>
            </a:pathLst>
          </a:custGeom>
          <a:noFill/>
          <a:ln w="25400" cap="flat" cmpd="sng" algn="ctr">
            <a:solidFill>
              <a:schemeClr val="tx1">
                <a:lumMod val="75000"/>
              </a:schemeClr>
            </a:solidFill>
            <a:prstDash val="solid"/>
          </a:ln>
          <a:effec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67757D">
                  <a:lumMod val="75000"/>
                </a:srgbClr>
              </a:solidFill>
              <a:effectLst/>
              <a:uLnTx/>
              <a:uFillTx/>
              <a:latin typeface="Calibri"/>
              <a:ea typeface="ＭＳ Ｐゴシック" charset="0"/>
              <a:cs typeface="+mn-cs"/>
            </a:endParaRPr>
          </a:p>
        </p:txBody>
      </p:sp>
      <p:sp>
        <p:nvSpPr>
          <p:cNvPr id="153" name="Freeform 15">
            <a:extLst>
              <a:ext uri="{FF2B5EF4-FFF2-40B4-BE49-F238E27FC236}">
                <a16:creationId xmlns:a16="http://schemas.microsoft.com/office/drawing/2014/main" id="{DDFD1F33-B5DF-08B5-ECAF-782674E282DA}"/>
              </a:ext>
            </a:extLst>
          </p:cNvPr>
          <p:cNvSpPr/>
          <p:nvPr/>
        </p:nvSpPr>
        <p:spPr>
          <a:xfrm rot="10920000">
            <a:off x="7751763" y="5735638"/>
            <a:ext cx="4762" cy="157162"/>
          </a:xfrm>
          <a:custGeom>
            <a:avLst/>
            <a:gdLst>
              <a:gd name="connsiteX0" fmla="*/ 4536 w 4536"/>
              <a:gd name="connsiteY0" fmla="*/ 322036 h 322036"/>
              <a:gd name="connsiteX1" fmla="*/ 0 w 4536"/>
              <a:gd name="connsiteY1" fmla="*/ 0 h 322036"/>
            </a:gdLst>
            <a:ahLst/>
            <a:cxnLst>
              <a:cxn ang="0">
                <a:pos x="connsiteX0" y="connsiteY0"/>
              </a:cxn>
              <a:cxn ang="0">
                <a:pos x="connsiteX1" y="connsiteY1"/>
              </a:cxn>
            </a:cxnLst>
            <a:rect l="l" t="t" r="r" b="b"/>
            <a:pathLst>
              <a:path w="4536" h="322036">
                <a:moveTo>
                  <a:pt x="4536" y="322036"/>
                </a:moveTo>
                <a:lnTo>
                  <a:pt x="0" y="0"/>
                </a:lnTo>
              </a:path>
            </a:pathLst>
          </a:custGeom>
          <a:noFill/>
          <a:ln w="25400" cap="flat" cmpd="sng" algn="ctr">
            <a:solidFill>
              <a:schemeClr val="tx1">
                <a:lumMod val="75000"/>
              </a:schemeClr>
            </a:solidFill>
            <a:prstDash val="solid"/>
          </a:ln>
          <a:effec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67757D">
                  <a:lumMod val="75000"/>
                </a:srgbClr>
              </a:solidFill>
              <a:effectLst/>
              <a:uLnTx/>
              <a:uFillTx/>
              <a:latin typeface="Calibri"/>
              <a:ea typeface="ＭＳ Ｐゴシック" charset="0"/>
              <a:cs typeface="+mn-cs"/>
            </a:endParaRPr>
          </a:p>
        </p:txBody>
      </p:sp>
      <p:sp>
        <p:nvSpPr>
          <p:cNvPr id="154" name="Freeform 15">
            <a:extLst>
              <a:ext uri="{FF2B5EF4-FFF2-40B4-BE49-F238E27FC236}">
                <a16:creationId xmlns:a16="http://schemas.microsoft.com/office/drawing/2014/main" id="{D98BF537-AEB9-8FA6-B690-8B06CB7F6F62}"/>
              </a:ext>
            </a:extLst>
          </p:cNvPr>
          <p:cNvSpPr/>
          <p:nvPr/>
        </p:nvSpPr>
        <p:spPr>
          <a:xfrm rot="10920000">
            <a:off x="8816975" y="5722938"/>
            <a:ext cx="4763" cy="157162"/>
          </a:xfrm>
          <a:custGeom>
            <a:avLst/>
            <a:gdLst>
              <a:gd name="connsiteX0" fmla="*/ 4536 w 4536"/>
              <a:gd name="connsiteY0" fmla="*/ 322036 h 322036"/>
              <a:gd name="connsiteX1" fmla="*/ 0 w 4536"/>
              <a:gd name="connsiteY1" fmla="*/ 0 h 322036"/>
            </a:gdLst>
            <a:ahLst/>
            <a:cxnLst>
              <a:cxn ang="0">
                <a:pos x="connsiteX0" y="connsiteY0"/>
              </a:cxn>
              <a:cxn ang="0">
                <a:pos x="connsiteX1" y="connsiteY1"/>
              </a:cxn>
            </a:cxnLst>
            <a:rect l="l" t="t" r="r" b="b"/>
            <a:pathLst>
              <a:path w="4536" h="322036">
                <a:moveTo>
                  <a:pt x="4536" y="322036"/>
                </a:moveTo>
                <a:lnTo>
                  <a:pt x="0" y="0"/>
                </a:lnTo>
              </a:path>
            </a:pathLst>
          </a:custGeom>
          <a:noFill/>
          <a:ln w="25400" cap="flat" cmpd="sng" algn="ctr">
            <a:solidFill>
              <a:schemeClr val="tx1">
                <a:lumMod val="75000"/>
              </a:schemeClr>
            </a:solidFill>
            <a:prstDash val="solid"/>
          </a:ln>
          <a:effec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67757D">
                  <a:lumMod val="75000"/>
                </a:srgbClr>
              </a:solidFill>
              <a:effectLst/>
              <a:uLnTx/>
              <a:uFillTx/>
              <a:latin typeface="Calibri"/>
              <a:ea typeface="ＭＳ Ｐゴシック" charset="0"/>
              <a:cs typeface="+mn-cs"/>
            </a:endParaRPr>
          </a:p>
        </p:txBody>
      </p:sp>
      <p:sp>
        <p:nvSpPr>
          <p:cNvPr id="176" name="Freeform 15">
            <a:extLst>
              <a:ext uri="{FF2B5EF4-FFF2-40B4-BE49-F238E27FC236}">
                <a16:creationId xmlns:a16="http://schemas.microsoft.com/office/drawing/2014/main" id="{7F1DDF38-632D-292A-53FD-D56A022A5753}"/>
              </a:ext>
            </a:extLst>
          </p:cNvPr>
          <p:cNvSpPr/>
          <p:nvPr/>
        </p:nvSpPr>
        <p:spPr>
          <a:xfrm rot="10920000">
            <a:off x="9848850" y="5722938"/>
            <a:ext cx="3175" cy="157162"/>
          </a:xfrm>
          <a:custGeom>
            <a:avLst/>
            <a:gdLst>
              <a:gd name="connsiteX0" fmla="*/ 4536 w 4536"/>
              <a:gd name="connsiteY0" fmla="*/ 322036 h 322036"/>
              <a:gd name="connsiteX1" fmla="*/ 0 w 4536"/>
              <a:gd name="connsiteY1" fmla="*/ 0 h 322036"/>
            </a:gdLst>
            <a:ahLst/>
            <a:cxnLst>
              <a:cxn ang="0">
                <a:pos x="connsiteX0" y="connsiteY0"/>
              </a:cxn>
              <a:cxn ang="0">
                <a:pos x="connsiteX1" y="connsiteY1"/>
              </a:cxn>
            </a:cxnLst>
            <a:rect l="l" t="t" r="r" b="b"/>
            <a:pathLst>
              <a:path w="4536" h="322036">
                <a:moveTo>
                  <a:pt x="4536" y="322036"/>
                </a:moveTo>
                <a:lnTo>
                  <a:pt x="0" y="0"/>
                </a:lnTo>
              </a:path>
            </a:pathLst>
          </a:custGeom>
          <a:noFill/>
          <a:ln w="25400" cap="flat" cmpd="sng" algn="ctr">
            <a:solidFill>
              <a:schemeClr val="tx1">
                <a:lumMod val="75000"/>
              </a:schemeClr>
            </a:solidFill>
            <a:prstDash val="solid"/>
          </a:ln>
          <a:effec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67757D">
                  <a:lumMod val="75000"/>
                </a:srgbClr>
              </a:solidFill>
              <a:effectLst/>
              <a:uLnTx/>
              <a:uFillTx/>
              <a:latin typeface="Calibri"/>
              <a:ea typeface="ＭＳ Ｐゴシック" charset="0"/>
              <a:cs typeface="+mn-cs"/>
            </a:endParaRPr>
          </a:p>
        </p:txBody>
      </p:sp>
      <p:sp>
        <p:nvSpPr>
          <p:cNvPr id="99" name="Line Callout 1 23">
            <a:extLst>
              <a:ext uri="{FF2B5EF4-FFF2-40B4-BE49-F238E27FC236}">
                <a16:creationId xmlns:a16="http://schemas.microsoft.com/office/drawing/2014/main" id="{F6297E6C-60E4-46EC-FF6C-ADC9CD2CEF3E}"/>
              </a:ext>
            </a:extLst>
          </p:cNvPr>
          <p:cNvSpPr/>
          <p:nvPr/>
        </p:nvSpPr>
        <p:spPr>
          <a:xfrm>
            <a:off x="41275" y="5286375"/>
            <a:ext cx="1576388" cy="461963"/>
          </a:xfrm>
          <a:custGeom>
            <a:avLst/>
            <a:gdLst>
              <a:gd name="connsiteX0" fmla="*/ 0 w 1283702"/>
              <a:gd name="connsiteY0" fmla="*/ 0 h 571134"/>
              <a:gd name="connsiteX1" fmla="*/ 1283702 w 1283702"/>
              <a:gd name="connsiteY1" fmla="*/ 0 h 571134"/>
              <a:gd name="connsiteX2" fmla="*/ 1283702 w 1283702"/>
              <a:gd name="connsiteY2" fmla="*/ 571134 h 571134"/>
              <a:gd name="connsiteX3" fmla="*/ 0 w 1283702"/>
              <a:gd name="connsiteY3" fmla="*/ 571134 h 571134"/>
              <a:gd name="connsiteX4" fmla="*/ 0 w 1283702"/>
              <a:gd name="connsiteY4" fmla="*/ 0 h 571134"/>
              <a:gd name="connsiteX0" fmla="*/ 816101 w 1283702"/>
              <a:gd name="connsiteY0" fmla="*/ 1116807 h 571134"/>
              <a:gd name="connsiteX1" fmla="*/ 271246 w 1283702"/>
              <a:gd name="connsiteY1" fmla="*/ 582043 h 571134"/>
              <a:gd name="connsiteX0" fmla="*/ 0 w 1283702"/>
              <a:gd name="connsiteY0" fmla="*/ 0 h 1116807"/>
              <a:gd name="connsiteX1" fmla="*/ 1283702 w 1283702"/>
              <a:gd name="connsiteY1" fmla="*/ 0 h 1116807"/>
              <a:gd name="connsiteX2" fmla="*/ 1283702 w 1283702"/>
              <a:gd name="connsiteY2" fmla="*/ 571134 h 1116807"/>
              <a:gd name="connsiteX3" fmla="*/ 0 w 1283702"/>
              <a:gd name="connsiteY3" fmla="*/ 571134 h 1116807"/>
              <a:gd name="connsiteX4" fmla="*/ 0 w 1283702"/>
              <a:gd name="connsiteY4" fmla="*/ 0 h 1116807"/>
              <a:gd name="connsiteX0" fmla="*/ 816101 w 1283702"/>
              <a:gd name="connsiteY0" fmla="*/ 1116807 h 1116807"/>
              <a:gd name="connsiteX1" fmla="*/ 271246 w 1283702"/>
              <a:gd name="connsiteY1" fmla="*/ 582043 h 1116807"/>
              <a:gd name="connsiteX2" fmla="*/ 816101 w 1283702"/>
              <a:gd name="connsiteY2" fmla="*/ 1116807 h 1116807"/>
              <a:gd name="connsiteX0" fmla="*/ 0 w 1283702"/>
              <a:gd name="connsiteY0" fmla="*/ 0 h 1116807"/>
              <a:gd name="connsiteX1" fmla="*/ 1283702 w 1283702"/>
              <a:gd name="connsiteY1" fmla="*/ 0 h 1116807"/>
              <a:gd name="connsiteX2" fmla="*/ 1283702 w 1283702"/>
              <a:gd name="connsiteY2" fmla="*/ 571134 h 1116807"/>
              <a:gd name="connsiteX3" fmla="*/ 0 w 1283702"/>
              <a:gd name="connsiteY3" fmla="*/ 571134 h 1116807"/>
              <a:gd name="connsiteX4" fmla="*/ 0 w 1283702"/>
              <a:gd name="connsiteY4" fmla="*/ 0 h 1116807"/>
              <a:gd name="connsiteX0" fmla="*/ 816101 w 1283702"/>
              <a:gd name="connsiteY0" fmla="*/ 1116807 h 1116807"/>
              <a:gd name="connsiteX1" fmla="*/ 271246 w 1283702"/>
              <a:gd name="connsiteY1" fmla="*/ 582043 h 1116807"/>
              <a:gd name="connsiteX2" fmla="*/ 816101 w 1283702"/>
              <a:gd name="connsiteY2" fmla="*/ 1116807 h 1116807"/>
              <a:gd name="connsiteX0" fmla="*/ 0 w 1283702"/>
              <a:gd name="connsiteY0" fmla="*/ 0 h 619096"/>
              <a:gd name="connsiteX1" fmla="*/ 1283702 w 1283702"/>
              <a:gd name="connsiteY1" fmla="*/ 0 h 619096"/>
              <a:gd name="connsiteX2" fmla="*/ 1283702 w 1283702"/>
              <a:gd name="connsiteY2" fmla="*/ 571134 h 619096"/>
              <a:gd name="connsiteX3" fmla="*/ 0 w 1283702"/>
              <a:gd name="connsiteY3" fmla="*/ 571134 h 619096"/>
              <a:gd name="connsiteX4" fmla="*/ 0 w 1283702"/>
              <a:gd name="connsiteY4" fmla="*/ 0 h 619096"/>
              <a:gd name="connsiteX0" fmla="*/ 862400 w 1283702"/>
              <a:gd name="connsiteY0" fmla="*/ 619096 h 619096"/>
              <a:gd name="connsiteX1" fmla="*/ 271246 w 1283702"/>
              <a:gd name="connsiteY1" fmla="*/ 582043 h 619096"/>
              <a:gd name="connsiteX2" fmla="*/ 862400 w 1283702"/>
              <a:gd name="connsiteY2" fmla="*/ 619096 h 619096"/>
            </a:gdLst>
            <a:ahLst/>
            <a:cxnLst>
              <a:cxn ang="0">
                <a:pos x="connsiteX0" y="connsiteY0"/>
              </a:cxn>
              <a:cxn ang="0">
                <a:pos x="connsiteX1" y="connsiteY1"/>
              </a:cxn>
              <a:cxn ang="0">
                <a:pos x="connsiteX2" y="connsiteY2"/>
              </a:cxn>
            </a:cxnLst>
            <a:rect l="l" t="t" r="r" b="b"/>
            <a:pathLst>
              <a:path w="1283702" h="619096" extrusionOk="0">
                <a:moveTo>
                  <a:pt x="0" y="0"/>
                </a:moveTo>
                <a:lnTo>
                  <a:pt x="1283702" y="0"/>
                </a:lnTo>
                <a:lnTo>
                  <a:pt x="1283702" y="571134"/>
                </a:lnTo>
                <a:lnTo>
                  <a:pt x="0" y="571134"/>
                </a:lnTo>
                <a:lnTo>
                  <a:pt x="0" y="0"/>
                </a:lnTo>
                <a:close/>
              </a:path>
              <a:path w="1283702" h="619096" fill="none" extrusionOk="0">
                <a:moveTo>
                  <a:pt x="862400" y="619096"/>
                </a:moveTo>
                <a:lnTo>
                  <a:pt x="271246" y="582043"/>
                </a:lnTo>
                <a:lnTo>
                  <a:pt x="862400" y="619096"/>
                </a:lnTo>
                <a:close/>
              </a:path>
            </a:pathLst>
          </a:custGeom>
          <a:noFill/>
          <a:ln w="25400" cmpd="sng">
            <a:noFill/>
          </a:ln>
          <a:effectLst/>
        </p:spPr>
        <p:style>
          <a:lnRef idx="1">
            <a:schemeClr val="accent1"/>
          </a:lnRef>
          <a:fillRef idx="3">
            <a:schemeClr val="accent1"/>
          </a:fillRef>
          <a:effectRef idx="2">
            <a:schemeClr val="accent1"/>
          </a:effectRef>
          <a:fontRef idx="minor">
            <a:schemeClr val="lt1"/>
          </a:fontRef>
        </p:style>
        <p:txBody>
          <a:bodyPr lIns="121920" tIns="121920" rIns="121920" bIns="121920"/>
          <a:lstStyle/>
          <a:p>
            <a:pPr marL="0" marR="0" lvl="0" indent="0" algn="l" defTabSz="609411" rtl="0" eaLnBrk="1" fontAlgn="base" latinLnBrk="0" hangingPunct="1">
              <a:lnSpc>
                <a:spcPct val="90000"/>
              </a:lnSpc>
              <a:spcBef>
                <a:spcPct val="0"/>
              </a:spcBef>
              <a:spcAft>
                <a:spcPct val="0"/>
              </a:spcAft>
              <a:buClrTx/>
              <a:buSzTx/>
              <a:buFontTx/>
              <a:buNone/>
              <a:tabLst/>
              <a:defRPr/>
            </a:pPr>
            <a:r>
              <a:rPr kumimoji="0" lang="en-US" sz="1333" b="1" i="0" u="sng" strike="noStrike" kern="1200" cap="none" spc="0" normalizeH="0" baseline="0" noProof="0" dirty="0">
                <a:ln>
                  <a:noFill/>
                </a:ln>
                <a:solidFill>
                  <a:srgbClr val="031927"/>
                </a:solidFill>
                <a:effectLst/>
                <a:uLnTx/>
                <a:uFillTx/>
                <a:latin typeface="Arial"/>
                <a:ea typeface="+mn-ea"/>
                <a:cs typeface="Arial"/>
              </a:rPr>
              <a:t>SNC Vogtle:</a:t>
            </a:r>
          </a:p>
          <a:p>
            <a:pPr marL="0" marR="0" lvl="0" indent="0" algn="l" defTabSz="609411" rtl="0" eaLnBrk="1" fontAlgn="base" latinLnBrk="0" hangingPunct="1">
              <a:lnSpc>
                <a:spcPct val="90000"/>
              </a:lnSpc>
              <a:spcBef>
                <a:spcPct val="0"/>
              </a:spcBef>
              <a:spcAft>
                <a:spcPct val="0"/>
              </a:spcAft>
              <a:buClrTx/>
              <a:buSzTx/>
              <a:buFontTx/>
              <a:buNone/>
              <a:tabLst/>
              <a:defRPr/>
            </a:pPr>
            <a:r>
              <a:rPr kumimoji="0" lang="en-US" sz="1333" b="1" i="1" u="none" strike="noStrike" kern="1200" cap="none" spc="0" normalizeH="0" baseline="0" noProof="0" dirty="0">
                <a:ln>
                  <a:noFill/>
                </a:ln>
                <a:solidFill>
                  <a:srgbClr val="031927"/>
                </a:solidFill>
                <a:effectLst/>
                <a:uLnTx/>
                <a:uFillTx/>
                <a:latin typeface="Arial"/>
                <a:ea typeface="+mn-ea"/>
                <a:cs typeface="Arial"/>
              </a:rPr>
              <a:t> </a:t>
            </a:r>
            <a:r>
              <a:rPr kumimoji="0" lang="en-US" sz="1333" b="1" i="1" u="none" strike="noStrike" kern="1200" cap="none" spc="0" normalizeH="0" baseline="0" noProof="0" dirty="0">
                <a:ln>
                  <a:noFill/>
                </a:ln>
                <a:solidFill>
                  <a:srgbClr val="969696"/>
                </a:solidFill>
                <a:effectLst/>
                <a:uLnTx/>
                <a:uFillTx/>
                <a:latin typeface="Arial"/>
                <a:ea typeface="+mn-ea"/>
                <a:cs typeface="Arial"/>
              </a:rPr>
              <a:t>(Westinghouse)</a:t>
            </a:r>
            <a:endParaRPr kumimoji="0" lang="en-US" sz="1333" b="1" i="0" u="none" strike="noStrike" kern="1200" cap="none" spc="0" normalizeH="0" baseline="0" noProof="0" dirty="0">
              <a:ln>
                <a:noFill/>
              </a:ln>
              <a:solidFill>
                <a:srgbClr val="969696"/>
              </a:solidFill>
              <a:effectLst/>
              <a:uLnTx/>
              <a:uFillTx/>
              <a:latin typeface="Arial"/>
              <a:ea typeface="+mn-ea"/>
              <a:cs typeface="Arial"/>
            </a:endParaRPr>
          </a:p>
        </p:txBody>
      </p:sp>
      <p:sp>
        <p:nvSpPr>
          <p:cNvPr id="102" name="Oval 101">
            <a:extLst>
              <a:ext uri="{FF2B5EF4-FFF2-40B4-BE49-F238E27FC236}">
                <a16:creationId xmlns:a16="http://schemas.microsoft.com/office/drawing/2014/main" id="{A950F166-2DAA-4D2B-8F7B-2F488DF7BDEB}"/>
              </a:ext>
            </a:extLst>
          </p:cNvPr>
          <p:cNvSpPr/>
          <p:nvPr/>
        </p:nvSpPr>
        <p:spPr>
          <a:xfrm>
            <a:off x="9418638" y="2393950"/>
            <a:ext cx="142875" cy="142875"/>
          </a:xfrm>
          <a:prstGeom prst="ellipse">
            <a:avLst/>
          </a:prstGeom>
          <a:solidFill>
            <a:schemeClr val="tx2">
              <a:lumMod val="60000"/>
              <a:lumOff val="40000"/>
            </a:schemeClr>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989EA2"/>
              </a:solidFill>
              <a:effectLst/>
              <a:uLnTx/>
              <a:uFillTx/>
              <a:latin typeface="Arial"/>
              <a:ea typeface="+mn-ea"/>
              <a:cs typeface="+mn-cs"/>
            </a:endParaRPr>
          </a:p>
        </p:txBody>
      </p:sp>
      <p:sp>
        <p:nvSpPr>
          <p:cNvPr id="111" name="Rectangle: Rounded Corners 110">
            <a:extLst>
              <a:ext uri="{FF2B5EF4-FFF2-40B4-BE49-F238E27FC236}">
                <a16:creationId xmlns:a16="http://schemas.microsoft.com/office/drawing/2014/main" id="{80ED4149-C1C1-4B09-0DB0-1DAFE2D8D181}"/>
              </a:ext>
            </a:extLst>
          </p:cNvPr>
          <p:cNvSpPr/>
          <p:nvPr/>
        </p:nvSpPr>
        <p:spPr>
          <a:xfrm>
            <a:off x="10628313" y="5405438"/>
            <a:ext cx="1341437" cy="111125"/>
          </a:xfrm>
          <a:prstGeom prst="roundRect">
            <a:avLst/>
          </a:prstGeom>
          <a:solidFill>
            <a:srgbClr val="ED6D8B"/>
          </a:solidFill>
          <a:ln w="12700">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989EA2"/>
              </a:solidFill>
              <a:effectLst/>
              <a:uLnTx/>
              <a:uFillTx/>
              <a:latin typeface="Arial"/>
              <a:ea typeface="+mn-ea"/>
              <a:cs typeface="+mn-cs"/>
            </a:endParaRPr>
          </a:p>
        </p:txBody>
      </p:sp>
      <p:sp>
        <p:nvSpPr>
          <p:cNvPr id="112" name="Oval 111">
            <a:extLst>
              <a:ext uri="{FF2B5EF4-FFF2-40B4-BE49-F238E27FC236}">
                <a16:creationId xmlns:a16="http://schemas.microsoft.com/office/drawing/2014/main" id="{6225A996-179C-D1AD-AB51-6BA2AF4EC15F}"/>
              </a:ext>
            </a:extLst>
          </p:cNvPr>
          <p:cNvSpPr/>
          <p:nvPr/>
        </p:nvSpPr>
        <p:spPr>
          <a:xfrm>
            <a:off x="7432675" y="5311775"/>
            <a:ext cx="257175" cy="257175"/>
          </a:xfrm>
          <a:prstGeom prst="ellipse">
            <a:avLst/>
          </a:prstGeom>
          <a:solidFill>
            <a:schemeClr val="tx2">
              <a:lumMod val="60000"/>
              <a:lumOff val="40000"/>
            </a:schemeClr>
          </a:solidFill>
          <a:ln w="12700">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a:ea typeface="+mn-ea"/>
                <a:cs typeface="+mn-cs"/>
              </a:rPr>
              <a:t>+</a:t>
            </a:r>
          </a:p>
        </p:txBody>
      </p:sp>
      <p:sp>
        <p:nvSpPr>
          <p:cNvPr id="113" name="Oval 112">
            <a:extLst>
              <a:ext uri="{FF2B5EF4-FFF2-40B4-BE49-F238E27FC236}">
                <a16:creationId xmlns:a16="http://schemas.microsoft.com/office/drawing/2014/main" id="{C9E3F834-6B29-E629-C9C7-7E0C4771186F}"/>
              </a:ext>
            </a:extLst>
          </p:cNvPr>
          <p:cNvSpPr/>
          <p:nvPr/>
        </p:nvSpPr>
        <p:spPr>
          <a:xfrm>
            <a:off x="10606088" y="5316538"/>
            <a:ext cx="258762" cy="257175"/>
          </a:xfrm>
          <a:prstGeom prst="ellipse">
            <a:avLst/>
          </a:prstGeom>
          <a:solidFill>
            <a:schemeClr val="tx2">
              <a:lumMod val="60000"/>
              <a:lumOff val="40000"/>
            </a:schemeClr>
          </a:solidFill>
          <a:ln w="12700">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dirty="0">
              <a:ln>
                <a:noFill/>
              </a:ln>
              <a:solidFill>
                <a:srgbClr val="000000"/>
              </a:solidFill>
              <a:effectLst/>
              <a:uLnTx/>
              <a:uFillTx/>
              <a:latin typeface="Arial"/>
              <a:ea typeface="+mn-ea"/>
              <a:cs typeface="Arial"/>
            </a:endParaRPr>
          </a:p>
        </p:txBody>
      </p:sp>
      <p:sp>
        <p:nvSpPr>
          <p:cNvPr id="114" name="Oval 113">
            <a:extLst>
              <a:ext uri="{FF2B5EF4-FFF2-40B4-BE49-F238E27FC236}">
                <a16:creationId xmlns:a16="http://schemas.microsoft.com/office/drawing/2014/main" id="{2B42D8D2-6E93-F276-7C68-EEE9ABE8F85F}"/>
              </a:ext>
            </a:extLst>
          </p:cNvPr>
          <p:cNvSpPr/>
          <p:nvPr/>
        </p:nvSpPr>
        <p:spPr>
          <a:xfrm>
            <a:off x="8928100" y="5319713"/>
            <a:ext cx="258763" cy="257175"/>
          </a:xfrm>
          <a:prstGeom prst="ellipse">
            <a:avLst/>
          </a:prstGeom>
          <a:solidFill>
            <a:schemeClr val="tx2">
              <a:lumMod val="60000"/>
              <a:lumOff val="40000"/>
            </a:schemeClr>
          </a:solidFill>
          <a:ln w="12700">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dirty="0">
              <a:ln>
                <a:noFill/>
              </a:ln>
              <a:solidFill>
                <a:srgbClr val="000000"/>
              </a:solidFill>
              <a:effectLst/>
              <a:uLnTx/>
              <a:uFillTx/>
              <a:latin typeface="Arial"/>
              <a:ea typeface="+mn-ea"/>
              <a:cs typeface="Arial"/>
            </a:endParaRPr>
          </a:p>
        </p:txBody>
      </p:sp>
      <p:pic>
        <p:nvPicPr>
          <p:cNvPr id="17461" name="Picture 115">
            <a:extLst>
              <a:ext uri="{FF2B5EF4-FFF2-40B4-BE49-F238E27FC236}">
                <a16:creationId xmlns:a16="http://schemas.microsoft.com/office/drawing/2014/main" id="{5A6B97A9-89C2-5A2B-80DC-0BB75EDE22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2475" y="5741988"/>
            <a:ext cx="11303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 name="TextBox 117">
            <a:extLst>
              <a:ext uri="{FF2B5EF4-FFF2-40B4-BE49-F238E27FC236}">
                <a16:creationId xmlns:a16="http://schemas.microsoft.com/office/drawing/2014/main" id="{0DC3504D-14BE-B01F-6B6A-8E7BB95FAA35}"/>
              </a:ext>
            </a:extLst>
          </p:cNvPr>
          <p:cNvSpPr txBox="1"/>
          <p:nvPr/>
        </p:nvSpPr>
        <p:spPr>
          <a:xfrm>
            <a:off x="11433175" y="5986463"/>
            <a:ext cx="906463" cy="420687"/>
          </a:xfrm>
          <a:prstGeom prst="rect">
            <a:avLst/>
          </a:prstGeom>
          <a:noFill/>
          <a:ln>
            <a:noFill/>
          </a:ln>
        </p:spPr>
        <p:txBody>
          <a:bodyP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srgbClr val="67757D">
                    <a:lumMod val="75000"/>
                  </a:srgbClr>
                </a:solidFill>
                <a:effectLst/>
                <a:uLnTx/>
                <a:uFillTx/>
                <a:latin typeface="Arial"/>
                <a:ea typeface="ＭＳ Ｐゴシック" charset="0"/>
                <a:cs typeface="Arial"/>
              </a:rPr>
              <a:t>2028</a:t>
            </a:r>
          </a:p>
        </p:txBody>
      </p:sp>
      <p:sp>
        <p:nvSpPr>
          <p:cNvPr id="195" name="Oval 194">
            <a:extLst>
              <a:ext uri="{FF2B5EF4-FFF2-40B4-BE49-F238E27FC236}">
                <a16:creationId xmlns:a16="http://schemas.microsoft.com/office/drawing/2014/main" id="{8497F5D3-349D-82C4-899F-A95EA85F74F3}"/>
              </a:ext>
            </a:extLst>
          </p:cNvPr>
          <p:cNvSpPr/>
          <p:nvPr/>
        </p:nvSpPr>
        <p:spPr>
          <a:xfrm>
            <a:off x="7153275" y="2244725"/>
            <a:ext cx="258763" cy="257175"/>
          </a:xfrm>
          <a:prstGeom prst="ellipse">
            <a:avLst/>
          </a:prstGeom>
          <a:solidFill>
            <a:srgbClr val="83E5E8"/>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a:ea typeface="+mn-ea"/>
                <a:cs typeface="Arial"/>
              </a:rPr>
              <a:t>+</a:t>
            </a:r>
          </a:p>
        </p:txBody>
      </p:sp>
      <p:sp>
        <p:nvSpPr>
          <p:cNvPr id="196" name="Oval 195">
            <a:extLst>
              <a:ext uri="{FF2B5EF4-FFF2-40B4-BE49-F238E27FC236}">
                <a16:creationId xmlns:a16="http://schemas.microsoft.com/office/drawing/2014/main" id="{ACA724F9-1C68-4F87-A381-27078E9609C8}"/>
              </a:ext>
            </a:extLst>
          </p:cNvPr>
          <p:cNvSpPr/>
          <p:nvPr/>
        </p:nvSpPr>
        <p:spPr>
          <a:xfrm>
            <a:off x="7158038" y="2786063"/>
            <a:ext cx="257175" cy="257175"/>
          </a:xfrm>
          <a:prstGeom prst="ellipse">
            <a:avLst/>
          </a:prstGeom>
          <a:solidFill>
            <a:schemeClr val="accent3"/>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411"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a:ea typeface="+mn-ea"/>
                <a:cs typeface="Arial"/>
              </a:rPr>
              <a:t>+</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F78F6CBC-37AF-CFDA-8549-7340932F1A0D}"/>
              </a:ext>
            </a:extLst>
          </p:cNvPr>
          <p:cNvSpPr>
            <a:spLocks noGrp="1" noChangeArrowheads="1"/>
          </p:cNvSpPr>
          <p:nvPr>
            <p:ph type="title"/>
          </p:nvPr>
        </p:nvSpPr>
        <p:spPr>
          <a:xfrm>
            <a:off x="838200" y="0"/>
            <a:ext cx="10515600" cy="647700"/>
          </a:xfrm>
        </p:spPr>
        <p:txBody>
          <a:bodyPr/>
          <a:lstStyle/>
          <a:p>
            <a:r>
              <a:rPr lang="en-US" altLang="en-US">
                <a:solidFill>
                  <a:schemeClr val="bg1"/>
                </a:solidFill>
              </a:rPr>
              <a:t>Uranium Strategy – DOE Tiger Team</a:t>
            </a:r>
          </a:p>
        </p:txBody>
      </p:sp>
      <p:sp>
        <p:nvSpPr>
          <p:cNvPr id="19459" name="Content Placeholder 2">
            <a:extLst>
              <a:ext uri="{FF2B5EF4-FFF2-40B4-BE49-F238E27FC236}">
                <a16:creationId xmlns:a16="http://schemas.microsoft.com/office/drawing/2014/main" id="{A8E487AD-BB42-E46D-9AAA-C89FEEF13712}"/>
              </a:ext>
            </a:extLst>
          </p:cNvPr>
          <p:cNvSpPr>
            <a:spLocks noGrp="1" noChangeArrowheads="1"/>
          </p:cNvSpPr>
          <p:nvPr>
            <p:ph idx="1"/>
          </p:nvPr>
        </p:nvSpPr>
        <p:spPr>
          <a:xfrm>
            <a:off x="628650" y="3800475"/>
            <a:ext cx="6286500" cy="2244725"/>
          </a:xfrm>
        </p:spPr>
        <p:txBody>
          <a:bodyPr/>
          <a:lstStyle/>
          <a:p>
            <a:r>
              <a:rPr lang="en-US" altLang="en-US" sz="2400"/>
              <a:t>Defense Programs (NA-10) </a:t>
            </a:r>
          </a:p>
          <a:p>
            <a:pPr lvl="1">
              <a:buFont typeface="Wingdings" panose="05000000000000000000" pitchFamily="2" charset="2"/>
              <a:buChar char="§"/>
            </a:pPr>
            <a:r>
              <a:rPr lang="en-US" altLang="en-US" sz="2000"/>
              <a:t>Tritium production for the strategic weapons stockpile </a:t>
            </a:r>
          </a:p>
          <a:p>
            <a:r>
              <a:rPr lang="en-US" altLang="en-US" sz="2400"/>
              <a:t>Naval Nuclear Propulsion Program</a:t>
            </a:r>
          </a:p>
          <a:p>
            <a:pPr lvl="1">
              <a:buFont typeface="Wingdings" panose="05000000000000000000" pitchFamily="2" charset="2"/>
              <a:buChar char="§"/>
            </a:pPr>
            <a:r>
              <a:rPr lang="en-US" altLang="en-US" sz="2000"/>
              <a:t>Naval fuel production by NA-10</a:t>
            </a:r>
          </a:p>
        </p:txBody>
      </p:sp>
      <p:sp>
        <p:nvSpPr>
          <p:cNvPr id="4" name="Slide Number Placeholder 3">
            <a:extLst>
              <a:ext uri="{FF2B5EF4-FFF2-40B4-BE49-F238E27FC236}">
                <a16:creationId xmlns:a16="http://schemas.microsoft.com/office/drawing/2014/main" id="{4FB0F768-8972-1C7C-9E69-3009F9B5938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4E406-3E26-4031-BFFC-19FA56DEE027}" type="slidenum">
              <a:rPr kumimoji="0" lang="en-US" sz="1200" b="0" i="0" u="none" strike="noStrike" kern="1200" cap="none" spc="0" normalizeH="0" baseline="0" noProof="0" smtClean="0">
                <a:ln>
                  <a:noFill/>
                </a:ln>
                <a:solidFill>
                  <a:srgbClr val="214877">
                    <a:tint val="75000"/>
                  </a:srgb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srgbClr val="214877">
                  <a:tint val="75000"/>
                </a:srgbClr>
              </a:solidFill>
              <a:effectLst/>
              <a:uLnTx/>
              <a:uFillTx/>
              <a:latin typeface="Franklin Gothic Book"/>
              <a:ea typeface="+mn-ea"/>
              <a:cs typeface="+mn-cs"/>
            </a:endParaRPr>
          </a:p>
        </p:txBody>
      </p:sp>
      <p:sp>
        <p:nvSpPr>
          <p:cNvPr id="19461" name="Title 1">
            <a:extLst>
              <a:ext uri="{FF2B5EF4-FFF2-40B4-BE49-F238E27FC236}">
                <a16:creationId xmlns:a16="http://schemas.microsoft.com/office/drawing/2014/main" id="{99C0AF2E-A22F-AA5D-12F7-8C8C46ECE1CC}"/>
              </a:ext>
            </a:extLst>
          </p:cNvPr>
          <p:cNvSpPr txBox="1">
            <a:spLocks/>
          </p:cNvSpPr>
          <p:nvPr/>
        </p:nvSpPr>
        <p:spPr bwMode="auto">
          <a:xfrm>
            <a:off x="838200" y="673100"/>
            <a:ext cx="10515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214877"/>
                </a:solidFill>
                <a:effectLst/>
                <a:uLnTx/>
                <a:uFillTx/>
                <a:latin typeface="Franklin Gothic Demi Cond" panose="020B0706030402020204" pitchFamily="34" charset="0"/>
                <a:ea typeface="+mn-ea"/>
                <a:cs typeface="+mn-cs"/>
              </a:rPr>
              <a:t>Program Elements</a:t>
            </a:r>
          </a:p>
        </p:txBody>
      </p:sp>
      <p:pic>
        <p:nvPicPr>
          <p:cNvPr id="19462" name="Picture 5">
            <a:extLst>
              <a:ext uri="{FF2B5EF4-FFF2-40B4-BE49-F238E27FC236}">
                <a16:creationId xmlns:a16="http://schemas.microsoft.com/office/drawing/2014/main" id="{702DD16D-2786-87E5-A503-C927B63087AA}"/>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157913" y="3429000"/>
            <a:ext cx="5745162"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Content Placeholder 2">
            <a:extLst>
              <a:ext uri="{FF2B5EF4-FFF2-40B4-BE49-F238E27FC236}">
                <a16:creationId xmlns:a16="http://schemas.microsoft.com/office/drawing/2014/main" id="{8F9CB6ED-C3FF-FCC4-D1AC-4D62933DB097}"/>
              </a:ext>
            </a:extLst>
          </p:cNvPr>
          <p:cNvSpPr txBox="1">
            <a:spLocks/>
          </p:cNvSpPr>
          <p:nvPr/>
        </p:nvSpPr>
        <p:spPr bwMode="auto">
          <a:xfrm>
            <a:off x="628650" y="1285875"/>
            <a:ext cx="1127442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228600" marR="0" lvl="0" indent="-22860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Office of Nuclear Energy</a:t>
            </a:r>
          </a:p>
          <a:p>
            <a:pPr marL="685800" marR="0" lvl="1" indent="-228600" algn="l" defTabSz="914400" rtl="0" eaLnBrk="0" fontAlgn="base" latinLnBrk="0" hangingPunct="0">
              <a:lnSpc>
                <a:spcPct val="90000"/>
              </a:lnSpc>
              <a:spcBef>
                <a:spcPts val="500"/>
              </a:spcBef>
              <a:spcAft>
                <a:spcPct val="0"/>
              </a:spcAft>
              <a:buClrTx/>
              <a:buSzTx/>
              <a:buFont typeface="Wingdings" panose="05000000000000000000" pitchFamily="2" charset="2"/>
              <a:buChar char="§"/>
              <a:tabLst/>
              <a:defRPr/>
            </a:pPr>
            <a:r>
              <a:rPr kumimoji="0" lang="en-US" altLang="en-US" sz="2000" b="0" i="0"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Stable Low-Enrich Uranium (LEU) supply (since February 24, 2022)</a:t>
            </a:r>
          </a:p>
          <a:p>
            <a:pPr marL="685800" marR="0" lvl="1" indent="-228600" algn="l" defTabSz="914400" rtl="0" eaLnBrk="0" fontAlgn="base" latinLnBrk="0" hangingPunct="0">
              <a:lnSpc>
                <a:spcPct val="90000"/>
              </a:lnSpc>
              <a:spcBef>
                <a:spcPts val="500"/>
              </a:spcBef>
              <a:spcAft>
                <a:spcPct val="0"/>
              </a:spcAft>
              <a:buClrTx/>
              <a:buSzTx/>
              <a:buFont typeface="Wingdings" panose="05000000000000000000" pitchFamily="2" charset="2"/>
              <a:buChar char="§"/>
              <a:tabLst/>
              <a:defRPr/>
            </a:pPr>
            <a:r>
              <a:rPr kumimoji="0" lang="en-US" altLang="en-US" sz="2000" b="0" i="0"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Establish High-Assay LEU (HALEU) supply supporting advance reactor development &amp; deployment</a:t>
            </a:r>
          </a:p>
          <a:p>
            <a:pPr marL="228600" marR="0" lvl="0" indent="-22860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Office of Defense Nuclear Nonproliferation (NA-20)</a:t>
            </a:r>
          </a:p>
          <a:p>
            <a:pPr marL="685800" marR="0" lvl="1" indent="-228600" algn="l" defTabSz="914400" rtl="0" eaLnBrk="0" fontAlgn="base" latinLnBrk="0" hangingPunct="0">
              <a:lnSpc>
                <a:spcPct val="90000"/>
              </a:lnSpc>
              <a:spcBef>
                <a:spcPts val="500"/>
              </a:spcBef>
              <a:spcAft>
                <a:spcPct val="0"/>
              </a:spcAft>
              <a:buClrTx/>
              <a:buSzTx/>
              <a:buFont typeface="Wingdings" panose="05000000000000000000" pitchFamily="2" charset="2"/>
              <a:buChar char="§"/>
              <a:tabLst/>
              <a:defRPr/>
            </a:pPr>
            <a:r>
              <a:rPr kumimoji="0" lang="en-US" altLang="en-US" sz="2000" b="0" i="0"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Nonproliferation and Arms Control (NA-24) – American Assured Fuel Supply (AAFS)</a:t>
            </a:r>
          </a:p>
          <a:p>
            <a:pPr marL="685800" marR="0" lvl="1" indent="-228600" algn="l" defTabSz="914400" rtl="0" eaLnBrk="0" fontAlgn="base" latinLnBrk="0" hangingPunct="0">
              <a:lnSpc>
                <a:spcPct val="90000"/>
              </a:lnSpc>
              <a:spcBef>
                <a:spcPts val="500"/>
              </a:spcBef>
              <a:spcAft>
                <a:spcPct val="0"/>
              </a:spcAft>
              <a:buClrTx/>
              <a:buSzTx/>
              <a:buFont typeface="Wingdings" panose="05000000000000000000" pitchFamily="2" charset="2"/>
              <a:buChar char="§"/>
              <a:tabLst/>
              <a:defRPr/>
            </a:pPr>
            <a:r>
              <a:rPr kumimoji="0" lang="en-US" altLang="en-US" sz="2000" b="0" i="0"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Material Management and Minimization (NA-23) – HALEU supply for converted research reactors and medical isotopes</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51D9F-E9CD-8FA9-B666-A98778175F1A}"/>
              </a:ext>
            </a:extLst>
          </p:cNvPr>
          <p:cNvSpPr>
            <a:spLocks noGrp="1"/>
          </p:cNvSpPr>
          <p:nvPr>
            <p:ph type="title"/>
          </p:nvPr>
        </p:nvSpPr>
        <p:spPr>
          <a:xfrm>
            <a:off x="838200" y="23813"/>
            <a:ext cx="10515600" cy="623887"/>
          </a:xfrm>
        </p:spPr>
        <p:txBody>
          <a:bodyPr>
            <a:normAutofit fontScale="90000"/>
          </a:bodyPr>
          <a:lstStyle/>
          <a:p>
            <a:pPr>
              <a:defRPr/>
            </a:pPr>
            <a:r>
              <a:rPr lang="en-US" dirty="0">
                <a:solidFill>
                  <a:schemeClr val="bg1"/>
                </a:solidFill>
              </a:rPr>
              <a:t>LEU Supply for the Existing Fleet</a:t>
            </a:r>
          </a:p>
        </p:txBody>
      </p:sp>
      <p:sp>
        <p:nvSpPr>
          <p:cNvPr id="20483" name="Content Placeholder 2">
            <a:extLst>
              <a:ext uri="{FF2B5EF4-FFF2-40B4-BE49-F238E27FC236}">
                <a16:creationId xmlns:a16="http://schemas.microsoft.com/office/drawing/2014/main" id="{310006D0-1709-2887-2DBE-FA436B363754}"/>
              </a:ext>
            </a:extLst>
          </p:cNvPr>
          <p:cNvSpPr>
            <a:spLocks noGrp="1" noChangeArrowheads="1"/>
          </p:cNvSpPr>
          <p:nvPr>
            <p:ph idx="1"/>
          </p:nvPr>
        </p:nvSpPr>
        <p:spPr>
          <a:xfrm>
            <a:off x="725488" y="1266825"/>
            <a:ext cx="10515600" cy="2033588"/>
          </a:xfrm>
        </p:spPr>
        <p:txBody>
          <a:bodyPr/>
          <a:lstStyle/>
          <a:p>
            <a:r>
              <a:rPr lang="en-US" altLang="en-US" sz="2400"/>
              <a:t>Current fleet of light water reactor fuel comes from unreliable sources</a:t>
            </a:r>
          </a:p>
          <a:p>
            <a:r>
              <a:rPr lang="en-US" altLang="en-US" sz="2400"/>
              <a:t>Incentivizing new capacity domestically and with our allies is essential to U.S. energy security</a:t>
            </a:r>
          </a:p>
          <a:p>
            <a:r>
              <a:rPr lang="en-US" altLang="en-US" sz="2400"/>
              <a:t>Navigating the transition with out significant disruption will be challenging </a:t>
            </a:r>
          </a:p>
        </p:txBody>
      </p:sp>
      <p:sp>
        <p:nvSpPr>
          <p:cNvPr id="4" name="Slide Number Placeholder 3">
            <a:extLst>
              <a:ext uri="{FF2B5EF4-FFF2-40B4-BE49-F238E27FC236}">
                <a16:creationId xmlns:a16="http://schemas.microsoft.com/office/drawing/2014/main" id="{ABA33186-4DED-C44D-DCB6-C53CF2712C0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45E497-E54A-4EBF-B677-CCE9283DA3EB}" type="slidenum">
              <a:rPr kumimoji="0" lang="en-US" sz="1200" b="0" i="0" u="none" strike="noStrike" kern="1200" cap="none" spc="0" normalizeH="0" baseline="0" noProof="0" smtClean="0">
                <a:ln>
                  <a:noFill/>
                </a:ln>
                <a:solidFill>
                  <a:srgbClr val="214877">
                    <a:tint val="75000"/>
                  </a:srgb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srgbClr val="214877">
                  <a:tint val="75000"/>
                </a:srgbClr>
              </a:solidFill>
              <a:effectLst/>
              <a:uLnTx/>
              <a:uFillTx/>
              <a:latin typeface="Franklin Gothic Book"/>
              <a:ea typeface="+mn-ea"/>
              <a:cs typeface="+mn-cs"/>
            </a:endParaRPr>
          </a:p>
        </p:txBody>
      </p:sp>
      <p:sp>
        <p:nvSpPr>
          <p:cNvPr id="5" name="Title 1">
            <a:extLst>
              <a:ext uri="{FF2B5EF4-FFF2-40B4-BE49-F238E27FC236}">
                <a16:creationId xmlns:a16="http://schemas.microsoft.com/office/drawing/2014/main" id="{FF445556-D5B7-038E-07EA-13113B74D34A}"/>
              </a:ext>
            </a:extLst>
          </p:cNvPr>
          <p:cNvSpPr txBox="1">
            <a:spLocks/>
          </p:cNvSpPr>
          <p:nvPr/>
        </p:nvSpPr>
        <p:spPr bwMode="auto">
          <a:xfrm>
            <a:off x="838200" y="647700"/>
            <a:ext cx="10515600" cy="625475"/>
          </a:xfrm>
          <a:prstGeom prst="rect">
            <a:avLst/>
          </a:prstGeom>
          <a:noFill/>
          <a:ln>
            <a:noFill/>
          </a:ln>
        </p:spPr>
        <p:txBody>
          <a:bodyPr anchor="ctr">
            <a:normAutofit fontScale="97500" lnSpcReduction="10000"/>
          </a:bodyPr>
          <a:lstStyle>
            <a:lvl1pPr algn="l" rtl="0" eaLnBrk="0" fontAlgn="base" hangingPunct="0">
              <a:lnSpc>
                <a:spcPct val="90000"/>
              </a:lnSpc>
              <a:spcBef>
                <a:spcPct val="0"/>
              </a:spcBef>
              <a:spcAft>
                <a:spcPct val="0"/>
              </a:spcAft>
              <a:defRPr sz="4000" kern="1200">
                <a:solidFill>
                  <a:srgbClr val="214877"/>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Franklin Gothic Demi Cond" panose="020B0706030402020204" pitchFamily="34" charset="0"/>
              </a:defRPr>
            </a:lvl2pPr>
            <a:lvl3pPr algn="l" rtl="0" eaLnBrk="0" fontAlgn="base" hangingPunct="0">
              <a:lnSpc>
                <a:spcPct val="90000"/>
              </a:lnSpc>
              <a:spcBef>
                <a:spcPct val="0"/>
              </a:spcBef>
              <a:spcAft>
                <a:spcPct val="0"/>
              </a:spcAft>
              <a:defRPr sz="4400">
                <a:solidFill>
                  <a:schemeClr val="tx1"/>
                </a:solidFill>
                <a:latin typeface="Franklin Gothic Demi Cond" panose="020B0706030402020204" pitchFamily="34" charset="0"/>
              </a:defRPr>
            </a:lvl3pPr>
            <a:lvl4pPr algn="l" rtl="0" eaLnBrk="0" fontAlgn="base" hangingPunct="0">
              <a:lnSpc>
                <a:spcPct val="90000"/>
              </a:lnSpc>
              <a:spcBef>
                <a:spcPct val="0"/>
              </a:spcBef>
              <a:spcAft>
                <a:spcPct val="0"/>
              </a:spcAft>
              <a:defRPr sz="4400">
                <a:solidFill>
                  <a:schemeClr val="tx1"/>
                </a:solidFill>
                <a:latin typeface="Franklin Gothic Demi Cond" panose="020B0706030402020204" pitchFamily="34" charset="0"/>
              </a:defRPr>
            </a:lvl4pPr>
            <a:lvl5pPr algn="l" rtl="0" eaLnBrk="0" fontAlgn="base" hangingPunct="0">
              <a:lnSpc>
                <a:spcPct val="90000"/>
              </a:lnSpc>
              <a:spcBef>
                <a:spcPct val="0"/>
              </a:spcBef>
              <a:spcAft>
                <a:spcPct val="0"/>
              </a:spcAft>
              <a:defRPr sz="4400">
                <a:solidFill>
                  <a:schemeClr val="tx1"/>
                </a:solidFill>
                <a:latin typeface="Franklin Gothic Demi Cond" panose="020B0706030402020204" pitchFamily="34" charset="0"/>
              </a:defRPr>
            </a:lvl5pPr>
            <a:lvl6pPr marL="457200" algn="l" rtl="0" fontAlgn="base">
              <a:lnSpc>
                <a:spcPct val="90000"/>
              </a:lnSpc>
              <a:spcBef>
                <a:spcPct val="0"/>
              </a:spcBef>
              <a:spcAft>
                <a:spcPct val="0"/>
              </a:spcAft>
              <a:defRPr sz="4400">
                <a:solidFill>
                  <a:schemeClr val="tx1"/>
                </a:solidFill>
                <a:latin typeface="Franklin Gothic Demi Cond" panose="020B0706030402020204" pitchFamily="34" charset="0"/>
              </a:defRPr>
            </a:lvl6pPr>
            <a:lvl7pPr marL="914400" algn="l" rtl="0" fontAlgn="base">
              <a:lnSpc>
                <a:spcPct val="90000"/>
              </a:lnSpc>
              <a:spcBef>
                <a:spcPct val="0"/>
              </a:spcBef>
              <a:spcAft>
                <a:spcPct val="0"/>
              </a:spcAft>
              <a:defRPr sz="4400">
                <a:solidFill>
                  <a:schemeClr val="tx1"/>
                </a:solidFill>
                <a:latin typeface="Franklin Gothic Demi Cond" panose="020B0706030402020204" pitchFamily="34" charset="0"/>
              </a:defRPr>
            </a:lvl7pPr>
            <a:lvl8pPr marL="1371600" algn="l" rtl="0" fontAlgn="base">
              <a:lnSpc>
                <a:spcPct val="90000"/>
              </a:lnSpc>
              <a:spcBef>
                <a:spcPct val="0"/>
              </a:spcBef>
              <a:spcAft>
                <a:spcPct val="0"/>
              </a:spcAft>
              <a:defRPr sz="4400">
                <a:solidFill>
                  <a:schemeClr val="tx1"/>
                </a:solidFill>
                <a:latin typeface="Franklin Gothic Demi Cond" panose="020B0706030402020204" pitchFamily="34" charset="0"/>
              </a:defRPr>
            </a:lvl8pPr>
            <a:lvl9pPr marL="1828800" algn="l" rtl="0" fontAlgn="base">
              <a:lnSpc>
                <a:spcPct val="90000"/>
              </a:lnSpc>
              <a:spcBef>
                <a:spcPct val="0"/>
              </a:spcBef>
              <a:spcAft>
                <a:spcPct val="0"/>
              </a:spcAft>
              <a:defRPr sz="4400">
                <a:solidFill>
                  <a:schemeClr val="tx1"/>
                </a:solidFill>
                <a:latin typeface="Franklin Gothic Demi Cond" panose="020B07060304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214877"/>
                </a:solidFill>
                <a:effectLst/>
                <a:uLnTx/>
                <a:uFillTx/>
                <a:latin typeface="Franklin Gothic Demi Cond"/>
                <a:ea typeface="+mj-ea"/>
                <a:cs typeface="+mj-cs"/>
              </a:rPr>
              <a:t>Establishing a Reliable and Secure Supply</a:t>
            </a:r>
          </a:p>
        </p:txBody>
      </p:sp>
      <p:sp>
        <p:nvSpPr>
          <p:cNvPr id="6" name="TextBox 3">
            <a:extLst>
              <a:ext uri="{FF2B5EF4-FFF2-40B4-BE49-F238E27FC236}">
                <a16:creationId xmlns:a16="http://schemas.microsoft.com/office/drawing/2014/main" id="{47429E45-D5F0-B416-E675-8E3A0CA0BEFE}"/>
              </a:ext>
            </a:extLst>
          </p:cNvPr>
          <p:cNvSpPr txBox="1"/>
          <p:nvPr/>
        </p:nvSpPr>
        <p:spPr>
          <a:xfrm>
            <a:off x="6013450" y="3221038"/>
            <a:ext cx="2443163" cy="646112"/>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14877"/>
                </a:solidFill>
                <a:effectLst/>
                <a:uLnTx/>
                <a:uFillTx/>
                <a:latin typeface="Franklin Gothic Book"/>
                <a:ea typeface="+mn-ea"/>
                <a:cs typeface="+mn-cs"/>
              </a:rPr>
              <a:t>2020 U.S. Conversion Deliveries</a:t>
            </a:r>
          </a:p>
        </p:txBody>
      </p:sp>
      <p:sp>
        <p:nvSpPr>
          <p:cNvPr id="7" name="TextBox 4">
            <a:extLst>
              <a:ext uri="{FF2B5EF4-FFF2-40B4-BE49-F238E27FC236}">
                <a16:creationId xmlns:a16="http://schemas.microsoft.com/office/drawing/2014/main" id="{D3680F26-47E8-7277-86D7-CC49611E98D9}"/>
              </a:ext>
            </a:extLst>
          </p:cNvPr>
          <p:cNvSpPr txBox="1"/>
          <p:nvPr/>
        </p:nvSpPr>
        <p:spPr>
          <a:xfrm>
            <a:off x="8928100" y="3222625"/>
            <a:ext cx="2441575" cy="64611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14877"/>
                </a:solidFill>
                <a:effectLst/>
                <a:uLnTx/>
                <a:uFillTx/>
                <a:latin typeface="Franklin Gothic Book"/>
                <a:ea typeface="+mn-ea"/>
                <a:cs typeface="+mn-cs"/>
              </a:rPr>
              <a:t>2020 U.S. Enrichment Deliveries</a:t>
            </a:r>
          </a:p>
        </p:txBody>
      </p:sp>
      <p:pic>
        <p:nvPicPr>
          <p:cNvPr id="20488" name="Picture 7">
            <a:extLst>
              <a:ext uri="{FF2B5EF4-FFF2-40B4-BE49-F238E27FC236}">
                <a16:creationId xmlns:a16="http://schemas.microsoft.com/office/drawing/2014/main" id="{689E1A12-58FE-F6A0-A7AD-38E1268D01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8100" y="3859213"/>
            <a:ext cx="2538413" cy="249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8">
            <a:extLst>
              <a:ext uri="{FF2B5EF4-FFF2-40B4-BE49-F238E27FC236}">
                <a16:creationId xmlns:a16="http://schemas.microsoft.com/office/drawing/2014/main" id="{7D50C3E6-6E4B-2067-C343-B8E8C6066D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878263"/>
            <a:ext cx="2360613"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2">
            <a:extLst>
              <a:ext uri="{FF2B5EF4-FFF2-40B4-BE49-F238E27FC236}">
                <a16:creationId xmlns:a16="http://schemas.microsoft.com/office/drawing/2014/main" id="{7D4B45E5-A48B-56E1-C62B-729FA81994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675" y="3071813"/>
            <a:ext cx="5407025" cy="295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1" name="TextBox 7">
            <a:extLst>
              <a:ext uri="{FF2B5EF4-FFF2-40B4-BE49-F238E27FC236}">
                <a16:creationId xmlns:a16="http://schemas.microsoft.com/office/drawing/2014/main" id="{E5474C93-08E5-FD69-7C0B-24FC2BC4DE2E}"/>
              </a:ext>
            </a:extLst>
          </p:cNvPr>
          <p:cNvSpPr txBox="1">
            <a:spLocks noChangeArrowheads="1"/>
          </p:cNvSpPr>
          <p:nvPr/>
        </p:nvSpPr>
        <p:spPr bwMode="auto">
          <a:xfrm>
            <a:off x="1455738" y="5888038"/>
            <a:ext cx="2754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Risk to Expanded Capacity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3B5997F1-7187-4251-F6E7-38095AF54394}"/>
              </a:ext>
            </a:extLst>
          </p:cNvPr>
          <p:cNvSpPr>
            <a:spLocks noGrp="1"/>
          </p:cNvSpPr>
          <p:nvPr>
            <p:ph type="title"/>
          </p:nvPr>
        </p:nvSpPr>
        <p:spPr>
          <a:xfrm>
            <a:off x="1828800" y="304800"/>
            <a:ext cx="8229600" cy="1143000"/>
          </a:xfrm>
        </p:spPr>
        <p:txBody>
          <a:bodyPr/>
          <a:lstStyle/>
          <a:p>
            <a:pPr eaLnBrk="1" hangingPunct="1"/>
            <a:r>
              <a:rPr lang="en-US" altLang="en-US" b="1"/>
              <a:t>Conflict of Interest</a:t>
            </a:r>
          </a:p>
        </p:txBody>
      </p:sp>
      <p:sp>
        <p:nvSpPr>
          <p:cNvPr id="17411" name="Rectangle 3">
            <a:extLst>
              <a:ext uri="{FF2B5EF4-FFF2-40B4-BE49-F238E27FC236}">
                <a16:creationId xmlns:a16="http://schemas.microsoft.com/office/drawing/2014/main" id="{AF37AFFA-CEDB-9F21-BA0F-33F74E92D76D}"/>
              </a:ext>
            </a:extLst>
          </p:cNvPr>
          <p:cNvSpPr>
            <a:spLocks noGrp="1"/>
          </p:cNvSpPr>
          <p:nvPr>
            <p:ph idx="1"/>
          </p:nvPr>
        </p:nvSpPr>
        <p:spPr/>
        <p:txBody>
          <a:bodyPr/>
          <a:lstStyle/>
          <a:p>
            <a:pPr eaLnBrk="1" hangingPunct="1">
              <a:lnSpc>
                <a:spcPct val="90000"/>
              </a:lnSpc>
            </a:pPr>
            <a:r>
              <a:rPr lang="en-US" altLang="en-US" b="1"/>
              <a:t>What should you do?</a:t>
            </a:r>
          </a:p>
          <a:p>
            <a:pPr eaLnBrk="1" hangingPunct="1">
              <a:lnSpc>
                <a:spcPct val="90000"/>
              </a:lnSpc>
            </a:pPr>
            <a:endParaRPr lang="en-US" altLang="en-US" b="1"/>
          </a:p>
          <a:p>
            <a:pPr lvl="1" eaLnBrk="1" hangingPunct="1">
              <a:lnSpc>
                <a:spcPct val="90000"/>
              </a:lnSpc>
            </a:pPr>
            <a:r>
              <a:rPr lang="en-US" altLang="en-US" b="1"/>
              <a:t> Recuse yourself</a:t>
            </a:r>
          </a:p>
          <a:p>
            <a:pPr lvl="1" eaLnBrk="1" hangingPunct="1">
              <a:lnSpc>
                <a:spcPct val="90000"/>
              </a:lnSpc>
            </a:pPr>
            <a:r>
              <a:rPr lang="en-US" altLang="en-US" b="1"/>
              <a:t> Inform your committee manager</a:t>
            </a:r>
          </a:p>
          <a:p>
            <a:pPr lvl="1" eaLnBrk="1" hangingPunct="1">
              <a:lnSpc>
                <a:spcPct val="90000"/>
              </a:lnSpc>
            </a:pPr>
            <a:r>
              <a:rPr lang="en-US" altLang="en-US" b="1"/>
              <a:t> Seek ethics advice  </a:t>
            </a:r>
          </a:p>
          <a:p>
            <a:pPr lvl="1" eaLnBrk="1" hangingPunct="1">
              <a:lnSpc>
                <a:spcPct val="90000"/>
              </a:lnSpc>
            </a:pPr>
            <a:r>
              <a:rPr lang="en-US" altLang="en-US" b="1"/>
              <a:t>Exemptions</a:t>
            </a:r>
          </a:p>
          <a:p>
            <a:pPr lvl="2" eaLnBrk="1" hangingPunct="1">
              <a:lnSpc>
                <a:spcPct val="90000"/>
              </a:lnSpc>
            </a:pPr>
            <a:r>
              <a:rPr lang="en-US" altLang="en-US" b="1"/>
              <a:t>Below $15K </a:t>
            </a:r>
          </a:p>
          <a:p>
            <a:pPr lvl="2" eaLnBrk="1" hangingPunct="1">
              <a:lnSpc>
                <a:spcPct val="90000"/>
              </a:lnSpc>
            </a:pPr>
            <a:r>
              <a:rPr lang="en-US" altLang="en-US" b="1"/>
              <a:t>Employment Interests (w/out stock interest) </a:t>
            </a:r>
          </a:p>
          <a:p>
            <a:pPr lvl="1" eaLnBrk="1" hangingPunct="1">
              <a:lnSpc>
                <a:spcPct val="90000"/>
              </a:lnSpc>
            </a:pPr>
            <a:endParaRPr lang="en-US" altLang="en-US"/>
          </a:p>
          <a:p>
            <a:pPr lvl="1" eaLnBrk="1" hangingPunct="1">
              <a:lnSpc>
                <a:spcPct val="90000"/>
              </a:lnSpc>
            </a:pPr>
            <a:endParaRPr lang="en-US" altLang="en-US"/>
          </a:p>
          <a:p>
            <a:pPr lvl="1" eaLnBrk="1" hangingPunct="1">
              <a:lnSpc>
                <a:spcPct val="90000"/>
              </a:lnSpc>
            </a:pPr>
            <a:endParaRPr lang="en-US" altLang="en-US"/>
          </a:p>
        </p:txBody>
      </p:sp>
      <p:pic>
        <p:nvPicPr>
          <p:cNvPr id="17412" name="Picture 4" descr="Graphic: New DOE Seal in Color, Small Size">
            <a:extLst>
              <a:ext uri="{FF2B5EF4-FFF2-40B4-BE49-F238E27FC236}">
                <a16:creationId xmlns:a16="http://schemas.microsoft.com/office/drawing/2014/main" id="{979F805E-24D2-49FF-7827-D62B247D9B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04800"/>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Slide Number Placeholder 4">
            <a:extLst>
              <a:ext uri="{FF2B5EF4-FFF2-40B4-BE49-F238E27FC236}">
                <a16:creationId xmlns:a16="http://schemas.microsoft.com/office/drawing/2014/main" id="{65FDEF11-4E1F-2704-B46D-45C93CFE126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fld id="{F0A482C8-B05F-4F02-9A68-74E6DB8E9A21}" type="slidenum">
              <a:rPr lang="en-US" altLang="en-US" sz="1200">
                <a:solidFill>
                  <a:srgbClr val="898989"/>
                </a:solidFill>
                <a:latin typeface="Arial" panose="020B0604020202020204" pitchFamily="34" charset="0"/>
                <a:ea typeface="ヒラギノ角ゴ Pro W3" charset="-128"/>
              </a:rPr>
              <a:pPr>
                <a:spcBef>
                  <a:spcPct val="0"/>
                </a:spcBef>
                <a:buNone/>
              </a:pPr>
              <a:t>11</a:t>
            </a:fld>
            <a:endParaRPr lang="en-US" altLang="en-US" sz="1200">
              <a:solidFill>
                <a:srgbClr val="898989"/>
              </a:solidFill>
              <a:latin typeface="Arial" panose="020B0604020202020204" pitchFamily="34" charset="0"/>
              <a:ea typeface="ヒラギノ角ゴ Pro W3" charset="-128"/>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776A7B6C-1E8D-7836-5060-BE7CB119C3E6}"/>
              </a:ext>
            </a:extLst>
          </p:cNvPr>
          <p:cNvSpPr>
            <a:spLocks noGrp="1" noChangeArrowheads="1"/>
          </p:cNvSpPr>
          <p:nvPr>
            <p:ph type="title"/>
          </p:nvPr>
        </p:nvSpPr>
        <p:spPr>
          <a:xfrm>
            <a:off x="838200" y="666750"/>
            <a:ext cx="10515600" cy="649288"/>
          </a:xfrm>
        </p:spPr>
        <p:txBody>
          <a:bodyPr/>
          <a:lstStyle/>
          <a:p>
            <a:r>
              <a:rPr lang="en-US" altLang="en-US"/>
              <a:t>Creating a Market That Does Not Currently Exist</a:t>
            </a:r>
          </a:p>
        </p:txBody>
      </p:sp>
      <p:sp>
        <p:nvSpPr>
          <p:cNvPr id="21507" name="Content Placeholder 2">
            <a:extLst>
              <a:ext uri="{FF2B5EF4-FFF2-40B4-BE49-F238E27FC236}">
                <a16:creationId xmlns:a16="http://schemas.microsoft.com/office/drawing/2014/main" id="{DC7A61F3-117C-CEF3-D127-5C08B78FB98B}"/>
              </a:ext>
            </a:extLst>
          </p:cNvPr>
          <p:cNvSpPr>
            <a:spLocks noGrp="1" noChangeArrowheads="1"/>
          </p:cNvSpPr>
          <p:nvPr>
            <p:ph idx="1"/>
          </p:nvPr>
        </p:nvSpPr>
        <p:spPr>
          <a:xfrm>
            <a:off x="838200" y="1316038"/>
            <a:ext cx="10515600" cy="4616450"/>
          </a:xfrm>
        </p:spPr>
        <p:txBody>
          <a:bodyPr/>
          <a:lstStyle/>
          <a:p>
            <a:r>
              <a:rPr lang="en-US" altLang="en-US"/>
              <a:t>Chicken and the Egg</a:t>
            </a:r>
          </a:p>
          <a:p>
            <a:r>
              <a:rPr lang="en-US" altLang="en-US"/>
              <a:t>Work Underway</a:t>
            </a:r>
          </a:p>
          <a:p>
            <a:pPr lvl="1">
              <a:buFont typeface="Wingdings" panose="05000000000000000000" pitchFamily="2" charset="2"/>
              <a:buChar char="§"/>
            </a:pPr>
            <a:r>
              <a:rPr lang="en-US" altLang="en-US"/>
              <a:t>HALEU Demonstration Program – Competition for Startup and Operations</a:t>
            </a:r>
          </a:p>
          <a:p>
            <a:pPr lvl="1">
              <a:buFont typeface="Wingdings" panose="05000000000000000000" pitchFamily="2" charset="2"/>
              <a:buChar char="§"/>
            </a:pPr>
            <a:r>
              <a:rPr lang="en-US" altLang="en-US"/>
              <a:t>Fueling the Advanced Reactor Demonstration Program – Demos and more</a:t>
            </a:r>
          </a:p>
          <a:p>
            <a:pPr lvl="1">
              <a:buFont typeface="Wingdings" panose="05000000000000000000" pitchFamily="2" charset="2"/>
              <a:buChar char="§"/>
            </a:pPr>
            <a:r>
              <a:rPr lang="en-US" altLang="en-US"/>
              <a:t>Energy Act of 2020 – Broad Spectrum of Activities</a:t>
            </a:r>
          </a:p>
          <a:p>
            <a:endParaRPr lang="en-US" altLang="en-US"/>
          </a:p>
        </p:txBody>
      </p:sp>
      <p:sp>
        <p:nvSpPr>
          <p:cNvPr id="4" name="Slide Number Placeholder 3">
            <a:extLst>
              <a:ext uri="{FF2B5EF4-FFF2-40B4-BE49-F238E27FC236}">
                <a16:creationId xmlns:a16="http://schemas.microsoft.com/office/drawing/2014/main" id="{C1E51C9D-43DC-8158-9724-5BBC65FB799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AA0CD1-7FDE-4357-B0E6-5F79F7137DBC}" type="slidenum">
              <a:rPr kumimoji="0" lang="en-US" sz="1200" b="0" i="0" u="none" strike="noStrike" kern="1200" cap="none" spc="0" normalizeH="0" baseline="0" noProof="0" smtClean="0">
                <a:ln>
                  <a:noFill/>
                </a:ln>
                <a:solidFill>
                  <a:srgbClr val="214877">
                    <a:tint val="75000"/>
                  </a:srgb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srgbClr val="214877">
                  <a:tint val="75000"/>
                </a:srgbClr>
              </a:solidFill>
              <a:effectLst/>
              <a:uLnTx/>
              <a:uFillTx/>
              <a:latin typeface="Franklin Gothic Book"/>
              <a:ea typeface="+mn-ea"/>
              <a:cs typeface="+mn-cs"/>
            </a:endParaRPr>
          </a:p>
        </p:txBody>
      </p:sp>
      <p:sp>
        <p:nvSpPr>
          <p:cNvPr id="21509" name="Title 1">
            <a:extLst>
              <a:ext uri="{FF2B5EF4-FFF2-40B4-BE49-F238E27FC236}">
                <a16:creationId xmlns:a16="http://schemas.microsoft.com/office/drawing/2014/main" id="{5E91AA14-24A6-4C64-0F10-90238D0E9CCA}"/>
              </a:ext>
            </a:extLst>
          </p:cNvPr>
          <p:cNvSpPr txBox="1">
            <a:spLocks/>
          </p:cNvSpPr>
          <p:nvPr/>
        </p:nvSpPr>
        <p:spPr bwMode="auto">
          <a:xfrm>
            <a:off x="844550" y="17463"/>
            <a:ext cx="105156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prstClr val="white"/>
                </a:solidFill>
                <a:effectLst/>
                <a:uLnTx/>
                <a:uFillTx/>
                <a:latin typeface="Franklin Gothic Demi Cond" panose="020B0706030402020204" pitchFamily="34" charset="0"/>
                <a:ea typeface="+mn-ea"/>
                <a:cs typeface="+mn-cs"/>
              </a:rPr>
              <a:t>HALEU Availability Program</a:t>
            </a:r>
          </a:p>
        </p:txBody>
      </p:sp>
      <p:pic>
        <p:nvPicPr>
          <p:cNvPr id="21510" name="Picture 5">
            <a:extLst>
              <a:ext uri="{FF2B5EF4-FFF2-40B4-BE49-F238E27FC236}">
                <a16:creationId xmlns:a16="http://schemas.microsoft.com/office/drawing/2014/main" id="{CF3C1CED-587A-0685-BA90-AA3659FE8339}"/>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016625" y="3246438"/>
            <a:ext cx="5584825"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Content Placeholder 2">
            <a:extLst>
              <a:ext uri="{FF2B5EF4-FFF2-40B4-BE49-F238E27FC236}">
                <a16:creationId xmlns:a16="http://schemas.microsoft.com/office/drawing/2014/main" id="{93C42EEE-D914-55A1-9FF6-34C39101D045}"/>
              </a:ext>
            </a:extLst>
          </p:cNvPr>
          <p:cNvSpPr txBox="1">
            <a:spLocks/>
          </p:cNvSpPr>
          <p:nvPr/>
        </p:nvSpPr>
        <p:spPr bwMode="auto">
          <a:xfrm>
            <a:off x="838200" y="3489325"/>
            <a:ext cx="535305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228600" marR="0" lvl="0" indent="-22860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Challenges Ahead</a:t>
            </a:r>
          </a:p>
          <a:p>
            <a:pPr marL="685800" marR="0" lvl="1" indent="-228600" algn="l" defTabSz="914400" rtl="0" eaLnBrk="0" fontAlgn="base" latinLnBrk="0" hangingPunct="0">
              <a:lnSpc>
                <a:spcPct val="90000"/>
              </a:lnSpc>
              <a:spcBef>
                <a:spcPts val="500"/>
              </a:spcBef>
              <a:spcAft>
                <a:spcPct val="0"/>
              </a:spcAft>
              <a:buClrTx/>
              <a:buSzTx/>
              <a:buFont typeface="Wingdings" panose="05000000000000000000" pitchFamily="2" charset="2"/>
              <a:buChar char="§"/>
              <a:tabLst/>
              <a:defRPr/>
            </a:pPr>
            <a:r>
              <a:rPr kumimoji="0" lang="en-US" altLang="en-US" sz="2400" b="0" i="0"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Completing DOE review of inventory available for downblend</a:t>
            </a:r>
          </a:p>
          <a:p>
            <a:pPr marL="685800" marR="0" lvl="1" indent="-228600" algn="l" defTabSz="914400" rtl="0" eaLnBrk="0" fontAlgn="base" latinLnBrk="0" hangingPunct="0">
              <a:lnSpc>
                <a:spcPct val="90000"/>
              </a:lnSpc>
              <a:spcBef>
                <a:spcPts val="500"/>
              </a:spcBef>
              <a:spcAft>
                <a:spcPct val="0"/>
              </a:spcAft>
              <a:buClrTx/>
              <a:buSzTx/>
              <a:buFont typeface="Wingdings" panose="05000000000000000000" pitchFamily="2" charset="2"/>
              <a:buChar char="§"/>
              <a:tabLst/>
              <a:defRPr/>
            </a:pPr>
            <a:r>
              <a:rPr kumimoji="0" lang="en-US" altLang="en-US" sz="2400" b="0" i="0"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Gaining Congressional funding support</a:t>
            </a:r>
          </a:p>
          <a:p>
            <a:pPr marL="685800" marR="0" lvl="1" indent="-228600" algn="l" defTabSz="914400" rtl="0" eaLnBrk="0" fontAlgn="base" latinLnBrk="0" hangingPunct="0">
              <a:lnSpc>
                <a:spcPct val="90000"/>
              </a:lnSpc>
              <a:spcBef>
                <a:spcPts val="500"/>
              </a:spcBef>
              <a:spcAft>
                <a:spcPct val="0"/>
              </a:spcAft>
              <a:buClrTx/>
              <a:buSzTx/>
              <a:buFont typeface="Wingdings" panose="05000000000000000000" pitchFamily="2" charset="2"/>
              <a:buChar char="§"/>
              <a:tabLst/>
              <a:defRPr/>
            </a:pPr>
            <a:r>
              <a:rPr kumimoji="0" lang="en-US" altLang="en-US" sz="2400" b="0" i="0"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National Environmental Policy Act (NEPA) analysis completion</a:t>
            </a:r>
          </a:p>
          <a:p>
            <a:pPr marL="685800" marR="0" lvl="1" indent="-228600" algn="l" defTabSz="914400" rtl="0" eaLnBrk="0" fontAlgn="base" latinLnBrk="0" hangingPunct="0">
              <a:lnSpc>
                <a:spcPct val="90000"/>
              </a:lnSpc>
              <a:spcBef>
                <a:spcPts val="500"/>
              </a:spcBef>
              <a:spcAft>
                <a:spcPct val="0"/>
              </a:spcAft>
              <a:buClrTx/>
              <a:buSzTx/>
              <a:buFont typeface="Wingdings" panose="05000000000000000000" pitchFamily="2" charset="2"/>
              <a:buChar char="§"/>
              <a:tabLst/>
              <a:defRPr/>
            </a:pPr>
            <a:r>
              <a:rPr kumimoji="0" lang="en-US" altLang="en-US" sz="2400" b="0" i="0"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Implementation</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a:extLst>
              <a:ext uri="{FF2B5EF4-FFF2-40B4-BE49-F238E27FC236}">
                <a16:creationId xmlns:a16="http://schemas.microsoft.com/office/drawing/2014/main" id="{BDD5B537-3BD5-41D7-6E33-4055C86BEB1D}"/>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B90FBC-4B3D-4CD3-8528-210EF8A50608}" type="slidenum">
              <a:rPr kumimoji="0" lang="en-US" altLang="en-US" sz="1200" b="0" i="0" u="none" strike="noStrike" kern="1200" cap="none" spc="0" normalizeH="0" baseline="0" noProof="0" smtClean="0">
                <a:ln>
                  <a:noFill/>
                </a:ln>
                <a:solidFill>
                  <a:srgbClr val="8C95A7"/>
                </a:solidFill>
                <a:effectLst/>
                <a:uLnTx/>
                <a:uFillTx/>
                <a:latin typeface="Franklin Gothic Book" panose="020B0503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altLang="en-US" sz="1200" b="0" i="0" u="none" strike="noStrike" kern="1200" cap="none" spc="0" normalizeH="0" baseline="0" noProof="0">
              <a:ln>
                <a:noFill/>
              </a:ln>
              <a:solidFill>
                <a:srgbClr val="8C95A7"/>
              </a:solidFill>
              <a:effectLst/>
              <a:uLnTx/>
              <a:uFillTx/>
              <a:latin typeface="Franklin Gothic Book" panose="020B0503020102020204" pitchFamily="34" charset="0"/>
              <a:ea typeface="+mn-ea"/>
              <a:cs typeface="+mn-cs"/>
            </a:endParaRPr>
          </a:p>
        </p:txBody>
      </p:sp>
      <p:sp>
        <p:nvSpPr>
          <p:cNvPr id="5" name="Title 6">
            <a:extLst>
              <a:ext uri="{FF2B5EF4-FFF2-40B4-BE49-F238E27FC236}">
                <a16:creationId xmlns:a16="http://schemas.microsoft.com/office/drawing/2014/main" id="{7D158626-4DE9-F754-9762-FBB6117DBB73}"/>
              </a:ext>
            </a:extLst>
          </p:cNvPr>
          <p:cNvSpPr txBox="1">
            <a:spLocks noGrp="1"/>
          </p:cNvSpPr>
          <p:nvPr>
            <p:ph type="title"/>
          </p:nvPr>
        </p:nvSpPr>
        <p:spPr>
          <a:xfrm>
            <a:off x="496888" y="30163"/>
            <a:ext cx="10279062" cy="631825"/>
          </a:xfrm>
        </p:spPr>
        <p:txBody>
          <a:bodyPr rtlCol="0" anchor="b"/>
          <a:lstStyle>
            <a:lvl1pPr defTabSz="342900">
              <a:spcBef>
                <a:spcPct val="20000"/>
              </a:spcBef>
              <a:buFont typeface="Arial" panose="020B0604020202020204" pitchFamily="34" charset="0"/>
              <a:buChar char="•"/>
              <a:defRPr sz="2400">
                <a:solidFill>
                  <a:srgbClr val="292929"/>
                </a:solidFill>
                <a:latin typeface="Arial" panose="020B0604020202020204" pitchFamily="34" charset="0"/>
                <a:ea typeface="ＭＳ Ｐゴシック" panose="020B0600070205080204" pitchFamily="34" charset="-128"/>
              </a:defRPr>
            </a:lvl1pPr>
            <a:lvl2pPr marL="742950" indent="-285750" defTabSz="342900">
              <a:spcBef>
                <a:spcPct val="20000"/>
              </a:spcBef>
              <a:buFont typeface="Arial" panose="020B0604020202020204" pitchFamily="34" charset="0"/>
              <a:buChar char="–"/>
              <a:defRPr sz="2000">
                <a:solidFill>
                  <a:srgbClr val="292929"/>
                </a:solidFill>
                <a:latin typeface="Arial" panose="020B0604020202020204" pitchFamily="34" charset="0"/>
                <a:ea typeface="ＭＳ Ｐゴシック" panose="020B0600070205080204" pitchFamily="34" charset="-128"/>
              </a:defRPr>
            </a:lvl2pPr>
            <a:lvl3pPr marL="1143000" indent="-228600" defTabSz="342900">
              <a:spcBef>
                <a:spcPct val="20000"/>
              </a:spcBef>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3pPr>
            <a:lvl4pPr marL="1600200" indent="-228600" defTabSz="342900">
              <a:spcBef>
                <a:spcPct val="20000"/>
              </a:spcBef>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4pPr>
            <a:lvl5pPr marL="2057400" indent="-228600" defTabSz="342900">
              <a:spcBef>
                <a:spcPct val="20000"/>
              </a:spcBef>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5pPr>
            <a:lvl6pPr marL="2514600" indent="-228600" defTabSz="3429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6pPr>
            <a:lvl7pPr marL="2971800" indent="-228600" defTabSz="3429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7pPr>
            <a:lvl8pPr marL="3429000" indent="-228600" defTabSz="3429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8pPr>
            <a:lvl9pPr marL="3886200" indent="-228600" defTabSz="3429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9pPr>
          </a:lstStyle>
          <a:p>
            <a:pPr defTabSz="914400">
              <a:spcBef>
                <a:spcPct val="0"/>
              </a:spcBef>
              <a:spcAft>
                <a:spcPts val="600"/>
              </a:spcAft>
              <a:buFont typeface="Arial" panose="020B0604020202020204" pitchFamily="34" charset="0"/>
              <a:buNone/>
              <a:defRPr/>
            </a:pPr>
            <a:r>
              <a:rPr lang="en-US" altLang="en-US" sz="3400" b="1" dirty="0">
                <a:solidFill>
                  <a:srgbClr val="FFFFFF"/>
                </a:solidFill>
                <a:latin typeface="+mj-lt"/>
                <a:ea typeface="+mj-ea"/>
              </a:rPr>
              <a:t>Back-End of Fuel Cycle – Used Fuel Recycling</a:t>
            </a:r>
            <a:endParaRPr lang="en-US" dirty="0">
              <a:solidFill>
                <a:srgbClr val="FFFFFF"/>
              </a:solidFill>
              <a:ea typeface="+mj-ea"/>
            </a:endParaRPr>
          </a:p>
        </p:txBody>
      </p:sp>
      <p:pic>
        <p:nvPicPr>
          <p:cNvPr id="22532" name="Picture 8">
            <a:extLst>
              <a:ext uri="{FF2B5EF4-FFF2-40B4-BE49-F238E27FC236}">
                <a16:creationId xmlns:a16="http://schemas.microsoft.com/office/drawing/2014/main" id="{1794C89E-4EDA-D312-C517-016A2AA3F6F7}"/>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858250" y="827088"/>
            <a:ext cx="325913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3" name="Group 9">
            <a:extLst>
              <a:ext uri="{FF2B5EF4-FFF2-40B4-BE49-F238E27FC236}">
                <a16:creationId xmlns:a16="http://schemas.microsoft.com/office/drawing/2014/main" id="{37872D39-321B-8F39-D76A-12300EADB371}"/>
              </a:ext>
            </a:extLst>
          </p:cNvPr>
          <p:cNvGrpSpPr>
            <a:grpSpLocks/>
          </p:cNvGrpSpPr>
          <p:nvPr/>
        </p:nvGrpSpPr>
        <p:grpSpPr bwMode="auto">
          <a:xfrm>
            <a:off x="9518650" y="3641725"/>
            <a:ext cx="2187575" cy="2870200"/>
            <a:chOff x="6643970" y="7410260"/>
            <a:chExt cx="1512888" cy="2401676"/>
          </a:xfrm>
        </p:grpSpPr>
        <p:pic>
          <p:nvPicPr>
            <p:cNvPr id="11" name="Picture 10">
              <a:extLst>
                <a:ext uri="{FF2B5EF4-FFF2-40B4-BE49-F238E27FC236}">
                  <a16:creationId xmlns:a16="http://schemas.microsoft.com/office/drawing/2014/main" id="{11F85D29-4498-A588-5EFF-8BC26BA9D97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643970" y="7410260"/>
              <a:ext cx="1512888" cy="1794616"/>
            </a:xfrm>
            <a:prstGeom prst="rect">
              <a:avLst/>
            </a:prstGeom>
            <a:noFill/>
            <a:ln w="12700" cmpd="sng">
              <a:solidFill>
                <a:schemeClr val="tx2"/>
              </a:solidFill>
              <a:miter lim="800000"/>
              <a:headEnd/>
              <a:tailEnd/>
            </a:ln>
            <a:effectLst>
              <a:outerShdw blurRad="50800" dist="38100" dir="2700000" algn="tl" rotWithShape="0">
                <a:prstClr val="black">
                  <a:alpha val="40000"/>
                </a:prstClr>
              </a:outerShdw>
            </a:effectLst>
          </p:spPr>
        </p:pic>
        <p:sp>
          <p:nvSpPr>
            <p:cNvPr id="22539" name="Rectangle 4">
              <a:extLst>
                <a:ext uri="{FF2B5EF4-FFF2-40B4-BE49-F238E27FC236}">
                  <a16:creationId xmlns:a16="http://schemas.microsoft.com/office/drawing/2014/main" id="{D845C222-B0AB-3CB3-A220-F1A7B0148B7D}"/>
                </a:ext>
              </a:extLst>
            </p:cNvPr>
            <p:cNvSpPr>
              <a:spLocks noChangeArrowheads="1"/>
            </p:cNvSpPr>
            <p:nvPr/>
          </p:nvSpPr>
          <p:spPr bwMode="auto">
            <a:xfrm>
              <a:off x="6643970" y="9381049"/>
              <a:ext cx="149291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214877"/>
                  </a:solidFill>
                  <a:effectLst/>
                  <a:uLnTx/>
                  <a:uFillTx/>
                  <a:latin typeface="Arial" panose="020B0604020202020204" pitchFamily="34" charset="0"/>
                  <a:ea typeface="+mn-ea"/>
                  <a:cs typeface="+mn-cs"/>
                </a:rPr>
                <a:t>Uranium recovered from EBR-II fuel</a:t>
              </a:r>
            </a:p>
          </p:txBody>
        </p:sp>
      </p:grpSp>
      <p:sp>
        <p:nvSpPr>
          <p:cNvPr id="22534" name="TextBox 1">
            <a:extLst>
              <a:ext uri="{FF2B5EF4-FFF2-40B4-BE49-F238E27FC236}">
                <a16:creationId xmlns:a16="http://schemas.microsoft.com/office/drawing/2014/main" id="{2E928FD3-D5DE-3BE3-5089-A22261B5A912}"/>
              </a:ext>
            </a:extLst>
          </p:cNvPr>
          <p:cNvSpPr txBox="1">
            <a:spLocks noChangeArrowheads="1"/>
          </p:cNvSpPr>
          <p:nvPr/>
        </p:nvSpPr>
        <p:spPr bwMode="auto">
          <a:xfrm>
            <a:off x="9201150" y="2954338"/>
            <a:ext cx="27432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214877"/>
                </a:solidFill>
                <a:effectLst/>
                <a:uLnTx/>
                <a:uFillTx/>
                <a:latin typeface="Arial" panose="020B0604020202020204" pitchFamily="34" charset="0"/>
                <a:ea typeface="+mn-ea"/>
                <a:cs typeface="Arial" panose="020B0604020202020204" pitchFamily="34" charset="0"/>
              </a:rPr>
              <a:t>Conceptual off-gas system configuration for 2-bed noble gas separation </a:t>
            </a:r>
            <a:endParaRPr kumimoji="0" lang="en-US" altLang="en-US" sz="1100" b="0" i="0"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endParaRPr>
          </a:p>
        </p:txBody>
      </p:sp>
      <p:pic>
        <p:nvPicPr>
          <p:cNvPr id="22535" name="Picture 13">
            <a:extLst>
              <a:ext uri="{FF2B5EF4-FFF2-40B4-BE49-F238E27FC236}">
                <a16:creationId xmlns:a16="http://schemas.microsoft.com/office/drawing/2014/main" id="{E4AE32BC-A173-43B8-5D88-BFC5E0DAEAD5}"/>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583363" y="4414838"/>
            <a:ext cx="2436812"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Box 15">
            <a:extLst>
              <a:ext uri="{FF2B5EF4-FFF2-40B4-BE49-F238E27FC236}">
                <a16:creationId xmlns:a16="http://schemas.microsoft.com/office/drawing/2014/main" id="{E4487EEF-C0E9-A81E-9F65-702DD429A0CD}"/>
              </a:ext>
            </a:extLst>
          </p:cNvPr>
          <p:cNvSpPr txBox="1">
            <a:spLocks noChangeArrowheads="1"/>
          </p:cNvSpPr>
          <p:nvPr/>
        </p:nvSpPr>
        <p:spPr bwMode="auto">
          <a:xfrm>
            <a:off x="6719888" y="6030913"/>
            <a:ext cx="24066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214877"/>
                </a:solidFill>
                <a:effectLst/>
                <a:uLnTx/>
                <a:uFillTx/>
                <a:latin typeface="Arial" panose="020B0604020202020204" pitchFamily="34" charset="0"/>
                <a:ea typeface="+mn-ea"/>
                <a:cs typeface="Arial" panose="020B0604020202020204" pitchFamily="34" charset="0"/>
              </a:rPr>
              <a:t>Courtesy of PNNL - Bank of 2 cm centrifugal contactors in glove box</a:t>
            </a:r>
          </a:p>
        </p:txBody>
      </p:sp>
      <p:sp>
        <p:nvSpPr>
          <p:cNvPr id="15" name="TextBox 14">
            <a:extLst>
              <a:ext uri="{FF2B5EF4-FFF2-40B4-BE49-F238E27FC236}">
                <a16:creationId xmlns:a16="http://schemas.microsoft.com/office/drawing/2014/main" id="{94E8E3E1-EEAD-BDF0-3D8F-8A3559CEAA52}"/>
              </a:ext>
            </a:extLst>
          </p:cNvPr>
          <p:cNvSpPr txBox="1"/>
          <p:nvPr/>
        </p:nvSpPr>
        <p:spPr>
          <a:xfrm>
            <a:off x="354013" y="911225"/>
            <a:ext cx="8221662" cy="5140325"/>
          </a:xfrm>
          <a:prstGeom prst="rect">
            <a:avLst/>
          </a:prstGeom>
          <a:noFill/>
        </p:spPr>
        <p:txBody>
          <a:bodyPr>
            <a:spAutoFit/>
          </a:bodyPr>
          <a:lstStyle/>
          <a:p>
            <a:pPr marL="1081088" marR="0" lvl="0" indent="-1081088"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214877"/>
                </a:solidFill>
                <a:effectLst/>
                <a:uLnTx/>
                <a:uFillTx/>
                <a:latin typeface="Franklin Gothic Book" panose="020B0503020102020204" pitchFamily="34" charset="0"/>
                <a:ea typeface="+mn-lt"/>
                <a:cs typeface="+mn-lt"/>
              </a:rPr>
              <a:t>Mission </a:t>
            </a:r>
            <a:r>
              <a:rPr kumimoji="0" lang="en-US" sz="2000" b="0" i="0" u="none" strike="noStrike" kern="1200" cap="none" spc="0" normalizeH="0" baseline="0" noProof="0" dirty="0">
                <a:ln>
                  <a:noFill/>
                </a:ln>
                <a:solidFill>
                  <a:srgbClr val="214877"/>
                </a:solidFill>
                <a:effectLst/>
                <a:uLnTx/>
                <a:uFillTx/>
                <a:latin typeface="Franklin Gothic Book" panose="020B0503020102020204" pitchFamily="34" charset="0"/>
                <a:ea typeface="+mn-ea"/>
                <a:cs typeface="+mn-cs"/>
              </a:rPr>
              <a:t>–</a:t>
            </a:r>
            <a:r>
              <a:rPr kumimoji="0" lang="en-US" sz="2000" b="1" i="0" u="none" strike="noStrike" kern="1200" cap="none" spc="0" normalizeH="0" baseline="0" noProof="0" dirty="0">
                <a:ln>
                  <a:noFill/>
                </a:ln>
                <a:solidFill>
                  <a:srgbClr val="214877"/>
                </a:solidFill>
                <a:effectLst/>
                <a:uLnTx/>
                <a:uFillTx/>
                <a:latin typeface="Franklin Gothic Book" panose="020B0503020102020204" pitchFamily="34" charset="0"/>
                <a:ea typeface="+mn-lt"/>
                <a:cs typeface="+mn-lt"/>
              </a:rPr>
              <a:t> </a:t>
            </a:r>
            <a:r>
              <a:rPr kumimoji="0" lang="en-US" sz="2000" b="0" i="0" u="none" strike="noStrike" kern="1200" cap="none" spc="0" normalizeH="0" baseline="0" noProof="0" dirty="0">
                <a:ln>
                  <a:noFill/>
                </a:ln>
                <a:solidFill>
                  <a:srgbClr val="214877"/>
                </a:solidFill>
                <a:effectLst/>
                <a:uLnTx/>
                <a:uFillTx/>
                <a:latin typeface="Franklin Gothic Book" panose="020B0503020102020204" pitchFamily="34" charset="0"/>
                <a:ea typeface="+mn-lt"/>
                <a:cs typeface="+mn-lt"/>
              </a:rPr>
              <a:t>Develop advanced fuel recycle technologies to</a:t>
            </a:r>
            <a:r>
              <a:rPr kumimoji="0" lang="en-US" sz="2800" b="0" i="0" u="none" strike="noStrike" kern="1200" cap="none" spc="0" normalizeH="0" baseline="0" noProof="0" dirty="0">
                <a:ln>
                  <a:noFill/>
                </a:ln>
                <a:solidFill>
                  <a:srgbClr val="214877"/>
                </a:solidFill>
                <a:effectLst/>
                <a:uLnTx/>
                <a:uFillTx/>
                <a:latin typeface="Franklin Gothic Book" panose="020B0503020102020204" pitchFamily="34" charset="0"/>
                <a:ea typeface="+mn-lt"/>
                <a:cs typeface="+mn-lt"/>
              </a:rPr>
              <a:t> </a:t>
            </a:r>
            <a:r>
              <a:rPr kumimoji="0" lang="en-US" sz="2000" b="0" i="0" u="none" strike="noStrike" kern="1200" cap="none" spc="0" normalizeH="0" baseline="0" noProof="0" dirty="0">
                <a:ln>
                  <a:noFill/>
                </a:ln>
                <a:solidFill>
                  <a:srgbClr val="214877"/>
                </a:solidFill>
                <a:effectLst/>
                <a:uLnTx/>
                <a:uFillTx/>
                <a:latin typeface="Franklin Gothic Book" panose="020B0503020102020204" pitchFamily="34" charset="0"/>
                <a:ea typeface="+mn-lt"/>
                <a:cs typeface="+mn-lt"/>
              </a:rPr>
              <a:t>improve resource utilization, reduce repository burden, and limit proliferation risk. </a:t>
            </a:r>
            <a:endParaRPr kumimoji="0" lang="en-US" sz="2000" b="1" i="0" u="none" strike="noStrike" kern="1200" cap="none" spc="0" normalizeH="0" baseline="0" noProof="0" dirty="0">
              <a:ln>
                <a:noFill/>
              </a:ln>
              <a:solidFill>
                <a:srgbClr val="214877"/>
              </a:solidFill>
              <a:effectLst/>
              <a:uLnTx/>
              <a:uFillTx/>
              <a:latin typeface="Franklin Gothic Book" panose="020B0503020102020204" pitchFamily="34" charset="0"/>
              <a:ea typeface="+mn-lt"/>
              <a:cs typeface="+mn-lt"/>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214877"/>
                </a:solidFill>
                <a:effectLst/>
                <a:uLnTx/>
                <a:uFillTx/>
                <a:latin typeface="Franklin Gothic Book" panose="020B0503020102020204" pitchFamily="34" charset="0"/>
                <a:ea typeface="+mn-lt"/>
                <a:cs typeface="+mn-lt"/>
              </a:rPr>
              <a:t>Goals </a:t>
            </a:r>
            <a:endParaRPr kumimoji="0" lang="en-US" sz="2000" b="0" i="0" u="none" strike="noStrike" kern="1200" cap="none" spc="0" normalizeH="0" baseline="0" noProof="0" dirty="0">
              <a:ln>
                <a:noFill/>
              </a:ln>
              <a:solidFill>
                <a:srgbClr val="214877"/>
              </a:solidFill>
              <a:effectLst/>
              <a:uLnTx/>
              <a:uFillTx/>
              <a:latin typeface="Franklin Gothic Book" panose="020B0503020102020204" pitchFamily="34" charset="0"/>
              <a:ea typeface="+mn-lt"/>
              <a:cs typeface="+mn-lt"/>
            </a:endParaRPr>
          </a:p>
          <a:p>
            <a:pPr marL="57785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14877"/>
                </a:solidFill>
                <a:effectLst/>
                <a:uLnTx/>
                <a:uFillTx/>
                <a:latin typeface="Franklin Gothic Book" panose="020B0503020102020204" pitchFamily="34" charset="0"/>
                <a:ea typeface="+mn-lt"/>
                <a:cs typeface="+mn-lt"/>
              </a:rPr>
              <a:t>Demonstrate recycling technologies to produce HALEU materials for advanced reactor fuel-fabrication R&amp;D needs. </a:t>
            </a:r>
            <a:endParaRPr kumimoji="0" lang="en-US" sz="2000" b="0" i="0" u="none" strike="noStrike" kern="1200" cap="none" spc="0" normalizeH="0" baseline="0" noProof="0" dirty="0">
              <a:ln>
                <a:noFill/>
              </a:ln>
              <a:solidFill>
                <a:srgbClr val="214877"/>
              </a:solidFill>
              <a:effectLst/>
              <a:uLnTx/>
              <a:uFillTx/>
              <a:latin typeface="Franklin Gothic Book" panose="020B0503020102020204" pitchFamily="34" charset="0"/>
              <a:ea typeface="+mn-ea"/>
              <a:cs typeface="+mn-cs"/>
            </a:endParaRPr>
          </a:p>
          <a:p>
            <a:pPr marL="57785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14877"/>
                </a:solidFill>
                <a:effectLst/>
                <a:uLnTx/>
                <a:uFillTx/>
                <a:latin typeface="Franklin Gothic Book" panose="020B0503020102020204" pitchFamily="34" charset="0"/>
                <a:ea typeface="+mn-lt"/>
                <a:cs typeface="+mn-lt"/>
              </a:rPr>
              <a:t>Address nuclear materials separation and recovery challenges for various advanced reactor designs. </a:t>
            </a:r>
            <a:endParaRPr kumimoji="0" lang="en-US" sz="2000" b="0" i="0" u="none" strike="noStrike" kern="1200" cap="none" spc="0" normalizeH="0" baseline="0" noProof="0" dirty="0">
              <a:ln>
                <a:noFill/>
              </a:ln>
              <a:solidFill>
                <a:srgbClr val="214877"/>
              </a:solidFill>
              <a:effectLst/>
              <a:uLnTx/>
              <a:uFillTx/>
              <a:latin typeface="Franklin Gothic Book" panose="020B0503020102020204" pitchFamily="34" charset="0"/>
              <a:ea typeface="+mn-ea"/>
              <a:cs typeface="+mn-cs"/>
            </a:endParaRPr>
          </a:p>
          <a:p>
            <a:pPr marL="57785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14877"/>
                </a:solidFill>
                <a:effectLst/>
                <a:uLnTx/>
                <a:uFillTx/>
                <a:latin typeface="Franklin Gothic Book" panose="020B0503020102020204" pitchFamily="34" charset="0"/>
                <a:ea typeface="+mn-lt"/>
                <a:cs typeface="+mn-lt"/>
              </a:rPr>
              <a:t>Develop efficient and economical technologies for commercially viable future industrial deployment.</a:t>
            </a:r>
          </a:p>
          <a:p>
            <a:pPr marL="57785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14877"/>
                </a:solidFill>
                <a:effectLst/>
                <a:uLnTx/>
                <a:uFillTx/>
                <a:latin typeface="Franklin Gothic Book" panose="020B0503020102020204" pitchFamily="34" charset="0"/>
                <a:ea typeface="+mn-lt"/>
                <a:cs typeface="+mn-lt"/>
              </a:rPr>
              <a:t>Steward and expand the capabilities and knowledge in nuclear chemistry for a broad range of nuclear applications. </a:t>
            </a:r>
          </a:p>
          <a:p>
            <a:pPr marL="57785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14877"/>
              </a:solidFill>
              <a:effectLst/>
              <a:uLnTx/>
              <a:uFillTx/>
              <a:latin typeface="Franklin Gothic Book" panose="020B0503020102020204" pitchFamily="34" charset="0"/>
              <a:ea typeface="+mn-lt"/>
              <a:cs typeface="+mn-lt"/>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214877"/>
                </a:solidFill>
                <a:effectLst/>
                <a:uLnTx/>
                <a:uFillTx/>
                <a:latin typeface="Franklin Gothic Book" panose="020B0503020102020204" pitchFamily="34" charset="0"/>
                <a:ea typeface="+mn-lt"/>
                <a:cs typeface="+mn-lt"/>
              </a:rPr>
              <a:t>Program Focus Areas</a:t>
            </a:r>
          </a:p>
          <a:p>
            <a:pPr marL="57785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14877"/>
                </a:solidFill>
                <a:effectLst/>
                <a:uLnTx/>
                <a:uFillTx/>
                <a:latin typeface="Franklin Gothic Book" panose="020B0503020102020204" pitchFamily="34" charset="0"/>
                <a:ea typeface="+mn-ea"/>
                <a:cs typeface="+mn-cs"/>
              </a:rPr>
              <a:t>Aqueous technologies</a:t>
            </a:r>
          </a:p>
          <a:p>
            <a:pPr marL="57785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14877"/>
                </a:solidFill>
                <a:effectLst/>
                <a:uLnTx/>
                <a:uFillTx/>
                <a:latin typeface="Franklin Gothic Book" panose="020B0503020102020204" pitchFamily="34" charset="0"/>
                <a:ea typeface="+mn-ea"/>
                <a:cs typeface="+mn-cs"/>
              </a:rPr>
              <a:t>Molten salt technologies</a:t>
            </a:r>
          </a:p>
          <a:p>
            <a:pPr marL="57785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14877"/>
                </a:solidFill>
                <a:effectLst/>
                <a:uLnTx/>
                <a:uFillTx/>
                <a:latin typeface="Franklin Gothic Book" panose="020B0503020102020204" pitchFamily="34" charset="0"/>
                <a:ea typeface="+mn-ea"/>
                <a:cs typeface="+mn-cs"/>
              </a:rPr>
              <a:t>Off-gas and waste form technologies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9C4556FE-2A1B-F2AC-18E1-FE4EE1D1F265}"/>
              </a:ext>
            </a:extLst>
          </p:cNvPr>
          <p:cNvSpPr>
            <a:spLocks noGrp="1" noChangeArrowheads="1"/>
          </p:cNvSpPr>
          <p:nvPr>
            <p:ph type="title"/>
          </p:nvPr>
        </p:nvSpPr>
        <p:spPr>
          <a:xfrm>
            <a:off x="650875" y="0"/>
            <a:ext cx="10515600" cy="666750"/>
          </a:xfrm>
        </p:spPr>
        <p:txBody>
          <a:bodyPr/>
          <a:lstStyle/>
          <a:p>
            <a:r>
              <a:rPr lang="en-US" altLang="en-US" sz="3200" b="1">
                <a:solidFill>
                  <a:schemeClr val="bg1"/>
                </a:solidFill>
              </a:rPr>
              <a:t>Aqueous Recycling Technologies </a:t>
            </a:r>
          </a:p>
        </p:txBody>
      </p:sp>
      <p:sp>
        <p:nvSpPr>
          <p:cNvPr id="3" name="Content Placeholder 2">
            <a:extLst>
              <a:ext uri="{FF2B5EF4-FFF2-40B4-BE49-F238E27FC236}">
                <a16:creationId xmlns:a16="http://schemas.microsoft.com/office/drawing/2014/main" id="{D6CBE28E-C847-9644-4780-875294A12323}"/>
              </a:ext>
            </a:extLst>
          </p:cNvPr>
          <p:cNvSpPr>
            <a:spLocks noGrp="1"/>
          </p:cNvSpPr>
          <p:nvPr>
            <p:ph idx="1"/>
          </p:nvPr>
        </p:nvSpPr>
        <p:spPr>
          <a:xfrm>
            <a:off x="350838" y="882650"/>
            <a:ext cx="11303000" cy="1890713"/>
          </a:xfrm>
        </p:spPr>
        <p:txBody>
          <a:bodyPr rtlCol="0">
            <a:normAutofit/>
          </a:bodyPr>
          <a:lstStyle/>
          <a:p>
            <a:pPr marL="0" indent="0">
              <a:buFont typeface="Arial" panose="020B0604020202020204" pitchFamily="34" charset="0"/>
              <a:buNone/>
              <a:defRPr/>
            </a:pPr>
            <a:r>
              <a:rPr lang="en-US" sz="2400" dirty="0"/>
              <a:t>Matured solvent extraction technologies to separate fission products and to recycle Pu and U.  NE activities focus on developing simplified process. </a:t>
            </a:r>
          </a:p>
          <a:p>
            <a:pPr marL="0" indent="0">
              <a:buFont typeface="Arial" panose="020B0604020202020204" pitchFamily="34" charset="0"/>
              <a:buNone/>
              <a:defRPr/>
            </a:pPr>
            <a:r>
              <a:rPr lang="en-US" sz="2400" dirty="0"/>
              <a:t>Examples of current RD&amp;D scopes:</a:t>
            </a:r>
          </a:p>
          <a:p>
            <a:pPr>
              <a:defRPr/>
            </a:pPr>
            <a:endParaRPr lang="en-US" sz="2400" dirty="0"/>
          </a:p>
          <a:p>
            <a:pPr marL="457200" indent="0">
              <a:buFont typeface="Arial" panose="020B0604020202020204" pitchFamily="34" charset="0"/>
              <a:buNone/>
              <a:tabLst>
                <a:tab pos="914400" algn="l"/>
              </a:tabLst>
              <a:defRPr/>
            </a:pPr>
            <a:endParaRPr lang="en-US" sz="2400" dirty="0"/>
          </a:p>
          <a:p>
            <a:pPr marL="0" indent="0">
              <a:buFont typeface="Arial" panose="020B0604020202020204" pitchFamily="34" charset="0"/>
              <a:buNone/>
              <a:defRPr/>
            </a:pPr>
            <a:endParaRPr lang="en-US" sz="1600" dirty="0"/>
          </a:p>
        </p:txBody>
      </p:sp>
      <p:sp>
        <p:nvSpPr>
          <p:cNvPr id="23" name="Content Placeholder 2">
            <a:extLst>
              <a:ext uri="{FF2B5EF4-FFF2-40B4-BE49-F238E27FC236}">
                <a16:creationId xmlns:a16="http://schemas.microsoft.com/office/drawing/2014/main" id="{3EE39C43-F101-DC90-9D17-BD361069045F}"/>
              </a:ext>
            </a:extLst>
          </p:cNvPr>
          <p:cNvSpPr txBox="1">
            <a:spLocks/>
          </p:cNvSpPr>
          <p:nvPr/>
        </p:nvSpPr>
        <p:spPr>
          <a:xfrm>
            <a:off x="350838" y="2352675"/>
            <a:ext cx="6767512" cy="34639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14877"/>
                </a:solidFill>
                <a:effectLst/>
                <a:uLnTx/>
                <a:uFillTx/>
                <a:latin typeface="Franklin Gothic Book"/>
                <a:ea typeface="+mn-ea"/>
                <a:cs typeface="+mn-cs"/>
              </a:rPr>
              <a:t>Advanced vol-oxidation to directly dissolve fuel to organic phase – skipping nitric acid dissolution and improved off-gas management,</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14877"/>
                </a:solidFill>
                <a:effectLst/>
                <a:uLnTx/>
                <a:uFillTx/>
                <a:latin typeface="Franklin Gothic Book"/>
                <a:ea typeface="+mn-ea"/>
                <a:cs typeface="+mn-cs"/>
              </a:rPr>
              <a:t>AI/ML aided ligands design and synthesis for tailored actinide separations to enhance separation efficiency,</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14877"/>
                </a:solidFill>
                <a:effectLst/>
                <a:uLnTx/>
                <a:uFillTx/>
                <a:latin typeface="Franklin Gothic Book"/>
                <a:ea typeface="+mn-ea"/>
                <a:cs typeface="+mn-cs"/>
              </a:rPr>
              <a:t>Vapor phase extraction of Zr and Al cladding</a:t>
            </a:r>
            <a:br>
              <a:rPr kumimoji="0" lang="en-US" sz="2000" b="0" i="0" u="none" strike="noStrike" kern="1200" cap="none" spc="0" normalizeH="0" baseline="0" noProof="0" dirty="0">
                <a:ln>
                  <a:noFill/>
                </a:ln>
                <a:solidFill>
                  <a:srgbClr val="214877"/>
                </a:solidFill>
                <a:effectLst/>
                <a:uLnTx/>
                <a:uFillTx/>
                <a:latin typeface="Franklin Gothic Book"/>
                <a:ea typeface="+mn-ea"/>
                <a:cs typeface="+mn-cs"/>
              </a:rPr>
            </a:br>
            <a:r>
              <a:rPr kumimoji="0" lang="en-US" sz="2000" b="0" i="0" u="none" strike="noStrike" kern="1200" cap="none" spc="0" normalizeH="0" baseline="0" noProof="0" dirty="0">
                <a:ln>
                  <a:noFill/>
                </a:ln>
                <a:solidFill>
                  <a:srgbClr val="214877"/>
                </a:solidFill>
                <a:effectLst/>
                <a:uLnTx/>
                <a:uFillTx/>
                <a:latin typeface="Franklin Gothic Book"/>
                <a:ea typeface="+mn-ea"/>
                <a:cs typeface="+mn-cs"/>
              </a:rPr>
              <a:t> materials to eliminate the generation of acid wastes,</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14877"/>
                </a:solidFill>
                <a:effectLst/>
                <a:uLnTx/>
                <a:uFillTx/>
                <a:latin typeface="Franklin Gothic Book"/>
                <a:ea typeface="+mn-ea"/>
                <a:cs typeface="+mn-cs"/>
              </a:rPr>
              <a:t>Innovative control of reagent and solution </a:t>
            </a:r>
            <a:br>
              <a:rPr kumimoji="0" lang="en-US" sz="2000" b="0" i="0" u="none" strike="noStrike" kern="1200" cap="none" spc="0" normalizeH="0" baseline="0" noProof="0" dirty="0">
                <a:ln>
                  <a:noFill/>
                </a:ln>
                <a:solidFill>
                  <a:srgbClr val="214877"/>
                </a:solidFill>
                <a:effectLst/>
                <a:uLnTx/>
                <a:uFillTx/>
                <a:latin typeface="Franklin Gothic Book"/>
                <a:ea typeface="+mn-ea"/>
                <a:cs typeface="+mn-cs"/>
              </a:rPr>
            </a:br>
            <a:r>
              <a:rPr kumimoji="0" lang="en-US" sz="2000" b="0" i="0" u="none" strike="noStrike" kern="1200" cap="none" spc="0" normalizeH="0" baseline="0" noProof="0" dirty="0">
                <a:ln>
                  <a:noFill/>
                </a:ln>
                <a:solidFill>
                  <a:srgbClr val="214877"/>
                </a:solidFill>
                <a:effectLst/>
                <a:uLnTx/>
                <a:uFillTx/>
                <a:latin typeface="Franklin Gothic Book"/>
                <a:ea typeface="+mn-ea"/>
                <a:cs typeface="+mn-cs"/>
              </a:rPr>
              <a:t>chemistry to minimize irradiation damage.</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14877"/>
                </a:solidFill>
                <a:effectLst/>
                <a:uLnTx/>
                <a:uFillTx/>
                <a:latin typeface="Franklin Gothic Book"/>
                <a:ea typeface="+mn-ea"/>
                <a:cs typeface="+mn-cs"/>
              </a:rPr>
              <a:t>Real-time characterization of chemical species. </a:t>
            </a: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214877"/>
              </a:solidFill>
              <a:effectLst/>
              <a:uLnTx/>
              <a:uFillTx/>
              <a:latin typeface="Franklin Gothic Book"/>
              <a:ea typeface="+mn-ea"/>
              <a:cs typeface="+mn-cs"/>
            </a:endParaRPr>
          </a:p>
        </p:txBody>
      </p:sp>
      <p:pic>
        <p:nvPicPr>
          <p:cNvPr id="24581" name="Picture 33">
            <a:extLst>
              <a:ext uri="{FF2B5EF4-FFF2-40B4-BE49-F238E27FC236}">
                <a16:creationId xmlns:a16="http://schemas.microsoft.com/office/drawing/2014/main" id="{7E9CF658-8C44-3FBF-0748-7F3091751771}"/>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04025" y="4654550"/>
            <a:ext cx="24352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82" name="Group 3">
            <a:extLst>
              <a:ext uri="{FF2B5EF4-FFF2-40B4-BE49-F238E27FC236}">
                <a16:creationId xmlns:a16="http://schemas.microsoft.com/office/drawing/2014/main" id="{C9732BF7-8BE3-6CC9-2BFA-EF379EE745E2}"/>
              </a:ext>
            </a:extLst>
          </p:cNvPr>
          <p:cNvGrpSpPr>
            <a:grpSpLocks/>
          </p:cNvGrpSpPr>
          <p:nvPr/>
        </p:nvGrpSpPr>
        <p:grpSpPr bwMode="auto">
          <a:xfrm>
            <a:off x="7951788" y="2044700"/>
            <a:ext cx="2933700" cy="2344738"/>
            <a:chOff x="7122990" y="4415656"/>
            <a:chExt cx="2933395" cy="2344536"/>
          </a:xfrm>
        </p:grpSpPr>
        <p:pic>
          <p:nvPicPr>
            <p:cNvPr id="24589" name="Picture 34">
              <a:extLst>
                <a:ext uri="{FF2B5EF4-FFF2-40B4-BE49-F238E27FC236}">
                  <a16:creationId xmlns:a16="http://schemas.microsoft.com/office/drawing/2014/main" id="{5BCE33DE-F74B-1CCD-1ED9-2F50E146EC2B}"/>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122990" y="4415656"/>
              <a:ext cx="2933395" cy="2005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0" name="TextBox 36">
              <a:extLst>
                <a:ext uri="{FF2B5EF4-FFF2-40B4-BE49-F238E27FC236}">
                  <a16:creationId xmlns:a16="http://schemas.microsoft.com/office/drawing/2014/main" id="{530661AA-BDA6-50C0-B506-D399EF2F3C90}"/>
                </a:ext>
              </a:extLst>
            </p:cNvPr>
            <p:cNvSpPr txBox="1">
              <a:spLocks noChangeArrowheads="1"/>
            </p:cNvSpPr>
            <p:nvPr/>
          </p:nvSpPr>
          <p:spPr bwMode="auto">
            <a:xfrm>
              <a:off x="7936105" y="6421638"/>
              <a:ext cx="21202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214877"/>
                  </a:solidFill>
                  <a:effectLst/>
                  <a:uLnTx/>
                  <a:uFillTx/>
                  <a:latin typeface="Times New Roman" panose="02020603050405020304" pitchFamily="18" charset="0"/>
                  <a:ea typeface="+mn-ea"/>
                  <a:cs typeface="Calibri" panose="020F0502020204030204" pitchFamily="34" charset="0"/>
                </a:rPr>
                <a:t>Data Science in Ligand Design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srgbClr val="214877"/>
                  </a:solidFill>
                  <a:effectLst/>
                  <a:uLnTx/>
                  <a:uFillTx/>
                  <a:latin typeface="Times New Roman" panose="02020603050405020304" pitchFamily="18" charset="0"/>
                  <a:ea typeface="+mn-ea"/>
                  <a:cs typeface="Calibri" panose="020F0502020204030204" pitchFamily="34" charset="0"/>
                </a:rPr>
                <a:t>courtesy - Shen 2020, Springer Nature</a:t>
              </a:r>
              <a:endParaRPr kumimoji="0" lang="en-US" altLang="en-US" sz="700" b="0" i="0"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endParaRPr>
            </a:p>
          </p:txBody>
        </p:sp>
      </p:grpSp>
      <p:grpSp>
        <p:nvGrpSpPr>
          <p:cNvPr id="24583" name="Group 11">
            <a:extLst>
              <a:ext uri="{FF2B5EF4-FFF2-40B4-BE49-F238E27FC236}">
                <a16:creationId xmlns:a16="http://schemas.microsoft.com/office/drawing/2014/main" id="{0FD4D53C-4BBA-416F-E01F-3F2A391BBFF7}"/>
              </a:ext>
            </a:extLst>
          </p:cNvPr>
          <p:cNvGrpSpPr>
            <a:grpSpLocks noChangeAspect="1"/>
          </p:cNvGrpSpPr>
          <p:nvPr/>
        </p:nvGrpSpPr>
        <p:grpSpPr bwMode="auto">
          <a:xfrm>
            <a:off x="9490075" y="4506913"/>
            <a:ext cx="2654300" cy="1598612"/>
            <a:chOff x="4305894" y="1685619"/>
            <a:chExt cx="4753795" cy="2863288"/>
          </a:xfrm>
        </p:grpSpPr>
        <p:pic>
          <p:nvPicPr>
            <p:cNvPr id="24585" name="Picture 12">
              <a:extLst>
                <a:ext uri="{FF2B5EF4-FFF2-40B4-BE49-F238E27FC236}">
                  <a16:creationId xmlns:a16="http://schemas.microsoft.com/office/drawing/2014/main" id="{5B13CE9F-376D-6097-DC1B-C2C65725A5C8}"/>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305894" y="1685619"/>
              <a:ext cx="4428575" cy="286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6" name="TextBox 13">
              <a:extLst>
                <a:ext uri="{FF2B5EF4-FFF2-40B4-BE49-F238E27FC236}">
                  <a16:creationId xmlns:a16="http://schemas.microsoft.com/office/drawing/2014/main" id="{5B1DBBC2-92D1-3306-5B2F-624A08BC2F89}"/>
                </a:ext>
              </a:extLst>
            </p:cNvPr>
            <p:cNvSpPr txBox="1">
              <a:spLocks noChangeArrowheads="1"/>
            </p:cNvSpPr>
            <p:nvPr/>
          </p:nvSpPr>
          <p:spPr bwMode="auto">
            <a:xfrm>
              <a:off x="4387278" y="1847690"/>
              <a:ext cx="1628784" cy="3926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Uranyl Peroxide</a:t>
              </a:r>
            </a:p>
          </p:txBody>
        </p:sp>
        <p:sp>
          <p:nvSpPr>
            <p:cNvPr id="24587" name="TextBox 14">
              <a:extLst>
                <a:ext uri="{FF2B5EF4-FFF2-40B4-BE49-F238E27FC236}">
                  <a16:creationId xmlns:a16="http://schemas.microsoft.com/office/drawing/2014/main" id="{657BB15C-A3E1-A0C8-B365-19A359C796F9}"/>
                </a:ext>
              </a:extLst>
            </p:cNvPr>
            <p:cNvSpPr txBox="1">
              <a:spLocks noChangeArrowheads="1"/>
            </p:cNvSpPr>
            <p:nvPr/>
          </p:nvSpPr>
          <p:spPr bwMode="auto">
            <a:xfrm>
              <a:off x="5893086" y="3938384"/>
              <a:ext cx="1743813" cy="3926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Uranium Trioxide</a:t>
              </a:r>
            </a:p>
          </p:txBody>
        </p:sp>
        <p:sp>
          <p:nvSpPr>
            <p:cNvPr id="24588" name="TextBox 15">
              <a:extLst>
                <a:ext uri="{FF2B5EF4-FFF2-40B4-BE49-F238E27FC236}">
                  <a16:creationId xmlns:a16="http://schemas.microsoft.com/office/drawing/2014/main" id="{98836878-0B69-22CE-3D12-102CD89908C3}"/>
                </a:ext>
              </a:extLst>
            </p:cNvPr>
            <p:cNvSpPr txBox="1">
              <a:spLocks noChangeArrowheads="1"/>
            </p:cNvSpPr>
            <p:nvPr/>
          </p:nvSpPr>
          <p:spPr bwMode="auto">
            <a:xfrm>
              <a:off x="7507589" y="1847690"/>
              <a:ext cx="1552100" cy="3926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Uranium Oxide</a:t>
              </a:r>
            </a:p>
          </p:txBody>
        </p:sp>
      </p:grpSp>
      <p:sp>
        <p:nvSpPr>
          <p:cNvPr id="2" name="Slide Number Placeholder 1">
            <a:extLst>
              <a:ext uri="{FF2B5EF4-FFF2-40B4-BE49-F238E27FC236}">
                <a16:creationId xmlns:a16="http://schemas.microsoft.com/office/drawing/2014/main" id="{42AD0ECA-4F0F-685C-ACA0-F3402C05E73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A3D13A-2E18-4F00-BD3E-253147F28DA6}" type="slidenum">
              <a:rPr kumimoji="0" lang="en-US" sz="1200" b="0" i="0" u="none" strike="noStrike" kern="1200" cap="none" spc="0" normalizeH="0" baseline="0" noProof="0" smtClean="0">
                <a:ln>
                  <a:noFill/>
                </a:ln>
                <a:solidFill>
                  <a:srgbClr val="214877">
                    <a:tint val="75000"/>
                  </a:srgb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dirty="0">
              <a:ln>
                <a:noFill/>
              </a:ln>
              <a:solidFill>
                <a:srgbClr val="214877">
                  <a:tint val="75000"/>
                </a:srgbClr>
              </a:solidFill>
              <a:effectLst/>
              <a:uLnTx/>
              <a:uFillTx/>
              <a:latin typeface="Franklin Gothic Book"/>
              <a:ea typeface="+mn-ea"/>
              <a:cs typeface="+mn-cs"/>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a:extLst>
              <a:ext uri="{FF2B5EF4-FFF2-40B4-BE49-F238E27FC236}">
                <a16:creationId xmlns:a16="http://schemas.microsoft.com/office/drawing/2014/main" id="{E526301A-6B17-38E7-4A5F-381704BACC88}"/>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64146C-6C51-4E22-9C24-3F812C3110E5}" type="slidenum">
              <a:rPr kumimoji="0" lang="en-US" altLang="en-US" sz="1200" b="0" i="0" u="none" strike="noStrike" kern="1200" cap="none" spc="0" normalizeH="0" baseline="0" noProof="0" smtClean="0">
                <a:ln>
                  <a:noFill/>
                </a:ln>
                <a:solidFill>
                  <a:srgbClr val="8C95A7"/>
                </a:solidFill>
                <a:effectLst/>
                <a:uLnTx/>
                <a:uFillTx/>
                <a:latin typeface="Franklin Gothic Book" panose="020B0503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altLang="en-US" sz="1200" b="0" i="0" u="none" strike="noStrike" kern="1200" cap="none" spc="0" normalizeH="0" baseline="0" noProof="0">
              <a:ln>
                <a:noFill/>
              </a:ln>
              <a:solidFill>
                <a:srgbClr val="8C95A7"/>
              </a:solidFill>
              <a:effectLst/>
              <a:uLnTx/>
              <a:uFillTx/>
              <a:latin typeface="Franklin Gothic Book" panose="020B0503020102020204" pitchFamily="34" charset="0"/>
              <a:ea typeface="+mn-ea"/>
              <a:cs typeface="+mn-cs"/>
            </a:endParaRPr>
          </a:p>
        </p:txBody>
      </p:sp>
      <p:sp>
        <p:nvSpPr>
          <p:cNvPr id="26627" name="Title 1">
            <a:extLst>
              <a:ext uri="{FF2B5EF4-FFF2-40B4-BE49-F238E27FC236}">
                <a16:creationId xmlns:a16="http://schemas.microsoft.com/office/drawing/2014/main" id="{A36D80D3-A46B-2FD6-BFD1-0B9E27045526}"/>
              </a:ext>
            </a:extLst>
          </p:cNvPr>
          <p:cNvSpPr>
            <a:spLocks noGrp="1" noChangeArrowheads="1"/>
          </p:cNvSpPr>
          <p:nvPr>
            <p:ph type="title"/>
          </p:nvPr>
        </p:nvSpPr>
        <p:spPr>
          <a:xfrm>
            <a:off x="650875" y="0"/>
            <a:ext cx="10515600" cy="666750"/>
          </a:xfrm>
        </p:spPr>
        <p:txBody>
          <a:bodyPr/>
          <a:lstStyle/>
          <a:p>
            <a:r>
              <a:rPr lang="en-US" altLang="en-US" sz="3200" b="1">
                <a:solidFill>
                  <a:schemeClr val="bg1"/>
                </a:solidFill>
              </a:rPr>
              <a:t>Molten Salt Recycling Technologies </a:t>
            </a:r>
          </a:p>
        </p:txBody>
      </p:sp>
      <p:grpSp>
        <p:nvGrpSpPr>
          <p:cNvPr id="26628" name="Group 19">
            <a:extLst>
              <a:ext uri="{FF2B5EF4-FFF2-40B4-BE49-F238E27FC236}">
                <a16:creationId xmlns:a16="http://schemas.microsoft.com/office/drawing/2014/main" id="{4C2DBE57-506A-DDC7-6D25-AAB238F8B9D2}"/>
              </a:ext>
            </a:extLst>
          </p:cNvPr>
          <p:cNvGrpSpPr>
            <a:grpSpLocks/>
          </p:cNvGrpSpPr>
          <p:nvPr/>
        </p:nvGrpSpPr>
        <p:grpSpPr bwMode="auto">
          <a:xfrm>
            <a:off x="6777038" y="4100513"/>
            <a:ext cx="1371600" cy="2203450"/>
            <a:chOff x="5699550" y="4530944"/>
            <a:chExt cx="1371601" cy="2203906"/>
          </a:xfrm>
        </p:grpSpPr>
        <p:pic>
          <p:nvPicPr>
            <p:cNvPr id="26643" name="Picture 17">
              <a:extLst>
                <a:ext uri="{FF2B5EF4-FFF2-40B4-BE49-F238E27FC236}">
                  <a16:creationId xmlns:a16="http://schemas.microsoft.com/office/drawing/2014/main" id="{02F362D3-5357-E19F-BB32-DC820F4529B3}"/>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921375" y="4530944"/>
              <a:ext cx="877798" cy="17682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44" name="Rectangle 4">
              <a:extLst>
                <a:ext uri="{FF2B5EF4-FFF2-40B4-BE49-F238E27FC236}">
                  <a16:creationId xmlns:a16="http://schemas.microsoft.com/office/drawing/2014/main" id="{2D68A69F-9B4D-02CF-F655-2D14A4BB1869}"/>
                </a:ext>
              </a:extLst>
            </p:cNvPr>
            <p:cNvSpPr>
              <a:spLocks noChangeArrowheads="1"/>
            </p:cNvSpPr>
            <p:nvPr/>
          </p:nvSpPr>
          <p:spPr bwMode="auto">
            <a:xfrm>
              <a:off x="5699550" y="6303963"/>
              <a:ext cx="137160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214877"/>
                  </a:solidFill>
                  <a:effectLst/>
                  <a:uLnTx/>
                  <a:uFillTx/>
                  <a:latin typeface="Arial" panose="020B0604020202020204" pitchFamily="34" charset="0"/>
                  <a:ea typeface="+mn-ea"/>
                  <a:cs typeface="+mn-cs"/>
                </a:rPr>
                <a:t>Uranium deposited from FLiNaK salt</a:t>
              </a:r>
            </a:p>
          </p:txBody>
        </p:sp>
      </p:grpSp>
      <p:sp>
        <p:nvSpPr>
          <p:cNvPr id="3" name="Content Placeholder 2">
            <a:extLst>
              <a:ext uri="{FF2B5EF4-FFF2-40B4-BE49-F238E27FC236}">
                <a16:creationId xmlns:a16="http://schemas.microsoft.com/office/drawing/2014/main" id="{AFE17D5A-30FA-2AC9-71A9-A5FA7CB18C32}"/>
              </a:ext>
            </a:extLst>
          </p:cNvPr>
          <p:cNvSpPr>
            <a:spLocks noGrp="1"/>
          </p:cNvSpPr>
          <p:nvPr>
            <p:ph idx="1"/>
          </p:nvPr>
        </p:nvSpPr>
        <p:spPr>
          <a:xfrm>
            <a:off x="349250" y="801688"/>
            <a:ext cx="6067425" cy="5919787"/>
          </a:xfrm>
        </p:spPr>
        <p:txBody>
          <a:bodyPr rtlCol="0">
            <a:noAutofit/>
          </a:bodyPr>
          <a:lstStyle/>
          <a:p>
            <a:pPr marL="0" indent="0">
              <a:spcBef>
                <a:spcPts val="600"/>
              </a:spcBef>
              <a:buFont typeface="Arial" panose="020B0604020202020204" pitchFamily="34" charset="0"/>
              <a:buNone/>
              <a:defRPr/>
            </a:pPr>
            <a:r>
              <a:rPr lang="en-US" sz="2000" b="1" dirty="0"/>
              <a:t>Strengths &amp; Benefits</a:t>
            </a:r>
          </a:p>
          <a:p>
            <a:pPr lvl="1">
              <a:spcBef>
                <a:spcPts val="0"/>
              </a:spcBef>
              <a:defRPr/>
            </a:pPr>
            <a:r>
              <a:rPr lang="en-US" sz="1800" dirty="0"/>
              <a:t>Over 30 years of RD&amp;D with metal and oxide fuels</a:t>
            </a:r>
          </a:p>
          <a:p>
            <a:pPr lvl="1">
              <a:spcBef>
                <a:spcPts val="0"/>
              </a:spcBef>
              <a:defRPr/>
            </a:pPr>
            <a:r>
              <a:rPr lang="en-US" sz="1800" dirty="0"/>
              <a:t>Applicable to preparation and treatment of molten salt fuels and other advanced reactor fuels</a:t>
            </a:r>
          </a:p>
          <a:p>
            <a:pPr marL="0" indent="0">
              <a:spcBef>
                <a:spcPts val="600"/>
              </a:spcBef>
              <a:buFont typeface="Arial" panose="020B0604020202020204" pitchFamily="34" charset="0"/>
              <a:buNone/>
              <a:defRPr/>
            </a:pPr>
            <a:r>
              <a:rPr lang="en-US" sz="2000" b="1" dirty="0"/>
              <a:t>Recent accomplishments</a:t>
            </a:r>
          </a:p>
          <a:p>
            <a:pPr lvl="1">
              <a:lnSpc>
                <a:spcPct val="100000"/>
              </a:lnSpc>
              <a:spcBef>
                <a:spcPts val="0"/>
              </a:spcBef>
              <a:defRPr/>
            </a:pPr>
            <a:r>
              <a:rPr lang="en-US" sz="1800" dirty="0"/>
              <a:t>Joint Fuel Cycle Study demonstration activities</a:t>
            </a:r>
          </a:p>
          <a:p>
            <a:pPr lvl="1">
              <a:lnSpc>
                <a:spcPct val="100000"/>
              </a:lnSpc>
              <a:spcBef>
                <a:spcPts val="0"/>
              </a:spcBef>
              <a:defRPr/>
            </a:pPr>
            <a:r>
              <a:rPr lang="en-US" sz="1800" dirty="0"/>
              <a:t>Developed in situ process monitoring tools</a:t>
            </a:r>
          </a:p>
          <a:p>
            <a:pPr lvl="1">
              <a:lnSpc>
                <a:spcPct val="100000"/>
              </a:lnSpc>
              <a:spcBef>
                <a:spcPts val="0"/>
              </a:spcBef>
              <a:defRPr/>
            </a:pPr>
            <a:r>
              <a:rPr lang="en-US" sz="1800" dirty="0"/>
              <a:t>Improved U-TRU </a:t>
            </a:r>
            <a:r>
              <a:rPr lang="en-US" sz="1800" dirty="0" err="1"/>
              <a:t>codeposition</a:t>
            </a:r>
            <a:r>
              <a:rPr lang="en-US" sz="1800" dirty="0"/>
              <a:t> technology</a:t>
            </a:r>
          </a:p>
          <a:p>
            <a:pPr lvl="1">
              <a:lnSpc>
                <a:spcPct val="100000"/>
              </a:lnSpc>
              <a:spcBef>
                <a:spcPts val="0"/>
              </a:spcBef>
              <a:defRPr/>
            </a:pPr>
            <a:r>
              <a:rPr lang="en-US" sz="1800" dirty="0"/>
              <a:t>Accelerated electrorefining of EBR-II driver fuel for HALEU feedstock</a:t>
            </a:r>
          </a:p>
          <a:p>
            <a:pPr marL="0" indent="0">
              <a:spcBef>
                <a:spcPts val="600"/>
              </a:spcBef>
              <a:buFont typeface="Arial" panose="020B0604020202020204" pitchFamily="34" charset="0"/>
              <a:buNone/>
              <a:defRPr/>
            </a:pPr>
            <a:r>
              <a:rPr lang="en-US" sz="2000" b="1" dirty="0"/>
              <a:t>Key Focus Areas</a:t>
            </a:r>
          </a:p>
          <a:p>
            <a:pPr lvl="1">
              <a:spcBef>
                <a:spcPts val="0"/>
              </a:spcBef>
              <a:defRPr/>
            </a:pPr>
            <a:r>
              <a:rPr lang="en-US" sz="1800" dirty="0"/>
              <a:t>Identify and develop new process chemistry for preparing and treating MSR fuel</a:t>
            </a:r>
            <a:endParaRPr lang="en-US" dirty="0"/>
          </a:p>
          <a:p>
            <a:pPr lvl="1">
              <a:spcBef>
                <a:spcPts val="0"/>
              </a:spcBef>
              <a:defRPr/>
            </a:pPr>
            <a:r>
              <a:rPr lang="en-US" sz="1800" dirty="0"/>
              <a:t>Improve our fundamental understanding of salt chemistry to simplify and optimize flowsheets</a:t>
            </a:r>
          </a:p>
          <a:p>
            <a:pPr lvl="1">
              <a:spcBef>
                <a:spcPts val="0"/>
              </a:spcBef>
              <a:defRPr/>
            </a:pPr>
            <a:r>
              <a:rPr lang="en-US" sz="1800" dirty="0"/>
              <a:t>Improving the overall economics with technology improvements and simplified flowsheets</a:t>
            </a:r>
          </a:p>
          <a:p>
            <a:pPr lvl="1">
              <a:spcBef>
                <a:spcPts val="0"/>
              </a:spcBef>
              <a:defRPr/>
            </a:pPr>
            <a:r>
              <a:rPr lang="en-US" sz="1800" dirty="0">
                <a:ea typeface="+mn-lt"/>
                <a:cs typeface="+mn-lt"/>
              </a:rPr>
              <a:t>Develop integrated facility design requirements and design concepts</a:t>
            </a:r>
          </a:p>
          <a:p>
            <a:pPr lvl="1">
              <a:spcBef>
                <a:spcPts val="0"/>
              </a:spcBef>
              <a:defRPr/>
            </a:pPr>
            <a:r>
              <a:rPr lang="en-US" sz="1800" dirty="0"/>
              <a:t>Integrating safeguards by design in RD&amp;D</a:t>
            </a:r>
            <a:endParaRPr lang="en-US" dirty="0"/>
          </a:p>
          <a:p>
            <a:pPr lvl="2">
              <a:spcBef>
                <a:spcPts val="600"/>
              </a:spcBef>
              <a:defRPr/>
            </a:pPr>
            <a:endParaRPr lang="en-US" dirty="0"/>
          </a:p>
          <a:p>
            <a:pPr lvl="2">
              <a:spcBef>
                <a:spcPts val="600"/>
              </a:spcBef>
              <a:defRPr/>
            </a:pPr>
            <a:endParaRPr lang="en-US" dirty="0"/>
          </a:p>
          <a:p>
            <a:pPr lvl="1">
              <a:spcBef>
                <a:spcPts val="600"/>
              </a:spcBef>
              <a:defRPr/>
            </a:pPr>
            <a:endParaRPr lang="en-US" dirty="0"/>
          </a:p>
          <a:p>
            <a:pPr lvl="1">
              <a:spcBef>
                <a:spcPts val="600"/>
              </a:spcBef>
              <a:defRPr/>
            </a:pPr>
            <a:endParaRPr lang="en-US" dirty="0"/>
          </a:p>
          <a:p>
            <a:pPr>
              <a:spcBef>
                <a:spcPts val="600"/>
              </a:spcBef>
              <a:defRPr/>
            </a:pPr>
            <a:endParaRPr lang="en-US" dirty="0"/>
          </a:p>
          <a:p>
            <a:pPr>
              <a:spcBef>
                <a:spcPts val="600"/>
              </a:spcBef>
              <a:defRPr/>
            </a:pPr>
            <a:endParaRPr lang="en-US" dirty="0"/>
          </a:p>
          <a:p>
            <a:pPr marL="0" indent="0">
              <a:spcBef>
                <a:spcPts val="600"/>
              </a:spcBef>
              <a:buFont typeface="Arial" panose="020B0604020202020204" pitchFamily="34" charset="0"/>
              <a:buNone/>
              <a:defRPr/>
            </a:pPr>
            <a:endParaRPr lang="en-US" dirty="0"/>
          </a:p>
        </p:txBody>
      </p:sp>
      <p:grpSp>
        <p:nvGrpSpPr>
          <p:cNvPr id="26630" name="Group 9">
            <a:extLst>
              <a:ext uri="{FF2B5EF4-FFF2-40B4-BE49-F238E27FC236}">
                <a16:creationId xmlns:a16="http://schemas.microsoft.com/office/drawing/2014/main" id="{8907F391-9990-FC6C-CA25-57A05D637143}"/>
              </a:ext>
            </a:extLst>
          </p:cNvPr>
          <p:cNvGrpSpPr>
            <a:grpSpLocks/>
          </p:cNvGrpSpPr>
          <p:nvPr/>
        </p:nvGrpSpPr>
        <p:grpSpPr bwMode="auto">
          <a:xfrm>
            <a:off x="6548438" y="1046163"/>
            <a:ext cx="1512887" cy="2451100"/>
            <a:chOff x="7851954" y="882730"/>
            <a:chExt cx="1512889" cy="2451542"/>
          </a:xfrm>
        </p:grpSpPr>
        <p:pic>
          <p:nvPicPr>
            <p:cNvPr id="26641" name="Picture 5">
              <a:extLst>
                <a:ext uri="{FF2B5EF4-FFF2-40B4-BE49-F238E27FC236}">
                  <a16:creationId xmlns:a16="http://schemas.microsoft.com/office/drawing/2014/main" id="{C642194A-969D-7BDD-CE54-ED5F764987D8}"/>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851954" y="882730"/>
              <a:ext cx="1512888"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2" name="Rectangle 4">
              <a:extLst>
                <a:ext uri="{FF2B5EF4-FFF2-40B4-BE49-F238E27FC236}">
                  <a16:creationId xmlns:a16="http://schemas.microsoft.com/office/drawing/2014/main" id="{7CA9A4C9-CBE8-717B-3A34-8AC831D24890}"/>
                </a:ext>
              </a:extLst>
            </p:cNvPr>
            <p:cNvSpPr>
              <a:spLocks noChangeArrowheads="1"/>
            </p:cNvSpPr>
            <p:nvPr/>
          </p:nvSpPr>
          <p:spPr bwMode="auto">
            <a:xfrm>
              <a:off x="7851955" y="2903385"/>
              <a:ext cx="151288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214877"/>
                  </a:solidFill>
                  <a:effectLst/>
                  <a:uLnTx/>
                  <a:uFillTx/>
                  <a:latin typeface="Arial" panose="020B0604020202020204" pitchFamily="34" charset="0"/>
                  <a:ea typeface="+mn-ea"/>
                  <a:cs typeface="+mn-cs"/>
                </a:rPr>
                <a:t>Actinide codeposition test assembly</a:t>
              </a:r>
            </a:p>
          </p:txBody>
        </p:sp>
      </p:grpSp>
      <p:grpSp>
        <p:nvGrpSpPr>
          <p:cNvPr id="26631" name="Group 8">
            <a:extLst>
              <a:ext uri="{FF2B5EF4-FFF2-40B4-BE49-F238E27FC236}">
                <a16:creationId xmlns:a16="http://schemas.microsoft.com/office/drawing/2014/main" id="{890E6570-C220-AECA-FA10-F68BF5D82F96}"/>
              </a:ext>
            </a:extLst>
          </p:cNvPr>
          <p:cNvGrpSpPr>
            <a:grpSpLocks/>
          </p:cNvGrpSpPr>
          <p:nvPr/>
        </p:nvGrpSpPr>
        <p:grpSpPr bwMode="auto">
          <a:xfrm>
            <a:off x="8147050" y="801688"/>
            <a:ext cx="2519363" cy="3122612"/>
            <a:chOff x="9672344" y="1027923"/>
            <a:chExt cx="2519656" cy="3122264"/>
          </a:xfrm>
        </p:grpSpPr>
        <p:pic>
          <p:nvPicPr>
            <p:cNvPr id="30" name="Picture 29">
              <a:extLst>
                <a:ext uri="{FF2B5EF4-FFF2-40B4-BE49-F238E27FC236}">
                  <a16:creationId xmlns:a16="http://schemas.microsoft.com/office/drawing/2014/main" id="{6FA0820C-32D1-9E5C-C4D5-169333D7E4D5}"/>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9672344" y="2100953"/>
              <a:ext cx="1455907" cy="1863517"/>
            </a:xfrm>
            <a:prstGeom prst="rect">
              <a:avLst/>
            </a:prstGeom>
            <a:ln w="9525">
              <a:solidFill>
                <a:schemeClr val="tx1"/>
              </a:solidFill>
            </a:ln>
            <a:effectLst>
              <a:outerShdw blurRad="50800" dist="38100" dir="2700000" algn="tl" rotWithShape="0">
                <a:prstClr val="black">
                  <a:alpha val="40000"/>
                </a:prstClr>
              </a:outerShdw>
            </a:effectLst>
          </p:spPr>
        </p:pic>
        <p:pic>
          <p:nvPicPr>
            <p:cNvPr id="29" name="Picture 28">
              <a:extLst>
                <a:ext uri="{FF2B5EF4-FFF2-40B4-BE49-F238E27FC236}">
                  <a16:creationId xmlns:a16="http://schemas.microsoft.com/office/drawing/2014/main" id="{0DF15070-12A9-A286-B77A-3635C93E61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0453485" y="1027923"/>
              <a:ext cx="1406689" cy="2144473"/>
            </a:xfrm>
            <a:prstGeom prst="rect">
              <a:avLst/>
            </a:prstGeom>
            <a:ln w="9525">
              <a:solidFill>
                <a:schemeClr val="tx1"/>
              </a:solidFill>
            </a:ln>
            <a:effectLst>
              <a:outerShdw blurRad="50800" dist="38100" dir="2700000" algn="tl" rotWithShape="0">
                <a:prstClr val="black">
                  <a:alpha val="40000"/>
                </a:prstClr>
              </a:outerShdw>
            </a:effectLst>
          </p:spPr>
        </p:pic>
        <p:sp>
          <p:nvSpPr>
            <p:cNvPr id="26640" name="Rectangle 4">
              <a:extLst>
                <a:ext uri="{FF2B5EF4-FFF2-40B4-BE49-F238E27FC236}">
                  <a16:creationId xmlns:a16="http://schemas.microsoft.com/office/drawing/2014/main" id="{3EE0DE0B-4763-7BEC-4BEF-BA348BF51DB6}"/>
                </a:ext>
              </a:extLst>
            </p:cNvPr>
            <p:cNvSpPr>
              <a:spLocks noChangeArrowheads="1"/>
            </p:cNvSpPr>
            <p:nvPr/>
          </p:nvSpPr>
          <p:spPr bwMode="auto">
            <a:xfrm>
              <a:off x="11053482" y="3211468"/>
              <a:ext cx="1138518"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214877"/>
                  </a:solidFill>
                  <a:effectLst/>
                  <a:uLnTx/>
                  <a:uFillTx/>
                  <a:latin typeface="Arial" panose="020B0604020202020204" pitchFamily="34" charset="0"/>
                  <a:ea typeface="+mn-ea"/>
                  <a:cs typeface="+mn-cs"/>
                </a:rPr>
                <a:t>U-TRU recovered from oxide fuel and cast into U-Pu-Zr test rodlet</a:t>
              </a:r>
            </a:p>
          </p:txBody>
        </p:sp>
      </p:grpSp>
      <p:grpSp>
        <p:nvGrpSpPr>
          <p:cNvPr id="26632" name="Group 37">
            <a:extLst>
              <a:ext uri="{FF2B5EF4-FFF2-40B4-BE49-F238E27FC236}">
                <a16:creationId xmlns:a16="http://schemas.microsoft.com/office/drawing/2014/main" id="{B9F7E894-5F31-4147-EFD6-F0BD720E1326}"/>
              </a:ext>
            </a:extLst>
          </p:cNvPr>
          <p:cNvGrpSpPr>
            <a:grpSpLocks/>
          </p:cNvGrpSpPr>
          <p:nvPr/>
        </p:nvGrpSpPr>
        <p:grpSpPr bwMode="auto">
          <a:xfrm>
            <a:off x="8805863" y="4127500"/>
            <a:ext cx="1763712" cy="2543175"/>
            <a:chOff x="6701329" y="1938439"/>
            <a:chExt cx="1763754" cy="2543021"/>
          </a:xfrm>
        </p:grpSpPr>
        <p:pic>
          <p:nvPicPr>
            <p:cNvPr id="36" name="Picture 35">
              <a:extLst>
                <a:ext uri="{FF2B5EF4-FFF2-40B4-BE49-F238E27FC236}">
                  <a16:creationId xmlns:a16="http://schemas.microsoft.com/office/drawing/2014/main" id="{EEA2980B-EDA7-0E3B-4EE8-7F13A4736998}"/>
                </a:ext>
              </a:extLst>
            </p:cNvPr>
            <p:cNvPicPr/>
            <p:nvPr/>
          </p:nvPicPr>
          <p:blipFill rotWithShape="1">
            <a:blip r:embed="rId6" cstate="screen">
              <a:extLst>
                <a:ext uri="{28A0092B-C50C-407E-A947-70E740481C1C}">
                  <a14:useLocalDpi xmlns:a14="http://schemas.microsoft.com/office/drawing/2010/main" val="0"/>
                </a:ext>
              </a:extLst>
            </a:blip>
            <a:srcRect/>
            <a:stretch/>
          </p:blipFill>
          <p:spPr bwMode="auto">
            <a:xfrm>
              <a:off x="6836269" y="1938439"/>
              <a:ext cx="1493874" cy="1963619"/>
            </a:xfrm>
            <a:prstGeom prst="rect">
              <a:avLst/>
            </a:prstGeom>
            <a:ln>
              <a:solidFill>
                <a:schemeClr val="tx1"/>
              </a:solidFill>
            </a:ln>
            <a:effectLst>
              <a:outerShdw blurRad="292100" dist="139700" dir="2700000" algn="tl" rotWithShape="0">
                <a:srgbClr val="333333">
                  <a:alpha val="65000"/>
                </a:srgbClr>
              </a:outerShdw>
            </a:effectLst>
          </p:spPr>
        </p:pic>
        <p:sp>
          <p:nvSpPr>
            <p:cNvPr id="26637" name="Rectangle 4">
              <a:extLst>
                <a:ext uri="{FF2B5EF4-FFF2-40B4-BE49-F238E27FC236}">
                  <a16:creationId xmlns:a16="http://schemas.microsoft.com/office/drawing/2014/main" id="{9B28C705-F8DD-EA14-4ED8-6C11C0112243}"/>
                </a:ext>
              </a:extLst>
            </p:cNvPr>
            <p:cNvSpPr>
              <a:spLocks noChangeArrowheads="1"/>
            </p:cNvSpPr>
            <p:nvPr/>
          </p:nvSpPr>
          <p:spPr bwMode="auto">
            <a:xfrm>
              <a:off x="6701329" y="3881296"/>
              <a:ext cx="1763754"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214877"/>
                  </a:solidFill>
                  <a:effectLst/>
                  <a:uLnTx/>
                  <a:uFillTx/>
                  <a:latin typeface="Arial" panose="020B0604020202020204" pitchFamily="34" charset="0"/>
                  <a:ea typeface="+mn-ea"/>
                  <a:cs typeface="+mn-cs"/>
                </a:rPr>
                <a:t>Pure salt recovered from contaminated electrolyte via crystallization</a:t>
              </a:r>
            </a:p>
          </p:txBody>
        </p:sp>
      </p:grpSp>
      <p:grpSp>
        <p:nvGrpSpPr>
          <p:cNvPr id="26633" name="Group 41">
            <a:extLst>
              <a:ext uri="{FF2B5EF4-FFF2-40B4-BE49-F238E27FC236}">
                <a16:creationId xmlns:a16="http://schemas.microsoft.com/office/drawing/2014/main" id="{89DE511C-5FAC-D911-05CC-A2241F370321}"/>
              </a:ext>
            </a:extLst>
          </p:cNvPr>
          <p:cNvGrpSpPr>
            <a:grpSpLocks/>
          </p:cNvGrpSpPr>
          <p:nvPr/>
        </p:nvGrpSpPr>
        <p:grpSpPr bwMode="auto">
          <a:xfrm>
            <a:off x="10841038" y="1150938"/>
            <a:ext cx="1238250" cy="5126037"/>
            <a:chOff x="10954237" y="878985"/>
            <a:chExt cx="1237763" cy="5125584"/>
          </a:xfrm>
        </p:grpSpPr>
        <p:pic>
          <p:nvPicPr>
            <p:cNvPr id="26634" name="Picture 39">
              <a:extLst>
                <a:ext uri="{FF2B5EF4-FFF2-40B4-BE49-F238E27FC236}">
                  <a16:creationId xmlns:a16="http://schemas.microsoft.com/office/drawing/2014/main" id="{08570159-011C-DF7A-9676-8E9AB39E40E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143572" y="878985"/>
              <a:ext cx="851647" cy="435614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6635" name="Rectangle 4">
              <a:extLst>
                <a:ext uri="{FF2B5EF4-FFF2-40B4-BE49-F238E27FC236}">
                  <a16:creationId xmlns:a16="http://schemas.microsoft.com/office/drawing/2014/main" id="{557396C2-A6BD-FAC4-C5BC-B2E5F953D971}"/>
                </a:ext>
              </a:extLst>
            </p:cNvPr>
            <p:cNvSpPr>
              <a:spLocks noChangeArrowheads="1"/>
            </p:cNvSpPr>
            <p:nvPr/>
          </p:nvSpPr>
          <p:spPr bwMode="auto">
            <a:xfrm>
              <a:off x="10954237" y="5235128"/>
              <a:ext cx="12377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214877"/>
                  </a:solidFill>
                  <a:effectLst/>
                  <a:uLnTx/>
                  <a:uFillTx/>
                  <a:latin typeface="Arial" panose="020B0604020202020204" pitchFamily="34" charset="0"/>
                  <a:ea typeface="+mn-ea"/>
                  <a:cs typeface="+mn-cs"/>
                </a:rPr>
                <a:t>Voltametric probe for real-time species monitoring</a:t>
              </a:r>
            </a:p>
          </p:txBody>
        </p:sp>
      </p:gr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E6230DF1-772E-96B5-8FD1-F58E83DC8C94}"/>
              </a:ext>
            </a:extLst>
          </p:cNvPr>
          <p:cNvSpPr>
            <a:spLocks noGrp="1" noChangeArrowheads="1"/>
          </p:cNvSpPr>
          <p:nvPr>
            <p:ph type="title"/>
          </p:nvPr>
        </p:nvSpPr>
        <p:spPr>
          <a:xfrm>
            <a:off x="650875" y="0"/>
            <a:ext cx="10515600" cy="666750"/>
          </a:xfrm>
        </p:spPr>
        <p:txBody>
          <a:bodyPr/>
          <a:lstStyle/>
          <a:p>
            <a:r>
              <a:rPr lang="en-US" altLang="en-US" sz="3200" b="1">
                <a:solidFill>
                  <a:schemeClr val="bg1"/>
                </a:solidFill>
              </a:rPr>
              <a:t>Off-Gas and Waste Form Technologies </a:t>
            </a:r>
          </a:p>
        </p:txBody>
      </p:sp>
      <p:sp>
        <p:nvSpPr>
          <p:cNvPr id="3" name="Content Placeholder 2">
            <a:extLst>
              <a:ext uri="{FF2B5EF4-FFF2-40B4-BE49-F238E27FC236}">
                <a16:creationId xmlns:a16="http://schemas.microsoft.com/office/drawing/2014/main" id="{FE5F43EF-3639-EB5C-179D-7084E2278086}"/>
              </a:ext>
            </a:extLst>
          </p:cNvPr>
          <p:cNvSpPr>
            <a:spLocks noGrp="1"/>
          </p:cNvSpPr>
          <p:nvPr>
            <p:ph idx="1"/>
          </p:nvPr>
        </p:nvSpPr>
        <p:spPr>
          <a:xfrm>
            <a:off x="504825" y="958850"/>
            <a:ext cx="6073775" cy="4067175"/>
          </a:xfrm>
        </p:spPr>
        <p:txBody>
          <a:bodyPr rtlCol="0">
            <a:normAutofit fontScale="92500" lnSpcReduction="20000"/>
          </a:bodyPr>
          <a:lstStyle/>
          <a:p>
            <a:pPr marL="0" indent="0">
              <a:buFont typeface="Arial" panose="020B0604020202020204" pitchFamily="34" charset="0"/>
              <a:buNone/>
              <a:defRPr/>
            </a:pPr>
            <a:r>
              <a:rPr lang="en-US" sz="3600" dirty="0"/>
              <a:t>Any recycling application requires off-gas and waste form technologies </a:t>
            </a:r>
          </a:p>
          <a:p>
            <a:pPr marL="457200" indent="-222250">
              <a:defRPr/>
            </a:pPr>
            <a:r>
              <a:rPr lang="en-US" dirty="0"/>
              <a:t>Developing and demonstrating advanced forms for salt waste streams.  </a:t>
            </a:r>
          </a:p>
          <a:p>
            <a:pPr marL="457200" indent="-222250">
              <a:defRPr/>
            </a:pPr>
            <a:r>
              <a:rPr lang="en-US" dirty="0"/>
              <a:t>Developing options for iodine capture and immobilization. </a:t>
            </a:r>
          </a:p>
          <a:p>
            <a:pPr marL="457200" indent="-222250">
              <a:defRPr/>
            </a:pPr>
            <a:r>
              <a:rPr lang="en-US" dirty="0"/>
              <a:t>Developing and optimizing sorbent material for traditional and advanced fuel cycles.</a:t>
            </a:r>
          </a:p>
          <a:p>
            <a:pPr marL="457200" lvl="1" indent="0">
              <a:buFont typeface="Arial" panose="020B0604020202020204" pitchFamily="34" charset="0"/>
              <a:buNone/>
              <a:defRPr/>
            </a:pPr>
            <a:endParaRPr lang="en-US" dirty="0"/>
          </a:p>
        </p:txBody>
      </p:sp>
      <p:grpSp>
        <p:nvGrpSpPr>
          <p:cNvPr id="27652" name="Group 33">
            <a:extLst>
              <a:ext uri="{FF2B5EF4-FFF2-40B4-BE49-F238E27FC236}">
                <a16:creationId xmlns:a16="http://schemas.microsoft.com/office/drawing/2014/main" id="{868A7464-5056-594A-2804-78AE7EA672AE}"/>
              </a:ext>
            </a:extLst>
          </p:cNvPr>
          <p:cNvGrpSpPr>
            <a:grpSpLocks/>
          </p:cNvGrpSpPr>
          <p:nvPr/>
        </p:nvGrpSpPr>
        <p:grpSpPr bwMode="auto">
          <a:xfrm>
            <a:off x="7075488" y="4879975"/>
            <a:ext cx="1958975" cy="1868488"/>
            <a:chOff x="6600430" y="4770276"/>
            <a:chExt cx="1959019" cy="1868448"/>
          </a:xfrm>
        </p:grpSpPr>
        <p:pic>
          <p:nvPicPr>
            <p:cNvPr id="24" name="Picture 2">
              <a:extLst>
                <a:ext uri="{FF2B5EF4-FFF2-40B4-BE49-F238E27FC236}">
                  <a16:creationId xmlns:a16="http://schemas.microsoft.com/office/drawing/2014/main" id="{755F3D59-E93F-CC7F-2E93-9E6C7D778A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600430" y="4770276"/>
              <a:ext cx="1941556" cy="1446182"/>
            </a:xfrm>
            <a:prstGeom prst="rect">
              <a:avLst/>
            </a:prstGeom>
            <a:ln w="9525" cap="sq">
              <a:solidFill>
                <a:srgbClr val="000000"/>
              </a:solidFill>
              <a:miter lim="800000"/>
            </a:ln>
            <a:effectLst>
              <a:outerShdw blurRad="57150" dist="50800" dir="2700000" algn="tl" rotWithShape="0">
                <a:srgbClr val="000000">
                  <a:alpha val="40000"/>
                </a:srgbClr>
              </a:outerShdw>
            </a:effectLst>
          </p:spPr>
        </p:pic>
        <p:sp>
          <p:nvSpPr>
            <p:cNvPr id="27669" name="Rectangle 4">
              <a:extLst>
                <a:ext uri="{FF2B5EF4-FFF2-40B4-BE49-F238E27FC236}">
                  <a16:creationId xmlns:a16="http://schemas.microsoft.com/office/drawing/2014/main" id="{1BD18D76-5643-7FC2-166C-5553C360E5FC}"/>
                </a:ext>
              </a:extLst>
            </p:cNvPr>
            <p:cNvSpPr>
              <a:spLocks noChangeArrowheads="1"/>
            </p:cNvSpPr>
            <p:nvPr/>
          </p:nvSpPr>
          <p:spPr bwMode="auto">
            <a:xfrm>
              <a:off x="6600431" y="6207837"/>
              <a:ext cx="195901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214877"/>
                  </a:solidFill>
                  <a:effectLst/>
                  <a:uLnTx/>
                  <a:uFillTx/>
                  <a:latin typeface="Arial" panose="020B0604020202020204" pitchFamily="34" charset="0"/>
                  <a:ea typeface="+mn-ea"/>
                  <a:cs typeface="+mn-cs"/>
                </a:rPr>
                <a:t>Quench-cooled sampling of phosphate glasses</a:t>
              </a:r>
            </a:p>
          </p:txBody>
        </p:sp>
      </p:grpSp>
      <p:grpSp>
        <p:nvGrpSpPr>
          <p:cNvPr id="27653" name="Group 8">
            <a:extLst>
              <a:ext uri="{FF2B5EF4-FFF2-40B4-BE49-F238E27FC236}">
                <a16:creationId xmlns:a16="http://schemas.microsoft.com/office/drawing/2014/main" id="{46BD37AF-CB8F-7F35-3D44-E776BA9BDEF9}"/>
              </a:ext>
            </a:extLst>
          </p:cNvPr>
          <p:cNvGrpSpPr>
            <a:grpSpLocks/>
          </p:cNvGrpSpPr>
          <p:nvPr/>
        </p:nvGrpSpPr>
        <p:grpSpPr bwMode="auto">
          <a:xfrm>
            <a:off x="6453188" y="1270000"/>
            <a:ext cx="1997075" cy="3213100"/>
            <a:chOff x="6126772" y="867826"/>
            <a:chExt cx="1997739" cy="3212857"/>
          </a:xfrm>
        </p:grpSpPr>
        <p:pic>
          <p:nvPicPr>
            <p:cNvPr id="27666" name="Picture 26">
              <a:extLst>
                <a:ext uri="{FF2B5EF4-FFF2-40B4-BE49-F238E27FC236}">
                  <a16:creationId xmlns:a16="http://schemas.microsoft.com/office/drawing/2014/main" id="{70CCB986-466C-9A1C-F9AB-D3C8842BF422}"/>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257808" y="867826"/>
              <a:ext cx="1756381" cy="279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7" name="Rectangle 4">
              <a:extLst>
                <a:ext uri="{FF2B5EF4-FFF2-40B4-BE49-F238E27FC236}">
                  <a16:creationId xmlns:a16="http://schemas.microsoft.com/office/drawing/2014/main" id="{5ACF04BA-AA19-AE11-0401-AECEF304378C}"/>
                </a:ext>
              </a:extLst>
            </p:cNvPr>
            <p:cNvSpPr>
              <a:spLocks noChangeArrowheads="1"/>
            </p:cNvSpPr>
            <p:nvPr/>
          </p:nvSpPr>
          <p:spPr bwMode="auto">
            <a:xfrm>
              <a:off x="6126772" y="3649796"/>
              <a:ext cx="199773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214877"/>
                  </a:solidFill>
                  <a:effectLst/>
                  <a:uLnTx/>
                  <a:uFillTx/>
                  <a:latin typeface="Arial" panose="020B0604020202020204" pitchFamily="34" charset="0"/>
                  <a:ea typeface="+mn-ea"/>
                  <a:cs typeface="+mn-cs"/>
                </a:rPr>
                <a:t>Studying long-term efficiency of an iodine sorbent</a:t>
              </a:r>
            </a:p>
          </p:txBody>
        </p:sp>
      </p:grpSp>
      <p:grpSp>
        <p:nvGrpSpPr>
          <p:cNvPr id="27654" name="Group 32">
            <a:extLst>
              <a:ext uri="{FF2B5EF4-FFF2-40B4-BE49-F238E27FC236}">
                <a16:creationId xmlns:a16="http://schemas.microsoft.com/office/drawing/2014/main" id="{2C06180C-7109-E882-9CB7-9E5ADE751E8C}"/>
              </a:ext>
            </a:extLst>
          </p:cNvPr>
          <p:cNvGrpSpPr>
            <a:grpSpLocks/>
          </p:cNvGrpSpPr>
          <p:nvPr/>
        </p:nvGrpSpPr>
        <p:grpSpPr bwMode="auto">
          <a:xfrm>
            <a:off x="8615363" y="1622425"/>
            <a:ext cx="3057525" cy="1673225"/>
            <a:chOff x="9146316" y="3113598"/>
            <a:chExt cx="3057451" cy="1672863"/>
          </a:xfrm>
        </p:grpSpPr>
        <p:pic>
          <p:nvPicPr>
            <p:cNvPr id="27662" name="Picture 5">
              <a:extLst>
                <a:ext uri="{FF2B5EF4-FFF2-40B4-BE49-F238E27FC236}">
                  <a16:creationId xmlns:a16="http://schemas.microsoft.com/office/drawing/2014/main" id="{5A0C0FFD-5C07-6483-DC0F-33CA2B3752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1667" y="3113598"/>
              <a:ext cx="1562100" cy="138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63" name="Group 31">
              <a:extLst>
                <a:ext uri="{FF2B5EF4-FFF2-40B4-BE49-F238E27FC236}">
                  <a16:creationId xmlns:a16="http://schemas.microsoft.com/office/drawing/2014/main" id="{EB167EF1-57DF-06F2-6227-68D3DDFDD4AB}"/>
                </a:ext>
              </a:extLst>
            </p:cNvPr>
            <p:cNvGrpSpPr>
              <a:grpSpLocks/>
            </p:cNvGrpSpPr>
            <p:nvPr/>
          </p:nvGrpSpPr>
          <p:grpSpPr bwMode="auto">
            <a:xfrm>
              <a:off x="9146316" y="3136392"/>
              <a:ext cx="2820761" cy="1650069"/>
              <a:chOff x="10366262" y="3107817"/>
              <a:chExt cx="2820761" cy="1650069"/>
            </a:xfrm>
          </p:grpSpPr>
          <p:pic>
            <p:nvPicPr>
              <p:cNvPr id="27664" name="Picture 2">
                <a:extLst>
                  <a:ext uri="{FF2B5EF4-FFF2-40B4-BE49-F238E27FC236}">
                    <a16:creationId xmlns:a16="http://schemas.microsoft.com/office/drawing/2014/main" id="{CF3E5DED-5BFD-3514-B459-A71A7E918025}"/>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0366263" y="3107817"/>
                <a:ext cx="1569498" cy="138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sp>
            <p:nvSpPr>
              <p:cNvPr id="27665" name="Rectangle 4">
                <a:extLst>
                  <a:ext uri="{FF2B5EF4-FFF2-40B4-BE49-F238E27FC236}">
                    <a16:creationId xmlns:a16="http://schemas.microsoft.com/office/drawing/2014/main" id="{DD90CC45-ACD2-5DFE-CB86-43C0F0743838}"/>
                  </a:ext>
                </a:extLst>
              </p:cNvPr>
              <p:cNvSpPr>
                <a:spLocks noChangeArrowheads="1"/>
              </p:cNvSpPr>
              <p:nvPr/>
            </p:nvSpPr>
            <p:spPr bwMode="auto">
              <a:xfrm>
                <a:off x="10366262" y="4496276"/>
                <a:ext cx="282076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214877"/>
                    </a:solidFill>
                    <a:effectLst/>
                    <a:uLnTx/>
                    <a:uFillTx/>
                    <a:latin typeface="Arial" panose="020B0604020202020204" pitchFamily="34" charset="0"/>
                    <a:ea typeface="+mn-ea"/>
                    <a:cs typeface="+mn-cs"/>
                  </a:rPr>
                  <a:t>Silver-loaded aerogel, an iodine sorbent</a:t>
                </a:r>
              </a:p>
            </p:txBody>
          </p:sp>
        </p:grpSp>
      </p:grpSp>
      <p:grpSp>
        <p:nvGrpSpPr>
          <p:cNvPr id="27655" name="Group 35">
            <a:extLst>
              <a:ext uri="{FF2B5EF4-FFF2-40B4-BE49-F238E27FC236}">
                <a16:creationId xmlns:a16="http://schemas.microsoft.com/office/drawing/2014/main" id="{041DB887-448F-8C30-9690-E73A3445A19B}"/>
              </a:ext>
            </a:extLst>
          </p:cNvPr>
          <p:cNvGrpSpPr>
            <a:grpSpLocks/>
          </p:cNvGrpSpPr>
          <p:nvPr/>
        </p:nvGrpSpPr>
        <p:grpSpPr bwMode="auto">
          <a:xfrm>
            <a:off x="2176463" y="4700588"/>
            <a:ext cx="4432300" cy="1774825"/>
            <a:chOff x="1333402" y="5026281"/>
            <a:chExt cx="4432987" cy="1774241"/>
          </a:xfrm>
        </p:grpSpPr>
        <p:pic>
          <p:nvPicPr>
            <p:cNvPr id="27660" name="Picture 24">
              <a:extLst>
                <a:ext uri="{FF2B5EF4-FFF2-40B4-BE49-F238E27FC236}">
                  <a16:creationId xmlns:a16="http://schemas.microsoft.com/office/drawing/2014/main" id="{5D918AB8-CE6F-42DA-8082-B0E9FF960556}"/>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333402" y="5026281"/>
              <a:ext cx="4381835" cy="1564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1" name="Rectangle 4">
              <a:extLst>
                <a:ext uri="{FF2B5EF4-FFF2-40B4-BE49-F238E27FC236}">
                  <a16:creationId xmlns:a16="http://schemas.microsoft.com/office/drawing/2014/main" id="{DD775CA3-E80B-3B13-B7BE-DD316E1284EB}"/>
                </a:ext>
              </a:extLst>
            </p:cNvPr>
            <p:cNvSpPr>
              <a:spLocks noChangeArrowheads="1"/>
            </p:cNvSpPr>
            <p:nvPr/>
          </p:nvSpPr>
          <p:spPr bwMode="auto">
            <a:xfrm>
              <a:off x="1333403" y="6538912"/>
              <a:ext cx="443298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214877"/>
                  </a:solidFill>
                  <a:effectLst/>
                  <a:uLnTx/>
                  <a:uFillTx/>
                  <a:latin typeface="Arial" panose="020B0604020202020204" pitchFamily="34" charset="0"/>
                  <a:ea typeface="+mn-ea"/>
                  <a:cs typeface="+mn-cs"/>
                </a:rPr>
                <a:t>Experimental matrix of waste cation-loaded phosphate glasses</a:t>
              </a:r>
            </a:p>
          </p:txBody>
        </p:sp>
      </p:grpSp>
      <p:grpSp>
        <p:nvGrpSpPr>
          <p:cNvPr id="27656" name="Group 37">
            <a:extLst>
              <a:ext uri="{FF2B5EF4-FFF2-40B4-BE49-F238E27FC236}">
                <a16:creationId xmlns:a16="http://schemas.microsoft.com/office/drawing/2014/main" id="{1CE01B95-CDA0-1565-EA7C-CDC91C4FEDFF}"/>
              </a:ext>
            </a:extLst>
          </p:cNvPr>
          <p:cNvGrpSpPr>
            <a:grpSpLocks/>
          </p:cNvGrpSpPr>
          <p:nvPr/>
        </p:nvGrpSpPr>
        <p:grpSpPr bwMode="auto">
          <a:xfrm>
            <a:off x="9328150" y="3848100"/>
            <a:ext cx="2540000" cy="2033588"/>
            <a:chOff x="9296646" y="4797348"/>
            <a:chExt cx="2540442" cy="2033710"/>
          </a:xfrm>
        </p:grpSpPr>
        <p:pic>
          <p:nvPicPr>
            <p:cNvPr id="27658" name="Picture 7" descr="A screenshot of a cell phone&#10;&#10;Description automatically generated">
              <a:extLst>
                <a:ext uri="{FF2B5EF4-FFF2-40B4-BE49-F238E27FC236}">
                  <a16:creationId xmlns:a16="http://schemas.microsoft.com/office/drawing/2014/main" id="{40BB967E-278A-DB71-5E29-B67486B59B39}"/>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9426634" y="4797348"/>
              <a:ext cx="2280467" cy="162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9" name="Rectangle 4">
              <a:extLst>
                <a:ext uri="{FF2B5EF4-FFF2-40B4-BE49-F238E27FC236}">
                  <a16:creationId xmlns:a16="http://schemas.microsoft.com/office/drawing/2014/main" id="{E2A3F0A8-C3DE-BCDF-BA8D-1935282A6DCE}"/>
                </a:ext>
              </a:extLst>
            </p:cNvPr>
            <p:cNvSpPr>
              <a:spLocks noChangeArrowheads="1"/>
            </p:cNvSpPr>
            <p:nvPr/>
          </p:nvSpPr>
          <p:spPr bwMode="auto">
            <a:xfrm>
              <a:off x="9296646" y="6400171"/>
              <a:ext cx="254044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214877"/>
                  </a:solidFill>
                  <a:effectLst/>
                  <a:uLnTx/>
                  <a:uFillTx/>
                  <a:latin typeface="Arial" panose="020B0604020202020204" pitchFamily="34" charset="0"/>
                  <a:ea typeface="+mn-ea"/>
                  <a:cs typeface="+mn-cs"/>
                </a:rPr>
                <a:t>Waste loading comparison of phosphate glass versus other options</a:t>
              </a:r>
            </a:p>
          </p:txBody>
        </p:sp>
      </p:grpSp>
      <p:sp>
        <p:nvSpPr>
          <p:cNvPr id="2" name="Slide Number Placeholder 1">
            <a:extLst>
              <a:ext uri="{FF2B5EF4-FFF2-40B4-BE49-F238E27FC236}">
                <a16:creationId xmlns:a16="http://schemas.microsoft.com/office/drawing/2014/main" id="{9D1005F1-7392-C4DF-80CE-10F66EDF0B3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43E8A1-B8E6-4FA7-803F-116ED6E49BAC}" type="slidenum">
              <a:rPr kumimoji="0" lang="en-US" sz="1200" b="0" i="0" u="none" strike="noStrike" kern="1200" cap="none" spc="0" normalizeH="0" baseline="0" noProof="0" smtClean="0">
                <a:ln>
                  <a:noFill/>
                </a:ln>
                <a:solidFill>
                  <a:srgbClr val="214877">
                    <a:tint val="75000"/>
                  </a:srgb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dirty="0">
              <a:ln>
                <a:noFill/>
              </a:ln>
              <a:solidFill>
                <a:srgbClr val="214877">
                  <a:tint val="75000"/>
                </a:srgbClr>
              </a:solidFill>
              <a:effectLst/>
              <a:uLnTx/>
              <a:uFillTx/>
              <a:latin typeface="Franklin Gothic Book"/>
              <a:ea typeface="+mn-ea"/>
              <a:cs typeface="+mn-cs"/>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a:extLst>
              <a:ext uri="{FF2B5EF4-FFF2-40B4-BE49-F238E27FC236}">
                <a16:creationId xmlns:a16="http://schemas.microsoft.com/office/drawing/2014/main" id="{D39365EC-AFA2-7EEC-7168-1AC847995510}"/>
              </a:ext>
            </a:extLst>
          </p:cNvPr>
          <p:cNvSpPr txBox="1">
            <a:spLocks/>
          </p:cNvSpPr>
          <p:nvPr/>
        </p:nvSpPr>
        <p:spPr bwMode="auto">
          <a:xfrm>
            <a:off x="5511800" y="5597525"/>
            <a:ext cx="398463"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F99662-8883-46FA-BB73-AFD77D626608}" type="slidenum">
              <a:rPr kumimoji="0" lang="en-US" altLang="en-US" sz="7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altLang="en-US" sz="7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8675" name="Slide Number Placeholder 3">
            <a:extLst>
              <a:ext uri="{FF2B5EF4-FFF2-40B4-BE49-F238E27FC236}">
                <a16:creationId xmlns:a16="http://schemas.microsoft.com/office/drawing/2014/main" id="{8618629E-B185-B386-4664-67D0B118FFB1}"/>
              </a:ext>
            </a:extLst>
          </p:cNvPr>
          <p:cNvSpPr>
            <a:spLocks noGrp="1" noChangeArrowheads="1"/>
          </p:cNvSpPr>
          <p:nvPr>
            <p:ph type="sldNum" sz="quarter" idx="10"/>
          </p:nvPr>
        </p:nvSpPr>
        <p:spPr bwMode="auto">
          <a:xfrm>
            <a:off x="8589963" y="5948363"/>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DD82B1-C17C-49B6-BA52-CCF900452596}" type="slidenum">
              <a:rPr kumimoji="0" lang="en-US" altLang="en-US" sz="1200" b="0" i="0" u="none" strike="noStrike" kern="1200" cap="none" spc="0" normalizeH="0" baseline="0" noProof="0" smtClean="0">
                <a:ln>
                  <a:noFill/>
                </a:ln>
                <a:solidFill>
                  <a:srgbClr val="8C95A7"/>
                </a:solidFill>
                <a:effectLst/>
                <a:uLnTx/>
                <a:uFillTx/>
                <a:latin typeface="Franklin Gothic Book" panose="020B0503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altLang="en-US" sz="1200" b="0" i="0" u="none" strike="noStrike" kern="1200" cap="none" spc="0" normalizeH="0" baseline="0" noProof="0">
              <a:ln>
                <a:noFill/>
              </a:ln>
              <a:solidFill>
                <a:srgbClr val="8C95A7"/>
              </a:solidFill>
              <a:effectLst/>
              <a:uLnTx/>
              <a:uFillTx/>
              <a:latin typeface="Franklin Gothic Book" panose="020B0503020102020204" pitchFamily="34" charset="0"/>
              <a:ea typeface="+mn-ea"/>
              <a:cs typeface="+mn-cs"/>
            </a:endParaRPr>
          </a:p>
        </p:txBody>
      </p:sp>
      <p:sp>
        <p:nvSpPr>
          <p:cNvPr id="28676" name="TextBox 8">
            <a:extLst>
              <a:ext uri="{FF2B5EF4-FFF2-40B4-BE49-F238E27FC236}">
                <a16:creationId xmlns:a16="http://schemas.microsoft.com/office/drawing/2014/main" id="{FA212FC2-3CFA-B8C6-53B9-3967311A4100}"/>
              </a:ext>
            </a:extLst>
          </p:cNvPr>
          <p:cNvSpPr txBox="1">
            <a:spLocks noChangeArrowheads="1"/>
          </p:cNvSpPr>
          <p:nvPr/>
        </p:nvSpPr>
        <p:spPr bwMode="auto">
          <a:xfrm>
            <a:off x="838200" y="19050"/>
            <a:ext cx="94948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Franklin Gothic Demi Cond" panose="020B0706030402020204" pitchFamily="34" charset="0"/>
                <a:ea typeface="+mn-ea"/>
                <a:cs typeface="+mn-cs"/>
              </a:rPr>
              <a:t>Versatile Test Reactor</a:t>
            </a:r>
            <a:endParaRPr kumimoji="0" lang="en-US" altLang="en-US" sz="4000" b="1" i="0" u="none" strike="noStrike" kern="1200" cap="none" spc="0" normalizeH="0" baseline="0" noProof="0">
              <a:ln>
                <a:noFill/>
              </a:ln>
              <a:solidFill>
                <a:srgbClr val="FFFFFF"/>
              </a:solidFill>
              <a:effectLst/>
              <a:uLnTx/>
              <a:uFillTx/>
              <a:latin typeface="Franklin Gothic Demi Cond" panose="020B0706030402020204" pitchFamily="34" charset="0"/>
              <a:ea typeface="+mn-ea"/>
              <a:cs typeface="+mn-cs"/>
            </a:endParaRPr>
          </a:p>
        </p:txBody>
      </p:sp>
      <p:grpSp>
        <p:nvGrpSpPr>
          <p:cNvPr id="28677" name="Group 15">
            <a:extLst>
              <a:ext uri="{FF2B5EF4-FFF2-40B4-BE49-F238E27FC236}">
                <a16:creationId xmlns:a16="http://schemas.microsoft.com/office/drawing/2014/main" id="{6670778B-C77D-C1A7-628D-6850136307B9}"/>
              </a:ext>
            </a:extLst>
          </p:cNvPr>
          <p:cNvGrpSpPr>
            <a:grpSpLocks/>
          </p:cNvGrpSpPr>
          <p:nvPr/>
        </p:nvGrpSpPr>
        <p:grpSpPr bwMode="auto">
          <a:xfrm>
            <a:off x="0" y="1216025"/>
            <a:ext cx="12192000" cy="4914900"/>
            <a:chOff x="0" y="971093"/>
            <a:chExt cx="12192000" cy="4915814"/>
          </a:xfrm>
        </p:grpSpPr>
        <p:pic>
          <p:nvPicPr>
            <p:cNvPr id="28686" name="Picture 16" descr="Icon&#10;&#10;Description automatically generated">
              <a:extLst>
                <a:ext uri="{FF2B5EF4-FFF2-40B4-BE49-F238E27FC236}">
                  <a16:creationId xmlns:a16="http://schemas.microsoft.com/office/drawing/2014/main" id="{ED483482-70F3-3D75-57A4-DCF8DC8DC3C3}"/>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971093"/>
              <a:ext cx="12192000" cy="4915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7" name="TextBox 17">
              <a:extLst>
                <a:ext uri="{FF2B5EF4-FFF2-40B4-BE49-F238E27FC236}">
                  <a16:creationId xmlns:a16="http://schemas.microsoft.com/office/drawing/2014/main" id="{7D71BA43-9499-B62E-FBD0-5157ED67C717}"/>
                </a:ext>
              </a:extLst>
            </p:cNvPr>
            <p:cNvSpPr txBox="1">
              <a:spLocks noChangeArrowheads="1"/>
            </p:cNvSpPr>
            <p:nvPr/>
          </p:nvSpPr>
          <p:spPr bwMode="auto">
            <a:xfrm>
              <a:off x="838200" y="3059044"/>
              <a:ext cx="1223962" cy="708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4985CC"/>
                  </a:solidFill>
                  <a:effectLst/>
                  <a:uLnTx/>
                  <a:uFillTx/>
                  <a:latin typeface="Franklin Gothic Book" panose="020B0503020102020204" pitchFamily="34" charset="0"/>
                  <a:ea typeface="+mn-ea"/>
                  <a:cs typeface="+mn-cs"/>
                </a:rPr>
                <a:t>Aug. 5</a:t>
              </a:r>
              <a:br>
                <a:rPr kumimoji="0" lang="en-US" altLang="en-US" sz="1800" b="1" i="0" u="none" strike="noStrike" kern="1200" cap="none" spc="0" normalizeH="0" baseline="0" noProof="0">
                  <a:ln>
                    <a:noFill/>
                  </a:ln>
                  <a:solidFill>
                    <a:srgbClr val="4985CC"/>
                  </a:solidFill>
                  <a:effectLst/>
                  <a:uLnTx/>
                  <a:uFillTx/>
                  <a:latin typeface="Franklin Gothic Book" panose="020B0503020102020204" pitchFamily="34" charset="0"/>
                  <a:ea typeface="+mn-ea"/>
                  <a:cs typeface="+mn-cs"/>
                </a:rPr>
              </a:br>
              <a:r>
                <a:rPr kumimoji="0" lang="en-US" altLang="en-US" sz="2400" b="1" i="0" u="none" strike="noStrike" kern="1200" cap="none" spc="0" normalizeH="0" baseline="0" noProof="0">
                  <a:ln>
                    <a:noFill/>
                  </a:ln>
                  <a:solidFill>
                    <a:srgbClr val="4985CC"/>
                  </a:solidFill>
                  <a:effectLst/>
                  <a:uLnTx/>
                  <a:uFillTx/>
                  <a:latin typeface="Franklin Gothic Book" panose="020B0503020102020204" pitchFamily="34" charset="0"/>
                  <a:ea typeface="+mn-ea"/>
                  <a:cs typeface="+mn-cs"/>
                </a:rPr>
                <a:t>2019</a:t>
              </a:r>
            </a:p>
          </p:txBody>
        </p:sp>
        <p:sp>
          <p:nvSpPr>
            <p:cNvPr id="28688" name="TextBox 18">
              <a:extLst>
                <a:ext uri="{FF2B5EF4-FFF2-40B4-BE49-F238E27FC236}">
                  <a16:creationId xmlns:a16="http://schemas.microsoft.com/office/drawing/2014/main" id="{E0E217CA-AD30-8EDE-FB55-99BDAE2D4084}"/>
                </a:ext>
              </a:extLst>
            </p:cNvPr>
            <p:cNvSpPr txBox="1">
              <a:spLocks noChangeArrowheads="1"/>
            </p:cNvSpPr>
            <p:nvPr/>
          </p:nvSpPr>
          <p:spPr bwMode="auto">
            <a:xfrm>
              <a:off x="2681287" y="3059044"/>
              <a:ext cx="1223963" cy="708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4985CC"/>
                  </a:solidFill>
                  <a:effectLst/>
                  <a:uLnTx/>
                  <a:uFillTx/>
                  <a:latin typeface="Franklin Gothic Book" panose="020B0503020102020204" pitchFamily="34" charset="0"/>
                  <a:ea typeface="+mn-ea"/>
                  <a:cs typeface="+mn-cs"/>
                </a:rPr>
                <a:t>Aug. 27-28</a:t>
              </a:r>
              <a:br>
                <a:rPr kumimoji="0" lang="en-US" altLang="en-US" sz="1800" b="1" i="0" u="none" strike="noStrike" kern="1200" cap="none" spc="0" normalizeH="0" baseline="0" noProof="0">
                  <a:ln>
                    <a:noFill/>
                  </a:ln>
                  <a:solidFill>
                    <a:srgbClr val="4985CC"/>
                  </a:solidFill>
                  <a:effectLst/>
                  <a:uLnTx/>
                  <a:uFillTx/>
                  <a:latin typeface="Franklin Gothic Book" panose="020B0503020102020204" pitchFamily="34" charset="0"/>
                  <a:ea typeface="+mn-ea"/>
                  <a:cs typeface="+mn-cs"/>
                </a:rPr>
              </a:br>
              <a:r>
                <a:rPr kumimoji="0" lang="en-US" altLang="en-US" sz="2400" b="1" i="0" u="none" strike="noStrike" kern="1200" cap="none" spc="0" normalizeH="0" baseline="0" noProof="0">
                  <a:ln>
                    <a:noFill/>
                  </a:ln>
                  <a:solidFill>
                    <a:srgbClr val="4985CC"/>
                  </a:solidFill>
                  <a:effectLst/>
                  <a:uLnTx/>
                  <a:uFillTx/>
                  <a:latin typeface="Franklin Gothic Book" panose="020B0503020102020204" pitchFamily="34" charset="0"/>
                  <a:ea typeface="+mn-ea"/>
                  <a:cs typeface="+mn-cs"/>
                </a:rPr>
                <a:t>2019</a:t>
              </a:r>
            </a:p>
          </p:txBody>
        </p:sp>
        <p:sp>
          <p:nvSpPr>
            <p:cNvPr id="28689" name="TextBox 19">
              <a:extLst>
                <a:ext uri="{FF2B5EF4-FFF2-40B4-BE49-F238E27FC236}">
                  <a16:creationId xmlns:a16="http://schemas.microsoft.com/office/drawing/2014/main" id="{76B88C1B-589E-AC4A-F46E-BC081E8107A8}"/>
                </a:ext>
              </a:extLst>
            </p:cNvPr>
            <p:cNvSpPr txBox="1">
              <a:spLocks noChangeArrowheads="1"/>
            </p:cNvSpPr>
            <p:nvPr/>
          </p:nvSpPr>
          <p:spPr bwMode="auto">
            <a:xfrm>
              <a:off x="4537075" y="3059044"/>
              <a:ext cx="1223962" cy="708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4985CC"/>
                  </a:solidFill>
                  <a:effectLst/>
                  <a:uLnTx/>
                  <a:uFillTx/>
                  <a:latin typeface="Franklin Gothic Book" panose="020B0503020102020204" pitchFamily="34" charset="0"/>
                  <a:ea typeface="+mn-ea"/>
                  <a:cs typeface="+mn-cs"/>
                </a:rPr>
                <a:t>Aug. 17</a:t>
              </a:r>
              <a:br>
                <a:rPr kumimoji="0" lang="en-US" altLang="en-US" sz="1800" b="1" i="0" u="none" strike="noStrike" kern="1200" cap="none" spc="0" normalizeH="0" baseline="0" noProof="0">
                  <a:ln>
                    <a:noFill/>
                  </a:ln>
                  <a:solidFill>
                    <a:srgbClr val="4985CC"/>
                  </a:solidFill>
                  <a:effectLst/>
                  <a:uLnTx/>
                  <a:uFillTx/>
                  <a:latin typeface="Franklin Gothic Book" panose="020B0503020102020204" pitchFamily="34" charset="0"/>
                  <a:ea typeface="+mn-ea"/>
                  <a:cs typeface="+mn-cs"/>
                </a:rPr>
              </a:br>
              <a:r>
                <a:rPr kumimoji="0" lang="en-US" altLang="en-US" sz="2400" b="1" i="0" u="none" strike="noStrike" kern="1200" cap="none" spc="0" normalizeH="0" baseline="0" noProof="0">
                  <a:ln>
                    <a:noFill/>
                  </a:ln>
                  <a:solidFill>
                    <a:srgbClr val="4985CC"/>
                  </a:solidFill>
                  <a:effectLst/>
                  <a:uLnTx/>
                  <a:uFillTx/>
                  <a:latin typeface="Franklin Gothic Book" panose="020B0503020102020204" pitchFamily="34" charset="0"/>
                  <a:ea typeface="+mn-ea"/>
                  <a:cs typeface="+mn-cs"/>
                </a:rPr>
                <a:t>2020</a:t>
              </a:r>
            </a:p>
          </p:txBody>
        </p:sp>
        <p:sp>
          <p:nvSpPr>
            <p:cNvPr id="28690" name="TextBox 20">
              <a:extLst>
                <a:ext uri="{FF2B5EF4-FFF2-40B4-BE49-F238E27FC236}">
                  <a16:creationId xmlns:a16="http://schemas.microsoft.com/office/drawing/2014/main" id="{A6AC8892-E2CE-935F-4873-048130F89FB2}"/>
                </a:ext>
              </a:extLst>
            </p:cNvPr>
            <p:cNvSpPr txBox="1">
              <a:spLocks noChangeArrowheads="1"/>
            </p:cNvSpPr>
            <p:nvPr/>
          </p:nvSpPr>
          <p:spPr bwMode="auto">
            <a:xfrm>
              <a:off x="6372225" y="3059044"/>
              <a:ext cx="1225550" cy="708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4985CC"/>
                  </a:solidFill>
                  <a:effectLst/>
                  <a:uLnTx/>
                  <a:uFillTx/>
                  <a:latin typeface="Franklin Gothic Book" panose="020B0503020102020204" pitchFamily="34" charset="0"/>
                  <a:ea typeface="+mn-ea"/>
                  <a:cs typeface="+mn-cs"/>
                </a:rPr>
                <a:t>Dec. </a:t>
              </a:r>
              <a:r>
                <a:rPr kumimoji="0" lang="en-US" altLang="en-US" sz="2400" b="1" i="0" u="none" strike="noStrike" kern="1200" cap="none" spc="0" normalizeH="0" baseline="0" noProof="0">
                  <a:ln>
                    <a:noFill/>
                  </a:ln>
                  <a:solidFill>
                    <a:srgbClr val="4985CC"/>
                  </a:solidFill>
                  <a:effectLst/>
                  <a:uLnTx/>
                  <a:uFillTx/>
                  <a:latin typeface="Franklin Gothic Book" panose="020B0503020102020204" pitchFamily="34" charset="0"/>
                  <a:ea typeface="+mn-ea"/>
                  <a:cs typeface="+mn-cs"/>
                </a:rPr>
                <a:t>2020</a:t>
              </a:r>
            </a:p>
          </p:txBody>
        </p:sp>
        <p:sp>
          <p:nvSpPr>
            <p:cNvPr id="28691" name="TextBox 21">
              <a:extLst>
                <a:ext uri="{FF2B5EF4-FFF2-40B4-BE49-F238E27FC236}">
                  <a16:creationId xmlns:a16="http://schemas.microsoft.com/office/drawing/2014/main" id="{D2A060B2-2697-8049-AC3A-44B8BBE7DBE8}"/>
                </a:ext>
              </a:extLst>
            </p:cNvPr>
            <p:cNvSpPr txBox="1">
              <a:spLocks noChangeArrowheads="1"/>
            </p:cNvSpPr>
            <p:nvPr/>
          </p:nvSpPr>
          <p:spPr bwMode="auto">
            <a:xfrm>
              <a:off x="8221662" y="3059044"/>
              <a:ext cx="1225550" cy="70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4985CC"/>
                  </a:solidFill>
                  <a:effectLst/>
                  <a:uLnTx/>
                  <a:uFillTx/>
                  <a:latin typeface="Franklin Gothic Book" panose="020B0503020102020204" pitchFamily="34" charset="0"/>
                  <a:ea typeface="+mn-ea"/>
                  <a:cs typeface="+mn-cs"/>
                </a:rPr>
                <a:t>May 13, </a:t>
              </a:r>
              <a:r>
                <a:rPr kumimoji="0" lang="en-US" altLang="en-US" sz="2400" b="0" i="0" u="none" strike="noStrike" kern="1200" cap="none" spc="0" normalizeH="0" baseline="0" noProof="0">
                  <a:ln>
                    <a:noFill/>
                  </a:ln>
                  <a:solidFill>
                    <a:srgbClr val="4985CC"/>
                  </a:solidFill>
                  <a:effectLst/>
                  <a:uLnTx/>
                  <a:uFillTx/>
                  <a:latin typeface="Franklin Gothic Book" panose="020B0503020102020204" pitchFamily="34" charset="0"/>
                  <a:ea typeface="+mn-ea"/>
                  <a:cs typeface="+mn-cs"/>
                </a:rPr>
                <a:t>2022</a:t>
              </a:r>
            </a:p>
          </p:txBody>
        </p:sp>
        <p:sp>
          <p:nvSpPr>
            <p:cNvPr id="28692" name="TextBox 22">
              <a:extLst>
                <a:ext uri="{FF2B5EF4-FFF2-40B4-BE49-F238E27FC236}">
                  <a16:creationId xmlns:a16="http://schemas.microsoft.com/office/drawing/2014/main" id="{CE2E717D-A5DD-AABF-D765-ED9D68132A74}"/>
                </a:ext>
              </a:extLst>
            </p:cNvPr>
            <p:cNvSpPr txBox="1">
              <a:spLocks noChangeArrowheads="1"/>
            </p:cNvSpPr>
            <p:nvPr/>
          </p:nvSpPr>
          <p:spPr bwMode="auto">
            <a:xfrm>
              <a:off x="10107613" y="3059044"/>
              <a:ext cx="1225550" cy="70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4985CC"/>
                  </a:solidFill>
                  <a:effectLst/>
                  <a:uLnTx/>
                  <a:uFillTx/>
                  <a:latin typeface="Franklin Gothic Book" panose="020B0503020102020204" pitchFamily="34" charset="0"/>
                  <a:ea typeface="+mn-ea"/>
                  <a:cs typeface="+mn-cs"/>
                </a:rPr>
                <a:t>July 27, </a:t>
              </a:r>
              <a:r>
                <a:rPr kumimoji="0" lang="en-US" altLang="en-US" sz="2400" b="0" i="0" u="none" strike="noStrike" kern="1200" cap="none" spc="0" normalizeH="0" baseline="0" noProof="0">
                  <a:ln>
                    <a:noFill/>
                  </a:ln>
                  <a:solidFill>
                    <a:srgbClr val="4985CC"/>
                  </a:solidFill>
                  <a:effectLst/>
                  <a:uLnTx/>
                  <a:uFillTx/>
                  <a:latin typeface="Franklin Gothic Book" panose="020B0503020102020204" pitchFamily="34" charset="0"/>
                  <a:ea typeface="+mn-ea"/>
                  <a:cs typeface="+mn-cs"/>
                </a:rPr>
                <a:t>2022</a:t>
              </a:r>
              <a:endParaRPr kumimoji="0" lang="en-US" altLang="en-US" sz="2400" b="1" i="0" u="none" strike="noStrike" kern="1200" cap="none" spc="0" normalizeH="0" baseline="0" noProof="0">
                <a:ln>
                  <a:noFill/>
                </a:ln>
                <a:solidFill>
                  <a:srgbClr val="4985CC"/>
                </a:solidFill>
                <a:effectLst/>
                <a:uLnTx/>
                <a:uFillTx/>
                <a:latin typeface="Franklin Gothic Book" panose="020B0503020102020204" pitchFamily="34" charset="0"/>
                <a:ea typeface="+mn-ea"/>
                <a:cs typeface="+mn-cs"/>
              </a:endParaRPr>
            </a:p>
          </p:txBody>
        </p:sp>
      </p:grpSp>
      <p:sp>
        <p:nvSpPr>
          <p:cNvPr id="28678" name="TextBox 23">
            <a:extLst>
              <a:ext uri="{FF2B5EF4-FFF2-40B4-BE49-F238E27FC236}">
                <a16:creationId xmlns:a16="http://schemas.microsoft.com/office/drawing/2014/main" id="{68975843-19F0-D7D4-A269-0711B32C03BF}"/>
              </a:ext>
            </a:extLst>
          </p:cNvPr>
          <p:cNvSpPr txBox="1">
            <a:spLocks noChangeArrowheads="1"/>
          </p:cNvSpPr>
          <p:nvPr/>
        </p:nvSpPr>
        <p:spPr bwMode="auto">
          <a:xfrm>
            <a:off x="714375" y="4881563"/>
            <a:ext cx="17335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1C1C1C"/>
                </a:solidFill>
                <a:effectLst/>
                <a:uLnTx/>
                <a:uFillTx/>
                <a:latin typeface="Arial" panose="020B0604020202020204" pitchFamily="34" charset="0"/>
                <a:ea typeface="+mn-ea"/>
                <a:cs typeface="Arial" panose="020B0604020202020204" pitchFamily="34" charset="0"/>
              </a:rPr>
              <a:t>Notice of Intent published in the Federal Register</a:t>
            </a:r>
          </a:p>
        </p:txBody>
      </p:sp>
      <p:sp>
        <p:nvSpPr>
          <p:cNvPr id="28679" name="TextBox 24">
            <a:extLst>
              <a:ext uri="{FF2B5EF4-FFF2-40B4-BE49-F238E27FC236}">
                <a16:creationId xmlns:a16="http://schemas.microsoft.com/office/drawing/2014/main" id="{84682EE0-1F42-E289-6CF8-33CA81156F3B}"/>
              </a:ext>
            </a:extLst>
          </p:cNvPr>
          <p:cNvSpPr txBox="1">
            <a:spLocks noChangeArrowheads="1"/>
          </p:cNvSpPr>
          <p:nvPr/>
        </p:nvSpPr>
        <p:spPr bwMode="auto">
          <a:xfrm>
            <a:off x="2625725" y="1758950"/>
            <a:ext cx="173196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1C1C1C"/>
                </a:solidFill>
                <a:effectLst/>
                <a:uLnTx/>
                <a:uFillTx/>
                <a:latin typeface="Arial" panose="020B0604020202020204" pitchFamily="34" charset="0"/>
                <a:ea typeface="+mn-ea"/>
                <a:cs typeface="Arial" panose="020B0604020202020204" pitchFamily="34" charset="0"/>
              </a:rPr>
              <a:t>DOE hosts public scoping meetings via webinar</a:t>
            </a:r>
          </a:p>
        </p:txBody>
      </p:sp>
      <p:sp>
        <p:nvSpPr>
          <p:cNvPr id="28680" name="TextBox 25">
            <a:extLst>
              <a:ext uri="{FF2B5EF4-FFF2-40B4-BE49-F238E27FC236}">
                <a16:creationId xmlns:a16="http://schemas.microsoft.com/office/drawing/2014/main" id="{26E15843-366C-3D1E-3013-6CB86ACFE3B2}"/>
              </a:ext>
            </a:extLst>
          </p:cNvPr>
          <p:cNvSpPr txBox="1">
            <a:spLocks noChangeArrowheads="1"/>
          </p:cNvSpPr>
          <p:nvPr/>
        </p:nvSpPr>
        <p:spPr bwMode="auto">
          <a:xfrm>
            <a:off x="4457700" y="4881563"/>
            <a:ext cx="3597275"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20650" indent="-12065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1C1C1C"/>
                </a:solidFill>
                <a:effectLst/>
                <a:uLnTx/>
                <a:uFillTx/>
                <a:latin typeface="Arial" panose="020B0604020202020204" pitchFamily="34" charset="0"/>
                <a:ea typeface="+mn-ea"/>
                <a:cs typeface="Arial" panose="020B0604020202020204" pitchFamily="34" charset="0"/>
              </a:rPr>
              <a:t>Draft EIS undergoing DOE review</a:t>
            </a:r>
          </a:p>
          <a:p>
            <a:pPr marL="120650" marR="0" lvl="2" indent="-120650" algn="l" defTabSz="914400" rtl="0" eaLnBrk="0" fontAlgn="base" latinLnBrk="0" hangingPunct="0">
              <a:lnSpc>
                <a:spcPct val="90000"/>
              </a:lnSpc>
              <a:spcBef>
                <a:spcPts val="600"/>
              </a:spcBef>
              <a:spcAft>
                <a:spcPct val="0"/>
              </a:spcAft>
              <a:buClr>
                <a:srgbClr val="0070C0"/>
              </a:buClr>
              <a:buSzTx/>
              <a:buFont typeface="Arial" panose="020B0604020202020204" pitchFamily="34" charset="0"/>
              <a:buChar char="•"/>
              <a:tabLst/>
              <a:defRPr/>
            </a:pPr>
            <a:r>
              <a:rPr kumimoji="0" lang="en-US" altLang="en-US" sz="1200" b="0" i="0" u="none" strike="noStrike" kern="1200" cap="none" spc="0" normalizeH="0" baseline="0" noProof="0">
                <a:ln>
                  <a:noFill/>
                </a:ln>
                <a:solidFill>
                  <a:srgbClr val="4985CC"/>
                </a:solidFill>
                <a:effectLst/>
                <a:uLnTx/>
                <a:uFillTx/>
                <a:latin typeface="Arial" panose="020B0604020202020204" pitchFamily="34" charset="0"/>
                <a:ea typeface="+mn-ea"/>
                <a:cs typeface="Arial" panose="020B0604020202020204" pitchFamily="34" charset="0"/>
              </a:rPr>
              <a:t>Alternatives: No Action, Build VTR at INL and Build VTR at ORNL</a:t>
            </a:r>
          </a:p>
          <a:p>
            <a:pPr marL="120650" marR="0" lvl="2" indent="-120650" algn="l" defTabSz="914400" rtl="0" eaLnBrk="0" fontAlgn="base" latinLnBrk="0" hangingPunct="0">
              <a:lnSpc>
                <a:spcPct val="90000"/>
              </a:lnSpc>
              <a:spcBef>
                <a:spcPts val="600"/>
              </a:spcBef>
              <a:spcAft>
                <a:spcPct val="0"/>
              </a:spcAft>
              <a:buClr>
                <a:srgbClr val="0070C0"/>
              </a:buClr>
              <a:buSzTx/>
              <a:buFont typeface="Arial" panose="020B0604020202020204" pitchFamily="34" charset="0"/>
              <a:buChar char="•"/>
              <a:tabLst/>
              <a:defRPr/>
            </a:pPr>
            <a:r>
              <a:rPr kumimoji="0" lang="en-US" altLang="en-US" sz="1200" b="0" i="0" u="none" strike="noStrike" kern="1200" cap="none" spc="0" normalizeH="0" baseline="0" noProof="0">
                <a:ln>
                  <a:noFill/>
                </a:ln>
                <a:solidFill>
                  <a:srgbClr val="4985CC"/>
                </a:solidFill>
                <a:effectLst/>
                <a:uLnTx/>
                <a:uFillTx/>
                <a:latin typeface="Arial" panose="020B0604020202020204" pitchFamily="34" charset="0"/>
                <a:ea typeface="+mn-ea"/>
                <a:cs typeface="Arial" panose="020B0604020202020204" pitchFamily="34" charset="0"/>
              </a:rPr>
              <a:t>Looks at options for fuel fab at INL and SRS</a:t>
            </a:r>
          </a:p>
        </p:txBody>
      </p:sp>
      <p:sp>
        <p:nvSpPr>
          <p:cNvPr id="27" name="TextBox 26">
            <a:extLst>
              <a:ext uri="{FF2B5EF4-FFF2-40B4-BE49-F238E27FC236}">
                <a16:creationId xmlns:a16="http://schemas.microsoft.com/office/drawing/2014/main" id="{2AF06762-7732-2787-6C2A-AFB5D63F9AAE}"/>
              </a:ext>
            </a:extLst>
          </p:cNvPr>
          <p:cNvSpPr txBox="1"/>
          <p:nvPr/>
        </p:nvSpPr>
        <p:spPr>
          <a:xfrm>
            <a:off x="5473700" y="1350963"/>
            <a:ext cx="3522663" cy="122555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1C1C1C"/>
                </a:solidFill>
                <a:effectLst/>
                <a:uLnTx/>
                <a:uFillTx/>
                <a:latin typeface="Arial" panose="020B0604020202020204" pitchFamily="34" charset="0"/>
                <a:ea typeface="+mn-ea"/>
                <a:cs typeface="Arial" panose="020B0604020202020204" pitchFamily="34" charset="0"/>
              </a:rPr>
              <a:t>Draft EIS published December 31, 2020. Public comment period extended to March 2, 2021</a:t>
            </a:r>
          </a:p>
          <a:p>
            <a:pPr marL="120650" marR="0" lvl="0" indent="-120650" algn="l" defTabSz="914400" rtl="0" eaLnBrk="0" fontAlgn="base" latinLnBrk="0" hangingPunct="0">
              <a:lnSpc>
                <a:spcPct val="90000"/>
              </a:lnSpc>
              <a:spcBef>
                <a:spcPts val="600"/>
              </a:spcBef>
              <a:spcAft>
                <a:spcPct val="0"/>
              </a:spcAft>
              <a:buClr>
                <a:srgbClr val="0070C0"/>
              </a:buClr>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214877">
                    <a:lumMod val="65000"/>
                    <a:lumOff val="35000"/>
                  </a:srgbClr>
                </a:solidFill>
                <a:effectLst/>
                <a:uLnTx/>
                <a:uFillTx/>
                <a:latin typeface="Arial" panose="020B0604020202020204" pitchFamily="34" charset="0"/>
                <a:ea typeface="+mn-ea"/>
                <a:cs typeface="Arial" panose="020B0604020202020204" pitchFamily="34" charset="0"/>
              </a:rPr>
              <a:t>Two Public comment Webinar’s held</a:t>
            </a:r>
          </a:p>
          <a:p>
            <a:pPr marL="120650" marR="0" lvl="0" indent="-120650" algn="l" defTabSz="914400" rtl="0" eaLnBrk="0" fontAlgn="base" latinLnBrk="0" hangingPunct="0">
              <a:lnSpc>
                <a:spcPct val="90000"/>
              </a:lnSpc>
              <a:spcBef>
                <a:spcPts val="600"/>
              </a:spcBef>
              <a:spcAft>
                <a:spcPct val="0"/>
              </a:spcAft>
              <a:buClr>
                <a:srgbClr val="0070C0"/>
              </a:buClr>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214877">
                    <a:lumMod val="65000"/>
                    <a:lumOff val="35000"/>
                  </a:srgbClr>
                </a:solidFill>
                <a:effectLst/>
                <a:uLnTx/>
                <a:uFillTx/>
                <a:latin typeface="Arial" panose="020B0604020202020204" pitchFamily="34" charset="0"/>
                <a:ea typeface="+mn-ea"/>
                <a:cs typeface="Arial" panose="020B0604020202020204" pitchFamily="34" charset="0"/>
              </a:rPr>
              <a:t>93 submittals received</a:t>
            </a:r>
          </a:p>
        </p:txBody>
      </p:sp>
      <p:sp>
        <p:nvSpPr>
          <p:cNvPr id="28" name="TextBox 27">
            <a:extLst>
              <a:ext uri="{FF2B5EF4-FFF2-40B4-BE49-F238E27FC236}">
                <a16:creationId xmlns:a16="http://schemas.microsoft.com/office/drawing/2014/main" id="{F97C4EA4-0A02-651B-B9B0-882E951F7985}"/>
              </a:ext>
            </a:extLst>
          </p:cNvPr>
          <p:cNvSpPr txBox="1"/>
          <p:nvPr/>
        </p:nvSpPr>
        <p:spPr>
          <a:xfrm>
            <a:off x="8607425" y="4881563"/>
            <a:ext cx="2725738" cy="1323975"/>
          </a:xfrm>
          <a:prstGeom prst="rect">
            <a:avLst/>
          </a:prstGeom>
          <a:noFill/>
        </p:spPr>
        <p:txBody>
          <a:bodyPr>
            <a:spAutoFit/>
          </a:bodyPr>
          <a:lstStyle>
            <a:defPPr>
              <a:defRPr lang="en-US"/>
            </a:defPPr>
            <a:lvl2pPr lvl="1"/>
          </a:lstStyle>
          <a:p>
            <a:pPr marL="0" marR="0" lvl="0" indent="0" algn="l" defTabSz="914400" rtl="0" eaLnBrk="0" fontAlgn="base" latinLnBrk="0" hangingPunct="0">
              <a:lnSpc>
                <a:spcPct val="100000"/>
              </a:lnSpc>
              <a:spcBef>
                <a:spcPct val="0"/>
              </a:spcBef>
              <a:spcAft>
                <a:spcPct val="0"/>
              </a:spcAft>
              <a:buClr>
                <a:srgbClr val="ED7D31"/>
              </a:buClr>
              <a:buSzTx/>
              <a:buFontTx/>
              <a:buNone/>
              <a:tabLst/>
              <a:defRPr/>
            </a:pPr>
            <a:r>
              <a:rPr kumimoji="0" lang="en-US" altLang="en-US" sz="1600" b="1" i="0" u="none" strike="noStrike" kern="1200" cap="none" spc="0" normalizeH="0" baseline="0" noProof="0" dirty="0">
                <a:ln>
                  <a:noFill/>
                </a:ln>
                <a:solidFill>
                  <a:srgbClr val="1C1C1C"/>
                </a:solidFill>
                <a:effectLst/>
                <a:uLnTx/>
                <a:uFillTx/>
                <a:latin typeface="Arial" panose="020B0604020202020204" pitchFamily="34" charset="0"/>
                <a:ea typeface="+mn-ea"/>
                <a:cs typeface="Arial" panose="020B0604020202020204" pitchFamily="34" charset="0"/>
              </a:rPr>
              <a:t>DOE releases final EIS</a:t>
            </a:r>
          </a:p>
          <a:p>
            <a:pPr marL="120650" marR="0" lvl="0" indent="-120650" algn="l" defTabSz="914400" rtl="0" eaLnBrk="0" fontAlgn="base" latinLnBrk="0" hangingPunct="0">
              <a:lnSpc>
                <a:spcPct val="90000"/>
              </a:lnSpc>
              <a:spcBef>
                <a:spcPts val="600"/>
              </a:spcBef>
              <a:spcAft>
                <a:spcPct val="0"/>
              </a:spcAft>
              <a:buClr>
                <a:srgbClr val="0070C0"/>
              </a:buClr>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214877">
                    <a:lumMod val="65000"/>
                    <a:lumOff val="35000"/>
                  </a:srgbClr>
                </a:solidFill>
                <a:effectLst/>
                <a:uLnTx/>
                <a:uFillTx/>
                <a:latin typeface="Arial" panose="020B0604020202020204" pitchFamily="34" charset="0"/>
                <a:ea typeface="+mn-ea"/>
                <a:cs typeface="Arial" panose="020B0604020202020204" pitchFamily="34" charset="0"/>
              </a:rPr>
              <a:t>Responds to oral and written </a:t>
            </a:r>
            <a:br>
              <a:rPr kumimoji="0" lang="en-US" altLang="en-US" sz="1200" b="0" i="0" u="none" strike="noStrike" kern="1200" cap="none" spc="0" normalizeH="0" baseline="0" noProof="0" dirty="0">
                <a:ln>
                  <a:noFill/>
                </a:ln>
                <a:solidFill>
                  <a:srgbClr val="214877">
                    <a:lumMod val="65000"/>
                    <a:lumOff val="35000"/>
                  </a:srgbClr>
                </a:solidFill>
                <a:effectLst/>
                <a:uLnTx/>
                <a:uFillTx/>
                <a:latin typeface="Arial" panose="020B0604020202020204" pitchFamily="34" charset="0"/>
                <a:ea typeface="+mn-ea"/>
                <a:cs typeface="Arial" panose="020B0604020202020204" pitchFamily="34" charset="0"/>
              </a:rPr>
            </a:br>
            <a:r>
              <a:rPr kumimoji="0" lang="en-US" altLang="en-US" sz="1200" b="0" i="0" u="none" strike="noStrike" kern="1200" cap="none" spc="0" normalizeH="0" baseline="0" noProof="0" dirty="0">
                <a:ln>
                  <a:noFill/>
                </a:ln>
                <a:solidFill>
                  <a:srgbClr val="214877">
                    <a:lumMod val="65000"/>
                    <a:lumOff val="35000"/>
                  </a:srgbClr>
                </a:solidFill>
                <a:effectLst/>
                <a:uLnTx/>
                <a:uFillTx/>
                <a:latin typeface="Arial" panose="020B0604020202020204" pitchFamily="34" charset="0"/>
                <a:ea typeface="+mn-ea"/>
                <a:cs typeface="Arial" panose="020B0604020202020204" pitchFamily="34" charset="0"/>
              </a:rPr>
              <a:t>comments on the Draft EIS</a:t>
            </a:r>
          </a:p>
          <a:p>
            <a:pPr marL="120650" marR="0" lvl="0" indent="-120650" algn="l" defTabSz="914400" rtl="0" eaLnBrk="0" fontAlgn="base" latinLnBrk="0" hangingPunct="0">
              <a:lnSpc>
                <a:spcPct val="90000"/>
              </a:lnSpc>
              <a:spcBef>
                <a:spcPts val="600"/>
              </a:spcBef>
              <a:spcAft>
                <a:spcPct val="0"/>
              </a:spcAft>
              <a:buClr>
                <a:srgbClr val="0070C0"/>
              </a:buClr>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214877">
                    <a:lumMod val="65000"/>
                    <a:lumOff val="35000"/>
                  </a:srgbClr>
                </a:solidFill>
                <a:effectLst/>
                <a:uLnTx/>
                <a:uFillTx/>
                <a:latin typeface="Arial" panose="020B0604020202020204" pitchFamily="34" charset="0"/>
                <a:ea typeface="+mn-ea"/>
                <a:cs typeface="Arial" panose="020B0604020202020204" pitchFamily="34" charset="0"/>
              </a:rPr>
              <a:t>30 day waiting period (after EPA </a:t>
            </a:r>
            <a:br>
              <a:rPr kumimoji="0" lang="en-US" altLang="en-US" sz="1200" b="0" i="0" u="none" strike="noStrike" kern="1200" cap="none" spc="0" normalizeH="0" baseline="0" noProof="0" dirty="0">
                <a:ln>
                  <a:noFill/>
                </a:ln>
                <a:solidFill>
                  <a:srgbClr val="214877">
                    <a:lumMod val="65000"/>
                    <a:lumOff val="35000"/>
                  </a:srgbClr>
                </a:solidFill>
                <a:effectLst/>
                <a:uLnTx/>
                <a:uFillTx/>
                <a:latin typeface="Arial" panose="020B0604020202020204" pitchFamily="34" charset="0"/>
                <a:ea typeface="+mn-ea"/>
                <a:cs typeface="Arial" panose="020B0604020202020204" pitchFamily="34" charset="0"/>
              </a:rPr>
            </a:br>
            <a:r>
              <a:rPr kumimoji="0" lang="en-US" altLang="en-US" sz="1200" b="0" i="0" u="none" strike="noStrike" kern="1200" cap="none" spc="0" normalizeH="0" baseline="0" noProof="0" dirty="0">
                <a:ln>
                  <a:noFill/>
                </a:ln>
                <a:solidFill>
                  <a:srgbClr val="214877">
                    <a:lumMod val="65000"/>
                    <a:lumOff val="35000"/>
                  </a:srgbClr>
                </a:solidFill>
                <a:effectLst/>
                <a:uLnTx/>
                <a:uFillTx/>
                <a:latin typeface="Arial" panose="020B0604020202020204" pitchFamily="34" charset="0"/>
                <a:ea typeface="+mn-ea"/>
                <a:cs typeface="Arial" panose="020B0604020202020204" pitchFamily="34" charset="0"/>
              </a:rPr>
              <a:t>Notice of Availability published on May 20, 2022)</a:t>
            </a:r>
          </a:p>
        </p:txBody>
      </p:sp>
      <p:sp>
        <p:nvSpPr>
          <p:cNvPr id="29" name="TextBox 28">
            <a:extLst>
              <a:ext uri="{FF2B5EF4-FFF2-40B4-BE49-F238E27FC236}">
                <a16:creationId xmlns:a16="http://schemas.microsoft.com/office/drawing/2014/main" id="{AE4CB4B2-042A-598E-B9DD-ED25D03081C3}"/>
              </a:ext>
            </a:extLst>
          </p:cNvPr>
          <p:cNvSpPr txBox="1"/>
          <p:nvPr/>
        </p:nvSpPr>
        <p:spPr>
          <a:xfrm>
            <a:off x="9921875" y="1255713"/>
            <a:ext cx="2071688" cy="130810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1C1C1C"/>
                </a:solidFill>
                <a:effectLst/>
                <a:uLnTx/>
                <a:uFillTx/>
                <a:latin typeface="Arial" panose="020B0604020202020204" pitchFamily="34" charset="0"/>
                <a:ea typeface="+mn-ea"/>
                <a:cs typeface="Arial" panose="020B0604020202020204" pitchFamily="34" charset="0"/>
              </a:rPr>
              <a:t>DOE issues Record of Decision</a:t>
            </a:r>
          </a:p>
          <a:p>
            <a:pPr marL="120650" marR="0" lvl="0" indent="-120650" algn="l" defTabSz="914400" rtl="0" eaLnBrk="0" fontAlgn="base" latinLnBrk="0" hangingPunct="0">
              <a:lnSpc>
                <a:spcPct val="90000"/>
              </a:lnSpc>
              <a:spcBef>
                <a:spcPts val="600"/>
              </a:spcBef>
              <a:spcAft>
                <a:spcPct val="0"/>
              </a:spcAft>
              <a:buClrTx/>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214877">
                    <a:lumMod val="65000"/>
                    <a:lumOff val="35000"/>
                  </a:srgbClr>
                </a:solidFill>
                <a:effectLst/>
                <a:uLnTx/>
                <a:uFillTx/>
                <a:latin typeface="Arial" panose="020B0604020202020204" pitchFamily="34" charset="0"/>
                <a:ea typeface="+mn-ea"/>
                <a:cs typeface="Arial" panose="020B0604020202020204" pitchFamily="34" charset="0"/>
              </a:rPr>
              <a:t>Located at INL</a:t>
            </a:r>
          </a:p>
          <a:p>
            <a:pPr marL="120650" marR="0" lvl="0" indent="-120650" algn="l" defTabSz="914400" rtl="0" eaLnBrk="0" fontAlgn="base" latinLnBrk="0" hangingPunct="0">
              <a:lnSpc>
                <a:spcPct val="90000"/>
              </a:lnSpc>
              <a:spcBef>
                <a:spcPts val="6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214877">
                    <a:lumMod val="65000"/>
                    <a:lumOff val="35000"/>
                  </a:srgbClr>
                </a:solidFill>
                <a:effectLst/>
                <a:uLnTx/>
                <a:uFillTx/>
                <a:latin typeface="Arial" panose="020B0604020202020204" pitchFamily="34" charset="0"/>
                <a:ea typeface="+mn-ea"/>
                <a:cs typeface="Arial" panose="020B0604020202020204" pitchFamily="34" charset="0"/>
              </a:rPr>
              <a:t>Sodium-cooled fast Rx</a:t>
            </a:r>
          </a:p>
          <a:p>
            <a:pPr marL="120650" marR="0" lvl="0" indent="-120650" algn="l" defTabSz="914400" rtl="0" eaLnBrk="0" fontAlgn="base" latinLnBrk="0" hangingPunct="0">
              <a:lnSpc>
                <a:spcPct val="90000"/>
              </a:lnSpc>
              <a:spcBef>
                <a:spcPts val="600"/>
              </a:spcBef>
              <a:spcAft>
                <a:spcPct val="0"/>
              </a:spcAft>
              <a:buClrTx/>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214877">
                    <a:lumMod val="65000"/>
                    <a:lumOff val="35000"/>
                  </a:srgbClr>
                </a:solidFill>
                <a:effectLst/>
                <a:uLnTx/>
                <a:uFillTx/>
                <a:latin typeface="Arial" panose="020B0604020202020204" pitchFamily="34" charset="0"/>
                <a:ea typeface="+mn-ea"/>
                <a:cs typeface="Arial" panose="020B0604020202020204" pitchFamily="34" charset="0"/>
              </a:rPr>
              <a:t>Fuel Fab TBD</a:t>
            </a:r>
          </a:p>
        </p:txBody>
      </p:sp>
      <p:pic>
        <p:nvPicPr>
          <p:cNvPr id="28684" name="Picture 3">
            <a:extLst>
              <a:ext uri="{FF2B5EF4-FFF2-40B4-BE49-F238E27FC236}">
                <a16:creationId xmlns:a16="http://schemas.microsoft.com/office/drawing/2014/main" id="{A6E97CA8-E930-8DDD-146B-30326C3FFD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00" y="6162675"/>
            <a:ext cx="307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5" name="TextBox 8">
            <a:extLst>
              <a:ext uri="{FF2B5EF4-FFF2-40B4-BE49-F238E27FC236}">
                <a16:creationId xmlns:a16="http://schemas.microsoft.com/office/drawing/2014/main" id="{3480B1F9-6891-BED6-0951-AF9AA20F21E2}"/>
              </a:ext>
            </a:extLst>
          </p:cNvPr>
          <p:cNvSpPr txBox="1">
            <a:spLocks noChangeArrowheads="1"/>
          </p:cNvSpPr>
          <p:nvPr/>
        </p:nvSpPr>
        <p:spPr bwMode="auto">
          <a:xfrm>
            <a:off x="612775" y="652463"/>
            <a:ext cx="94948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Franklin Gothic Book" panose="020B05030201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Book" panose="020B05030201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Book" panose="020B05030201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Book" panose="020B05030201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Book" panose="020B05030201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214877"/>
                </a:solidFill>
                <a:effectLst/>
                <a:uLnTx/>
                <a:uFillTx/>
                <a:latin typeface="Franklin Gothic Demi Cond" panose="020B0706030402020204" pitchFamily="34" charset="0"/>
                <a:ea typeface="+mn-ea"/>
                <a:cs typeface="+mn-cs"/>
              </a:rPr>
              <a:t>National Environmental Policy Act Record of Decision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3BAB1E8A-E20F-BFC4-4628-999F247DCB44}"/>
              </a:ext>
            </a:extLst>
          </p:cNvPr>
          <p:cNvSpPr>
            <a:spLocks noGrp="1" noChangeArrowheads="1"/>
          </p:cNvSpPr>
          <p:nvPr>
            <p:ph type="title"/>
          </p:nvPr>
        </p:nvSpPr>
        <p:spPr>
          <a:xfrm>
            <a:off x="838200" y="0"/>
            <a:ext cx="11353800" cy="731838"/>
          </a:xfrm>
        </p:spPr>
        <p:txBody>
          <a:bodyPr/>
          <a:lstStyle/>
          <a:p>
            <a:pPr eaLnBrk="1" hangingPunct="1"/>
            <a:r>
              <a:rPr lang="en-US" altLang="en-US">
                <a:solidFill>
                  <a:schemeClr val="bg1"/>
                </a:solidFill>
              </a:rPr>
              <a:t>Path Forward</a:t>
            </a:r>
          </a:p>
        </p:txBody>
      </p:sp>
      <p:sp>
        <p:nvSpPr>
          <p:cNvPr id="30723" name="Content Placeholder 2">
            <a:extLst>
              <a:ext uri="{FF2B5EF4-FFF2-40B4-BE49-F238E27FC236}">
                <a16:creationId xmlns:a16="http://schemas.microsoft.com/office/drawing/2014/main" id="{EEE978A4-54ED-4173-BC59-599A46602894}"/>
              </a:ext>
            </a:extLst>
          </p:cNvPr>
          <p:cNvSpPr>
            <a:spLocks noGrp="1" noChangeArrowheads="1"/>
          </p:cNvSpPr>
          <p:nvPr>
            <p:ph idx="1"/>
          </p:nvPr>
        </p:nvSpPr>
        <p:spPr>
          <a:xfrm>
            <a:off x="838200" y="989013"/>
            <a:ext cx="10515600" cy="4192587"/>
          </a:xfrm>
        </p:spPr>
        <p:txBody>
          <a:bodyPr/>
          <a:lstStyle/>
          <a:p>
            <a:pPr lvl="1" eaLnBrk="1" hangingPunct="1">
              <a:lnSpc>
                <a:spcPct val="100000"/>
              </a:lnSpc>
              <a:spcBef>
                <a:spcPts val="1800"/>
              </a:spcBef>
            </a:pPr>
            <a:r>
              <a:rPr lang="en-US" altLang="en-US">
                <a:solidFill>
                  <a:srgbClr val="214877"/>
                </a:solidFill>
              </a:rPr>
              <a:t>Restore investment in foundational R&amp;D program to further develop human capital, promote innovation and support future fuel cycle options</a:t>
            </a:r>
          </a:p>
          <a:p>
            <a:pPr lvl="1" eaLnBrk="1" hangingPunct="1">
              <a:lnSpc>
                <a:spcPct val="100000"/>
              </a:lnSpc>
              <a:spcBef>
                <a:spcPts val="1800"/>
              </a:spcBef>
            </a:pPr>
            <a:r>
              <a:rPr lang="en-US" altLang="en-US">
                <a:solidFill>
                  <a:srgbClr val="214877"/>
                </a:solidFill>
              </a:rPr>
              <a:t>Partner with industry, universities, and international collaborators to leverage knowledge, capabilities and resources toward common goals</a:t>
            </a:r>
          </a:p>
          <a:p>
            <a:pPr lvl="1" eaLnBrk="1" hangingPunct="1">
              <a:lnSpc>
                <a:spcPct val="100000"/>
              </a:lnSpc>
              <a:spcBef>
                <a:spcPts val="1800"/>
              </a:spcBef>
            </a:pPr>
            <a:r>
              <a:rPr lang="en-US" altLang="en-US">
                <a:solidFill>
                  <a:srgbClr val="214877"/>
                </a:solidFill>
              </a:rPr>
              <a:t>Establish nuclear fuel supply chain to meet the needs of the existing fleet and advanced reactor developers</a:t>
            </a:r>
          </a:p>
          <a:p>
            <a:pPr lvl="1" eaLnBrk="1" hangingPunct="1">
              <a:lnSpc>
                <a:spcPct val="100000"/>
              </a:lnSpc>
              <a:spcBef>
                <a:spcPts val="1800"/>
              </a:spcBef>
            </a:pPr>
            <a:r>
              <a:rPr lang="en-US" altLang="en-US">
                <a:solidFill>
                  <a:srgbClr val="214877"/>
                </a:solidFill>
              </a:rPr>
              <a:t>Support communications and outreach on the value of nuclear energy and the role of fuel cycle technologies as part of a clean energy future</a:t>
            </a:r>
          </a:p>
          <a:p>
            <a:pPr eaLnBrk="1" hangingPunct="1"/>
            <a:endParaRPr lang="en-US" altLang="en-US"/>
          </a:p>
        </p:txBody>
      </p:sp>
      <p:sp>
        <p:nvSpPr>
          <p:cNvPr id="4" name="Slide Number Placeholder 3">
            <a:extLst>
              <a:ext uri="{FF2B5EF4-FFF2-40B4-BE49-F238E27FC236}">
                <a16:creationId xmlns:a16="http://schemas.microsoft.com/office/drawing/2014/main" id="{63384B92-6FCE-FA56-40A1-D83D564D554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819711-88BA-4C7A-875A-2D8AC1155390}" type="slidenum">
              <a:rPr kumimoji="0" lang="en-US" sz="1200" b="0" i="0" u="none" strike="noStrike" kern="1200" cap="none" spc="0" normalizeH="0" baseline="0" noProof="0">
                <a:ln>
                  <a:noFill/>
                </a:ln>
                <a:solidFill>
                  <a:srgbClr val="214877">
                    <a:tint val="75000"/>
                  </a:srgb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dirty="0">
              <a:ln>
                <a:noFill/>
              </a:ln>
              <a:solidFill>
                <a:srgbClr val="214877">
                  <a:tint val="75000"/>
                </a:srgbClr>
              </a:solidFill>
              <a:effectLst/>
              <a:uLnTx/>
              <a:uFillTx/>
              <a:latin typeface="Franklin Gothic Book"/>
              <a:ea typeface="+mn-ea"/>
              <a:cs typeface="+mn-cs"/>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788820DC-4CC9-46AC-916B-5068BDCE7EE2}"/>
              </a:ext>
            </a:extLst>
          </p:cNvPr>
          <p:cNvSpPr>
            <a:spLocks noGrp="1"/>
          </p:cNvSpPr>
          <p:nvPr>
            <p:ph type="ctrTitle"/>
          </p:nvPr>
        </p:nvSpPr>
        <p:spPr>
          <a:xfrm>
            <a:off x="361949" y="1480569"/>
            <a:ext cx="10370219" cy="1543047"/>
          </a:xfrm>
        </p:spPr>
        <p:txBody>
          <a:bodyPr anchor="ctr"/>
          <a:lstStyle/>
          <a:p>
            <a:pPr>
              <a:lnSpc>
                <a:spcPct val="100000"/>
              </a:lnSpc>
              <a:spcBef>
                <a:spcPts val="2400"/>
              </a:spcBef>
            </a:pPr>
            <a:r>
              <a:rPr lang="en-US" altLang="en-US">
                <a:latin typeface="Calibri" panose="020F0502020204030204" pitchFamily="34" charset="0"/>
              </a:rPr>
              <a:t>Thank you!</a:t>
            </a:r>
            <a:endParaRPr lang="en-US" altLang="en-US" i="1">
              <a:latin typeface="Calibri" panose="020F0502020204030204" pitchFamily="34" charset="0"/>
            </a:endParaRPr>
          </a:p>
        </p:txBody>
      </p:sp>
      <p:sp>
        <p:nvSpPr>
          <p:cNvPr id="18435" name="Subtitle 2">
            <a:extLst>
              <a:ext uri="{FF2B5EF4-FFF2-40B4-BE49-F238E27FC236}">
                <a16:creationId xmlns:a16="http://schemas.microsoft.com/office/drawing/2014/main" id="{9DCAEBBB-1A2A-4428-889A-74E545D8DB0F}"/>
              </a:ext>
            </a:extLst>
          </p:cNvPr>
          <p:cNvSpPr>
            <a:spLocks noGrp="1"/>
          </p:cNvSpPr>
          <p:nvPr>
            <p:ph type="subTitle" idx="1"/>
          </p:nvPr>
        </p:nvSpPr>
        <p:spPr>
          <a:xfrm>
            <a:off x="400450" y="2921416"/>
            <a:ext cx="9223841" cy="2635250"/>
          </a:xfrm>
        </p:spPr>
        <p:txBody>
          <a:bodyPr/>
          <a:lstStyle/>
          <a:p>
            <a:pPr>
              <a:spcBef>
                <a:spcPts val="1200"/>
              </a:spcBef>
              <a:spcAft>
                <a:spcPts val="600"/>
              </a:spcAft>
            </a:pPr>
            <a:endParaRPr lang="en-US" altLang="en-US" sz="1800" dirty="0"/>
          </a:p>
          <a:p>
            <a:pPr marL="0" marR="0" lvl="0"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US" altLang="en-US" sz="28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Andrew Griffith, Deputy Assistant Secretary</a:t>
            </a:r>
          </a:p>
          <a:p>
            <a:pPr marL="0" marR="0" lvl="0"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US" altLang="en-US" sz="28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  for Nuclear Fuel Cycle and Supply Chain</a:t>
            </a:r>
          </a:p>
          <a:p>
            <a:pPr marL="0" marR="0" lvl="0"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US" altLang="en-US" sz="28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Office of Nuclear Energy</a:t>
            </a:r>
          </a:p>
          <a:p>
            <a:pPr>
              <a:spcBef>
                <a:spcPts val="100"/>
              </a:spcBef>
              <a:spcAft>
                <a:spcPts val="600"/>
              </a:spcAft>
            </a:pPr>
            <a:endParaRPr lang="en-US" altLang="en-US" sz="2000" dirty="0"/>
          </a:p>
        </p:txBody>
      </p:sp>
    </p:spTree>
    <p:extLst>
      <p:ext uri="{BB962C8B-B14F-4D97-AF65-F5344CB8AC3E}">
        <p14:creationId xmlns:p14="http://schemas.microsoft.com/office/powerpoint/2010/main" val="234347748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72263-A74F-4552-9E97-117F7F318A73}"/>
              </a:ext>
            </a:extLst>
          </p:cNvPr>
          <p:cNvSpPr>
            <a:spLocks noGrp="1"/>
          </p:cNvSpPr>
          <p:nvPr>
            <p:ph type="ctrTitle"/>
          </p:nvPr>
        </p:nvSpPr>
        <p:spPr/>
        <p:txBody>
          <a:bodyPr>
            <a:normAutofit fontScale="90000"/>
          </a:bodyPr>
          <a:lstStyle/>
          <a:p>
            <a:pPr algn="l"/>
            <a:br>
              <a:rPr lang="en-US" sz="4400" dirty="0"/>
            </a:br>
            <a:br>
              <a:rPr lang="en-US" sz="1800" b="0" i="0" u="none" strike="noStrike" baseline="0" dirty="0">
                <a:solidFill>
                  <a:srgbClr val="000000"/>
                </a:solidFill>
                <a:latin typeface="Arial" panose="020B0604020202020204" pitchFamily="34" charset="0"/>
              </a:rPr>
            </a:br>
            <a:r>
              <a:rPr lang="en-US" sz="1800" b="0" i="0" u="none" strike="noStrike" baseline="0" dirty="0">
                <a:solidFill>
                  <a:srgbClr val="000000"/>
                </a:solidFill>
                <a:latin typeface="Arial" panose="020B0604020202020204" pitchFamily="34" charset="0"/>
              </a:rPr>
              <a:t> </a:t>
            </a:r>
            <a:r>
              <a:rPr lang="en-US" sz="1800" b="0" i="0" u="none" strike="noStrike" baseline="0" dirty="0">
                <a:solidFill>
                  <a:srgbClr val="000000"/>
                </a:solidFill>
                <a:latin typeface="Times New Roman" panose="02020603050405020304" pitchFamily="18" charset="0"/>
              </a:rPr>
              <a:t> </a:t>
            </a:r>
            <a:r>
              <a:rPr lang="en-US" sz="4400" dirty="0"/>
              <a:t>Spent Fuel &amp; HLW Management  </a:t>
            </a:r>
            <a:r>
              <a:rPr lang="en-US" sz="1800" b="0" i="0" u="none" strike="noStrike" baseline="0" dirty="0">
                <a:solidFill>
                  <a:srgbClr val="000000"/>
                </a:solidFill>
                <a:latin typeface="Arial" panose="020B0604020202020204" pitchFamily="34" charset="0"/>
              </a:rPr>
              <a:t>	</a:t>
            </a:r>
            <a:br>
              <a:rPr lang="en-US" sz="1800" b="0" i="0" u="none" strike="noStrike" baseline="0" dirty="0">
                <a:solidFill>
                  <a:srgbClr val="000000"/>
                </a:solidFill>
                <a:latin typeface="Arial" panose="020B0604020202020204" pitchFamily="34" charset="0"/>
              </a:rPr>
            </a:br>
            <a:br>
              <a:rPr lang="en-US" dirty="0"/>
            </a:br>
            <a:endParaRPr lang="en-US" dirty="0"/>
          </a:p>
        </p:txBody>
      </p:sp>
      <p:sp>
        <p:nvSpPr>
          <p:cNvPr id="3" name="Subtitle 2">
            <a:extLst>
              <a:ext uri="{FF2B5EF4-FFF2-40B4-BE49-F238E27FC236}">
                <a16:creationId xmlns:a16="http://schemas.microsoft.com/office/drawing/2014/main" id="{3AC99B8D-1839-4CA6-900D-78413BDB64BD}"/>
              </a:ext>
            </a:extLst>
          </p:cNvPr>
          <p:cNvSpPr>
            <a:spLocks noGrp="1"/>
          </p:cNvSpPr>
          <p:nvPr>
            <p:ph type="subTitle" idx="1"/>
          </p:nvPr>
        </p:nvSpPr>
        <p:spPr>
          <a:xfrm>
            <a:off x="1569309" y="4197975"/>
            <a:ext cx="9144000" cy="1533831"/>
          </a:xfrm>
        </p:spPr>
        <p:txBody>
          <a:bodyPr>
            <a:noAutofit/>
          </a:bodyPr>
          <a:lstStyle/>
          <a:p>
            <a:pPr algn="l"/>
            <a:r>
              <a:rPr lang="en-US" dirty="0">
                <a:cs typeface="Arial"/>
              </a:rPr>
              <a:t>Sam Brinton</a:t>
            </a:r>
          </a:p>
          <a:p>
            <a:pPr algn="l">
              <a:lnSpc>
                <a:spcPct val="120000"/>
              </a:lnSpc>
            </a:pPr>
            <a:r>
              <a:rPr lang="en-US" sz="2000" b="0" dirty="0"/>
              <a:t>Deputy Assistant Secretary for Spent Fuel </a:t>
            </a:r>
            <a:br>
              <a:rPr lang="en-US" sz="2000" b="0" dirty="0"/>
            </a:br>
            <a:r>
              <a:rPr lang="en-US" sz="2000" b="0" dirty="0"/>
              <a:t>and Waste Disposition, Office of Nuclear Energy</a:t>
            </a:r>
            <a:endParaRPr lang="en-US" sz="2000" b="0" dirty="0">
              <a:cs typeface="Arial"/>
            </a:endParaRPr>
          </a:p>
          <a:p>
            <a:pPr algn="l"/>
            <a:r>
              <a:rPr lang="en-US" sz="2000" b="0" dirty="0"/>
              <a:t>U.S. Department of Energy</a:t>
            </a:r>
            <a:endParaRPr lang="en-US" sz="2000" b="0" dirty="0">
              <a:cs typeface="Arial"/>
            </a:endParaRPr>
          </a:p>
        </p:txBody>
      </p:sp>
    </p:spTree>
    <p:extLst>
      <p:ext uri="{BB962C8B-B14F-4D97-AF65-F5344CB8AC3E}">
        <p14:creationId xmlns:p14="http://schemas.microsoft.com/office/powerpoint/2010/main" val="130312967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66DBB1B-7B53-4CE8-E4CE-AD8E4D669CC7}"/>
              </a:ext>
            </a:extLst>
          </p:cNvPr>
          <p:cNvSpPr/>
          <p:nvPr/>
        </p:nvSpPr>
        <p:spPr>
          <a:xfrm>
            <a:off x="10454640" y="3428785"/>
            <a:ext cx="1280157" cy="244623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useBgFill="1">
        <p:nvSpPr>
          <p:cNvPr id="45" name="Rectangle 4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7" name="Rectangle 46">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9" name="Rectangle 48">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1" name="Rectangle 50">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3" name="Freeform: Shape 52">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6B32403A-E679-AB44-4741-067198888D01}"/>
              </a:ext>
            </a:extLst>
          </p:cNvPr>
          <p:cNvSpPr>
            <a:spLocks noGrp="1"/>
          </p:cNvSpPr>
          <p:nvPr>
            <p:ph type="title"/>
          </p:nvPr>
        </p:nvSpPr>
        <p:spPr>
          <a:xfrm>
            <a:off x="660041" y="2767106"/>
            <a:ext cx="2880828" cy="3071906"/>
          </a:xfrm>
        </p:spPr>
        <p:txBody>
          <a:bodyPr vert="horz" lIns="91440" tIns="45720" rIns="91440" bIns="45720" rtlCol="0" anchor="t">
            <a:normAutofit fontScale="90000"/>
          </a:bodyPr>
          <a:lstStyle/>
          <a:p>
            <a:r>
              <a:rPr lang="en-US" sz="4000" kern="1200" dirty="0">
                <a:solidFill>
                  <a:srgbClr val="FFFFFF"/>
                </a:solidFill>
                <a:latin typeface="+mj-lt"/>
                <a:ea typeface="+mj-ea"/>
                <a:cs typeface="+mj-cs"/>
              </a:rPr>
              <a:t>Office of Spent Fuel and Waste Disposition</a:t>
            </a:r>
          </a:p>
        </p:txBody>
      </p:sp>
      <p:pic>
        <p:nvPicPr>
          <p:cNvPr id="9" name="Picture 8">
            <a:extLst>
              <a:ext uri="{FF2B5EF4-FFF2-40B4-BE49-F238E27FC236}">
                <a16:creationId xmlns:a16="http://schemas.microsoft.com/office/drawing/2014/main" id="{D61F6E17-9C01-33C9-C0AC-DA1A081AB5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7" y="804315"/>
            <a:ext cx="7238990" cy="5429243"/>
          </a:xfrm>
          <a:prstGeom prst="rect">
            <a:avLst/>
          </a:prstGeom>
        </p:spPr>
      </p:pic>
      <p:sp>
        <p:nvSpPr>
          <p:cNvPr id="17" name="Rectangle 16">
            <a:extLst>
              <a:ext uri="{FF2B5EF4-FFF2-40B4-BE49-F238E27FC236}">
                <a16:creationId xmlns:a16="http://schemas.microsoft.com/office/drawing/2014/main" id="{FEB37E68-C429-E981-3B0B-1BEC770D958D}"/>
              </a:ext>
            </a:extLst>
          </p:cNvPr>
          <p:cNvSpPr/>
          <p:nvPr/>
        </p:nvSpPr>
        <p:spPr>
          <a:xfrm>
            <a:off x="10454640" y="3428785"/>
            <a:ext cx="1280157" cy="26249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645512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DE161220-D6A7-5EAC-C7CC-96428021603C}"/>
              </a:ext>
            </a:extLst>
          </p:cNvPr>
          <p:cNvSpPr>
            <a:spLocks noGrp="1"/>
          </p:cNvSpPr>
          <p:nvPr>
            <p:ph type="title"/>
          </p:nvPr>
        </p:nvSpPr>
        <p:spPr/>
        <p:txBody>
          <a:bodyPr/>
          <a:lstStyle/>
          <a:p>
            <a:pPr eaLnBrk="1" hangingPunct="1"/>
            <a:r>
              <a:rPr lang="en-US" altLang="en-US" b="1"/>
              <a:t>Financial Disclosure</a:t>
            </a:r>
          </a:p>
        </p:txBody>
      </p:sp>
      <p:sp>
        <p:nvSpPr>
          <p:cNvPr id="18435" name="Rectangle 3">
            <a:extLst>
              <a:ext uri="{FF2B5EF4-FFF2-40B4-BE49-F238E27FC236}">
                <a16:creationId xmlns:a16="http://schemas.microsoft.com/office/drawing/2014/main" id="{304A68AE-4112-38D6-7ACF-55EA8B22F4A2}"/>
              </a:ext>
            </a:extLst>
          </p:cNvPr>
          <p:cNvSpPr>
            <a:spLocks noGrp="1"/>
          </p:cNvSpPr>
          <p:nvPr>
            <p:ph idx="1"/>
          </p:nvPr>
        </p:nvSpPr>
        <p:spPr/>
        <p:txBody>
          <a:bodyPr/>
          <a:lstStyle/>
          <a:p>
            <a:pPr lvl="1" algn="ctr" eaLnBrk="1" hangingPunct="1">
              <a:buFont typeface="Monotype Sorts" charset="2"/>
              <a:buNone/>
            </a:pPr>
            <a:endParaRPr lang="en-US" altLang="en-US" b="1"/>
          </a:p>
          <a:p>
            <a:pPr lvl="1" algn="ctr" eaLnBrk="1" hangingPunct="1">
              <a:buFont typeface="Monotype Sorts" charset="2"/>
              <a:buNone/>
            </a:pPr>
            <a:r>
              <a:rPr lang="en-US" altLang="en-US" sz="3200" b="1"/>
              <a:t>Requirement: </a:t>
            </a:r>
          </a:p>
          <a:p>
            <a:pPr lvl="1" eaLnBrk="1" hangingPunct="1">
              <a:buFont typeface="Arial" panose="020B0604020202020204" pitchFamily="34" charset="0"/>
              <a:buChar char="•"/>
            </a:pPr>
            <a:r>
              <a:rPr lang="en-US" altLang="en-US" sz="3200" b="1"/>
              <a:t>Annually file Financial Disclosure Report    </a:t>
            </a:r>
          </a:p>
          <a:p>
            <a:pPr algn="ctr" eaLnBrk="1" hangingPunct="1">
              <a:buFont typeface="Arial" panose="020B0604020202020204" pitchFamily="34" charset="0"/>
              <a:buNone/>
            </a:pPr>
            <a:endParaRPr lang="en-US" altLang="en-US" b="1"/>
          </a:p>
          <a:p>
            <a:pPr algn="ctr" eaLnBrk="1" hangingPunct="1">
              <a:buFont typeface="Arial" panose="020B0604020202020204" pitchFamily="34" charset="0"/>
              <a:buNone/>
            </a:pPr>
            <a:r>
              <a:rPr lang="en-US" altLang="en-US" b="1"/>
              <a:t>Purpose:  </a:t>
            </a:r>
          </a:p>
          <a:p>
            <a:pPr eaLnBrk="1" hangingPunct="1"/>
            <a:r>
              <a:rPr lang="en-US" altLang="en-US" b="1"/>
              <a:t>Identify potential conflicts of interest</a:t>
            </a:r>
          </a:p>
          <a:p>
            <a:pPr eaLnBrk="1" hangingPunct="1"/>
            <a:r>
              <a:rPr lang="en-US" altLang="en-US" b="1"/>
              <a:t>Ensure integrity of Committee work</a:t>
            </a:r>
          </a:p>
          <a:p>
            <a:pPr lvl="1" eaLnBrk="1" hangingPunct="1"/>
            <a:endParaRPr lang="en-US" altLang="en-US"/>
          </a:p>
        </p:txBody>
      </p:sp>
      <p:pic>
        <p:nvPicPr>
          <p:cNvPr id="18436" name="Picture 4" descr="Graphic: New DOE Seal in Color, Small Size">
            <a:extLst>
              <a:ext uri="{FF2B5EF4-FFF2-40B4-BE49-F238E27FC236}">
                <a16:creationId xmlns:a16="http://schemas.microsoft.com/office/drawing/2014/main" id="{C5FD877B-FDD8-16F5-9481-3300D5F98A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04800"/>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Slide Number Placeholder 4">
            <a:extLst>
              <a:ext uri="{FF2B5EF4-FFF2-40B4-BE49-F238E27FC236}">
                <a16:creationId xmlns:a16="http://schemas.microsoft.com/office/drawing/2014/main" id="{5C9FCE3C-3F9B-A95D-AD7C-5DC98515CFA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fld id="{74A48B30-6887-4CF2-B5CE-C361E4CFEDA4}" type="slidenum">
              <a:rPr lang="en-US" altLang="en-US" sz="1200">
                <a:solidFill>
                  <a:srgbClr val="898989"/>
                </a:solidFill>
                <a:latin typeface="Arial" panose="020B0604020202020204" pitchFamily="34" charset="0"/>
                <a:ea typeface="ヒラギノ角ゴ Pro W3" charset="-128"/>
              </a:rPr>
              <a:pPr>
                <a:spcBef>
                  <a:spcPct val="0"/>
                </a:spcBef>
                <a:buNone/>
              </a:pPr>
              <a:t>12</a:t>
            </a:fld>
            <a:endParaRPr lang="en-US" altLang="en-US" sz="1200">
              <a:solidFill>
                <a:srgbClr val="898989"/>
              </a:solidFill>
              <a:latin typeface="Arial" panose="020B0604020202020204" pitchFamily="34" charset="0"/>
              <a:ea typeface="ヒラギノ角ゴ Pro W3" charset="-128"/>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CB6C8-6DB3-4035-ABF1-F5238EC50B6E}"/>
              </a:ext>
            </a:extLst>
          </p:cNvPr>
          <p:cNvSpPr txBox="1">
            <a:spLocks/>
          </p:cNvSpPr>
          <p:nvPr/>
        </p:nvSpPr>
        <p:spPr>
          <a:xfrm>
            <a:off x="481013" y="3752849"/>
            <a:ext cx="3290887" cy="24526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spc="-15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150" normalizeH="0" baseline="0" noProof="0" dirty="0">
                <a:ln>
                  <a:noFill/>
                </a:ln>
                <a:solidFill>
                  <a:srgbClr val="02617F"/>
                </a:solidFill>
                <a:effectLst/>
                <a:uLnTx/>
                <a:uFillTx/>
                <a:latin typeface="Arial Black" panose="020B0A04020102020204"/>
                <a:ea typeface="+mj-ea"/>
                <a:cs typeface="+mj-cs"/>
              </a:rPr>
              <a:t>Integrated Waste Management</a:t>
            </a:r>
          </a:p>
        </p:txBody>
      </p:sp>
      <p:pic>
        <p:nvPicPr>
          <p:cNvPr id="3" name="Content Placeholder 5" descr="A picture containing flying, outdoor, several&#10;&#10;Description automatically generated">
            <a:extLst>
              <a:ext uri="{FF2B5EF4-FFF2-40B4-BE49-F238E27FC236}">
                <a16:creationId xmlns:a16="http://schemas.microsoft.com/office/drawing/2014/main" id="{CB412F7B-52FC-4677-97D7-823302E42F8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Content Placeholder 7">
            <a:extLst>
              <a:ext uri="{FF2B5EF4-FFF2-40B4-BE49-F238E27FC236}">
                <a16:creationId xmlns:a16="http://schemas.microsoft.com/office/drawing/2014/main" id="{8224175B-9777-46E0-A1EF-6D5960F06F94}"/>
              </a:ext>
            </a:extLst>
          </p:cNvPr>
          <p:cNvSpPr txBox="1">
            <a:spLocks/>
          </p:cNvSpPr>
          <p:nvPr/>
        </p:nvSpPr>
        <p:spPr>
          <a:xfrm>
            <a:off x="4223982" y="3752850"/>
            <a:ext cx="7485413" cy="276593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As we continue to deploy nuclear energy as a solution for decarbonization, increasing access to energy, and tackling climate change, we need to make progress on the back end of the fuel cycle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The U.S. Department of Energy is responsible for managing the nation’s spent nuclear fuel and high-level radioactive waste, including finding sites to store and dispose of the spent nuclear fuel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While spent nuclear fuel is stored safely all over the country, the communities that have the spent nuclear fuel never agreed to host the material long term</a:t>
            </a:r>
          </a:p>
        </p:txBody>
      </p:sp>
    </p:spTree>
    <p:extLst>
      <p:ext uri="{BB962C8B-B14F-4D97-AF65-F5344CB8AC3E}">
        <p14:creationId xmlns:p14="http://schemas.microsoft.com/office/powerpoint/2010/main" val="422057309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EE659-4DAF-4339-88BE-B0A6E13776B7}"/>
              </a:ext>
            </a:extLst>
          </p:cNvPr>
          <p:cNvSpPr>
            <a:spLocks noGrp="1"/>
          </p:cNvSpPr>
          <p:nvPr>
            <p:ph type="title"/>
          </p:nvPr>
        </p:nvSpPr>
        <p:spPr>
          <a:xfrm>
            <a:off x="648928" y="629266"/>
            <a:ext cx="5116475" cy="1622321"/>
          </a:xfrm>
        </p:spPr>
        <p:txBody>
          <a:bodyPr>
            <a:normAutofit fontScale="90000"/>
          </a:bodyPr>
          <a:lstStyle/>
          <a:p>
            <a:r>
              <a:rPr lang="en-US" dirty="0"/>
              <a:t>Waste Management R&amp;D​</a:t>
            </a:r>
          </a:p>
        </p:txBody>
      </p:sp>
      <p:sp>
        <p:nvSpPr>
          <p:cNvPr id="3" name="Content Placeholder 2">
            <a:extLst>
              <a:ext uri="{FF2B5EF4-FFF2-40B4-BE49-F238E27FC236}">
                <a16:creationId xmlns:a16="http://schemas.microsoft.com/office/drawing/2014/main" id="{FF1F0EB3-89FC-41B9-88B6-22110D4CA35D}"/>
              </a:ext>
            </a:extLst>
          </p:cNvPr>
          <p:cNvSpPr>
            <a:spLocks noGrp="1"/>
          </p:cNvSpPr>
          <p:nvPr>
            <p:ph idx="1"/>
          </p:nvPr>
        </p:nvSpPr>
        <p:spPr>
          <a:xfrm>
            <a:off x="648930" y="2438400"/>
            <a:ext cx="4944151" cy="3785419"/>
          </a:xfrm>
        </p:spPr>
        <p:txBody>
          <a:bodyPr vert="horz" lIns="91440" tIns="45720" rIns="91440" bIns="45720" rtlCol="0" anchor="t">
            <a:normAutofit fontScale="92500"/>
          </a:bodyPr>
          <a:lstStyle/>
          <a:p>
            <a:pPr>
              <a:spcBef>
                <a:spcPts val="800"/>
              </a:spcBef>
              <a:spcAft>
                <a:spcPts val="600"/>
              </a:spcAft>
            </a:pPr>
            <a:r>
              <a:rPr lang="en-US" sz="2200" dirty="0"/>
              <a:t>Conduct R&amp;D for eventual geologic disposal, extended storage, and transport of spent nuclear fuel and high-level radioactive waste</a:t>
            </a:r>
          </a:p>
          <a:p>
            <a:pPr>
              <a:spcBef>
                <a:spcPts val="800"/>
              </a:spcBef>
              <a:spcAft>
                <a:spcPts val="600"/>
              </a:spcAft>
            </a:pPr>
            <a:r>
              <a:rPr lang="en-US" sz="2200" dirty="0"/>
              <a:t>Investigating different geologies and developing generic disposal concepts</a:t>
            </a:r>
            <a:endParaRPr lang="en-US" sz="2200" dirty="0">
              <a:cs typeface="Arial"/>
            </a:endParaRPr>
          </a:p>
          <a:p>
            <a:pPr>
              <a:spcBef>
                <a:spcPts val="800"/>
              </a:spcBef>
              <a:spcAft>
                <a:spcPts val="600"/>
              </a:spcAft>
            </a:pPr>
            <a:r>
              <a:rPr lang="en-US" sz="2200" dirty="0"/>
              <a:t>Quantify effects of storage and transportation on spent fuel integrity</a:t>
            </a:r>
          </a:p>
          <a:p>
            <a:pPr>
              <a:spcBef>
                <a:spcPts val="800"/>
              </a:spcBef>
              <a:spcAft>
                <a:spcPts val="600"/>
              </a:spcAft>
            </a:pPr>
            <a:r>
              <a:rPr lang="en-US" sz="2200" dirty="0"/>
              <a:t>Leverage international collaboration </a:t>
            </a:r>
          </a:p>
        </p:txBody>
      </p:sp>
      <p:sp>
        <p:nvSpPr>
          <p:cNvPr id="41" name="Rectangle 27">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2"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F55D8F5B-43A8-4A0D-9F9B-1EEFBDD609B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904709" y="1600650"/>
            <a:ext cx="4475531" cy="3653452"/>
          </a:xfrm>
          <a:prstGeom prst="rect">
            <a:avLst/>
          </a:prstGeom>
          <a:effectLst/>
        </p:spPr>
      </p:pic>
    </p:spTree>
    <p:extLst>
      <p:ext uri="{BB962C8B-B14F-4D97-AF65-F5344CB8AC3E}">
        <p14:creationId xmlns:p14="http://schemas.microsoft.com/office/powerpoint/2010/main" val="177724234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1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0302CAF5-2C9B-56D3-D939-8DBFF6985F45}"/>
              </a:ext>
            </a:extLst>
          </p:cNvPr>
          <p:cNvSpPr>
            <a:spLocks noGrp="1"/>
          </p:cNvSpPr>
          <p:nvPr>
            <p:ph type="title"/>
          </p:nvPr>
        </p:nvSpPr>
        <p:spPr>
          <a:xfrm>
            <a:off x="6513788" y="365125"/>
            <a:ext cx="4840010" cy="1807305"/>
          </a:xfrm>
        </p:spPr>
        <p:txBody>
          <a:bodyPr vert="horz" lIns="91440" tIns="45720" rIns="91440" bIns="45720" rtlCol="0" anchor="ctr">
            <a:normAutofit/>
          </a:bodyPr>
          <a:lstStyle/>
          <a:p>
            <a:r>
              <a:rPr lang="en-US" sz="4000" dirty="0"/>
              <a:t>International Collaboration</a:t>
            </a:r>
          </a:p>
        </p:txBody>
      </p:sp>
      <p:pic>
        <p:nvPicPr>
          <p:cNvPr id="8" name="Picture 7" descr="A group of flags flying in front of a building&#10;&#10;Description automatically generated with low confidence">
            <a:extLst>
              <a:ext uri="{FF2B5EF4-FFF2-40B4-BE49-F238E27FC236}">
                <a16:creationId xmlns:a16="http://schemas.microsoft.com/office/drawing/2014/main" id="{F0104415-35B4-1185-5144-C1E0AA7A380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6" name="TextBox 5">
            <a:extLst>
              <a:ext uri="{FF2B5EF4-FFF2-40B4-BE49-F238E27FC236}">
                <a16:creationId xmlns:a16="http://schemas.microsoft.com/office/drawing/2014/main" id="{4923E8B4-B08F-C038-C4DF-9F46FB690CFA}"/>
              </a:ext>
            </a:extLst>
          </p:cNvPr>
          <p:cNvSpPr txBox="1"/>
          <p:nvPr/>
        </p:nvSpPr>
        <p:spPr>
          <a:xfrm>
            <a:off x="6513788" y="2099833"/>
            <a:ext cx="4840010" cy="4654176"/>
          </a:xfrm>
          <a:prstGeom prst="rect">
            <a:avLst/>
          </a:prstGeom>
        </p:spPr>
        <p:txBody>
          <a:bodyPr vert="horz" lIns="91440" tIns="45720" rIns="91440" bIns="45720" rtlCol="0" anchor="t">
            <a:normAutofit fontScale="70000" lnSpcReduction="20000"/>
          </a:bodyPr>
          <a:lstStyle/>
          <a:p>
            <a:pPr marL="228600" marR="0" lvl="0" indent="-228600" algn="l" defTabSz="914400" rtl="0" eaLnBrk="1" fontAlgn="auto" latinLnBrk="0" hangingPunct="1">
              <a:lnSpc>
                <a:spcPct val="100000"/>
              </a:lnSpc>
              <a:spcBef>
                <a:spcPts val="80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2617F"/>
                </a:solidFill>
                <a:effectLst/>
                <a:uLnTx/>
                <a:uFillTx/>
                <a:latin typeface="Arial" panose="020B0604020202020204"/>
                <a:ea typeface="+mn-ea"/>
                <a:cs typeface="+mn-cs"/>
              </a:rPr>
              <a:t>International Atomic Energy Agency</a:t>
            </a:r>
          </a:p>
          <a:p>
            <a:pPr marL="685800" marR="0" lvl="3" indent="-228600" algn="l" defTabSz="914400" rtl="0" eaLnBrk="1" fontAlgn="auto" latinLnBrk="0" hangingPunct="1">
              <a:lnSpc>
                <a:spcPct val="100000"/>
              </a:lnSpc>
              <a:spcBef>
                <a:spcPts val="80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2617F"/>
                </a:solidFill>
                <a:effectLst/>
                <a:uLnTx/>
                <a:uFillTx/>
                <a:latin typeface="Arial" panose="020B0604020202020204"/>
                <a:ea typeface="+mn-ea"/>
                <a:cs typeface="+mn-cs"/>
              </a:rPr>
              <a:t>Joint Convention on the Safety of Spent Fuel and on the Safety of Radioactive Waste Management</a:t>
            </a:r>
          </a:p>
          <a:p>
            <a:pPr marL="685800" marR="0" lvl="3" indent="-228600" algn="l" defTabSz="914400" rtl="0" eaLnBrk="1" fontAlgn="auto" latinLnBrk="0" hangingPunct="1">
              <a:lnSpc>
                <a:spcPct val="100000"/>
              </a:lnSpc>
              <a:spcBef>
                <a:spcPts val="80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2617F"/>
                </a:solidFill>
                <a:effectLst/>
                <a:uLnTx/>
                <a:uFillTx/>
                <a:latin typeface="Arial" panose="020B0604020202020204"/>
                <a:ea typeface="+mn-ea"/>
                <a:cs typeface="+mn-cs"/>
              </a:rPr>
              <a:t>Nuclear fuel Cycle Options and Spent Fuel Management Technical Working Group </a:t>
            </a:r>
          </a:p>
          <a:p>
            <a:pPr marL="685800" marR="0" lvl="3" indent="-228600" algn="l" defTabSz="914400" rtl="0" eaLnBrk="1" fontAlgn="auto" latinLnBrk="0" hangingPunct="1">
              <a:lnSpc>
                <a:spcPct val="100000"/>
              </a:lnSpc>
              <a:spcBef>
                <a:spcPts val="80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2617F"/>
                </a:solidFill>
                <a:effectLst/>
                <a:uLnTx/>
                <a:uFillTx/>
                <a:latin typeface="Arial" panose="020B0604020202020204"/>
                <a:ea typeface="+mn-ea"/>
                <a:cs typeface="+mn-cs"/>
              </a:rPr>
              <a:t>Various consultancy and technical meetings </a:t>
            </a:r>
          </a:p>
          <a:p>
            <a:pPr marL="228600" marR="0" lvl="0" indent="-228600" algn="l" defTabSz="914400" rtl="0" eaLnBrk="1" fontAlgn="auto" latinLnBrk="0" hangingPunct="1">
              <a:lnSpc>
                <a:spcPct val="100000"/>
              </a:lnSpc>
              <a:spcBef>
                <a:spcPts val="80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2617F"/>
                </a:solidFill>
                <a:effectLst/>
                <a:uLnTx/>
                <a:uFillTx/>
                <a:latin typeface="Arial" panose="020B0604020202020204"/>
                <a:ea typeface="+mn-ea"/>
                <a:cs typeface="+mn-cs"/>
              </a:rPr>
              <a:t>OECD/NEA Radioactive Waste Management Committee (RWMC)</a:t>
            </a:r>
          </a:p>
          <a:p>
            <a:pPr marL="228600" marR="0" lvl="0" indent="-228600" algn="l" defTabSz="914400" rtl="0" eaLnBrk="1" fontAlgn="auto" latinLnBrk="0" hangingPunct="1">
              <a:lnSpc>
                <a:spcPct val="100000"/>
              </a:lnSpc>
              <a:spcBef>
                <a:spcPts val="80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2617F"/>
                </a:solidFill>
                <a:effectLst/>
                <a:uLnTx/>
                <a:uFillTx/>
                <a:latin typeface="Arial" panose="020B0604020202020204"/>
                <a:ea typeface="+mn-ea"/>
                <a:cs typeface="+mn-cs"/>
              </a:rPr>
              <a:t>International Association for Environmentally Safe Disposal of Radioactive Materials (EDRAM) </a:t>
            </a:r>
            <a:endParaRPr kumimoji="0" lang="en-US" sz="2000" b="1" i="0" u="none" strike="noStrike" kern="1200" cap="none" spc="0" normalizeH="0" baseline="0" noProof="0" dirty="0">
              <a:ln>
                <a:noFill/>
              </a:ln>
              <a:solidFill>
                <a:srgbClr val="02617F"/>
              </a:solidFill>
              <a:effectLst/>
              <a:uLnTx/>
              <a:uFillTx/>
              <a:latin typeface="Arial" panose="020B0604020202020204"/>
              <a:ea typeface="+mn-ea"/>
              <a:cs typeface="Arial"/>
            </a:endParaRPr>
          </a:p>
          <a:p>
            <a:pPr marL="228600" marR="0" lvl="0" indent="-228600" algn="l" defTabSz="914400" rtl="0" eaLnBrk="1" fontAlgn="auto" latinLnBrk="0" hangingPunct="1">
              <a:lnSpc>
                <a:spcPct val="100000"/>
              </a:lnSpc>
              <a:spcBef>
                <a:spcPts val="80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2617F"/>
                </a:solidFill>
                <a:effectLst/>
                <a:uLnTx/>
                <a:uFillTx/>
                <a:latin typeface="Arial" panose="020B0604020202020204"/>
                <a:ea typeface="+mn-ea"/>
                <a:cs typeface="+mn-cs"/>
              </a:rPr>
              <a:t>Participation in multinational collaboration projects (e.g. underground research laboratories R&amp;D, transportation research, other) </a:t>
            </a:r>
            <a:endParaRPr kumimoji="0" lang="en-US" sz="2000" b="1" i="0" u="none" strike="noStrike" kern="1200" cap="none" spc="0" normalizeH="0" baseline="0" noProof="0" dirty="0">
              <a:ln>
                <a:noFill/>
              </a:ln>
              <a:solidFill>
                <a:srgbClr val="02617F"/>
              </a:solidFill>
              <a:effectLst/>
              <a:uLnTx/>
              <a:uFillTx/>
              <a:latin typeface="Arial" panose="020B0604020202020204"/>
              <a:ea typeface="+mn-ea"/>
              <a:cs typeface="Arial"/>
            </a:endParaRPr>
          </a:p>
          <a:p>
            <a:pPr marL="228600" marR="0" lvl="0" indent="-228600" algn="l" defTabSz="914400" rtl="0" eaLnBrk="1" fontAlgn="auto" latinLnBrk="0" hangingPunct="1">
              <a:lnSpc>
                <a:spcPct val="100000"/>
              </a:lnSpc>
              <a:spcBef>
                <a:spcPts val="80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2617F"/>
                </a:solidFill>
                <a:effectLst/>
                <a:uLnTx/>
                <a:uFillTx/>
                <a:latin typeface="Arial" panose="020B0604020202020204"/>
                <a:ea typeface="+mn-ea"/>
                <a:cs typeface="+mn-cs"/>
              </a:rPr>
              <a:t>Bilateral R&amp;D collaborations  </a:t>
            </a:r>
            <a:endParaRPr kumimoji="0" lang="en-US" sz="2000" b="1" i="0" u="none" strike="noStrike" kern="1200" cap="none" spc="0" normalizeH="0" baseline="0" noProof="0" dirty="0">
              <a:ln>
                <a:noFill/>
              </a:ln>
              <a:solidFill>
                <a:srgbClr val="02617F"/>
              </a:solidFill>
              <a:effectLst/>
              <a:uLnTx/>
              <a:uFillTx/>
              <a:latin typeface="Arial" panose="020B0604020202020204"/>
              <a:ea typeface="+mn-ea"/>
              <a:cs typeface="Arial"/>
            </a:endParaRPr>
          </a:p>
          <a:p>
            <a:pPr marL="28575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2C1ACD77-AB66-B8BD-B0EE-8184E34D220B}"/>
              </a:ext>
            </a:extLst>
          </p:cNvPr>
          <p:cNvSpPr txBox="1"/>
          <p:nvPr/>
        </p:nvSpPr>
        <p:spPr>
          <a:xfrm>
            <a:off x="6785114" y="6694466"/>
            <a:ext cx="2990573"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a:ea typeface="+mn-ea"/>
                <a:cs typeface="+mn-cs"/>
              </a:rPr>
              <a:t>Image Source: U.S. Mission to International Organizations in Vienna </a:t>
            </a:r>
          </a:p>
        </p:txBody>
      </p:sp>
    </p:spTree>
    <p:extLst>
      <p:ext uri="{BB962C8B-B14F-4D97-AF65-F5344CB8AC3E}">
        <p14:creationId xmlns:p14="http://schemas.microsoft.com/office/powerpoint/2010/main" val="140426733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Rectangle 12">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500"/>
            <a:ext cx="12191998" cy="6858000"/>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14">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5" y="-1500"/>
            <a:ext cx="8119933" cy="6858001"/>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Rectangle 16">
            <a:extLst>
              <a:ext uri="{FF2B5EF4-FFF2-40B4-BE49-F238E27FC236}">
                <a16:creationId xmlns:a16="http://schemas.microsoft.com/office/drawing/2014/main" id="{7D0659F6-0853-468D-B1B2-44FDBE98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72" y="-3000"/>
            <a:ext cx="12201265" cy="6859501"/>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Rectangle 18">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8536" y="0"/>
            <a:ext cx="11718098" cy="6858000"/>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30C18C31-163E-FF3E-0263-BD11FC3CD469}"/>
              </a:ext>
            </a:extLst>
          </p:cNvPr>
          <p:cNvSpPr>
            <a:spLocks noGrp="1"/>
          </p:cNvSpPr>
          <p:nvPr>
            <p:ph type="title"/>
          </p:nvPr>
        </p:nvSpPr>
        <p:spPr>
          <a:xfrm>
            <a:off x="478536" y="156632"/>
            <a:ext cx="9932691" cy="1165996"/>
          </a:xfrm>
        </p:spPr>
        <p:txBody>
          <a:bodyPr vert="horz" lIns="91440" tIns="45720" rIns="91440" bIns="45720" rtlCol="0" anchor="b">
            <a:normAutofit fontScale="90000"/>
          </a:bodyPr>
          <a:lstStyle/>
          <a:p>
            <a:r>
              <a:rPr lang="en-US" sz="3200" dirty="0">
                <a:solidFill>
                  <a:srgbClr val="FFFFFF"/>
                </a:solidFill>
              </a:rPr>
              <a:t>International Collaboration Example: </a:t>
            </a:r>
            <a:br>
              <a:rPr lang="en-US" sz="3200" dirty="0">
                <a:solidFill>
                  <a:srgbClr val="FFFFFF"/>
                </a:solidFill>
              </a:rPr>
            </a:br>
            <a:r>
              <a:rPr lang="en-US" sz="2700" dirty="0">
                <a:solidFill>
                  <a:schemeClr val="accent1">
                    <a:lumMod val="60000"/>
                    <a:lumOff val="40000"/>
                  </a:schemeClr>
                </a:solidFill>
              </a:rPr>
              <a:t>U.S. Participation in International Underground Research Labs for Disposal R&amp;D   </a:t>
            </a:r>
            <a:endParaRPr lang="en-US" sz="3200" dirty="0">
              <a:solidFill>
                <a:schemeClr val="accent1">
                  <a:lumMod val="60000"/>
                  <a:lumOff val="40000"/>
                </a:schemeClr>
              </a:solidFill>
            </a:endParaRPr>
          </a:p>
        </p:txBody>
      </p:sp>
      <p:sp>
        <p:nvSpPr>
          <p:cNvPr id="34" name="Rectangle 20">
            <a:extLst>
              <a:ext uri="{FF2B5EF4-FFF2-40B4-BE49-F238E27FC236}">
                <a16:creationId xmlns:a16="http://schemas.microsoft.com/office/drawing/2014/main" id="{977ACDD7-882D-4B81-A213-84C82B96B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 y="2888341"/>
            <a:ext cx="12203819" cy="3968158"/>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13EFD1AE-A8BA-2589-935D-B7BFD0D96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355" y="1479259"/>
            <a:ext cx="5352585" cy="5125100"/>
          </a:xfrm>
          <a:prstGeom prst="rect">
            <a:avLst/>
          </a:prstGeom>
        </p:spPr>
      </p:pic>
      <p:pic>
        <p:nvPicPr>
          <p:cNvPr id="4" name="Picture 3">
            <a:extLst>
              <a:ext uri="{FF2B5EF4-FFF2-40B4-BE49-F238E27FC236}">
                <a16:creationId xmlns:a16="http://schemas.microsoft.com/office/drawing/2014/main" id="{497B498F-EEEA-B850-B730-77F3694745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5293" y="1479259"/>
            <a:ext cx="5510859" cy="5125100"/>
          </a:xfrm>
          <a:prstGeom prst="rect">
            <a:avLst/>
          </a:prstGeom>
        </p:spPr>
      </p:pic>
      <p:sp>
        <p:nvSpPr>
          <p:cNvPr id="12" name="TextBox 11">
            <a:extLst>
              <a:ext uri="{FF2B5EF4-FFF2-40B4-BE49-F238E27FC236}">
                <a16:creationId xmlns:a16="http://schemas.microsoft.com/office/drawing/2014/main" id="{2556FDFE-FBD0-0527-690A-76F2A137DCED}"/>
              </a:ext>
            </a:extLst>
          </p:cNvPr>
          <p:cNvSpPr txBox="1"/>
          <p:nvPr/>
        </p:nvSpPr>
        <p:spPr>
          <a:xfrm>
            <a:off x="366642" y="6682488"/>
            <a:ext cx="11582400"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Images Source: </a:t>
            </a:r>
            <a:r>
              <a:rPr kumimoji="0" lang="en-US" sz="7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Birkholzer</a:t>
            </a:r>
            <a:r>
              <a:rPr kumimoji="0" lang="en-US" sz="7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J., </a:t>
            </a:r>
            <a:r>
              <a:rPr kumimoji="0" lang="en-US" sz="7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Faybishenko</a:t>
            </a:r>
            <a:r>
              <a:rPr kumimoji="0" lang="en-US" sz="7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B. (2021</a:t>
            </a:r>
            <a:r>
              <a:rPr kumimoji="0" lang="en-US" sz="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rPr>
              <a:t>), International Collaboration Activities in Geologic Disposal Research: FY21 Progress, Prepared for US Department of Energy Spent Fuel and Waste Science and Technology, Milestone Report M2SF-21LB010307012BNL, Report LBNL-2001433</a:t>
            </a:r>
            <a:endParaRPr kumimoji="0" lang="en-US" sz="1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85022093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D76DF-A171-C89F-E7BD-B72EF635361F}"/>
              </a:ext>
            </a:extLst>
          </p:cNvPr>
          <p:cNvSpPr>
            <a:spLocks noGrp="1"/>
          </p:cNvSpPr>
          <p:nvPr>
            <p:ph type="title"/>
          </p:nvPr>
        </p:nvSpPr>
        <p:spPr>
          <a:xfrm>
            <a:off x="559941" y="125395"/>
            <a:ext cx="10952685" cy="1038743"/>
          </a:xfrm>
        </p:spPr>
        <p:txBody>
          <a:bodyPr>
            <a:normAutofit/>
          </a:bodyPr>
          <a:lstStyle/>
          <a:p>
            <a:r>
              <a:rPr lang="en-US" sz="3600" dirty="0">
                <a:solidFill>
                  <a:schemeClr val="accent1"/>
                </a:solidFill>
                <a:ea typeface="+mj-lt"/>
                <a:cs typeface="+mj-lt"/>
              </a:rPr>
              <a:t>International Collaboration Example: </a:t>
            </a:r>
            <a:br>
              <a:rPr lang="en-US" sz="3100" dirty="0">
                <a:ea typeface="+mj-lt"/>
                <a:cs typeface="+mj-lt"/>
              </a:rPr>
            </a:br>
            <a:r>
              <a:rPr lang="en-US" sz="2700" dirty="0">
                <a:solidFill>
                  <a:schemeClr val="accent1">
                    <a:lumMod val="60000"/>
                    <a:lumOff val="40000"/>
                  </a:schemeClr>
                </a:solidFill>
              </a:rPr>
              <a:t>Storage and Transportation Collaboration   </a:t>
            </a:r>
          </a:p>
        </p:txBody>
      </p:sp>
      <p:pic>
        <p:nvPicPr>
          <p:cNvPr id="3" name="Picture 3">
            <a:extLst>
              <a:ext uri="{FF2B5EF4-FFF2-40B4-BE49-F238E27FC236}">
                <a16:creationId xmlns:a16="http://schemas.microsoft.com/office/drawing/2014/main" id="{B7761E7C-145C-223E-8215-E1D9DCF9C6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7926" y="1454513"/>
            <a:ext cx="6172200" cy="5072185"/>
          </a:xfrm>
          <a:prstGeom prst="rect">
            <a:avLst/>
          </a:prstGeom>
        </p:spPr>
      </p:pic>
      <p:sp>
        <p:nvSpPr>
          <p:cNvPr id="4" name="TextBox 3">
            <a:extLst>
              <a:ext uri="{FF2B5EF4-FFF2-40B4-BE49-F238E27FC236}">
                <a16:creationId xmlns:a16="http://schemas.microsoft.com/office/drawing/2014/main" id="{F7643EAE-A3EE-6BB4-4C5F-BCA893FB31C1}"/>
              </a:ext>
            </a:extLst>
          </p:cNvPr>
          <p:cNvSpPr txBox="1"/>
          <p:nvPr/>
        </p:nvSpPr>
        <p:spPr>
          <a:xfrm>
            <a:off x="740024" y="1719667"/>
            <a:ext cx="4082916" cy="45858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marR="0" lvl="0" indent="-228600" algn="l" defTabSz="914400" rtl="0" eaLnBrk="1" fontAlgn="auto" latinLnBrk="0" hangingPunct="1">
              <a:lnSpc>
                <a:spcPct val="90000"/>
              </a:lnSpc>
              <a:spcBef>
                <a:spcPts val="80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2617F"/>
                </a:solidFill>
                <a:effectLst/>
                <a:uLnTx/>
                <a:uFillTx/>
                <a:latin typeface="Arial" panose="020B0604020202020204"/>
                <a:ea typeface="+mn-ea"/>
                <a:cs typeface="+mn-cs"/>
              </a:rPr>
              <a:t>Significant participation with Electrical Power Research Institute (EPRI) sponsored Extended Storage Collaboration Project (ESCP)</a:t>
            </a:r>
          </a:p>
          <a:p>
            <a:pPr marL="228600" marR="0" lvl="0" indent="-228600" algn="l" defTabSz="914400" rtl="0" eaLnBrk="1" fontAlgn="auto" latinLnBrk="0" hangingPunct="1">
              <a:lnSpc>
                <a:spcPct val="90000"/>
              </a:lnSpc>
              <a:spcBef>
                <a:spcPts val="80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2617F"/>
                </a:solidFill>
                <a:effectLst/>
                <a:uLnTx/>
                <a:uFillTx/>
                <a:latin typeface="Arial" panose="020B0604020202020204"/>
                <a:ea typeface="+mn-ea"/>
                <a:cs typeface="+mn-cs"/>
              </a:rPr>
              <a:t>Multinational and bilateral projects on storage and transportation research </a:t>
            </a:r>
          </a:p>
          <a:p>
            <a:pPr marL="685800" marR="0" lvl="1" indent="-228600" algn="l" defTabSz="914400" rtl="0" eaLnBrk="1" fontAlgn="auto" latinLnBrk="0" hangingPunct="1">
              <a:lnSpc>
                <a:spcPct val="90000"/>
              </a:lnSpc>
              <a:spcBef>
                <a:spcPts val="80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2617F"/>
                </a:solidFill>
                <a:effectLst/>
                <a:uLnTx/>
                <a:uFillTx/>
                <a:latin typeface="Arial" panose="020B0604020202020204"/>
                <a:ea typeface="+mn-ea"/>
                <a:cs typeface="+mn-cs"/>
              </a:rPr>
              <a:t>Multi Modal Transportation Test with South Korea and Spain) </a:t>
            </a:r>
          </a:p>
          <a:p>
            <a:pPr marL="685800" marR="0" lvl="1" indent="-228600" algn="l" defTabSz="914400" rtl="0" eaLnBrk="1" fontAlgn="auto" latinLnBrk="0" hangingPunct="1">
              <a:lnSpc>
                <a:spcPct val="90000"/>
              </a:lnSpc>
              <a:spcBef>
                <a:spcPts val="80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2617F"/>
                </a:solidFill>
                <a:effectLst/>
                <a:uLnTx/>
                <a:uFillTx/>
                <a:latin typeface="Arial" panose="020B0604020202020204"/>
                <a:ea typeface="+mn-ea"/>
                <a:cs typeface="+mn-cs"/>
              </a:rPr>
              <a:t>Other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a:endParaRPr>
          </a:p>
        </p:txBody>
      </p:sp>
    </p:spTree>
    <p:extLst>
      <p:ext uri="{BB962C8B-B14F-4D97-AF65-F5344CB8AC3E}">
        <p14:creationId xmlns:p14="http://schemas.microsoft.com/office/powerpoint/2010/main" val="258329072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4" name="Rectangle 7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5C4038">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B9EE659-4DAF-4339-88BE-B0A6E13776B7}"/>
              </a:ext>
            </a:extLst>
          </p:cNvPr>
          <p:cNvSpPr>
            <a:spLocks noGrp="1"/>
          </p:cNvSpPr>
          <p:nvPr>
            <p:ph type="title"/>
          </p:nvPr>
        </p:nvSpPr>
        <p:spPr>
          <a:xfrm>
            <a:off x="524256" y="491260"/>
            <a:ext cx="6594189" cy="1625210"/>
          </a:xfrm>
        </p:spPr>
        <p:txBody>
          <a:bodyPr>
            <a:normAutofit/>
          </a:bodyPr>
          <a:lstStyle/>
          <a:p>
            <a:r>
              <a:rPr lang="en-US" sz="3700" b="1" dirty="0">
                <a:solidFill>
                  <a:srgbClr val="FFFFFF"/>
                </a:solidFill>
              </a:rPr>
              <a:t>Integrated Waste Management, Interim Storage &amp; Transportation</a:t>
            </a:r>
          </a:p>
        </p:txBody>
      </p:sp>
      <p:pic>
        <p:nvPicPr>
          <p:cNvPr id="3076" name="Picture 4" descr="Atlas railcar with heavy test load, October 2019.">
            <a:extLst>
              <a:ext uri="{FF2B5EF4-FFF2-40B4-BE49-F238E27FC236}">
                <a16:creationId xmlns:a16="http://schemas.microsoft.com/office/drawing/2014/main" id="{AE1F2B70-487D-4209-9F57-29BF573322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27547" y="2454903"/>
            <a:ext cx="7058306" cy="4080254"/>
          </a:xfrm>
          <a:prstGeom prst="rect">
            <a:avLst/>
          </a:prstGeom>
          <a:noFill/>
          <a:extLst>
            <a:ext uri="{909E8E84-426E-40DD-AFC4-6F175D3DCCD1}">
              <a14:hiddenFill xmlns:a14="http://schemas.microsoft.com/office/drawing/2010/main">
                <a:solidFill>
                  <a:srgbClr val="FFFFFF"/>
                </a:solidFill>
              </a14:hiddenFill>
            </a:ext>
          </a:extLst>
        </p:spPr>
      </p:pic>
      <p:sp>
        <p:nvSpPr>
          <p:cNvPr id="3085" name="Rectangle 7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F1F0EB3-89FC-41B9-88B6-22110D4CA35D}"/>
              </a:ext>
            </a:extLst>
          </p:cNvPr>
          <p:cNvSpPr>
            <a:spLocks noGrp="1"/>
          </p:cNvSpPr>
          <p:nvPr>
            <p:ph idx="1"/>
          </p:nvPr>
        </p:nvSpPr>
        <p:spPr>
          <a:xfrm>
            <a:off x="8029319" y="917725"/>
            <a:ext cx="3424739" cy="4852362"/>
          </a:xfrm>
        </p:spPr>
        <p:txBody>
          <a:bodyPr anchor="ctr">
            <a:normAutofit/>
          </a:bodyPr>
          <a:lstStyle/>
          <a:p>
            <a:pPr marL="285750">
              <a:spcBef>
                <a:spcPts val="800"/>
              </a:spcBef>
              <a:spcAft>
                <a:spcPts val="600"/>
              </a:spcAft>
            </a:pPr>
            <a:r>
              <a:rPr lang="en-US" sz="2400" dirty="0">
                <a:solidFill>
                  <a:srgbClr val="FFFFFF"/>
                </a:solidFill>
              </a:rPr>
              <a:t>Plan for transportation of spent nuclear fuel​ </a:t>
            </a:r>
          </a:p>
          <a:p>
            <a:pPr marL="285750">
              <a:spcBef>
                <a:spcPts val="800"/>
              </a:spcBef>
              <a:spcAft>
                <a:spcPts val="600"/>
              </a:spcAft>
            </a:pPr>
            <a:r>
              <a:rPr lang="en-US" sz="2400" dirty="0">
                <a:solidFill>
                  <a:srgbClr val="FFFFFF"/>
                </a:solidFill>
              </a:rPr>
              <a:t>Perform system analysis and integration​</a:t>
            </a:r>
          </a:p>
          <a:p>
            <a:pPr marL="285750">
              <a:spcBef>
                <a:spcPts val="800"/>
              </a:spcBef>
              <a:spcAft>
                <a:spcPts val="600"/>
              </a:spcAft>
            </a:pPr>
            <a:r>
              <a:rPr lang="en-US" sz="2400" dirty="0">
                <a:solidFill>
                  <a:srgbClr val="FFFFFF"/>
                </a:solidFill>
              </a:rPr>
              <a:t>Generic design of  facilities</a:t>
            </a:r>
          </a:p>
          <a:p>
            <a:pPr marL="285750">
              <a:spcBef>
                <a:spcPts val="800"/>
              </a:spcBef>
              <a:spcAft>
                <a:spcPts val="600"/>
              </a:spcAft>
            </a:pPr>
            <a:r>
              <a:rPr lang="en-US" sz="2400" dirty="0">
                <a:solidFill>
                  <a:srgbClr val="FFFFFF"/>
                </a:solidFill>
              </a:rPr>
              <a:t>Consent-based siting</a:t>
            </a:r>
          </a:p>
        </p:txBody>
      </p:sp>
    </p:spTree>
    <p:extLst>
      <p:ext uri="{BB962C8B-B14F-4D97-AF65-F5344CB8AC3E}">
        <p14:creationId xmlns:p14="http://schemas.microsoft.com/office/powerpoint/2010/main" val="26922965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321732"/>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 name="Picture 1" descr="Graphical user interface&#10;&#10;Description automatically generated">
            <a:extLst>
              <a:ext uri="{FF2B5EF4-FFF2-40B4-BE49-F238E27FC236}">
                <a16:creationId xmlns:a16="http://schemas.microsoft.com/office/drawing/2014/main" id="{B0CD0648-0511-4619-9F09-EE3DE7A8361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35549" y="549714"/>
            <a:ext cx="6442301" cy="3646887"/>
          </a:xfrm>
          <a:prstGeom prst="rect">
            <a:avLst/>
          </a:prstGeom>
        </p:spPr>
      </p:pic>
      <p:sp>
        <p:nvSpPr>
          <p:cNvPr id="101" name="Rectangle 10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0891"/>
            <a:ext cx="7058307" cy="1964266"/>
          </a:xfrm>
          <a:prstGeom prst="rect">
            <a:avLst/>
          </a:prstGeom>
          <a:solidFill>
            <a:srgbClr val="434D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3061209-07E6-4F4D-8423-D7219BE41F7D}"/>
              </a:ext>
            </a:extLst>
          </p:cNvPr>
          <p:cNvSpPr txBox="1"/>
          <p:nvPr/>
        </p:nvSpPr>
        <p:spPr>
          <a:xfrm>
            <a:off x="524256" y="4765963"/>
            <a:ext cx="6594189" cy="162521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a:ln>
                  <a:noFill/>
                </a:ln>
                <a:solidFill>
                  <a:srgbClr val="FFFFFF"/>
                </a:solidFill>
                <a:effectLst/>
                <a:uLnTx/>
                <a:uFillTx/>
                <a:latin typeface="Arial Black" panose="020B0A04020102020204"/>
                <a:ea typeface="+mn-ea"/>
                <a:cs typeface="+mn-cs"/>
              </a:rPr>
              <a:t>Interim Storage</a:t>
            </a:r>
          </a:p>
        </p:txBody>
      </p:sp>
      <p:sp>
        <p:nvSpPr>
          <p:cNvPr id="103" name="Rectangle 10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TextBox 78">
            <a:extLst>
              <a:ext uri="{FF2B5EF4-FFF2-40B4-BE49-F238E27FC236}">
                <a16:creationId xmlns:a16="http://schemas.microsoft.com/office/drawing/2014/main" id="{4F6019E8-1D4D-4241-A8A6-AB9EF7A81EED}"/>
              </a:ext>
            </a:extLst>
          </p:cNvPr>
          <p:cNvSpPr txBox="1"/>
          <p:nvPr/>
        </p:nvSpPr>
        <p:spPr>
          <a:xfrm>
            <a:off x="8029319" y="917725"/>
            <a:ext cx="3424739" cy="4852362"/>
          </a:xfrm>
          <a:prstGeom prst="rect">
            <a:avLst/>
          </a:prstGeom>
        </p:spPr>
        <p:txBody>
          <a:bodyPr vert="horz" lIns="91440" tIns="45720" rIns="91440" bIns="45720" rtlCol="0" anchor="ctr">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rPr>
              <a:t>Allow for removal of spent nuclear fuel from reactor sites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rPr>
              <a:t>Provide useful research opportunities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rPr>
              <a:t>Build trust and confidence with stakeholders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rPr>
              <a:t>Begin to address taxpayer liability</a:t>
            </a:r>
          </a:p>
        </p:txBody>
      </p:sp>
    </p:spTree>
    <p:extLst>
      <p:ext uri="{BB962C8B-B14F-4D97-AF65-F5344CB8AC3E}">
        <p14:creationId xmlns:p14="http://schemas.microsoft.com/office/powerpoint/2010/main" val="149758605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6" name="Group 125">
            <a:extLst>
              <a:ext uri="{FF2B5EF4-FFF2-40B4-BE49-F238E27FC236}">
                <a16:creationId xmlns:a16="http://schemas.microsoft.com/office/drawing/2014/main" id="{84860832-27F3-4D30-9288-7521D24915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7" name="Freeform 5">
              <a:extLst>
                <a:ext uri="{FF2B5EF4-FFF2-40B4-BE49-F238E27FC236}">
                  <a16:creationId xmlns:a16="http://schemas.microsoft.com/office/drawing/2014/main" id="{6DAAD4DA-AA9F-4A4D-AD0B-0FB2286B3D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28" name="Freeform 6">
              <a:extLst>
                <a:ext uri="{FF2B5EF4-FFF2-40B4-BE49-F238E27FC236}">
                  <a16:creationId xmlns:a16="http://schemas.microsoft.com/office/drawing/2014/main" id="{A4F5EC98-FDFD-4158-9C16-CD770B1F2A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9" name="Freeform 7">
              <a:extLst>
                <a:ext uri="{FF2B5EF4-FFF2-40B4-BE49-F238E27FC236}">
                  <a16:creationId xmlns:a16="http://schemas.microsoft.com/office/drawing/2014/main" id="{26D1C0DA-68C2-40A2-BCCA-D14FB5EF2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0" name="Freeform 8">
              <a:extLst>
                <a:ext uri="{FF2B5EF4-FFF2-40B4-BE49-F238E27FC236}">
                  <a16:creationId xmlns:a16="http://schemas.microsoft.com/office/drawing/2014/main" id="{1B67FFD7-72F1-4435-9C33-DFFE87F9C8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1" name="Freeform 9">
              <a:extLst>
                <a:ext uri="{FF2B5EF4-FFF2-40B4-BE49-F238E27FC236}">
                  <a16:creationId xmlns:a16="http://schemas.microsoft.com/office/drawing/2014/main" id="{15CE66C6-629F-44D9-A0BC-D2F4E7AF5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2" name="Freeform 10">
              <a:extLst>
                <a:ext uri="{FF2B5EF4-FFF2-40B4-BE49-F238E27FC236}">
                  <a16:creationId xmlns:a16="http://schemas.microsoft.com/office/drawing/2014/main" id="{FEAAAFC3-1B1C-4F1C-AC4E-ED0ACA4AE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3" name="Freeform 11">
              <a:extLst>
                <a:ext uri="{FF2B5EF4-FFF2-40B4-BE49-F238E27FC236}">
                  <a16:creationId xmlns:a16="http://schemas.microsoft.com/office/drawing/2014/main" id="{E2C81DA9-A0C9-4C54-A2F0-A3EC14F2B8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4" name="Freeform 12">
              <a:extLst>
                <a:ext uri="{FF2B5EF4-FFF2-40B4-BE49-F238E27FC236}">
                  <a16:creationId xmlns:a16="http://schemas.microsoft.com/office/drawing/2014/main" id="{B7EA41DD-7957-42FB-BD48-E502F81F6C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5" name="Freeform 13">
              <a:extLst>
                <a:ext uri="{FF2B5EF4-FFF2-40B4-BE49-F238E27FC236}">
                  <a16:creationId xmlns:a16="http://schemas.microsoft.com/office/drawing/2014/main" id="{E33D6F3E-9CCB-4053-B8C1-5260829C80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6" name="Freeform 14">
              <a:extLst>
                <a:ext uri="{FF2B5EF4-FFF2-40B4-BE49-F238E27FC236}">
                  <a16:creationId xmlns:a16="http://schemas.microsoft.com/office/drawing/2014/main" id="{D533B393-4D8F-4FB8-AA9D-BA218F4435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7" name="Freeform 15">
              <a:extLst>
                <a:ext uri="{FF2B5EF4-FFF2-40B4-BE49-F238E27FC236}">
                  <a16:creationId xmlns:a16="http://schemas.microsoft.com/office/drawing/2014/main" id="{433765B0-52BC-4442-BC45-8EDFBF5933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8" name="Freeform 16">
              <a:extLst>
                <a:ext uri="{FF2B5EF4-FFF2-40B4-BE49-F238E27FC236}">
                  <a16:creationId xmlns:a16="http://schemas.microsoft.com/office/drawing/2014/main" id="{B911B231-DD22-4BC7-A325-2B6831481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9" name="Freeform 17">
              <a:extLst>
                <a:ext uri="{FF2B5EF4-FFF2-40B4-BE49-F238E27FC236}">
                  <a16:creationId xmlns:a16="http://schemas.microsoft.com/office/drawing/2014/main" id="{800DA13B-507D-4901-AF60-F99485FC1B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0" name="Freeform 18">
              <a:extLst>
                <a:ext uri="{FF2B5EF4-FFF2-40B4-BE49-F238E27FC236}">
                  <a16:creationId xmlns:a16="http://schemas.microsoft.com/office/drawing/2014/main" id="{DAB727E1-099C-4F62-9ED1-46CD895C64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1" name="Freeform 19">
              <a:extLst>
                <a:ext uri="{FF2B5EF4-FFF2-40B4-BE49-F238E27FC236}">
                  <a16:creationId xmlns:a16="http://schemas.microsoft.com/office/drawing/2014/main" id="{4D1E585E-A63F-42DE-BF5F-B0B390B298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2" name="Freeform 20">
              <a:extLst>
                <a:ext uri="{FF2B5EF4-FFF2-40B4-BE49-F238E27FC236}">
                  <a16:creationId xmlns:a16="http://schemas.microsoft.com/office/drawing/2014/main" id="{D8FCC810-4482-4E43-9102-2B87386E7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43" name="Freeform 21">
              <a:extLst>
                <a:ext uri="{FF2B5EF4-FFF2-40B4-BE49-F238E27FC236}">
                  <a16:creationId xmlns:a16="http://schemas.microsoft.com/office/drawing/2014/main" id="{EC977192-4383-4D76-8DB3-B93ADD7397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144" name="Freeform 22">
              <a:extLst>
                <a:ext uri="{FF2B5EF4-FFF2-40B4-BE49-F238E27FC236}">
                  <a16:creationId xmlns:a16="http://schemas.microsoft.com/office/drawing/2014/main" id="{09DCD44A-4779-4898-862E-A220810CA8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5" name="Freeform 23">
              <a:extLst>
                <a:ext uri="{FF2B5EF4-FFF2-40B4-BE49-F238E27FC236}">
                  <a16:creationId xmlns:a16="http://schemas.microsoft.com/office/drawing/2014/main" id="{F7516DF1-08D6-4FF0-A1A1-95A260F1D4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6" name="Freeform 24">
              <a:extLst>
                <a:ext uri="{FF2B5EF4-FFF2-40B4-BE49-F238E27FC236}">
                  <a16:creationId xmlns:a16="http://schemas.microsoft.com/office/drawing/2014/main" id="{F74092EA-F950-4DF2-8646-60F26E811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7" name="Freeform 25">
              <a:extLst>
                <a:ext uri="{FF2B5EF4-FFF2-40B4-BE49-F238E27FC236}">
                  <a16:creationId xmlns:a16="http://schemas.microsoft.com/office/drawing/2014/main" id="{09A3177B-1E64-4081-B8C6-3D7C8786D6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5" name="Title 1">
            <a:extLst>
              <a:ext uri="{FF2B5EF4-FFF2-40B4-BE49-F238E27FC236}">
                <a16:creationId xmlns:a16="http://schemas.microsoft.com/office/drawing/2014/main" id="{C4042D61-C7B2-4D3F-8A89-ADFBC07D2A60}"/>
              </a:ext>
            </a:extLst>
          </p:cNvPr>
          <p:cNvSpPr txBox="1">
            <a:spLocks/>
          </p:cNvSpPr>
          <p:nvPr/>
        </p:nvSpPr>
        <p:spPr>
          <a:xfrm>
            <a:off x="4069080" y="630936"/>
            <a:ext cx="6675120" cy="135331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15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150" normalizeH="0" baseline="0" noProof="0" dirty="0">
                <a:ln>
                  <a:noFill/>
                </a:ln>
                <a:solidFill>
                  <a:srgbClr val="02617F"/>
                </a:solidFill>
                <a:effectLst/>
                <a:uLnTx/>
                <a:uFillTx/>
                <a:latin typeface="Arial Black" panose="020B0A04020102020204"/>
                <a:ea typeface="+mj-ea"/>
                <a:cs typeface="+mj-cs"/>
              </a:rPr>
              <a:t>Consent-Based Siting</a:t>
            </a:r>
          </a:p>
        </p:txBody>
      </p:sp>
      <p:sp>
        <p:nvSpPr>
          <p:cNvPr id="8" name="Content Placeholder 7">
            <a:extLst>
              <a:ext uri="{FF2B5EF4-FFF2-40B4-BE49-F238E27FC236}">
                <a16:creationId xmlns:a16="http://schemas.microsoft.com/office/drawing/2014/main" id="{12EF01D8-F4C7-4A5F-A48A-4E3BC02154D8}"/>
              </a:ext>
            </a:extLst>
          </p:cNvPr>
          <p:cNvSpPr txBox="1">
            <a:spLocks/>
          </p:cNvSpPr>
          <p:nvPr/>
        </p:nvSpPr>
        <p:spPr>
          <a:xfrm>
            <a:off x="4069080" y="2157984"/>
            <a:ext cx="6675120" cy="389534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panose="020B0604020202020204"/>
                <a:ea typeface="+mn-ea"/>
                <a:cs typeface="+mn-cs"/>
              </a:rPr>
              <a:t>Consent-based siting is an approach to siting facilities that focuses on the needs and concerns of people and communities.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panose="020B0604020202020204"/>
                <a:ea typeface="+mn-ea"/>
                <a:cs typeface="+mn-cs"/>
              </a:rPr>
              <a:t>By prioritizing communities and people, we believe we can find a solution to the decades-long stalemate on managing the nation’s spent nuclear.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panose="020B0604020202020204"/>
                <a:ea typeface="+mn-ea"/>
                <a:cs typeface="+mn-cs"/>
              </a:rPr>
              <a:t>A consent-based approach, driven by community well-being and community needs, is both the right thing to do and our best chance for success. </a:t>
            </a:r>
          </a:p>
        </p:txBody>
      </p:sp>
    </p:spTree>
    <p:extLst>
      <p:ext uri="{BB962C8B-B14F-4D97-AF65-F5344CB8AC3E}">
        <p14:creationId xmlns:p14="http://schemas.microsoft.com/office/powerpoint/2010/main" val="162019247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96367"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0">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7D66BD8-B338-4B4C-8BA3-19B09D01FA87}"/>
              </a:ext>
            </a:extLst>
          </p:cNvPr>
          <p:cNvSpPr>
            <a:spLocks noGrp="1"/>
          </p:cNvSpPr>
          <p:nvPr>
            <p:ph type="title"/>
          </p:nvPr>
        </p:nvSpPr>
        <p:spPr>
          <a:xfrm>
            <a:off x="804673" y="1794053"/>
            <a:ext cx="3348227" cy="2809875"/>
          </a:xfrm>
        </p:spPr>
        <p:txBody>
          <a:bodyPr vert="horz" lIns="91440" tIns="45720" rIns="91440" bIns="45720" rtlCol="0" anchor="b">
            <a:noAutofit/>
          </a:bodyPr>
          <a:lstStyle/>
          <a:p>
            <a:r>
              <a:rPr lang="en-US" sz="3200" kern="1200" dirty="0">
                <a:solidFill>
                  <a:schemeClr val="bg1">
                    <a:lumMod val="85000"/>
                    <a:lumOff val="15000"/>
                  </a:schemeClr>
                </a:solidFill>
                <a:latin typeface="+mj-lt"/>
                <a:ea typeface="+mj-ea"/>
                <a:cs typeface="+mj-cs"/>
              </a:rPr>
              <a:t>Request for Information -  the first step in consent-based siting</a:t>
            </a:r>
            <a:r>
              <a:rPr lang="en-US" sz="3600" kern="1200" dirty="0">
                <a:solidFill>
                  <a:schemeClr val="bg1">
                    <a:lumMod val="85000"/>
                    <a:lumOff val="15000"/>
                  </a:schemeClr>
                </a:solidFill>
                <a:latin typeface="+mj-lt"/>
                <a:ea typeface="+mj-ea"/>
                <a:cs typeface="+mj-cs"/>
              </a:rPr>
              <a:t> </a:t>
            </a:r>
          </a:p>
        </p:txBody>
      </p:sp>
      <p:pic>
        <p:nvPicPr>
          <p:cNvPr id="4" name="Picture 3">
            <a:extLst>
              <a:ext uri="{FF2B5EF4-FFF2-40B4-BE49-F238E27FC236}">
                <a16:creationId xmlns:a16="http://schemas.microsoft.com/office/drawing/2014/main" id="{E384DF14-628C-4BE0-9311-3237DE64F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796" y="624699"/>
            <a:ext cx="6521631" cy="5608601"/>
          </a:xfrm>
          <a:prstGeom prst="rect">
            <a:avLst/>
          </a:prstGeom>
        </p:spPr>
      </p:pic>
    </p:spTree>
    <p:extLst>
      <p:ext uri="{BB962C8B-B14F-4D97-AF65-F5344CB8AC3E}">
        <p14:creationId xmlns:p14="http://schemas.microsoft.com/office/powerpoint/2010/main" val="178985186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453981"/>
            <a:ext cx="11274158"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itle 1">
            <a:extLst>
              <a:ext uri="{FF2B5EF4-FFF2-40B4-BE49-F238E27FC236}">
                <a16:creationId xmlns:a16="http://schemas.microsoft.com/office/drawing/2014/main" id="{D259D74F-E17A-4054-8FBB-2BFD8BCC09B5}"/>
              </a:ext>
            </a:extLst>
          </p:cNvPr>
          <p:cNvSpPr txBox="1">
            <a:spLocks/>
          </p:cNvSpPr>
          <p:nvPr/>
        </p:nvSpPr>
        <p:spPr>
          <a:xfrm>
            <a:off x="731519" y="731520"/>
            <a:ext cx="10666145" cy="14264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spc="-15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150" normalizeH="0" baseline="0" noProof="0">
                <a:ln>
                  <a:noFill/>
                </a:ln>
                <a:solidFill>
                  <a:srgbClr val="FFFFFF"/>
                </a:solidFill>
                <a:effectLst/>
                <a:uLnTx/>
                <a:uFillTx/>
                <a:latin typeface="Arial Black" panose="020B0A04020102020204"/>
                <a:ea typeface="+mj-ea"/>
                <a:cs typeface="+mj-cs"/>
              </a:rPr>
              <a:t>Request for Information</a:t>
            </a:r>
          </a:p>
        </p:txBody>
      </p:sp>
      <p:sp>
        <p:nvSpPr>
          <p:cNvPr id="25" name="Rectangle 24">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2480956"/>
            <a:ext cx="9006933"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Content Placeholder 2">
            <a:extLst>
              <a:ext uri="{FF2B5EF4-FFF2-40B4-BE49-F238E27FC236}">
                <a16:creationId xmlns:a16="http://schemas.microsoft.com/office/drawing/2014/main" id="{C041074C-660B-487C-9FAA-62E3DD68AA29}"/>
              </a:ext>
            </a:extLst>
          </p:cNvPr>
          <p:cNvSpPr txBox="1">
            <a:spLocks/>
          </p:cNvSpPr>
          <p:nvPr/>
        </p:nvSpPr>
        <p:spPr>
          <a:xfrm>
            <a:off x="789456" y="2789918"/>
            <a:ext cx="8370393" cy="330019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a:ea typeface="+mn-ea"/>
                <a:cs typeface="+mn-cs"/>
              </a:rPr>
              <a:t>Questions 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a:ea typeface="+mn-ea"/>
                <a:cs typeface="+mn-cs"/>
              </a:rPr>
              <a:t>the consent-based siting process itself</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a:ea typeface="+mn-ea"/>
                <a:cs typeface="+mn-cs"/>
              </a:rPr>
              <a:t>removing barriers to meaningful participation—especially for groups and communities who have not historically been well-represented in these conversation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a:ea typeface="+mn-ea"/>
                <a:cs typeface="+mn-cs"/>
              </a:rPr>
              <a:t>interim storage as a component of the nation’s waste management system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a:ea typeface="+mn-ea"/>
                <a:cs typeface="+mn-cs"/>
              </a:rPr>
              <a:t>Special focus on ensuring issues of equity and environmental justice are built into the consent-based siting process, as well as the waste management system as a whole</a:t>
            </a:r>
          </a:p>
        </p:txBody>
      </p:sp>
      <p:sp>
        <p:nvSpPr>
          <p:cNvPr id="27" name="Rectangle 26">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5716" y="2480956"/>
            <a:ext cx="2112264" cy="1898903"/>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Rectangle 28">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5716" y="4529023"/>
            <a:ext cx="2107363" cy="1870055"/>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22322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013ED2B3-32BE-C5D2-3F76-727705035791}"/>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b="1" dirty="0"/>
              <a:t>Representation Restrictions </a:t>
            </a:r>
            <a:br>
              <a:rPr lang="en-US" b="1" dirty="0"/>
            </a:br>
            <a:r>
              <a:rPr lang="en-US" b="1" dirty="0"/>
              <a:t>18 U.S.C. 203 &amp; 205</a:t>
            </a:r>
          </a:p>
        </p:txBody>
      </p:sp>
      <p:sp>
        <p:nvSpPr>
          <p:cNvPr id="19459" name="Rectangle 3">
            <a:extLst>
              <a:ext uri="{FF2B5EF4-FFF2-40B4-BE49-F238E27FC236}">
                <a16:creationId xmlns:a16="http://schemas.microsoft.com/office/drawing/2014/main" id="{4ED80453-E808-C532-819B-56094484EF21}"/>
              </a:ext>
            </a:extLst>
          </p:cNvPr>
          <p:cNvSpPr>
            <a:spLocks noGrp="1"/>
          </p:cNvSpPr>
          <p:nvPr>
            <p:ph idx="1"/>
          </p:nvPr>
        </p:nvSpPr>
        <p:spPr>
          <a:xfrm>
            <a:off x="1981200" y="2133601"/>
            <a:ext cx="8229600" cy="3992563"/>
          </a:xfrm>
        </p:spPr>
        <p:txBody>
          <a:bodyPr/>
          <a:lstStyle/>
          <a:p>
            <a:pPr eaLnBrk="1" hangingPunct="1">
              <a:lnSpc>
                <a:spcPct val="90000"/>
              </a:lnSpc>
            </a:pPr>
            <a:endParaRPr lang="en-US" altLang="en-US" sz="2800" b="1"/>
          </a:p>
          <a:p>
            <a:pPr eaLnBrk="1" hangingPunct="1">
              <a:lnSpc>
                <a:spcPct val="90000"/>
              </a:lnSpc>
            </a:pPr>
            <a:r>
              <a:rPr lang="en-US" altLang="en-US" sz="2800" b="1"/>
              <a:t>Prohibits representational activities before the Government.</a:t>
            </a:r>
          </a:p>
          <a:p>
            <a:pPr eaLnBrk="1" hangingPunct="1">
              <a:lnSpc>
                <a:spcPct val="90000"/>
              </a:lnSpc>
              <a:buFont typeface="Wingdings" panose="05000000000000000000" pitchFamily="2" charset="2"/>
              <a:buChar char="Ø"/>
            </a:pPr>
            <a:r>
              <a:rPr lang="en-US" altLang="en-US" sz="2800" b="1"/>
              <a:t>Regarding matters you are involved in as an SGE.</a:t>
            </a:r>
          </a:p>
          <a:p>
            <a:pPr eaLnBrk="1" hangingPunct="1">
              <a:lnSpc>
                <a:spcPct val="90000"/>
              </a:lnSpc>
            </a:pPr>
            <a:endParaRPr lang="en-US" altLang="en-US" sz="2800" b="1"/>
          </a:p>
          <a:p>
            <a:pPr eaLnBrk="1" hangingPunct="1">
              <a:lnSpc>
                <a:spcPct val="90000"/>
              </a:lnSpc>
            </a:pPr>
            <a:r>
              <a:rPr lang="en-US" altLang="en-US" sz="2800" b="1"/>
              <a:t>Does Not prohibit contact regarding matters outside of committee’s business. </a:t>
            </a:r>
            <a:endParaRPr lang="en-US" altLang="en-US" sz="2400" b="1"/>
          </a:p>
        </p:txBody>
      </p:sp>
      <p:pic>
        <p:nvPicPr>
          <p:cNvPr id="19460" name="Picture 4" descr="Graphic: New DOE Seal in Color, Small Size">
            <a:extLst>
              <a:ext uri="{FF2B5EF4-FFF2-40B4-BE49-F238E27FC236}">
                <a16:creationId xmlns:a16="http://schemas.microsoft.com/office/drawing/2014/main" id="{35CB984B-F4AD-A0B8-7D73-A6FD4977AE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04800"/>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Slide Number Placeholder 4">
            <a:extLst>
              <a:ext uri="{FF2B5EF4-FFF2-40B4-BE49-F238E27FC236}">
                <a16:creationId xmlns:a16="http://schemas.microsoft.com/office/drawing/2014/main" id="{BE54FFEC-8743-7721-4661-638B9178429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fld id="{59A6F3A5-58DA-4DC8-AA95-B2FC993BE76D}" type="slidenum">
              <a:rPr lang="en-US" altLang="en-US" sz="1200">
                <a:solidFill>
                  <a:srgbClr val="898989"/>
                </a:solidFill>
                <a:latin typeface="Arial" panose="020B0604020202020204" pitchFamily="34" charset="0"/>
                <a:ea typeface="ヒラギノ角ゴ Pro W3" charset="-128"/>
              </a:rPr>
              <a:pPr>
                <a:spcBef>
                  <a:spcPct val="0"/>
                </a:spcBef>
                <a:buNone/>
              </a:pPr>
              <a:t>13</a:t>
            </a:fld>
            <a:endParaRPr lang="en-US" altLang="en-US" sz="1200">
              <a:solidFill>
                <a:srgbClr val="898989"/>
              </a:solidFill>
              <a:latin typeface="Arial" panose="020B0604020202020204" pitchFamily="34" charset="0"/>
              <a:ea typeface="ヒラギノ角ゴ Pro W3" charset="-128"/>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itle 1">
            <a:extLst>
              <a:ext uri="{FF2B5EF4-FFF2-40B4-BE49-F238E27FC236}">
                <a16:creationId xmlns:a16="http://schemas.microsoft.com/office/drawing/2014/main" id="{D259D74F-E17A-4054-8FBB-2BFD8BCC09B5}"/>
              </a:ext>
            </a:extLst>
          </p:cNvPr>
          <p:cNvSpPr txBox="1">
            <a:spLocks/>
          </p:cNvSpPr>
          <p:nvPr/>
        </p:nvSpPr>
        <p:spPr>
          <a:xfrm>
            <a:off x="777240" y="731519"/>
            <a:ext cx="2845191" cy="32375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spc="-15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150" normalizeH="0" baseline="0" noProof="0">
                <a:ln>
                  <a:noFill/>
                </a:ln>
                <a:solidFill>
                  <a:srgbClr val="FFFFFF"/>
                </a:solidFill>
                <a:effectLst/>
                <a:uLnTx/>
                <a:uFillTx/>
                <a:latin typeface="Arial Black" panose="020B0A04020102020204"/>
                <a:ea typeface="+mj-ea"/>
                <a:cs typeface="+mj-cs"/>
              </a:rPr>
              <a:t>Comments composition</a:t>
            </a:r>
            <a:endParaRPr kumimoji="0" lang="en-US" sz="3200" b="0" i="0" u="none" strike="noStrike" kern="1200" cap="none" spc="-150" normalizeH="0" baseline="0" noProof="0" dirty="0">
              <a:ln>
                <a:noFill/>
              </a:ln>
              <a:solidFill>
                <a:srgbClr val="FFFFFF"/>
              </a:solidFill>
              <a:effectLst/>
              <a:uLnTx/>
              <a:uFillTx/>
              <a:latin typeface="Arial Black" panose="020B0A04020102020204"/>
              <a:ea typeface="+mj-ea"/>
              <a:cs typeface="+mj-cs"/>
            </a:endParaRPr>
          </a:p>
        </p:txBody>
      </p:sp>
      <p:sp>
        <p:nvSpPr>
          <p:cNvPr id="36" name="Rectangle 35">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8" name="Rectangle 37">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Content Placeholder 2">
            <a:extLst>
              <a:ext uri="{FF2B5EF4-FFF2-40B4-BE49-F238E27FC236}">
                <a16:creationId xmlns:a16="http://schemas.microsoft.com/office/drawing/2014/main" id="{C041074C-660B-487C-9FAA-62E3DD68AA29}"/>
              </a:ext>
            </a:extLst>
          </p:cNvPr>
          <p:cNvSpPr txBox="1">
            <a:spLocks/>
          </p:cNvSpPr>
          <p:nvPr/>
        </p:nvSpPr>
        <p:spPr>
          <a:xfrm>
            <a:off x="4379709" y="686862"/>
            <a:ext cx="7037591" cy="547512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2617F"/>
                </a:solidFill>
                <a:effectLst/>
                <a:uLnTx/>
                <a:uFillTx/>
                <a:latin typeface="Arial" panose="020B0604020202020204"/>
                <a:ea typeface="+mn-ea"/>
                <a:cs typeface="+mn-cs"/>
              </a:rPr>
              <a:t>We received ~225 comments as follows:</a:t>
            </a: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Tribes</a:t>
            </a: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 3 from Tribal groups, 3 from Tribes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States</a:t>
            </a: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 12 State government organizations, 3 State and Regional Groups, and 3 groups representing State governments or their interests (NCSL, NARUC and ECOS)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Local governments</a:t>
            </a: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 7</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NGOs</a:t>
            </a: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 ~35 </a:t>
            </a:r>
          </a:p>
          <a:p>
            <a:pPr marL="6858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Environmental Justice </a:t>
            </a: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organizations: 2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Industry: </a:t>
            </a: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~12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Members of Academia</a:t>
            </a: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 ~7</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Labor Union</a:t>
            </a: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 1</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Private Citizens</a:t>
            </a: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 ~132 (including 45 “form” letters)</a:t>
            </a:r>
            <a:endParaRPr kumimoji="0" lang="en-US" sz="2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9906358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C7D66BD8-B338-4B4C-8BA3-19B09D01FA87}"/>
              </a:ext>
            </a:extLst>
          </p:cNvPr>
          <p:cNvSpPr>
            <a:spLocks noGrp="1"/>
          </p:cNvSpPr>
          <p:nvPr>
            <p:ph type="title"/>
          </p:nvPr>
        </p:nvSpPr>
        <p:spPr>
          <a:xfrm>
            <a:off x="838200" y="963877"/>
            <a:ext cx="3494362" cy="4930246"/>
          </a:xfrm>
        </p:spPr>
        <p:txBody>
          <a:bodyPr vert="horz" lIns="91440" tIns="45720" rIns="91440" bIns="45720" rtlCol="0" anchor="ctr">
            <a:normAutofit/>
          </a:bodyPr>
          <a:lstStyle/>
          <a:p>
            <a:pPr algn="r"/>
            <a:r>
              <a:rPr lang="en-US" kern="1200">
                <a:solidFill>
                  <a:schemeClr val="accent1"/>
                </a:solidFill>
                <a:latin typeface="+mj-lt"/>
                <a:ea typeface="+mj-ea"/>
                <a:cs typeface="+mj-cs"/>
              </a:rPr>
              <a:t>Common Themes in Comments</a:t>
            </a:r>
          </a:p>
        </p:txBody>
      </p:sp>
      <p:cxnSp>
        <p:nvCxnSpPr>
          <p:cNvPr id="21" name="Straight Connector 2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0ACD1A47-28CE-FF23-5C50-FD1696BE8738}"/>
              </a:ext>
            </a:extLst>
          </p:cNvPr>
          <p:cNvSpPr txBox="1">
            <a:spLocks/>
          </p:cNvSpPr>
          <p:nvPr/>
        </p:nvSpPr>
        <p:spPr>
          <a:xfrm>
            <a:off x="4976031" y="963877"/>
            <a:ext cx="6377769" cy="493024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Consent and consent-based siting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Removing barriers for participation and environmental justice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fair process, fair distribution, inter-generational justice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Interim storage, transportation, need for disposal pathway, and broader comments on integrated-waste management system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Other </a:t>
            </a:r>
          </a:p>
        </p:txBody>
      </p:sp>
    </p:spTree>
    <p:extLst>
      <p:ext uri="{BB962C8B-B14F-4D97-AF65-F5344CB8AC3E}">
        <p14:creationId xmlns:p14="http://schemas.microsoft.com/office/powerpoint/2010/main" val="63888716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5" descr="Background pattern&#10;&#10;Description automatically generated">
            <a:extLst>
              <a:ext uri="{FF2B5EF4-FFF2-40B4-BE49-F238E27FC236}">
                <a16:creationId xmlns:a16="http://schemas.microsoft.com/office/drawing/2014/main" id="{8C510F21-5B31-413D-A655-FCE2A6E84065}"/>
              </a:ext>
            </a:extLst>
          </p:cNvPr>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3"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7364AA79-6EF1-489D-8504-C0C42B9B0961}"/>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dirty="0">
                <a:solidFill>
                  <a:schemeClr val="tx1"/>
                </a:solidFill>
              </a:rPr>
              <a:t>Next Steps in Consent-Based Siting</a:t>
            </a:r>
          </a:p>
        </p:txBody>
      </p:sp>
      <p:graphicFrame>
        <p:nvGraphicFramePr>
          <p:cNvPr id="14" name="TextBox 2">
            <a:extLst>
              <a:ext uri="{FF2B5EF4-FFF2-40B4-BE49-F238E27FC236}">
                <a16:creationId xmlns:a16="http://schemas.microsoft.com/office/drawing/2014/main" id="{4A3D454C-D921-4D71-9559-AC7FEA2F1B2B}"/>
              </a:ext>
            </a:extLst>
          </p:cNvPr>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7690638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itle 1">
            <a:extLst>
              <a:ext uri="{FF2B5EF4-FFF2-40B4-BE49-F238E27FC236}">
                <a16:creationId xmlns:a16="http://schemas.microsoft.com/office/drawing/2014/main" id="{C4042D61-C7B2-4D3F-8A89-ADFBC07D2A60}"/>
              </a:ext>
            </a:extLst>
          </p:cNvPr>
          <p:cNvSpPr txBox="1">
            <a:spLocks/>
          </p:cNvSpPr>
          <p:nvPr/>
        </p:nvSpPr>
        <p:spPr>
          <a:xfrm>
            <a:off x="594360" y="637125"/>
            <a:ext cx="3802276" cy="5256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spc="-15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150" normalizeH="0" baseline="0" noProof="0" dirty="0">
                <a:ln>
                  <a:noFill/>
                </a:ln>
                <a:solidFill>
                  <a:srgbClr val="FFFFFF"/>
                </a:solidFill>
                <a:effectLst/>
                <a:uLnTx/>
                <a:uFillTx/>
                <a:latin typeface="Arial Black" panose="020B0A04020102020204"/>
                <a:ea typeface="+mj-ea"/>
                <a:cs typeface="+mj-cs"/>
              </a:rPr>
              <a:t>Looking Ahead</a:t>
            </a:r>
          </a:p>
        </p:txBody>
      </p:sp>
      <p:graphicFrame>
        <p:nvGraphicFramePr>
          <p:cNvPr id="10" name="Content Placeholder 7">
            <a:extLst>
              <a:ext uri="{FF2B5EF4-FFF2-40B4-BE49-F238E27FC236}">
                <a16:creationId xmlns:a16="http://schemas.microsoft.com/office/drawing/2014/main" id="{504945F6-FCBA-6352-02DF-4F6BBBA5894B}"/>
              </a:ext>
            </a:extLst>
          </p:cNvPr>
          <p:cNvGraphicFramePr/>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349707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2F62A80-1F1B-4B2C-9164-AE91AECEB809}"/>
              </a:ext>
            </a:extLst>
          </p:cNvPr>
          <p:cNvSpPr txBox="1">
            <a:spLocks/>
          </p:cNvSpPr>
          <p:nvPr/>
        </p:nvSpPr>
        <p:spPr>
          <a:xfrm>
            <a:off x="1524000" y="3160328"/>
            <a:ext cx="9144000" cy="153383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Arial"/>
              </a:rPr>
              <a:t>Thank you! </a:t>
            </a:r>
          </a:p>
        </p:txBody>
      </p:sp>
    </p:spTree>
    <p:extLst>
      <p:ext uri="{BB962C8B-B14F-4D97-AF65-F5344CB8AC3E}">
        <p14:creationId xmlns:p14="http://schemas.microsoft.com/office/powerpoint/2010/main" val="410767008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788820DC-4CC9-46AC-916B-5068BDCE7EE2}"/>
              </a:ext>
            </a:extLst>
          </p:cNvPr>
          <p:cNvSpPr>
            <a:spLocks noGrp="1"/>
          </p:cNvSpPr>
          <p:nvPr>
            <p:ph type="ctrTitle"/>
          </p:nvPr>
        </p:nvSpPr>
        <p:spPr>
          <a:xfrm>
            <a:off x="361949" y="1480569"/>
            <a:ext cx="10370219" cy="2805104"/>
          </a:xfrm>
        </p:spPr>
        <p:txBody>
          <a:bodyPr anchor="ctr"/>
          <a:lstStyle/>
          <a:p>
            <a:pPr>
              <a:lnSpc>
                <a:spcPct val="100000"/>
              </a:lnSpc>
              <a:spcBef>
                <a:spcPts val="2400"/>
              </a:spcBef>
            </a:pPr>
            <a:r>
              <a:rPr lang="en-US" altLang="en-US" dirty="0">
                <a:latin typeface="Calibri" panose="020F0502020204030204" pitchFamily="34" charset="0"/>
              </a:rPr>
              <a:t>Q&amp;A and Discussion</a:t>
            </a:r>
            <a:br>
              <a:rPr lang="en-US" altLang="en-US" dirty="0">
                <a:latin typeface="Calibri" panose="020F0502020204030204" pitchFamily="34" charset="0"/>
              </a:rPr>
            </a:br>
            <a:r>
              <a:rPr lang="en-US" altLang="en-US" sz="3400" dirty="0">
                <a:latin typeface="Calibri" panose="020F0502020204030204" pitchFamily="34" charset="0"/>
              </a:rPr>
              <a:t>NEAC Members</a:t>
            </a:r>
            <a:endParaRPr lang="en-US" altLang="en-US" sz="3400" i="1" dirty="0">
              <a:latin typeface="Calibri" panose="020F0502020204030204" pitchFamily="34" charset="0"/>
            </a:endParaRPr>
          </a:p>
        </p:txBody>
      </p:sp>
    </p:spTree>
    <p:extLst>
      <p:ext uri="{BB962C8B-B14F-4D97-AF65-F5344CB8AC3E}">
        <p14:creationId xmlns:p14="http://schemas.microsoft.com/office/powerpoint/2010/main" val="362606832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788820DC-4CC9-46AC-916B-5068BDCE7EE2}"/>
              </a:ext>
            </a:extLst>
          </p:cNvPr>
          <p:cNvSpPr>
            <a:spLocks noGrp="1"/>
          </p:cNvSpPr>
          <p:nvPr>
            <p:ph type="ctrTitle"/>
          </p:nvPr>
        </p:nvSpPr>
        <p:spPr>
          <a:xfrm>
            <a:off x="361949" y="1480569"/>
            <a:ext cx="10370219" cy="1543047"/>
          </a:xfrm>
        </p:spPr>
        <p:txBody>
          <a:bodyPr anchor="ctr"/>
          <a:lstStyle/>
          <a:p>
            <a:pPr>
              <a:lnSpc>
                <a:spcPct val="100000"/>
              </a:lnSpc>
              <a:spcBef>
                <a:spcPts val="2400"/>
              </a:spcBef>
            </a:pPr>
            <a:r>
              <a:rPr lang="en-US" altLang="en-US" dirty="0">
                <a:latin typeface="Calibri" panose="020F0502020204030204" pitchFamily="34" charset="0"/>
              </a:rPr>
              <a:t>LUNCH – RECONVENE AT 1:30 PM</a:t>
            </a:r>
            <a:endParaRPr lang="en-US" altLang="en-US" i="1" dirty="0">
              <a:latin typeface="Calibri" panose="020F0502020204030204" pitchFamily="34" charset="0"/>
            </a:endParaRPr>
          </a:p>
        </p:txBody>
      </p:sp>
    </p:spTree>
    <p:extLst>
      <p:ext uri="{BB962C8B-B14F-4D97-AF65-F5344CB8AC3E}">
        <p14:creationId xmlns:p14="http://schemas.microsoft.com/office/powerpoint/2010/main" val="23527373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788820DC-4CC9-46AC-916B-5068BDCE7EE2}"/>
              </a:ext>
            </a:extLst>
          </p:cNvPr>
          <p:cNvSpPr>
            <a:spLocks noGrp="1"/>
          </p:cNvSpPr>
          <p:nvPr>
            <p:ph type="ctrTitle"/>
          </p:nvPr>
        </p:nvSpPr>
        <p:spPr>
          <a:xfrm>
            <a:off x="361949" y="1480569"/>
            <a:ext cx="10370219" cy="2805104"/>
          </a:xfrm>
        </p:spPr>
        <p:txBody>
          <a:bodyPr anchor="ctr"/>
          <a:lstStyle/>
          <a:p>
            <a:pPr>
              <a:lnSpc>
                <a:spcPct val="100000"/>
              </a:lnSpc>
              <a:spcBef>
                <a:spcPts val="2400"/>
              </a:spcBef>
            </a:pPr>
            <a:r>
              <a:rPr lang="en-US" altLang="en-US" dirty="0">
                <a:latin typeface="Calibri" panose="020F0502020204030204" pitchFamily="34" charset="0"/>
              </a:rPr>
              <a:t>Discussion: NEAC Priorities</a:t>
            </a:r>
            <a:br>
              <a:rPr lang="en-US" altLang="en-US" dirty="0">
                <a:latin typeface="Calibri" panose="020F0502020204030204" pitchFamily="34" charset="0"/>
              </a:rPr>
            </a:br>
            <a:r>
              <a:rPr lang="en-US" altLang="en-US" sz="3400" dirty="0">
                <a:latin typeface="Calibri" panose="020F0502020204030204" pitchFamily="34" charset="0"/>
              </a:rPr>
              <a:t>NEAC Members</a:t>
            </a:r>
            <a:endParaRPr lang="en-US" altLang="en-US" sz="3400" i="1" dirty="0">
              <a:latin typeface="Calibri" panose="020F0502020204030204" pitchFamily="34" charset="0"/>
            </a:endParaRPr>
          </a:p>
        </p:txBody>
      </p:sp>
    </p:spTree>
    <p:extLst>
      <p:ext uri="{BB962C8B-B14F-4D97-AF65-F5344CB8AC3E}">
        <p14:creationId xmlns:p14="http://schemas.microsoft.com/office/powerpoint/2010/main" val="19095975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788820DC-4CC9-46AC-916B-5068BDCE7EE2}"/>
              </a:ext>
            </a:extLst>
          </p:cNvPr>
          <p:cNvSpPr>
            <a:spLocks noGrp="1"/>
          </p:cNvSpPr>
          <p:nvPr>
            <p:ph type="ctrTitle"/>
          </p:nvPr>
        </p:nvSpPr>
        <p:spPr>
          <a:xfrm>
            <a:off x="361949" y="1480568"/>
            <a:ext cx="11469833" cy="3405467"/>
          </a:xfrm>
        </p:spPr>
        <p:txBody>
          <a:bodyPr anchor="ctr"/>
          <a:lstStyle/>
          <a:p>
            <a:pPr>
              <a:lnSpc>
                <a:spcPct val="100000"/>
              </a:lnSpc>
              <a:spcBef>
                <a:spcPts val="2400"/>
              </a:spcBef>
            </a:pPr>
            <a:r>
              <a:rPr lang="en-US" altLang="en-US" dirty="0">
                <a:latin typeface="Calibri" panose="020F0502020204030204" pitchFamily="34" charset="0"/>
              </a:rPr>
              <a:t>Forming Subcommittees and Next Steps</a:t>
            </a:r>
            <a:br>
              <a:rPr lang="en-US" altLang="en-US" dirty="0">
                <a:latin typeface="Calibri" panose="020F0502020204030204" pitchFamily="34" charset="0"/>
              </a:rPr>
            </a:br>
            <a:r>
              <a:rPr lang="en-US" altLang="en-US" sz="3400" dirty="0">
                <a:latin typeface="Calibri" panose="020F0502020204030204" pitchFamily="34" charset="0"/>
              </a:rPr>
              <a:t>William D. </a:t>
            </a:r>
            <a:r>
              <a:rPr lang="en-US" altLang="en-US" sz="3400" dirty="0" err="1">
                <a:latin typeface="Calibri" panose="020F0502020204030204" pitchFamily="34" charset="0"/>
              </a:rPr>
              <a:t>Magwood</a:t>
            </a:r>
            <a:r>
              <a:rPr lang="en-US" altLang="en-US" sz="3400" dirty="0">
                <a:latin typeface="Calibri" panose="020F0502020204030204" pitchFamily="34" charset="0"/>
              </a:rPr>
              <a:t>, IV</a:t>
            </a:r>
            <a:br>
              <a:rPr lang="en-US" altLang="en-US" sz="3400" dirty="0">
                <a:latin typeface="Calibri" panose="020F0502020204030204" pitchFamily="34" charset="0"/>
              </a:rPr>
            </a:br>
            <a:r>
              <a:rPr lang="en-US" altLang="en-US" sz="3400" dirty="0">
                <a:latin typeface="Calibri" panose="020F0502020204030204" pitchFamily="34" charset="0"/>
              </a:rPr>
              <a:t>Chair</a:t>
            </a:r>
            <a:endParaRPr lang="en-US" altLang="en-US" sz="3400" i="1" dirty="0">
              <a:latin typeface="Calibri" panose="020F0502020204030204" pitchFamily="34" charset="0"/>
            </a:endParaRPr>
          </a:p>
        </p:txBody>
      </p:sp>
    </p:spTree>
    <p:extLst>
      <p:ext uri="{BB962C8B-B14F-4D97-AF65-F5344CB8AC3E}">
        <p14:creationId xmlns:p14="http://schemas.microsoft.com/office/powerpoint/2010/main" val="203472831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788820DC-4CC9-46AC-916B-5068BDCE7EE2}"/>
              </a:ext>
            </a:extLst>
          </p:cNvPr>
          <p:cNvSpPr>
            <a:spLocks noGrp="1"/>
          </p:cNvSpPr>
          <p:nvPr>
            <p:ph type="ctrTitle"/>
          </p:nvPr>
        </p:nvSpPr>
        <p:spPr>
          <a:xfrm>
            <a:off x="361949" y="1480569"/>
            <a:ext cx="10370219" cy="1543047"/>
          </a:xfrm>
        </p:spPr>
        <p:txBody>
          <a:bodyPr anchor="ctr"/>
          <a:lstStyle/>
          <a:p>
            <a:pPr>
              <a:lnSpc>
                <a:spcPct val="100000"/>
              </a:lnSpc>
              <a:spcBef>
                <a:spcPts val="2400"/>
              </a:spcBef>
            </a:pPr>
            <a:r>
              <a:rPr lang="en-US" altLang="en-US" dirty="0">
                <a:latin typeface="Calibri" panose="020F0502020204030204" pitchFamily="34" charset="0"/>
              </a:rPr>
              <a:t>BREAK – RECONVENE AT 3:50 PM</a:t>
            </a:r>
            <a:endParaRPr lang="en-US" altLang="en-US" i="1" dirty="0">
              <a:latin typeface="Calibri" panose="020F0502020204030204" pitchFamily="34" charset="0"/>
            </a:endParaRPr>
          </a:p>
        </p:txBody>
      </p:sp>
    </p:spTree>
    <p:extLst>
      <p:ext uri="{BB962C8B-B14F-4D97-AF65-F5344CB8AC3E}">
        <p14:creationId xmlns:p14="http://schemas.microsoft.com/office/powerpoint/2010/main" val="462509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4E68BCE4-45E5-E448-A9D7-35330E9D95B2}"/>
              </a:ext>
            </a:extLst>
          </p:cNvPr>
          <p:cNvSpPr>
            <a:spLocks noGrp="1"/>
          </p:cNvSpPr>
          <p:nvPr>
            <p:ph type="title"/>
          </p:nvPr>
        </p:nvSpPr>
        <p:spPr>
          <a:xfrm>
            <a:off x="2286000" y="304800"/>
            <a:ext cx="8382000" cy="1143000"/>
          </a:xfrm>
        </p:spPr>
        <p:txBody>
          <a:bodyPr/>
          <a:lstStyle/>
          <a:p>
            <a:r>
              <a:rPr lang="en-US" altLang="en-US" b="1"/>
              <a:t>Misuse of Position</a:t>
            </a:r>
          </a:p>
        </p:txBody>
      </p:sp>
      <p:sp>
        <p:nvSpPr>
          <p:cNvPr id="20483" name="Content Placeholder 2">
            <a:extLst>
              <a:ext uri="{FF2B5EF4-FFF2-40B4-BE49-F238E27FC236}">
                <a16:creationId xmlns:a16="http://schemas.microsoft.com/office/drawing/2014/main" id="{70C78975-1559-562A-9E52-55E416AB7287}"/>
              </a:ext>
            </a:extLst>
          </p:cNvPr>
          <p:cNvSpPr>
            <a:spLocks noGrp="1"/>
          </p:cNvSpPr>
          <p:nvPr>
            <p:ph idx="1"/>
          </p:nvPr>
        </p:nvSpPr>
        <p:spPr/>
        <p:txBody>
          <a:bodyPr/>
          <a:lstStyle/>
          <a:p>
            <a:pPr>
              <a:buFont typeface="Arial" panose="020B0604020202020204" pitchFamily="34" charset="0"/>
              <a:buNone/>
            </a:pPr>
            <a:endParaRPr lang="en-US" altLang="en-US" b="1"/>
          </a:p>
          <a:p>
            <a:pPr>
              <a:buFont typeface="Arial" panose="020B0604020202020204" pitchFamily="34" charset="0"/>
              <a:buNone/>
            </a:pPr>
            <a:r>
              <a:rPr lang="en-US" altLang="en-US" b="1"/>
              <a:t>Do Not: </a:t>
            </a:r>
          </a:p>
          <a:p>
            <a:r>
              <a:rPr lang="en-US" altLang="en-US" b="1"/>
              <a:t>Use your Public Office for private gain</a:t>
            </a:r>
          </a:p>
          <a:p>
            <a:r>
              <a:rPr lang="en-US" altLang="en-US" b="1">
                <a:solidFill>
                  <a:srgbClr val="000000"/>
                </a:solidFill>
              </a:rPr>
              <a:t>Use or disclose non-public information</a:t>
            </a:r>
          </a:p>
        </p:txBody>
      </p:sp>
      <p:pic>
        <p:nvPicPr>
          <p:cNvPr id="20484" name="Picture 4" descr="Graphic: New DOE Seal in Color, Small Size">
            <a:extLst>
              <a:ext uri="{FF2B5EF4-FFF2-40B4-BE49-F238E27FC236}">
                <a16:creationId xmlns:a16="http://schemas.microsoft.com/office/drawing/2014/main" id="{9FC0F293-C43F-F781-6FD7-132932ED10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04800"/>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Slide Number Placeholder 5">
            <a:extLst>
              <a:ext uri="{FF2B5EF4-FFF2-40B4-BE49-F238E27FC236}">
                <a16:creationId xmlns:a16="http://schemas.microsoft.com/office/drawing/2014/main" id="{F7382A1F-7C60-541B-B620-415D6AC9BF4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fld id="{5CECD548-E0DA-4389-A654-7BA770DE4EE6}" type="slidenum">
              <a:rPr lang="en-US" altLang="en-US" sz="1200">
                <a:solidFill>
                  <a:srgbClr val="898989"/>
                </a:solidFill>
                <a:latin typeface="Arial" panose="020B0604020202020204" pitchFamily="34" charset="0"/>
                <a:ea typeface="ヒラギノ角ゴ Pro W3" charset="-128"/>
              </a:rPr>
              <a:pPr>
                <a:spcBef>
                  <a:spcPct val="0"/>
                </a:spcBef>
                <a:buNone/>
              </a:pPr>
              <a:t>14</a:t>
            </a:fld>
            <a:endParaRPr lang="en-US" altLang="en-US" sz="1200">
              <a:solidFill>
                <a:srgbClr val="898989"/>
              </a:solidFill>
              <a:latin typeface="Arial" panose="020B0604020202020204" pitchFamily="34" charset="0"/>
              <a:ea typeface="ヒラギノ角ゴ Pro W3" charset="-128"/>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788820DC-4CC9-46AC-916B-5068BDCE7EE2}"/>
              </a:ext>
            </a:extLst>
          </p:cNvPr>
          <p:cNvSpPr>
            <a:spLocks noGrp="1"/>
          </p:cNvSpPr>
          <p:nvPr>
            <p:ph type="ctrTitle"/>
          </p:nvPr>
        </p:nvSpPr>
        <p:spPr>
          <a:xfrm>
            <a:off x="361949" y="1480569"/>
            <a:ext cx="10370219" cy="1543047"/>
          </a:xfrm>
        </p:spPr>
        <p:txBody>
          <a:bodyPr anchor="ctr"/>
          <a:lstStyle/>
          <a:p>
            <a:pPr>
              <a:lnSpc>
                <a:spcPct val="100000"/>
              </a:lnSpc>
              <a:spcBef>
                <a:spcPts val="2400"/>
              </a:spcBef>
            </a:pPr>
            <a:r>
              <a:rPr lang="en-US" altLang="en-US" dirty="0">
                <a:latin typeface="Calibri" panose="020F0502020204030204" pitchFamily="34" charset="0"/>
              </a:rPr>
              <a:t>PUBLIC COMMENT</a:t>
            </a:r>
            <a:endParaRPr lang="en-US" altLang="en-US" i="1" dirty="0">
              <a:latin typeface="Calibri" panose="020F0502020204030204" pitchFamily="34" charset="0"/>
            </a:endParaRPr>
          </a:p>
        </p:txBody>
      </p:sp>
    </p:spTree>
    <p:extLst>
      <p:ext uri="{BB962C8B-B14F-4D97-AF65-F5344CB8AC3E}">
        <p14:creationId xmlns:p14="http://schemas.microsoft.com/office/powerpoint/2010/main" val="330564671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788820DC-4CC9-46AC-916B-5068BDCE7EE2}"/>
              </a:ext>
            </a:extLst>
          </p:cNvPr>
          <p:cNvSpPr>
            <a:spLocks noGrp="1"/>
          </p:cNvSpPr>
          <p:nvPr>
            <p:ph type="ctrTitle"/>
          </p:nvPr>
        </p:nvSpPr>
        <p:spPr>
          <a:xfrm>
            <a:off x="361949" y="1480569"/>
            <a:ext cx="10370219" cy="1543047"/>
          </a:xfrm>
        </p:spPr>
        <p:txBody>
          <a:bodyPr anchor="ctr"/>
          <a:lstStyle/>
          <a:p>
            <a:pPr>
              <a:lnSpc>
                <a:spcPct val="100000"/>
              </a:lnSpc>
              <a:spcBef>
                <a:spcPts val="2400"/>
              </a:spcBef>
            </a:pPr>
            <a:r>
              <a:rPr lang="en-US" altLang="en-US" dirty="0">
                <a:latin typeface="Calibri" panose="020F0502020204030204" pitchFamily="34" charset="0"/>
              </a:rPr>
              <a:t>Closing Remarks</a:t>
            </a:r>
            <a:endParaRPr lang="en-US" altLang="en-US" i="1" dirty="0">
              <a:latin typeface="Calibri" panose="020F0502020204030204" pitchFamily="34" charset="0"/>
            </a:endParaRPr>
          </a:p>
        </p:txBody>
      </p:sp>
      <p:sp>
        <p:nvSpPr>
          <p:cNvPr id="18435" name="Subtitle 2">
            <a:extLst>
              <a:ext uri="{FF2B5EF4-FFF2-40B4-BE49-F238E27FC236}">
                <a16:creationId xmlns:a16="http://schemas.microsoft.com/office/drawing/2014/main" id="{9DCAEBBB-1A2A-4428-889A-74E545D8DB0F}"/>
              </a:ext>
            </a:extLst>
          </p:cNvPr>
          <p:cNvSpPr>
            <a:spLocks noGrp="1"/>
          </p:cNvSpPr>
          <p:nvPr>
            <p:ph type="subTitle" idx="1"/>
          </p:nvPr>
        </p:nvSpPr>
        <p:spPr>
          <a:xfrm>
            <a:off x="400450" y="2921416"/>
            <a:ext cx="11560641" cy="2635250"/>
          </a:xfrm>
        </p:spPr>
        <p:txBody>
          <a:bodyPr/>
          <a:lstStyle/>
          <a:p>
            <a:pPr>
              <a:spcBef>
                <a:spcPts val="1200"/>
              </a:spcBef>
              <a:spcAft>
                <a:spcPts val="600"/>
              </a:spcAft>
            </a:pPr>
            <a:endParaRPr lang="en-US" altLang="en-US" sz="1800" dirty="0"/>
          </a:p>
          <a:p>
            <a:pPr>
              <a:spcBef>
                <a:spcPts val="1800"/>
              </a:spcBef>
              <a:spcAft>
                <a:spcPts val="600"/>
              </a:spcAft>
            </a:pPr>
            <a:r>
              <a:rPr lang="en-US" altLang="en-US" sz="3600" dirty="0"/>
              <a:t>William D. </a:t>
            </a:r>
            <a:r>
              <a:rPr lang="en-US" altLang="en-US" sz="3600" dirty="0" err="1"/>
              <a:t>Magwood</a:t>
            </a:r>
            <a:r>
              <a:rPr lang="en-US" altLang="en-US" sz="3600" dirty="0"/>
              <a:t>, IV			Dr. Kathryn (Katy) Huff</a:t>
            </a:r>
            <a:endParaRPr lang="en-US" altLang="en-US" dirty="0"/>
          </a:p>
          <a:p>
            <a:pPr>
              <a:spcBef>
                <a:spcPts val="100"/>
              </a:spcBef>
              <a:spcAft>
                <a:spcPts val="600"/>
              </a:spcAft>
            </a:pPr>
            <a:r>
              <a:rPr lang="en-US" altLang="en-US" sz="2000" dirty="0"/>
              <a:t>Chair, Nuclear Energy Advisory Committee 			Assistant Secretary for Nuclear Energy</a:t>
            </a:r>
          </a:p>
        </p:txBody>
      </p:sp>
      <p:sp>
        <p:nvSpPr>
          <p:cNvPr id="18436" name="TextBox 3">
            <a:extLst>
              <a:ext uri="{FF2B5EF4-FFF2-40B4-BE49-F238E27FC236}">
                <a16:creationId xmlns:a16="http://schemas.microsoft.com/office/drawing/2014/main" id="{F10A03AC-4DC2-4FFD-829C-4E2658171462}"/>
              </a:ext>
            </a:extLst>
          </p:cNvPr>
          <p:cNvSpPr txBox="1">
            <a:spLocks noChangeArrowheads="1"/>
          </p:cNvSpPr>
          <p:nvPr/>
        </p:nvSpPr>
        <p:spPr bwMode="auto">
          <a:xfrm>
            <a:off x="9801225" y="6457890"/>
            <a:ext cx="18669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eaLnBrk="1" hangingPunct="1"/>
            <a:r>
              <a:rPr lang="en-US" altLang="en-US" sz="2000" dirty="0">
                <a:solidFill>
                  <a:schemeClr val="bg1"/>
                </a:solidFill>
              </a:rPr>
              <a:t>August 2, 2022</a:t>
            </a:r>
          </a:p>
        </p:txBody>
      </p:sp>
    </p:spTree>
    <p:extLst>
      <p:ext uri="{BB962C8B-B14F-4D97-AF65-F5344CB8AC3E}">
        <p14:creationId xmlns:p14="http://schemas.microsoft.com/office/powerpoint/2010/main" val="293213537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788820DC-4CC9-46AC-916B-5068BDCE7EE2}"/>
              </a:ext>
            </a:extLst>
          </p:cNvPr>
          <p:cNvSpPr>
            <a:spLocks noGrp="1"/>
          </p:cNvSpPr>
          <p:nvPr>
            <p:ph type="ctrTitle"/>
          </p:nvPr>
        </p:nvSpPr>
        <p:spPr>
          <a:xfrm>
            <a:off x="361949" y="1480569"/>
            <a:ext cx="10370219" cy="1543047"/>
          </a:xfrm>
        </p:spPr>
        <p:txBody>
          <a:bodyPr anchor="ctr"/>
          <a:lstStyle/>
          <a:p>
            <a:pPr>
              <a:lnSpc>
                <a:spcPct val="100000"/>
              </a:lnSpc>
              <a:spcBef>
                <a:spcPts val="2400"/>
              </a:spcBef>
            </a:pPr>
            <a:r>
              <a:rPr lang="en-US" altLang="en-US" dirty="0">
                <a:latin typeface="Calibri" panose="020F0502020204030204" pitchFamily="34" charset="0"/>
              </a:rPr>
              <a:t>ADJOURN</a:t>
            </a:r>
            <a:endParaRPr lang="en-US" altLang="en-US" i="1" dirty="0">
              <a:latin typeface="Calibri" panose="020F0502020204030204" pitchFamily="34" charset="0"/>
            </a:endParaRPr>
          </a:p>
        </p:txBody>
      </p:sp>
    </p:spTree>
    <p:extLst>
      <p:ext uri="{BB962C8B-B14F-4D97-AF65-F5344CB8AC3E}">
        <p14:creationId xmlns:p14="http://schemas.microsoft.com/office/powerpoint/2010/main" val="2259674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07CDB326-7197-25D2-18C1-5F61716D4363}"/>
              </a:ext>
            </a:extLst>
          </p:cNvPr>
          <p:cNvSpPr>
            <a:spLocks noGrp="1"/>
          </p:cNvSpPr>
          <p:nvPr>
            <p:ph type="title"/>
          </p:nvPr>
        </p:nvSpPr>
        <p:spPr/>
        <p:txBody>
          <a:bodyPr/>
          <a:lstStyle/>
          <a:p>
            <a:r>
              <a:rPr lang="en-US" altLang="en-US" b="1"/>
              <a:t>Receipt of Gifts</a:t>
            </a:r>
          </a:p>
        </p:txBody>
      </p:sp>
      <p:sp>
        <p:nvSpPr>
          <p:cNvPr id="21507" name="Content Placeholder 2">
            <a:extLst>
              <a:ext uri="{FF2B5EF4-FFF2-40B4-BE49-F238E27FC236}">
                <a16:creationId xmlns:a16="http://schemas.microsoft.com/office/drawing/2014/main" id="{1A839C32-A591-9EEB-D803-B81679B976E3}"/>
              </a:ext>
            </a:extLst>
          </p:cNvPr>
          <p:cNvSpPr>
            <a:spLocks noGrp="1"/>
          </p:cNvSpPr>
          <p:nvPr>
            <p:ph idx="1"/>
          </p:nvPr>
        </p:nvSpPr>
        <p:spPr/>
        <p:txBody>
          <a:bodyPr/>
          <a:lstStyle/>
          <a:p>
            <a:r>
              <a:rPr lang="en-US" altLang="en-US" b="1"/>
              <a:t>Follow the Basic Rule: </a:t>
            </a:r>
          </a:p>
          <a:p>
            <a:r>
              <a:rPr lang="en-US" altLang="en-US" b="1"/>
              <a:t>DO NOT solicit/accept gifts from any prohibited source; or if given because of your Advisory Committee position.</a:t>
            </a:r>
          </a:p>
          <a:p>
            <a:pPr eaLnBrk="1" hangingPunct="1">
              <a:lnSpc>
                <a:spcPct val="90000"/>
              </a:lnSpc>
            </a:pPr>
            <a:r>
              <a:rPr lang="en-US" altLang="en-US" b="1"/>
              <a:t>Exceptions</a:t>
            </a:r>
          </a:p>
          <a:p>
            <a:pPr lvl="1" eaLnBrk="1" hangingPunct="1">
              <a:lnSpc>
                <a:spcPct val="90000"/>
              </a:lnSpc>
            </a:pPr>
            <a:r>
              <a:rPr lang="en-US" altLang="en-US" b="1"/>
              <a:t>Outside business activities</a:t>
            </a:r>
          </a:p>
          <a:p>
            <a:pPr lvl="1" eaLnBrk="1" hangingPunct="1">
              <a:lnSpc>
                <a:spcPct val="90000"/>
              </a:lnSpc>
            </a:pPr>
            <a:r>
              <a:rPr lang="en-US" altLang="en-US" b="1"/>
              <a:t>Personal relationships</a:t>
            </a:r>
          </a:p>
          <a:p>
            <a:pPr lvl="1" eaLnBrk="1" hangingPunct="1">
              <a:lnSpc>
                <a:spcPct val="90000"/>
              </a:lnSpc>
            </a:pPr>
            <a:r>
              <a:rPr lang="en-US" altLang="en-US" b="1"/>
              <a:t>$20/$50 rule</a:t>
            </a:r>
          </a:p>
          <a:p>
            <a:endParaRPr lang="en-US" altLang="en-US" b="1"/>
          </a:p>
        </p:txBody>
      </p:sp>
      <p:pic>
        <p:nvPicPr>
          <p:cNvPr id="21508" name="Picture 4" descr="Graphic: New DOE Seal in Color, Small Size">
            <a:extLst>
              <a:ext uri="{FF2B5EF4-FFF2-40B4-BE49-F238E27FC236}">
                <a16:creationId xmlns:a16="http://schemas.microsoft.com/office/drawing/2014/main" id="{587BBA0A-CFE0-E021-F4DD-39F2AD31D7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04800"/>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Slide Number Placeholder 4">
            <a:extLst>
              <a:ext uri="{FF2B5EF4-FFF2-40B4-BE49-F238E27FC236}">
                <a16:creationId xmlns:a16="http://schemas.microsoft.com/office/drawing/2014/main" id="{A1CC989D-FA43-4E4D-D923-B8E055A0163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fld id="{6007B8FB-3DA4-4741-BC43-2A1D5F7EA8B9}" type="slidenum">
              <a:rPr lang="en-US" altLang="en-US" sz="1200">
                <a:solidFill>
                  <a:srgbClr val="898989"/>
                </a:solidFill>
                <a:latin typeface="Arial" panose="020B0604020202020204" pitchFamily="34" charset="0"/>
                <a:ea typeface="ヒラギノ角ゴ Pro W3" charset="-128"/>
              </a:rPr>
              <a:pPr>
                <a:spcBef>
                  <a:spcPct val="0"/>
                </a:spcBef>
                <a:buNone/>
              </a:pPr>
              <a:t>15</a:t>
            </a:fld>
            <a:endParaRPr lang="en-US" altLang="en-US" sz="1200">
              <a:solidFill>
                <a:srgbClr val="898989"/>
              </a:solidFill>
              <a:latin typeface="Arial" panose="020B0604020202020204" pitchFamily="34" charset="0"/>
              <a:ea typeface="ヒラギノ角ゴ Pro W3" charset="-128"/>
            </a:endParaRPr>
          </a:p>
        </p:txBody>
      </p:sp>
      <p:sp>
        <p:nvSpPr>
          <p:cNvPr id="21510" name="ImgPreview" descr="Filename: j0283731.gif&#10;Keywords: Christmas, gifts, holidays ...&#10;File Size: 22 KB">
            <a:extLst>
              <a:ext uri="{FF2B5EF4-FFF2-40B4-BE49-F238E27FC236}">
                <a16:creationId xmlns:a16="http://schemas.microsoft.com/office/drawing/2014/main" id="{FA7F63F4-169C-DF0C-7C83-B8075E36CA7E}"/>
              </a:ext>
            </a:extLst>
          </p:cNvPr>
          <p:cNvSpPr>
            <a:spLocks noChangeAspect="1" noChangeArrowheads="1"/>
          </p:cNvSpPr>
          <p:nvPr/>
        </p:nvSpPr>
        <p:spPr bwMode="auto">
          <a:xfrm>
            <a:off x="7620001" y="3962400"/>
            <a:ext cx="3546475"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400">
              <a:solidFill>
                <a:prstClr val="black"/>
              </a:solidFill>
              <a:latin typeface="Arial" panose="020B0604020202020204" pitchFamily="34" charset="0"/>
              <a:ea typeface="ヒラギノ角ゴ Pro W3"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F4BA19B9-E31C-4654-6069-973BC8508AB7}"/>
              </a:ext>
            </a:extLst>
          </p:cNvPr>
          <p:cNvSpPr>
            <a:spLocks noGrp="1"/>
          </p:cNvSpPr>
          <p:nvPr>
            <p:ph type="title"/>
          </p:nvPr>
        </p:nvSpPr>
        <p:spPr>
          <a:xfrm>
            <a:off x="1981200" y="838200"/>
            <a:ext cx="8231188" cy="615950"/>
          </a:xfrm>
        </p:spPr>
        <p:txBody>
          <a:bodyPr/>
          <a:lstStyle/>
          <a:p>
            <a:r>
              <a:rPr lang="en-US" altLang="en-US" sz="4000" b="1"/>
              <a:t>Gift Defined</a:t>
            </a:r>
          </a:p>
        </p:txBody>
      </p:sp>
      <p:sp>
        <p:nvSpPr>
          <p:cNvPr id="17411" name="Content Placeholder 2">
            <a:extLst>
              <a:ext uri="{FF2B5EF4-FFF2-40B4-BE49-F238E27FC236}">
                <a16:creationId xmlns:a16="http://schemas.microsoft.com/office/drawing/2014/main" id="{2456FBEA-ECD7-F7BF-D45B-0E3B2F2DC2DD}"/>
              </a:ext>
            </a:extLst>
          </p:cNvPr>
          <p:cNvSpPr>
            <a:spLocks noGrp="1"/>
          </p:cNvSpPr>
          <p:nvPr>
            <p:ph idx="1"/>
          </p:nvPr>
        </p:nvSpPr>
        <p:spPr/>
        <p:txBody>
          <a:bodyPr/>
          <a:lstStyle/>
          <a:p>
            <a:pPr>
              <a:buFont typeface="Wingdings 2" panose="05020102010507070707" pitchFamily="18" charset="2"/>
              <a:buNone/>
              <a:defRPr/>
            </a:pPr>
            <a:r>
              <a:rPr lang="en-US" altLang="en-US" b="1" dirty="0"/>
              <a:t>Anything of value, including:</a:t>
            </a:r>
          </a:p>
          <a:p>
            <a:pPr>
              <a:defRPr/>
            </a:pPr>
            <a:r>
              <a:rPr lang="en-US" altLang="en-US" sz="2500" b="1" dirty="0"/>
              <a:t>Cash</a:t>
            </a:r>
          </a:p>
          <a:p>
            <a:pPr>
              <a:defRPr/>
            </a:pPr>
            <a:r>
              <a:rPr lang="en-US" altLang="en-US" sz="2500" b="1" dirty="0"/>
              <a:t>Tangible items</a:t>
            </a:r>
          </a:p>
          <a:p>
            <a:pPr>
              <a:defRPr/>
            </a:pPr>
            <a:r>
              <a:rPr lang="en-US" altLang="en-US" sz="2500" b="1" dirty="0"/>
              <a:t>Services</a:t>
            </a:r>
          </a:p>
          <a:p>
            <a:pPr>
              <a:defRPr/>
            </a:pPr>
            <a:r>
              <a:rPr lang="en-US" altLang="en-US" sz="2500" b="1" dirty="0"/>
              <a:t>Entertainment, hospitality, gratuity, or favor</a:t>
            </a:r>
          </a:p>
          <a:p>
            <a:pPr>
              <a:defRPr/>
            </a:pPr>
            <a:r>
              <a:rPr lang="en-US" altLang="en-US" sz="2500" b="1" dirty="0"/>
              <a:t>Training, travel, transportation, lodging and meals </a:t>
            </a:r>
          </a:p>
          <a:p>
            <a:pPr>
              <a:defRPr/>
            </a:pPr>
            <a:r>
              <a:rPr lang="en-US" altLang="en-US" sz="2500" b="1" dirty="0"/>
              <a:t>A discount, loan, or forbearance (forgiveness) of a loan, </a:t>
            </a:r>
          </a:p>
          <a:p>
            <a:pPr marL="0" indent="0">
              <a:buNone/>
              <a:defRPr/>
            </a:pPr>
            <a:r>
              <a:rPr lang="en-US" altLang="en-US" b="1" dirty="0"/>
              <a:t>Offered as a result of your official position</a:t>
            </a:r>
          </a:p>
          <a:p>
            <a:pPr>
              <a:buFont typeface="Wingdings 2" panose="05020102010507070707" pitchFamily="18" charset="2"/>
              <a:buNone/>
              <a:defRPr/>
            </a:pPr>
            <a:endParaRPr lang="en-US" altLang="en-US" dirty="0"/>
          </a:p>
        </p:txBody>
      </p:sp>
      <p:sp>
        <p:nvSpPr>
          <p:cNvPr id="23556" name="Slide Number Placeholder 4">
            <a:extLst>
              <a:ext uri="{FF2B5EF4-FFF2-40B4-BE49-F238E27FC236}">
                <a16:creationId xmlns:a16="http://schemas.microsoft.com/office/drawing/2014/main" id="{A0B5BE79-0C04-1AF8-5871-F177EAF0A29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fld id="{BBDA0D5D-37C2-4F14-81E2-343B3AADAF59}" type="slidenum">
              <a:rPr lang="en-US" altLang="en-US" sz="1200">
                <a:solidFill>
                  <a:prstClr val="white"/>
                </a:solidFill>
                <a:latin typeface="Arial" panose="020B0604020202020204" pitchFamily="34" charset="0"/>
                <a:ea typeface="ヒラギノ角ゴ Pro W3" charset="-128"/>
              </a:rPr>
              <a:pPr>
                <a:spcBef>
                  <a:spcPct val="0"/>
                </a:spcBef>
                <a:buNone/>
              </a:pPr>
              <a:t>16</a:t>
            </a:fld>
            <a:endParaRPr lang="en-US" altLang="en-US" sz="1200">
              <a:solidFill>
                <a:prstClr val="white"/>
              </a:solidFill>
              <a:latin typeface="Arial" panose="020B0604020202020204" pitchFamily="34" charset="0"/>
              <a:ea typeface="ヒラギノ角ゴ Pro W3"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6B13FFD-2C66-20FE-CE23-B611E598A560}"/>
              </a:ext>
            </a:extLst>
          </p:cNvPr>
          <p:cNvSpPr>
            <a:spLocks noGrp="1"/>
          </p:cNvSpPr>
          <p:nvPr>
            <p:ph type="title"/>
          </p:nvPr>
        </p:nvSpPr>
        <p:spPr/>
        <p:txBody>
          <a:bodyPr/>
          <a:lstStyle/>
          <a:p>
            <a:pPr eaLnBrk="1" hangingPunct="1"/>
            <a:r>
              <a:rPr lang="en-US" altLang="en-US" b="1"/>
              <a:t>Summary</a:t>
            </a:r>
          </a:p>
        </p:txBody>
      </p:sp>
      <p:sp>
        <p:nvSpPr>
          <p:cNvPr id="25603" name="Rectangle 3">
            <a:extLst>
              <a:ext uri="{FF2B5EF4-FFF2-40B4-BE49-F238E27FC236}">
                <a16:creationId xmlns:a16="http://schemas.microsoft.com/office/drawing/2014/main" id="{AD616B89-9564-ABB2-68F6-6C64D7B749DE}"/>
              </a:ext>
            </a:extLst>
          </p:cNvPr>
          <p:cNvSpPr>
            <a:spLocks noGrp="1"/>
          </p:cNvSpPr>
          <p:nvPr>
            <p:ph idx="1"/>
          </p:nvPr>
        </p:nvSpPr>
        <p:spPr>
          <a:xfrm>
            <a:off x="2133600" y="1676400"/>
            <a:ext cx="7848600" cy="4114800"/>
          </a:xfrm>
        </p:spPr>
        <p:txBody>
          <a:bodyPr/>
          <a:lstStyle/>
          <a:p>
            <a:pPr eaLnBrk="1" hangingPunct="1"/>
            <a:endParaRPr lang="en-US" altLang="en-US" b="1"/>
          </a:p>
          <a:p>
            <a:pPr eaLnBrk="1" hangingPunct="1"/>
            <a:r>
              <a:rPr lang="en-US" altLang="en-US" b="1"/>
              <a:t>No conflicting financial interests</a:t>
            </a:r>
          </a:p>
          <a:p>
            <a:pPr eaLnBrk="1" hangingPunct="1"/>
            <a:r>
              <a:rPr lang="en-US" altLang="en-US" b="1"/>
              <a:t>Avoid “appearance” issues</a:t>
            </a:r>
          </a:p>
          <a:p>
            <a:pPr eaLnBrk="1" hangingPunct="1"/>
            <a:r>
              <a:rPr lang="en-US" altLang="en-US" b="1"/>
              <a:t>Recuse when there is a conflict</a:t>
            </a:r>
          </a:p>
          <a:p>
            <a:pPr eaLnBrk="1" hangingPunct="1"/>
            <a:r>
              <a:rPr lang="en-US" altLang="en-US" b="1"/>
              <a:t>Seek ethics advice</a:t>
            </a:r>
          </a:p>
        </p:txBody>
      </p:sp>
      <p:pic>
        <p:nvPicPr>
          <p:cNvPr id="25604" name="Picture 4" descr="Graphic: New DOE Seal in Color, Small Size">
            <a:extLst>
              <a:ext uri="{FF2B5EF4-FFF2-40B4-BE49-F238E27FC236}">
                <a16:creationId xmlns:a16="http://schemas.microsoft.com/office/drawing/2014/main" id="{0CC685CD-363C-AA3B-2724-A6860C183A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04800"/>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Slide Number Placeholder 5">
            <a:extLst>
              <a:ext uri="{FF2B5EF4-FFF2-40B4-BE49-F238E27FC236}">
                <a16:creationId xmlns:a16="http://schemas.microsoft.com/office/drawing/2014/main" id="{A3304FEB-A4DA-E56D-B38C-8360E6713A0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fld id="{EC0008DB-ECF6-46E9-8C95-D3F92276AC4E}" type="slidenum">
              <a:rPr lang="en-US" altLang="en-US" sz="1200">
                <a:solidFill>
                  <a:srgbClr val="898989"/>
                </a:solidFill>
                <a:latin typeface="Arial" panose="020B0604020202020204" pitchFamily="34" charset="0"/>
                <a:ea typeface="ヒラギノ角ゴ Pro W3" charset="-128"/>
              </a:rPr>
              <a:pPr>
                <a:spcBef>
                  <a:spcPct val="0"/>
                </a:spcBef>
                <a:buNone/>
              </a:pPr>
              <a:t>17</a:t>
            </a:fld>
            <a:endParaRPr lang="en-US" altLang="en-US" sz="1200">
              <a:solidFill>
                <a:srgbClr val="898989"/>
              </a:solidFill>
              <a:latin typeface="Arial" panose="020B0604020202020204" pitchFamily="34" charset="0"/>
              <a:ea typeface="ヒラギノ角ゴ Pro W3" charset="-128"/>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77B94DF8-E829-6A5D-B2B7-C10AA02F99D5}"/>
              </a:ext>
            </a:extLst>
          </p:cNvPr>
          <p:cNvSpPr>
            <a:spLocks noGrp="1"/>
          </p:cNvSpPr>
          <p:nvPr>
            <p:ph type="title"/>
          </p:nvPr>
        </p:nvSpPr>
        <p:spPr>
          <a:xfrm>
            <a:off x="1828800" y="1981200"/>
            <a:ext cx="8382000" cy="2743200"/>
          </a:xfrm>
        </p:spPr>
        <p:txBody>
          <a:bodyPr/>
          <a:lstStyle/>
          <a:p>
            <a:pPr eaLnBrk="1" hangingPunct="1"/>
            <a:r>
              <a:rPr lang="en-US" altLang="en-US" b="1"/>
              <a:t>QUESTIONS?</a:t>
            </a:r>
          </a:p>
        </p:txBody>
      </p:sp>
      <p:pic>
        <p:nvPicPr>
          <p:cNvPr id="26627" name="Picture 4" descr="Graphic: New DOE Seal in Color, Small Size">
            <a:extLst>
              <a:ext uri="{FF2B5EF4-FFF2-40B4-BE49-F238E27FC236}">
                <a16:creationId xmlns:a16="http://schemas.microsoft.com/office/drawing/2014/main" id="{80E33364-3A66-D8C0-4B5D-126EAFCF25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04800"/>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Slide Number Placeholder 3">
            <a:extLst>
              <a:ext uri="{FF2B5EF4-FFF2-40B4-BE49-F238E27FC236}">
                <a16:creationId xmlns:a16="http://schemas.microsoft.com/office/drawing/2014/main" id="{FB812625-2C5E-DAE2-57C2-F6973AA4091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fld id="{EAC8AF05-58EE-4BF6-A066-6E64111917ED}" type="slidenum">
              <a:rPr lang="en-US" altLang="en-US" sz="1200">
                <a:solidFill>
                  <a:srgbClr val="898989"/>
                </a:solidFill>
                <a:latin typeface="Arial" panose="020B0604020202020204" pitchFamily="34" charset="0"/>
                <a:ea typeface="ヒラギノ角ゴ Pro W3" charset="-128"/>
              </a:rPr>
              <a:pPr>
                <a:spcBef>
                  <a:spcPct val="0"/>
                </a:spcBef>
                <a:buNone/>
              </a:pPr>
              <a:t>18</a:t>
            </a:fld>
            <a:endParaRPr lang="en-US" altLang="en-US" sz="1200">
              <a:solidFill>
                <a:srgbClr val="898989"/>
              </a:solidFill>
              <a:latin typeface="Arial" panose="020B0604020202020204" pitchFamily="34" charset="0"/>
              <a:ea typeface="ヒラギノ角ゴ Pro W3"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788820DC-4CC9-46AC-916B-5068BDCE7EE2}"/>
              </a:ext>
            </a:extLst>
          </p:cNvPr>
          <p:cNvSpPr>
            <a:spLocks noGrp="1"/>
          </p:cNvSpPr>
          <p:nvPr>
            <p:ph type="ctrTitle"/>
          </p:nvPr>
        </p:nvSpPr>
        <p:spPr>
          <a:xfrm>
            <a:off x="361949" y="1480569"/>
            <a:ext cx="10370219" cy="1543047"/>
          </a:xfrm>
        </p:spPr>
        <p:txBody>
          <a:bodyPr anchor="ctr"/>
          <a:lstStyle/>
          <a:p>
            <a:pPr>
              <a:lnSpc>
                <a:spcPct val="100000"/>
              </a:lnSpc>
              <a:spcBef>
                <a:spcPts val="2400"/>
              </a:spcBef>
            </a:pPr>
            <a:r>
              <a:rPr lang="en-US" altLang="en-US" dirty="0">
                <a:latin typeface="Calibri" panose="020F0502020204030204" pitchFamily="34" charset="0"/>
              </a:rPr>
              <a:t>Welcome and Opening Remarks</a:t>
            </a:r>
            <a:endParaRPr lang="en-US" altLang="en-US" i="1" dirty="0">
              <a:latin typeface="Calibri" panose="020F0502020204030204" pitchFamily="34" charset="0"/>
            </a:endParaRPr>
          </a:p>
        </p:txBody>
      </p:sp>
      <p:sp>
        <p:nvSpPr>
          <p:cNvPr id="18435" name="Subtitle 2">
            <a:extLst>
              <a:ext uri="{FF2B5EF4-FFF2-40B4-BE49-F238E27FC236}">
                <a16:creationId xmlns:a16="http://schemas.microsoft.com/office/drawing/2014/main" id="{9DCAEBBB-1A2A-4428-889A-74E545D8DB0F}"/>
              </a:ext>
            </a:extLst>
          </p:cNvPr>
          <p:cNvSpPr>
            <a:spLocks noGrp="1"/>
          </p:cNvSpPr>
          <p:nvPr>
            <p:ph type="subTitle" idx="1"/>
          </p:nvPr>
        </p:nvSpPr>
        <p:spPr>
          <a:xfrm>
            <a:off x="400450" y="2921416"/>
            <a:ext cx="11560641" cy="2635250"/>
          </a:xfrm>
        </p:spPr>
        <p:txBody>
          <a:bodyPr/>
          <a:lstStyle/>
          <a:p>
            <a:pPr>
              <a:spcBef>
                <a:spcPts val="1200"/>
              </a:spcBef>
              <a:spcAft>
                <a:spcPts val="600"/>
              </a:spcAft>
            </a:pPr>
            <a:endParaRPr lang="en-US" altLang="en-US" sz="1800" dirty="0"/>
          </a:p>
          <a:p>
            <a:pPr>
              <a:spcBef>
                <a:spcPts val="1800"/>
              </a:spcBef>
              <a:spcAft>
                <a:spcPts val="600"/>
              </a:spcAft>
            </a:pPr>
            <a:r>
              <a:rPr lang="en-US" altLang="en-US" sz="3600" dirty="0"/>
              <a:t>William D. </a:t>
            </a:r>
            <a:r>
              <a:rPr lang="en-US" altLang="en-US" sz="3600" dirty="0" err="1"/>
              <a:t>Magwood</a:t>
            </a:r>
            <a:r>
              <a:rPr lang="en-US" altLang="en-US" sz="3600" dirty="0"/>
              <a:t>, IV			Dr. Kathryn (Katy) Huff</a:t>
            </a:r>
            <a:endParaRPr lang="en-US" altLang="en-US" dirty="0"/>
          </a:p>
          <a:p>
            <a:pPr>
              <a:spcBef>
                <a:spcPts val="100"/>
              </a:spcBef>
              <a:spcAft>
                <a:spcPts val="600"/>
              </a:spcAft>
            </a:pPr>
            <a:r>
              <a:rPr lang="en-US" altLang="en-US" sz="2000" dirty="0"/>
              <a:t>Chair, Nuclear Energy Advisory Committee 			Assistant Secretary for Nuclear Energy</a:t>
            </a:r>
          </a:p>
        </p:txBody>
      </p:sp>
      <p:sp>
        <p:nvSpPr>
          <p:cNvPr id="18436" name="TextBox 3">
            <a:extLst>
              <a:ext uri="{FF2B5EF4-FFF2-40B4-BE49-F238E27FC236}">
                <a16:creationId xmlns:a16="http://schemas.microsoft.com/office/drawing/2014/main" id="{F10A03AC-4DC2-4FFD-829C-4E2658171462}"/>
              </a:ext>
            </a:extLst>
          </p:cNvPr>
          <p:cNvSpPr txBox="1">
            <a:spLocks noChangeArrowheads="1"/>
          </p:cNvSpPr>
          <p:nvPr/>
        </p:nvSpPr>
        <p:spPr bwMode="auto">
          <a:xfrm>
            <a:off x="9801225" y="6457890"/>
            <a:ext cx="18669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eaLnBrk="1" hangingPunct="1"/>
            <a:r>
              <a:rPr lang="en-US" altLang="en-US" sz="2000" dirty="0">
                <a:solidFill>
                  <a:schemeClr val="bg1"/>
                </a:solidFill>
              </a:rPr>
              <a:t>August 2, 2022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1219761-CB15-6CDF-966A-EE39A037F671}"/>
              </a:ext>
            </a:extLst>
          </p:cNvPr>
          <p:cNvSpPr>
            <a:spLocks noGrp="1"/>
          </p:cNvSpPr>
          <p:nvPr>
            <p:ph type="title"/>
          </p:nvPr>
        </p:nvSpPr>
        <p:spPr>
          <a:noFill/>
        </p:spPr>
        <p:txBody>
          <a:bodyPr/>
          <a:lstStyle/>
          <a:p>
            <a:pPr eaLnBrk="1" hangingPunct="1"/>
            <a:r>
              <a:rPr lang="en-US" altLang="en-US" sz="3600" b="1"/>
              <a:t>Service on Advisory Committee</a:t>
            </a:r>
          </a:p>
        </p:txBody>
      </p:sp>
      <p:sp>
        <p:nvSpPr>
          <p:cNvPr id="4099" name="Rectangle 3">
            <a:extLst>
              <a:ext uri="{FF2B5EF4-FFF2-40B4-BE49-F238E27FC236}">
                <a16:creationId xmlns:a16="http://schemas.microsoft.com/office/drawing/2014/main" id="{53DF57F4-F5A0-9320-98AE-FF80CF28418E}"/>
              </a:ext>
            </a:extLst>
          </p:cNvPr>
          <p:cNvSpPr>
            <a:spLocks noGrp="1"/>
          </p:cNvSpPr>
          <p:nvPr>
            <p:ph idx="1"/>
          </p:nvPr>
        </p:nvSpPr>
        <p:spPr>
          <a:xfrm>
            <a:off x="1905000" y="1600201"/>
            <a:ext cx="8229600" cy="4525963"/>
          </a:xfrm>
        </p:spPr>
        <p:txBody>
          <a:bodyPr/>
          <a:lstStyle/>
          <a:p>
            <a:pPr eaLnBrk="1" hangingPunct="1"/>
            <a:endParaRPr lang="en-US" altLang="en-US" b="1"/>
          </a:p>
          <a:p>
            <a:pPr eaLnBrk="1" hangingPunct="1"/>
            <a:r>
              <a:rPr lang="en-US" altLang="en-US" b="1"/>
              <a:t>Appointment as Special Government Employee (SGE)</a:t>
            </a:r>
          </a:p>
          <a:p>
            <a:pPr eaLnBrk="1" hangingPunct="1">
              <a:buFont typeface="Arial" panose="020B0604020202020204" pitchFamily="34" charset="0"/>
              <a:buNone/>
            </a:pPr>
            <a:endParaRPr lang="en-US" altLang="en-US" b="1"/>
          </a:p>
          <a:p>
            <a:pPr eaLnBrk="1" hangingPunct="1"/>
            <a:r>
              <a:rPr lang="en-US" altLang="en-US" b="1"/>
              <a:t>Federal ethics rules apply to SGEs</a:t>
            </a:r>
          </a:p>
          <a:p>
            <a:pPr lvl="1" eaLnBrk="1" hangingPunct="1"/>
            <a:r>
              <a:rPr lang="en-US" altLang="en-US" b="1"/>
              <a:t>Includes service on advisory committees</a:t>
            </a:r>
          </a:p>
        </p:txBody>
      </p:sp>
      <p:pic>
        <p:nvPicPr>
          <p:cNvPr id="4100" name="Picture 4" descr="Graphic: New DOE Seal in Color, Small Size">
            <a:extLst>
              <a:ext uri="{FF2B5EF4-FFF2-40B4-BE49-F238E27FC236}">
                <a16:creationId xmlns:a16="http://schemas.microsoft.com/office/drawing/2014/main" id="{C68D24E3-8EB0-92EC-B65A-A0D6CB9367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04800"/>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Slide Number Placeholder 4">
            <a:extLst>
              <a:ext uri="{FF2B5EF4-FFF2-40B4-BE49-F238E27FC236}">
                <a16:creationId xmlns:a16="http://schemas.microsoft.com/office/drawing/2014/main" id="{F4A45443-9452-1D23-76C4-F552E91386B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fld id="{F8006438-06F5-493C-B4FE-FFB9F1064C16}" type="slidenum">
              <a:rPr lang="en-US" altLang="en-US" sz="1200">
                <a:solidFill>
                  <a:srgbClr val="898989"/>
                </a:solidFill>
                <a:latin typeface="Arial" panose="020B0604020202020204" pitchFamily="34" charset="0"/>
                <a:ea typeface="ヒラギノ角ゴ Pro W3" charset="-128"/>
              </a:rPr>
              <a:pPr>
                <a:spcBef>
                  <a:spcPct val="0"/>
                </a:spcBef>
                <a:buNone/>
              </a:pPr>
              <a:t>2</a:t>
            </a:fld>
            <a:endParaRPr lang="en-US" altLang="en-US" sz="1200">
              <a:solidFill>
                <a:srgbClr val="898989"/>
              </a:solidFill>
              <a:latin typeface="Arial" panose="020B0604020202020204" pitchFamily="34" charset="0"/>
              <a:ea typeface="ヒラギノ角ゴ Pro W3"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788820DC-4CC9-46AC-916B-5068BDCE7EE2}"/>
              </a:ext>
            </a:extLst>
          </p:cNvPr>
          <p:cNvSpPr>
            <a:spLocks noGrp="1"/>
          </p:cNvSpPr>
          <p:nvPr>
            <p:ph type="ctrTitle"/>
          </p:nvPr>
        </p:nvSpPr>
        <p:spPr>
          <a:xfrm>
            <a:off x="361949" y="1480569"/>
            <a:ext cx="10370219" cy="1543047"/>
          </a:xfrm>
        </p:spPr>
        <p:txBody>
          <a:bodyPr anchor="ctr"/>
          <a:lstStyle/>
          <a:p>
            <a:pPr>
              <a:lnSpc>
                <a:spcPct val="100000"/>
              </a:lnSpc>
              <a:spcBef>
                <a:spcPts val="2400"/>
              </a:spcBef>
            </a:pPr>
            <a:r>
              <a:rPr lang="en-US" altLang="en-US" dirty="0">
                <a:latin typeface="Calibri" panose="020F0502020204030204" pitchFamily="34" charset="0"/>
              </a:rPr>
              <a:t>Self Introduction of NEAC Members</a:t>
            </a:r>
            <a:endParaRPr lang="en-US" altLang="en-US" i="1" dirty="0">
              <a:latin typeface="Calibri" panose="020F0502020204030204" pitchFamily="34" charset="0"/>
            </a:endParaRPr>
          </a:p>
        </p:txBody>
      </p:sp>
      <p:sp>
        <p:nvSpPr>
          <p:cNvPr id="18436" name="TextBox 3">
            <a:extLst>
              <a:ext uri="{FF2B5EF4-FFF2-40B4-BE49-F238E27FC236}">
                <a16:creationId xmlns:a16="http://schemas.microsoft.com/office/drawing/2014/main" id="{F10A03AC-4DC2-4FFD-829C-4E2658171462}"/>
              </a:ext>
            </a:extLst>
          </p:cNvPr>
          <p:cNvSpPr txBox="1">
            <a:spLocks noChangeArrowheads="1"/>
          </p:cNvSpPr>
          <p:nvPr/>
        </p:nvSpPr>
        <p:spPr bwMode="auto">
          <a:xfrm>
            <a:off x="9801225" y="6457890"/>
            <a:ext cx="18669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eaLnBrk="1" hangingPunct="1"/>
            <a:r>
              <a:rPr lang="en-US" altLang="en-US" sz="2000" dirty="0">
                <a:solidFill>
                  <a:schemeClr val="bg1"/>
                </a:solidFill>
              </a:rPr>
              <a:t>August 2, 2022</a:t>
            </a:r>
          </a:p>
        </p:txBody>
      </p:sp>
    </p:spTree>
    <p:extLst>
      <p:ext uri="{BB962C8B-B14F-4D97-AF65-F5344CB8AC3E}">
        <p14:creationId xmlns:p14="http://schemas.microsoft.com/office/powerpoint/2010/main" val="573713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788820DC-4CC9-46AC-916B-5068BDCE7EE2}"/>
              </a:ext>
            </a:extLst>
          </p:cNvPr>
          <p:cNvSpPr>
            <a:spLocks noGrp="1"/>
          </p:cNvSpPr>
          <p:nvPr>
            <p:ph type="ctrTitle"/>
          </p:nvPr>
        </p:nvSpPr>
        <p:spPr>
          <a:xfrm>
            <a:off x="361949" y="1480569"/>
            <a:ext cx="10370219" cy="1543047"/>
          </a:xfrm>
        </p:spPr>
        <p:txBody>
          <a:bodyPr anchor="ctr"/>
          <a:lstStyle/>
          <a:p>
            <a:pPr>
              <a:lnSpc>
                <a:spcPct val="100000"/>
              </a:lnSpc>
              <a:spcBef>
                <a:spcPts val="2400"/>
              </a:spcBef>
            </a:pPr>
            <a:r>
              <a:rPr lang="en-US" altLang="en-US" dirty="0">
                <a:latin typeface="Calibri" panose="020F0502020204030204" pitchFamily="34" charset="0"/>
              </a:rPr>
              <a:t>Office of Nuclear Energy Priorities</a:t>
            </a:r>
            <a:endParaRPr lang="en-US" altLang="en-US" i="1" dirty="0">
              <a:latin typeface="Calibri" panose="020F0502020204030204" pitchFamily="34" charset="0"/>
            </a:endParaRPr>
          </a:p>
        </p:txBody>
      </p:sp>
      <p:sp>
        <p:nvSpPr>
          <p:cNvPr id="18435" name="Subtitle 2">
            <a:extLst>
              <a:ext uri="{FF2B5EF4-FFF2-40B4-BE49-F238E27FC236}">
                <a16:creationId xmlns:a16="http://schemas.microsoft.com/office/drawing/2014/main" id="{9DCAEBBB-1A2A-4428-889A-74E545D8DB0F}"/>
              </a:ext>
            </a:extLst>
          </p:cNvPr>
          <p:cNvSpPr>
            <a:spLocks noGrp="1"/>
          </p:cNvSpPr>
          <p:nvPr>
            <p:ph type="subTitle" idx="1"/>
          </p:nvPr>
        </p:nvSpPr>
        <p:spPr>
          <a:xfrm>
            <a:off x="400450" y="2921416"/>
            <a:ext cx="5414963" cy="2635250"/>
          </a:xfrm>
        </p:spPr>
        <p:txBody>
          <a:bodyPr/>
          <a:lstStyle/>
          <a:p>
            <a:pPr>
              <a:spcBef>
                <a:spcPts val="1200"/>
              </a:spcBef>
              <a:spcAft>
                <a:spcPts val="600"/>
              </a:spcAft>
            </a:pPr>
            <a:endParaRPr lang="en-US" altLang="en-US" sz="1800" dirty="0"/>
          </a:p>
          <a:p>
            <a:pPr>
              <a:spcBef>
                <a:spcPts val="1800"/>
              </a:spcBef>
              <a:spcAft>
                <a:spcPts val="600"/>
              </a:spcAft>
            </a:pPr>
            <a:r>
              <a:rPr lang="en-US" altLang="en-US" sz="3600" dirty="0"/>
              <a:t>Dr. Kathryn (Katy) Huff</a:t>
            </a:r>
            <a:endParaRPr lang="en-US" altLang="en-US" dirty="0"/>
          </a:p>
          <a:p>
            <a:pPr>
              <a:spcBef>
                <a:spcPts val="100"/>
              </a:spcBef>
              <a:spcAft>
                <a:spcPts val="600"/>
              </a:spcAft>
            </a:pPr>
            <a:r>
              <a:rPr lang="en-US" altLang="en-US" sz="2000" dirty="0"/>
              <a:t>Assistant Secretary for Nuclear Energy</a:t>
            </a:r>
          </a:p>
        </p:txBody>
      </p:sp>
      <p:sp>
        <p:nvSpPr>
          <p:cNvPr id="18436" name="TextBox 3">
            <a:extLst>
              <a:ext uri="{FF2B5EF4-FFF2-40B4-BE49-F238E27FC236}">
                <a16:creationId xmlns:a16="http://schemas.microsoft.com/office/drawing/2014/main" id="{F10A03AC-4DC2-4FFD-829C-4E2658171462}"/>
              </a:ext>
            </a:extLst>
          </p:cNvPr>
          <p:cNvSpPr txBox="1">
            <a:spLocks noChangeArrowheads="1"/>
          </p:cNvSpPr>
          <p:nvPr/>
        </p:nvSpPr>
        <p:spPr bwMode="auto">
          <a:xfrm>
            <a:off x="9801225" y="6457890"/>
            <a:ext cx="18669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eaLnBrk="1" hangingPunct="1"/>
            <a:r>
              <a:rPr lang="en-US" altLang="en-US" sz="2000" dirty="0">
                <a:solidFill>
                  <a:schemeClr val="bg1"/>
                </a:solidFill>
              </a:rPr>
              <a:t>August 2, 2022</a:t>
            </a:r>
          </a:p>
        </p:txBody>
      </p:sp>
    </p:spTree>
    <p:extLst>
      <p:ext uri="{BB962C8B-B14F-4D97-AF65-F5344CB8AC3E}">
        <p14:creationId xmlns:p14="http://schemas.microsoft.com/office/powerpoint/2010/main" val="3426868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
          </a:xfrm>
          <a:solidFill>
            <a:schemeClr val="tx1"/>
          </a:solidFill>
        </p:spPr>
        <p:txBody>
          <a:bodyPr>
            <a:normAutofit/>
          </a:bodyPr>
          <a:lstStyle/>
          <a:p>
            <a:r>
              <a:rPr lang="en-US" sz="4000">
                <a:solidFill>
                  <a:schemeClr val="bg1"/>
                </a:solidFill>
              </a:rPr>
              <a:t> Office Snapshot – NE Profile</a:t>
            </a:r>
          </a:p>
        </p:txBody>
      </p:sp>
      <p:sp>
        <p:nvSpPr>
          <p:cNvPr id="3" name="Slide Number Placeholder 2"/>
          <p:cNvSpPr>
            <a:spLocks noGrp="1"/>
          </p:cNvSpPr>
          <p:nvPr>
            <p:ph type="sldNum" sz="quarter" idx="12"/>
          </p:nvPr>
        </p:nvSpPr>
        <p:spPr/>
        <p:txBody>
          <a:bodyPr/>
          <a:lstStyle/>
          <a:p>
            <a:pPr>
              <a:defRPr/>
            </a:pPr>
            <a:fld id="{6D885C13-66A5-4D66-A6C2-319BA5063639}" type="slidenum">
              <a:rPr lang="en-US" smtClean="0">
                <a:solidFill>
                  <a:srgbClr val="214877">
                    <a:tint val="75000"/>
                  </a:srgbClr>
                </a:solidFill>
              </a:rPr>
              <a:pPr>
                <a:defRPr/>
              </a:pPr>
              <a:t>22</a:t>
            </a:fld>
            <a:endParaRPr lang="en-US">
              <a:solidFill>
                <a:srgbClr val="214877">
                  <a:tint val="75000"/>
                </a:srgbClr>
              </a:solidFill>
            </a:endParaRPr>
          </a:p>
        </p:txBody>
      </p:sp>
      <p:sp>
        <p:nvSpPr>
          <p:cNvPr id="6" name="Rectangle 5"/>
          <p:cNvSpPr/>
          <p:nvPr/>
        </p:nvSpPr>
        <p:spPr>
          <a:xfrm>
            <a:off x="0" y="685800"/>
            <a:ext cx="12192000" cy="6172200"/>
          </a:xfrm>
          <a:prstGeom prst="rect">
            <a:avLst/>
          </a:prstGeom>
          <a:blipFill dpi="0" rotWithShape="1">
            <a:blip r:embed="rId3">
              <a:alphaModFix amt="1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32767" y="683399"/>
            <a:ext cx="3508007" cy="1200329"/>
          </a:xfrm>
          <a:prstGeom prst="rect">
            <a:avLst/>
          </a:prstGeom>
          <a:noFill/>
        </p:spPr>
        <p:txBody>
          <a:bodyPr wrap="square" rtlCol="0">
            <a:spAutoFit/>
          </a:bodyPr>
          <a:lstStyle/>
          <a:p>
            <a:pPr algn="ctr"/>
            <a:r>
              <a:rPr lang="en-US" sz="3600" b="1" dirty="0">
                <a:solidFill>
                  <a:schemeClr val="accent2"/>
                </a:solidFill>
              </a:rPr>
              <a:t>Annual </a:t>
            </a:r>
          </a:p>
          <a:p>
            <a:pPr algn="ctr"/>
            <a:r>
              <a:rPr lang="en-US" sz="3600" b="1" dirty="0">
                <a:solidFill>
                  <a:schemeClr val="accent2"/>
                </a:solidFill>
              </a:rPr>
              <a:t>Appropriations</a:t>
            </a:r>
          </a:p>
        </p:txBody>
      </p:sp>
      <p:sp>
        <p:nvSpPr>
          <p:cNvPr id="18" name="TextBox 17"/>
          <p:cNvSpPr txBox="1"/>
          <p:nvPr/>
        </p:nvSpPr>
        <p:spPr>
          <a:xfrm>
            <a:off x="8869971" y="764219"/>
            <a:ext cx="2989262" cy="1200329"/>
          </a:xfrm>
          <a:prstGeom prst="rect">
            <a:avLst/>
          </a:prstGeom>
          <a:noFill/>
        </p:spPr>
        <p:txBody>
          <a:bodyPr wrap="square" rtlCol="0">
            <a:spAutoFit/>
          </a:bodyPr>
          <a:lstStyle/>
          <a:p>
            <a:pPr algn="ctr"/>
            <a:r>
              <a:rPr lang="en-US" sz="3600" b="1" dirty="0">
                <a:solidFill>
                  <a:schemeClr val="accent2"/>
                </a:solidFill>
              </a:rPr>
              <a:t>Inflation Reduction Act</a:t>
            </a:r>
          </a:p>
        </p:txBody>
      </p:sp>
      <p:sp>
        <p:nvSpPr>
          <p:cNvPr id="26" name="TextBox 25"/>
          <p:cNvSpPr txBox="1"/>
          <p:nvPr/>
        </p:nvSpPr>
        <p:spPr>
          <a:xfrm>
            <a:off x="8726302" y="2061277"/>
            <a:ext cx="3276600" cy="4339650"/>
          </a:xfrm>
          <a:prstGeom prst="rect">
            <a:avLst/>
          </a:prstGeom>
          <a:noFill/>
        </p:spPr>
        <p:txBody>
          <a:bodyPr wrap="square" rtlCol="0">
            <a:spAutoFit/>
          </a:bodyPr>
          <a:lstStyle/>
          <a:p>
            <a:pPr algn="ctr"/>
            <a:r>
              <a:rPr lang="en-US" altLang="en-US" sz="2400" b="1" dirty="0"/>
              <a:t>HALEU</a:t>
            </a:r>
          </a:p>
          <a:p>
            <a:pPr algn="ctr"/>
            <a:r>
              <a:rPr lang="en-US" altLang="en-US" sz="2400" b="1" dirty="0"/>
              <a:t>Availability</a:t>
            </a:r>
          </a:p>
          <a:p>
            <a:pPr algn="ctr"/>
            <a:r>
              <a:rPr lang="en-US" altLang="en-US" sz="3600" b="1" dirty="0"/>
              <a:t>$700M</a:t>
            </a:r>
          </a:p>
          <a:p>
            <a:pPr algn="ctr"/>
            <a:endParaRPr lang="en-US" altLang="en-US" sz="2400" b="1" dirty="0"/>
          </a:p>
          <a:p>
            <a:pPr algn="ctr"/>
            <a:r>
              <a:rPr lang="en-US" altLang="en-US" sz="2400" b="1" dirty="0"/>
              <a:t>Production Tax Credit</a:t>
            </a:r>
          </a:p>
          <a:p>
            <a:pPr algn="ctr"/>
            <a:r>
              <a:rPr lang="en-US" altLang="en-US" sz="3600" b="1" dirty="0"/>
              <a:t>0.3 cents/kWh</a:t>
            </a:r>
          </a:p>
          <a:p>
            <a:pPr algn="ctr"/>
            <a:endParaRPr lang="en-US" altLang="en-US" sz="2400" b="1" dirty="0"/>
          </a:p>
          <a:p>
            <a:pPr algn="ctr"/>
            <a:r>
              <a:rPr lang="en-US" altLang="en-US" sz="2400" b="1" dirty="0"/>
              <a:t>National Lab Infrastructure</a:t>
            </a:r>
          </a:p>
          <a:p>
            <a:pPr algn="ctr"/>
            <a:r>
              <a:rPr lang="en-US" altLang="en-US" sz="3600" b="1" dirty="0"/>
              <a:t>$150M</a:t>
            </a:r>
          </a:p>
        </p:txBody>
      </p:sp>
      <p:sp>
        <p:nvSpPr>
          <p:cNvPr id="16" name="TextBox 15">
            <a:extLst>
              <a:ext uri="{FF2B5EF4-FFF2-40B4-BE49-F238E27FC236}">
                <a16:creationId xmlns:a16="http://schemas.microsoft.com/office/drawing/2014/main" id="{A6B413E3-CF2F-4D42-A181-07121D507A64}"/>
              </a:ext>
            </a:extLst>
          </p:cNvPr>
          <p:cNvSpPr txBox="1"/>
          <p:nvPr/>
        </p:nvSpPr>
        <p:spPr>
          <a:xfrm>
            <a:off x="448470" y="2061277"/>
            <a:ext cx="3276600" cy="4832092"/>
          </a:xfrm>
          <a:prstGeom prst="rect">
            <a:avLst/>
          </a:prstGeom>
          <a:noFill/>
        </p:spPr>
        <p:txBody>
          <a:bodyPr wrap="square" lIns="91440" tIns="45720" rIns="91440" bIns="45720" rtlCol="0" anchor="t">
            <a:spAutoFit/>
          </a:bodyPr>
          <a:lstStyle/>
          <a:p>
            <a:pPr algn="ctr"/>
            <a:r>
              <a:rPr lang="en-US" altLang="en-US" sz="2400" b="1">
                <a:latin typeface="Franklin Gothic Book"/>
              </a:rPr>
              <a:t>FY 2023 Requested </a:t>
            </a:r>
            <a:r>
              <a:rPr lang="en-US" altLang="en-US" sz="3600" b="1">
                <a:latin typeface="Franklin Gothic Book"/>
              </a:rPr>
              <a:t>$1.685B</a:t>
            </a:r>
            <a:endParaRPr lang="en-US" altLang="en-US" sz="3600" b="1" dirty="0"/>
          </a:p>
          <a:p>
            <a:pPr algn="ctr"/>
            <a:endParaRPr lang="en-US" altLang="en-US" sz="2000" b="1" dirty="0"/>
          </a:p>
          <a:p>
            <a:pPr algn="ctr"/>
            <a:r>
              <a:rPr lang="en-US" altLang="en-US" sz="2400" b="1">
                <a:latin typeface="Franklin Gothic Book"/>
              </a:rPr>
              <a:t>FY 2022 Enacted </a:t>
            </a:r>
            <a:r>
              <a:rPr lang="en-US" altLang="en-US" sz="3600" b="1">
                <a:latin typeface="Franklin Gothic Book"/>
              </a:rPr>
              <a:t>$1.682B</a:t>
            </a:r>
            <a:endParaRPr lang="en-US" altLang="en-US" sz="3600" b="1" dirty="0"/>
          </a:p>
          <a:p>
            <a:pPr algn="ctr"/>
            <a:endParaRPr lang="en-US" altLang="en-US" sz="2000" dirty="0"/>
          </a:p>
          <a:p>
            <a:pPr algn="ctr"/>
            <a:r>
              <a:rPr lang="en-US" altLang="en-US" sz="2400" b="1" dirty="0"/>
              <a:t>FY 2021 Enacted </a:t>
            </a:r>
            <a:r>
              <a:rPr lang="en-US" altLang="en-US" sz="3600" b="1" dirty="0"/>
              <a:t>$1.535B</a:t>
            </a:r>
          </a:p>
          <a:p>
            <a:pPr algn="ctr"/>
            <a:endParaRPr lang="en-US" altLang="en-US" sz="2000" dirty="0"/>
          </a:p>
          <a:p>
            <a:pPr algn="ctr"/>
            <a:r>
              <a:rPr lang="en-US" altLang="en-US" sz="2400" b="1" dirty="0"/>
              <a:t>FY 2020 Enacted </a:t>
            </a:r>
            <a:r>
              <a:rPr lang="en-US" altLang="en-US" sz="3600" b="1" dirty="0"/>
              <a:t>$1.493B</a:t>
            </a:r>
          </a:p>
        </p:txBody>
      </p:sp>
      <p:sp>
        <p:nvSpPr>
          <p:cNvPr id="31" name="TextBox 30">
            <a:extLst>
              <a:ext uri="{FF2B5EF4-FFF2-40B4-BE49-F238E27FC236}">
                <a16:creationId xmlns:a16="http://schemas.microsoft.com/office/drawing/2014/main" id="{B2118859-EF77-4DC8-ADBF-C9BFD15ABA89}"/>
              </a:ext>
            </a:extLst>
          </p:cNvPr>
          <p:cNvSpPr txBox="1"/>
          <p:nvPr/>
        </p:nvSpPr>
        <p:spPr>
          <a:xfrm>
            <a:off x="4173540" y="771435"/>
            <a:ext cx="3998852" cy="1200329"/>
          </a:xfrm>
          <a:prstGeom prst="rect">
            <a:avLst/>
          </a:prstGeom>
          <a:noFill/>
        </p:spPr>
        <p:txBody>
          <a:bodyPr wrap="square" rtlCol="0">
            <a:spAutoFit/>
          </a:bodyPr>
          <a:lstStyle/>
          <a:p>
            <a:pPr algn="ctr"/>
            <a:r>
              <a:rPr lang="en-US" sz="3600" b="1" dirty="0">
                <a:solidFill>
                  <a:schemeClr val="accent2"/>
                </a:solidFill>
              </a:rPr>
              <a:t>Bipartisan Infrastructure Law</a:t>
            </a:r>
          </a:p>
        </p:txBody>
      </p:sp>
      <p:sp>
        <p:nvSpPr>
          <p:cNvPr id="33" name="TextBox 32">
            <a:extLst>
              <a:ext uri="{FF2B5EF4-FFF2-40B4-BE49-F238E27FC236}">
                <a16:creationId xmlns:a16="http://schemas.microsoft.com/office/drawing/2014/main" id="{9875B5B7-B3E2-4834-B98D-F1CAA4644E0D}"/>
              </a:ext>
            </a:extLst>
          </p:cNvPr>
          <p:cNvSpPr txBox="1"/>
          <p:nvPr/>
        </p:nvSpPr>
        <p:spPr>
          <a:xfrm>
            <a:off x="4152713" y="2061277"/>
            <a:ext cx="4040505" cy="4339650"/>
          </a:xfrm>
          <a:prstGeom prst="rect">
            <a:avLst/>
          </a:prstGeom>
          <a:noFill/>
        </p:spPr>
        <p:txBody>
          <a:bodyPr wrap="square" rtlCol="0">
            <a:spAutoFit/>
          </a:bodyPr>
          <a:lstStyle/>
          <a:p>
            <a:pPr algn="ctr"/>
            <a:r>
              <a:rPr lang="en-US" altLang="en-US" sz="2400" b="1" dirty="0"/>
              <a:t>Advanced Reactor Demonstrations</a:t>
            </a:r>
          </a:p>
          <a:p>
            <a:pPr algn="ctr"/>
            <a:r>
              <a:rPr lang="en-US" altLang="en-US" sz="3600" b="1" dirty="0"/>
              <a:t>$2.5B</a:t>
            </a:r>
          </a:p>
          <a:p>
            <a:pPr algn="ctr"/>
            <a:endParaRPr lang="en-US" altLang="en-US" sz="2400" b="1" dirty="0"/>
          </a:p>
          <a:p>
            <a:pPr algn="ctr"/>
            <a:r>
              <a:rPr lang="en-US" altLang="en-US" sz="2400" b="1" dirty="0"/>
              <a:t>Civil Nuclear Credits</a:t>
            </a:r>
          </a:p>
          <a:p>
            <a:pPr algn="ctr"/>
            <a:r>
              <a:rPr lang="en-US" altLang="en-US" sz="3600" b="1" dirty="0"/>
              <a:t>$6B</a:t>
            </a:r>
          </a:p>
          <a:p>
            <a:pPr algn="ctr"/>
            <a:endParaRPr lang="en-US" altLang="en-US" sz="2400" b="1" dirty="0"/>
          </a:p>
          <a:p>
            <a:pPr algn="ctr"/>
            <a:r>
              <a:rPr lang="en-US" altLang="en-US" sz="2400" b="1" dirty="0"/>
              <a:t>Regional Hydrogen Hubs</a:t>
            </a:r>
          </a:p>
          <a:p>
            <a:pPr algn="ctr"/>
            <a:r>
              <a:rPr lang="en-US" altLang="en-US" sz="2400" b="1" dirty="0"/>
              <a:t>(1/4 nuclear)</a:t>
            </a:r>
          </a:p>
          <a:p>
            <a:pPr algn="ctr"/>
            <a:r>
              <a:rPr lang="en-US" altLang="en-US" sz="3600" b="1" dirty="0"/>
              <a:t>$8B</a:t>
            </a:r>
          </a:p>
        </p:txBody>
      </p:sp>
    </p:spTree>
    <p:extLst>
      <p:ext uri="{BB962C8B-B14F-4D97-AF65-F5344CB8AC3E}">
        <p14:creationId xmlns:p14="http://schemas.microsoft.com/office/powerpoint/2010/main" val="1255119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
          </a:xfrm>
          <a:solidFill>
            <a:schemeClr val="tx1"/>
          </a:solidFill>
        </p:spPr>
        <p:txBody>
          <a:bodyPr>
            <a:normAutofit/>
          </a:bodyPr>
          <a:lstStyle/>
          <a:p>
            <a:r>
              <a:rPr lang="en-US" sz="4000">
                <a:solidFill>
                  <a:schemeClr val="bg1"/>
                </a:solidFill>
              </a:rPr>
              <a:t>Top Priorities: Keep Existing Plants Open		</a:t>
            </a:r>
          </a:p>
        </p:txBody>
      </p:sp>
      <p:sp>
        <p:nvSpPr>
          <p:cNvPr id="7" name="Footer Placeholder 4"/>
          <p:cNvSpPr>
            <a:spLocks noGrp="1"/>
          </p:cNvSpPr>
          <p:nvPr>
            <p:ph type="ftr" sz="quarter" idx="11"/>
          </p:nvPr>
        </p:nvSpPr>
        <p:spPr/>
        <p:txBody>
          <a:bodyPr/>
          <a:lstStyle/>
          <a:p>
            <a:pPr>
              <a:defRPr/>
            </a:pPr>
            <a:r>
              <a:rPr lang="en-US" i="1">
                <a:solidFill>
                  <a:schemeClr val="accent1">
                    <a:lumMod val="75000"/>
                  </a:schemeClr>
                </a:solidFill>
              </a:rPr>
              <a:t>Office of Nuclear Energy Overview</a:t>
            </a:r>
            <a:endParaRPr lang="en-US"/>
          </a:p>
        </p:txBody>
      </p:sp>
      <p:sp>
        <p:nvSpPr>
          <p:cNvPr id="3" name="Slide Number Placeholder 2"/>
          <p:cNvSpPr>
            <a:spLocks noGrp="1"/>
          </p:cNvSpPr>
          <p:nvPr>
            <p:ph type="sldNum" sz="quarter" idx="12"/>
          </p:nvPr>
        </p:nvSpPr>
        <p:spPr/>
        <p:txBody>
          <a:bodyPr/>
          <a:lstStyle/>
          <a:p>
            <a:pPr>
              <a:defRPr/>
            </a:pPr>
            <a:fld id="{6D885C13-66A5-4D66-A6C2-319BA5063639}" type="slidenum">
              <a:rPr lang="en-US" smtClean="0">
                <a:solidFill>
                  <a:srgbClr val="214877">
                    <a:tint val="75000"/>
                  </a:srgbClr>
                </a:solidFill>
              </a:rPr>
              <a:pPr>
                <a:defRPr/>
              </a:pPr>
              <a:t>23</a:t>
            </a:fld>
            <a:endParaRPr lang="en-US">
              <a:solidFill>
                <a:srgbClr val="214877">
                  <a:tint val="75000"/>
                </a:srgbClr>
              </a:solidFill>
            </a:endParaRPr>
          </a:p>
        </p:txBody>
      </p:sp>
      <p:pic>
        <p:nvPicPr>
          <p:cNvPr id="5" name="Picture 4">
            <a:extLst>
              <a:ext uri="{FF2B5EF4-FFF2-40B4-BE49-F238E27FC236}">
                <a16:creationId xmlns:a16="http://schemas.microsoft.com/office/drawing/2014/main" id="{59281DA7-1098-9043-A2F0-9E0DE1F7E3A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579620" y="876300"/>
            <a:ext cx="7147560" cy="51054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8FDA74B9-3DE8-A740-B002-A70CB2BF240D}"/>
              </a:ext>
            </a:extLst>
          </p:cNvPr>
          <p:cNvSpPr txBox="1"/>
          <p:nvPr/>
        </p:nvSpPr>
        <p:spPr>
          <a:xfrm>
            <a:off x="9131717" y="6038220"/>
            <a:ext cx="2268570" cy="261610"/>
          </a:xfrm>
          <a:prstGeom prst="rect">
            <a:avLst/>
          </a:prstGeom>
          <a:noFill/>
        </p:spPr>
        <p:txBody>
          <a:bodyPr wrap="none" rtlCol="0">
            <a:spAutoFit/>
          </a:bodyPr>
          <a:lstStyle/>
          <a:p>
            <a:r>
              <a:rPr lang="en-US" sz="1100" b="1"/>
              <a:t>Exelon: Dresden Generating Station</a:t>
            </a:r>
          </a:p>
        </p:txBody>
      </p:sp>
      <p:sp>
        <p:nvSpPr>
          <p:cNvPr id="10" name="TextBox 9">
            <a:extLst>
              <a:ext uri="{FF2B5EF4-FFF2-40B4-BE49-F238E27FC236}">
                <a16:creationId xmlns:a16="http://schemas.microsoft.com/office/drawing/2014/main" id="{DC377FCD-D148-BD41-A620-5E3055709CEF}"/>
              </a:ext>
            </a:extLst>
          </p:cNvPr>
          <p:cNvSpPr txBox="1"/>
          <p:nvPr/>
        </p:nvSpPr>
        <p:spPr>
          <a:xfrm>
            <a:off x="304800" y="939227"/>
            <a:ext cx="4114800" cy="1200329"/>
          </a:xfrm>
          <a:prstGeom prst="rect">
            <a:avLst/>
          </a:prstGeom>
          <a:noFill/>
        </p:spPr>
        <p:txBody>
          <a:bodyPr wrap="square" rtlCol="0">
            <a:spAutoFit/>
          </a:bodyPr>
          <a:lstStyle/>
          <a:p>
            <a:pPr algn="ctr"/>
            <a:r>
              <a:rPr lang="en-US" sz="2400" b="1"/>
              <a:t>Enhance Performance, Reduce Operating Costs,</a:t>
            </a:r>
          </a:p>
          <a:p>
            <a:pPr algn="ctr"/>
            <a:r>
              <a:rPr lang="en-US" sz="2400" b="1"/>
              <a:t>Internalize Externalities</a:t>
            </a:r>
          </a:p>
        </p:txBody>
      </p:sp>
      <p:sp>
        <p:nvSpPr>
          <p:cNvPr id="11" name="TextBox 10">
            <a:extLst>
              <a:ext uri="{FF2B5EF4-FFF2-40B4-BE49-F238E27FC236}">
                <a16:creationId xmlns:a16="http://schemas.microsoft.com/office/drawing/2014/main" id="{E0FC3FF0-1ACF-B540-AFEA-CB6DA940C340}"/>
              </a:ext>
            </a:extLst>
          </p:cNvPr>
          <p:cNvSpPr txBox="1"/>
          <p:nvPr/>
        </p:nvSpPr>
        <p:spPr>
          <a:xfrm>
            <a:off x="685800" y="2389622"/>
            <a:ext cx="3352800" cy="3477875"/>
          </a:xfrm>
          <a:prstGeom prst="rect">
            <a:avLst/>
          </a:prstGeom>
          <a:noFill/>
        </p:spPr>
        <p:txBody>
          <a:bodyPr wrap="square" rtlCol="0">
            <a:spAutoFit/>
          </a:bodyPr>
          <a:lstStyle/>
          <a:p>
            <a:pPr marL="285750" indent="-285750">
              <a:buFont typeface="Arial" panose="020B0604020202020204" pitchFamily="34" charset="0"/>
              <a:buChar char="•"/>
            </a:pPr>
            <a:r>
              <a:rPr lang="en-US" sz="2000"/>
              <a:t>Digitize analog systems</a:t>
            </a:r>
          </a:p>
          <a:p>
            <a:pPr marL="285750" indent="-285750">
              <a:buFont typeface="Arial" panose="020B0604020202020204" pitchFamily="34" charset="0"/>
              <a:buChar char="•"/>
            </a:pPr>
            <a:r>
              <a:rPr lang="en-US" sz="2000"/>
              <a:t>Provide technical analysis for continued long-term operation</a:t>
            </a:r>
          </a:p>
          <a:p>
            <a:pPr marL="285750" indent="-285750">
              <a:buFont typeface="Arial" panose="020B0604020202020204" pitchFamily="34" charset="0"/>
              <a:buChar char="•"/>
            </a:pPr>
            <a:r>
              <a:rPr lang="en-US" sz="2000"/>
              <a:t>Commercialize Accident Tolerant Fuels</a:t>
            </a:r>
          </a:p>
          <a:p>
            <a:pPr marL="285750" indent="-285750">
              <a:buFont typeface="Arial" panose="020B0604020202020204" pitchFamily="34" charset="0"/>
              <a:buChar char="•"/>
            </a:pPr>
            <a:r>
              <a:rPr lang="en-US" sz="2000"/>
              <a:t>Identify new markets and use cases</a:t>
            </a:r>
          </a:p>
          <a:p>
            <a:pPr marL="285750" indent="-285750">
              <a:buFont typeface="Arial" panose="020B0604020202020204" pitchFamily="34" charset="0"/>
              <a:buChar char="•"/>
            </a:pPr>
            <a:r>
              <a:rPr lang="en-US" sz="2000"/>
              <a:t>Demonstrate hydrogen production </a:t>
            </a:r>
          </a:p>
          <a:p>
            <a:pPr marL="285750" indent="-285750">
              <a:buFont typeface="Arial" panose="020B0604020202020204" pitchFamily="34" charset="0"/>
              <a:buChar char="•"/>
            </a:pPr>
            <a:endParaRPr lang="en-US" sz="2000"/>
          </a:p>
        </p:txBody>
      </p:sp>
    </p:spTree>
    <p:extLst>
      <p:ext uri="{BB962C8B-B14F-4D97-AF65-F5344CB8AC3E}">
        <p14:creationId xmlns:p14="http://schemas.microsoft.com/office/powerpoint/2010/main" val="105290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7D9EF"/>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B087AC2A-80EB-4E3F-BB33-A1F0D26FC02E}"/>
              </a:ext>
            </a:extLst>
          </p:cNvPr>
          <p:cNvSpPr/>
          <p:nvPr/>
        </p:nvSpPr>
        <p:spPr bwMode="auto">
          <a:xfrm>
            <a:off x="630239" y="1112838"/>
            <a:ext cx="11018438" cy="1093787"/>
          </a:xfrm>
          <a:prstGeom prst="rect">
            <a:avLst/>
          </a:prstGeom>
          <a:gradFill flip="none" rotWithShape="1">
            <a:gsLst>
              <a:gs pos="0">
                <a:schemeClr val="tx1"/>
              </a:gs>
              <a:gs pos="66000">
                <a:srgbClr val="FFFFFF">
                  <a:alpha val="0"/>
                </a:srgbClr>
              </a:gs>
            </a:gsLst>
            <a:lin ang="0" scaled="1"/>
            <a:tileRect/>
          </a:gra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14877"/>
              </a:solidFill>
              <a:effectLst/>
              <a:uLnTx/>
              <a:uFillTx/>
              <a:latin typeface="Times New Roman" pitchFamily="18" charset="0"/>
              <a:ea typeface="+mn-ea"/>
              <a:cs typeface="+mn-cs"/>
            </a:endParaRPr>
          </a:p>
        </p:txBody>
      </p:sp>
      <p:sp>
        <p:nvSpPr>
          <p:cNvPr id="27652" name="TextBox 45">
            <a:extLst>
              <a:ext uri="{FF2B5EF4-FFF2-40B4-BE49-F238E27FC236}">
                <a16:creationId xmlns:a16="http://schemas.microsoft.com/office/drawing/2014/main" id="{F2ABCA08-B49B-4906-985D-362DFDF6BF70}"/>
              </a:ext>
            </a:extLst>
          </p:cNvPr>
          <p:cNvSpPr txBox="1">
            <a:spLocks noChangeArrowheads="1"/>
          </p:cNvSpPr>
          <p:nvPr/>
        </p:nvSpPr>
        <p:spPr bwMode="auto">
          <a:xfrm>
            <a:off x="1323975" y="1335088"/>
            <a:ext cx="1414463"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r" defTabSz="914400" rtl="0" eaLnBrk="1" fontAlgn="base" latinLnBrk="0" hangingPunct="1">
              <a:lnSpc>
                <a:spcPct val="85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rPr>
              <a:t>NOW</a:t>
            </a:r>
          </a:p>
        </p:txBody>
      </p:sp>
      <p:cxnSp>
        <p:nvCxnSpPr>
          <p:cNvPr id="27653" name="Straight Connector 47">
            <a:extLst>
              <a:ext uri="{FF2B5EF4-FFF2-40B4-BE49-F238E27FC236}">
                <a16:creationId xmlns:a16="http://schemas.microsoft.com/office/drawing/2014/main" id="{B9846B97-DE11-45B7-9A1D-89E357804680}"/>
              </a:ext>
            </a:extLst>
          </p:cNvPr>
          <p:cNvCxnSpPr>
            <a:cxnSpLocks noChangeShapeType="1"/>
          </p:cNvCxnSpPr>
          <p:nvPr/>
        </p:nvCxnSpPr>
        <p:spPr bwMode="auto">
          <a:xfrm>
            <a:off x="2846388" y="1195388"/>
            <a:ext cx="0" cy="857250"/>
          </a:xfrm>
          <a:prstGeom prst="line">
            <a:avLst/>
          </a:prstGeom>
          <a:noFill/>
          <a:ln w="28575" algn="ctr">
            <a:solidFill>
              <a:srgbClr val="FFFFFF"/>
            </a:solidFill>
            <a:round/>
            <a:headEnd/>
            <a:tailEnd/>
          </a:ln>
        </p:spPr>
      </p:cxnSp>
      <p:sp>
        <p:nvSpPr>
          <p:cNvPr id="27654" name="TextBox 94">
            <a:extLst>
              <a:ext uri="{FF2B5EF4-FFF2-40B4-BE49-F238E27FC236}">
                <a16:creationId xmlns:a16="http://schemas.microsoft.com/office/drawing/2014/main" id="{1107248A-904B-41ED-9287-BD3DB5965F28}"/>
              </a:ext>
            </a:extLst>
          </p:cNvPr>
          <p:cNvSpPr txBox="1">
            <a:spLocks noChangeArrowheads="1"/>
          </p:cNvSpPr>
          <p:nvPr/>
        </p:nvSpPr>
        <p:spPr bwMode="auto">
          <a:xfrm>
            <a:off x="7510463" y="1404938"/>
            <a:ext cx="4349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Baseload Electricity Generation</a:t>
            </a:r>
          </a:p>
        </p:txBody>
      </p:sp>
      <p:pic>
        <p:nvPicPr>
          <p:cNvPr id="7" name="Picture 6">
            <a:extLst>
              <a:ext uri="{FF2B5EF4-FFF2-40B4-BE49-F238E27FC236}">
                <a16:creationId xmlns:a16="http://schemas.microsoft.com/office/drawing/2014/main" id="{623E6A4C-0319-4C67-BAF6-D698BDF6BA9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330950" y="1169988"/>
            <a:ext cx="1017588" cy="1019175"/>
          </a:xfrm>
          <a:prstGeom prst="rect">
            <a:avLst/>
          </a:prstGeom>
          <a:effectLst>
            <a:outerShdw blurRad="50800" dist="38100" dir="2700000" algn="tl" rotWithShape="0">
              <a:prstClr val="black">
                <a:alpha val="40000"/>
              </a:prstClr>
            </a:outerShdw>
          </a:effectLst>
        </p:spPr>
      </p:pic>
      <p:sp>
        <p:nvSpPr>
          <p:cNvPr id="27656" name="Right Arrow 42">
            <a:extLst>
              <a:ext uri="{FF2B5EF4-FFF2-40B4-BE49-F238E27FC236}">
                <a16:creationId xmlns:a16="http://schemas.microsoft.com/office/drawing/2014/main" id="{77A66480-F750-4615-BEFF-11EE2C2D5E56}"/>
              </a:ext>
            </a:extLst>
          </p:cNvPr>
          <p:cNvSpPr>
            <a:spLocks noChangeArrowheads="1"/>
          </p:cNvSpPr>
          <p:nvPr/>
        </p:nvSpPr>
        <p:spPr bwMode="auto">
          <a:xfrm>
            <a:off x="4794250" y="1203325"/>
            <a:ext cx="1325563" cy="889000"/>
          </a:xfrm>
          <a:prstGeom prst="rightArrow">
            <a:avLst>
              <a:gd name="adj1" fmla="val 66870"/>
              <a:gd name="adj2" fmla="val 50054"/>
            </a:avLst>
          </a:prstGeom>
          <a:gradFill rotWithShape="1">
            <a:gsLst>
              <a:gs pos="0">
                <a:schemeClr val="bg1">
                  <a:alpha val="0"/>
                </a:schemeClr>
              </a:gs>
              <a:gs pos="100000">
                <a:schemeClr val="tx2">
                  <a:alpha val="67000"/>
                </a:schemeClr>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214877"/>
              </a:solidFill>
              <a:effectLst/>
              <a:uLnTx/>
              <a:uFillTx/>
              <a:latin typeface="Times New Roman" panose="02020603050405020304" pitchFamily="18" charset="0"/>
              <a:ea typeface="+mn-ea"/>
              <a:cs typeface="+mn-cs"/>
            </a:endParaRPr>
          </a:p>
        </p:txBody>
      </p:sp>
      <p:cxnSp>
        <p:nvCxnSpPr>
          <p:cNvPr id="40" name="Straight Connector 39">
            <a:extLst>
              <a:ext uri="{FF2B5EF4-FFF2-40B4-BE49-F238E27FC236}">
                <a16:creationId xmlns:a16="http://schemas.microsoft.com/office/drawing/2014/main" id="{A1B59D3E-0408-4A97-8046-9FDA3D6AD09F}"/>
              </a:ext>
            </a:extLst>
          </p:cNvPr>
          <p:cNvCxnSpPr/>
          <p:nvPr/>
        </p:nvCxnSpPr>
        <p:spPr bwMode="auto">
          <a:xfrm>
            <a:off x="544010" y="6501606"/>
            <a:ext cx="10956385" cy="0"/>
          </a:xfrm>
          <a:prstGeom prst="line">
            <a:avLst/>
          </a:prstGeom>
          <a:solidFill>
            <a:schemeClr val="accent1"/>
          </a:solidFill>
          <a:ln w="41275" cap="flat" cmpd="sng" algn="ctr">
            <a:gradFill flip="none" rotWithShape="1">
              <a:gsLst>
                <a:gs pos="0">
                  <a:schemeClr val="bg1">
                    <a:alpha val="0"/>
                  </a:schemeClr>
                </a:gs>
                <a:gs pos="100000">
                  <a:srgbClr val="FFFFFF">
                    <a:alpha val="0"/>
                  </a:srgbClr>
                </a:gs>
                <a:gs pos="50000">
                  <a:schemeClr val="tx2"/>
                </a:gs>
              </a:gsLst>
              <a:lin ang="0" scaled="1"/>
              <a:tileRect/>
            </a:gradFill>
            <a:prstDash val="solid"/>
            <a:round/>
            <a:headEnd type="none" w="med" len="med"/>
            <a:tailEnd type="none" w="med" len="med"/>
          </a:ln>
          <a:effectLst/>
        </p:spPr>
      </p:cxnSp>
      <p:pic>
        <p:nvPicPr>
          <p:cNvPr id="59" name="Picture 58">
            <a:extLst>
              <a:ext uri="{FF2B5EF4-FFF2-40B4-BE49-F238E27FC236}">
                <a16:creationId xmlns:a16="http://schemas.microsoft.com/office/drawing/2014/main" id="{FE4B71FE-BEDE-4F33-9081-F4EC1ACF726D}"/>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459163" y="1112838"/>
            <a:ext cx="1079500" cy="1076325"/>
          </a:xfrm>
          <a:prstGeom prst="rect">
            <a:avLst/>
          </a:prstGeom>
          <a:effectLst>
            <a:outerShdw blurRad="50800" dist="38100" dir="2700000" algn="tl" rotWithShape="0">
              <a:prstClr val="black">
                <a:alpha val="40000"/>
              </a:prstClr>
            </a:outerShdw>
          </a:effectLst>
        </p:spPr>
      </p:pic>
      <p:grpSp>
        <p:nvGrpSpPr>
          <p:cNvPr id="2" name="Group 1">
            <a:extLst>
              <a:ext uri="{FF2B5EF4-FFF2-40B4-BE49-F238E27FC236}">
                <a16:creationId xmlns:a16="http://schemas.microsoft.com/office/drawing/2014/main" id="{911319C6-C361-4316-98F8-F7CCDC0CDDF9}"/>
              </a:ext>
            </a:extLst>
          </p:cNvPr>
          <p:cNvGrpSpPr>
            <a:grpSpLocks/>
          </p:cNvGrpSpPr>
          <p:nvPr/>
        </p:nvGrpSpPr>
        <p:grpSpPr bwMode="auto">
          <a:xfrm>
            <a:off x="630238" y="2325688"/>
            <a:ext cx="11456987" cy="4262437"/>
            <a:chOff x="629743" y="2325639"/>
            <a:chExt cx="11458010" cy="4261784"/>
          </a:xfrm>
        </p:grpSpPr>
        <p:grpSp>
          <p:nvGrpSpPr>
            <p:cNvPr id="27660" name="Group 9">
              <a:extLst>
                <a:ext uri="{FF2B5EF4-FFF2-40B4-BE49-F238E27FC236}">
                  <a16:creationId xmlns:a16="http://schemas.microsoft.com/office/drawing/2014/main" id="{CC729AF0-2678-4B8F-9B1D-79DA7AF30253}"/>
                </a:ext>
              </a:extLst>
            </p:cNvPr>
            <p:cNvGrpSpPr>
              <a:grpSpLocks/>
            </p:cNvGrpSpPr>
            <p:nvPr/>
          </p:nvGrpSpPr>
          <p:grpSpPr bwMode="auto">
            <a:xfrm>
              <a:off x="629743" y="2325639"/>
              <a:ext cx="11458010" cy="4261784"/>
              <a:chOff x="1429577" y="2242324"/>
              <a:chExt cx="10658176" cy="3964287"/>
            </a:xfrm>
          </p:grpSpPr>
          <p:sp>
            <p:nvSpPr>
              <p:cNvPr id="49" name="Rectangle 48">
                <a:extLst>
                  <a:ext uri="{FF2B5EF4-FFF2-40B4-BE49-F238E27FC236}">
                    <a16:creationId xmlns:a16="http://schemas.microsoft.com/office/drawing/2014/main" id="{F9D7C74F-641B-4BAC-B950-717377F64279}"/>
                  </a:ext>
                </a:extLst>
              </p:cNvPr>
              <p:cNvSpPr/>
              <p:nvPr/>
            </p:nvSpPr>
            <p:spPr bwMode="auto">
              <a:xfrm>
                <a:off x="1429577" y="2242324"/>
                <a:ext cx="10191567" cy="3887494"/>
              </a:xfrm>
              <a:prstGeom prst="rect">
                <a:avLst/>
              </a:prstGeom>
              <a:gradFill flip="none" rotWithShape="1">
                <a:gsLst>
                  <a:gs pos="0">
                    <a:srgbClr val="759761"/>
                  </a:gs>
                  <a:gs pos="66000">
                    <a:srgbClr val="FFFFFF">
                      <a:alpha val="0"/>
                    </a:srgbClr>
                  </a:gs>
                </a:gsLst>
                <a:lin ang="0" scaled="1"/>
                <a:tileRect/>
              </a:gra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14877"/>
                  </a:solidFill>
                  <a:effectLst/>
                  <a:uLnTx/>
                  <a:uFillTx/>
                  <a:latin typeface="Times New Roman" pitchFamily="18" charset="0"/>
                  <a:ea typeface="+mn-ea"/>
                  <a:cs typeface="+mn-cs"/>
                </a:endParaRPr>
              </a:p>
            </p:txBody>
          </p:sp>
          <p:sp>
            <p:nvSpPr>
              <p:cNvPr id="27666" name="Oval 87">
                <a:extLst>
                  <a:ext uri="{FF2B5EF4-FFF2-40B4-BE49-F238E27FC236}">
                    <a16:creationId xmlns:a16="http://schemas.microsoft.com/office/drawing/2014/main" id="{8CDD929C-EF9D-403C-82DA-41BA992108D5}"/>
                  </a:ext>
                </a:extLst>
              </p:cNvPr>
              <p:cNvSpPr>
                <a:spLocks noChangeArrowheads="1"/>
              </p:cNvSpPr>
              <p:nvPr/>
            </p:nvSpPr>
            <p:spPr bwMode="auto">
              <a:xfrm>
                <a:off x="4586132" y="2555831"/>
                <a:ext cx="5166558" cy="3012982"/>
              </a:xfrm>
              <a:prstGeom prst="ellipse">
                <a:avLst/>
              </a:prstGeom>
              <a:solidFill>
                <a:srgbClr val="FFFFFF">
                  <a:alpha val="30196"/>
                </a:srgbClr>
              </a:solidFill>
              <a:ln w="76200" algn="ctr">
                <a:solidFill>
                  <a:srgbClr val="759761">
                    <a:alpha val="30196"/>
                  </a:srgbClr>
                </a:solidFill>
                <a:round/>
                <a:headEnd/>
                <a:tailEnd/>
              </a:ln>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214877"/>
                  </a:solidFill>
                  <a:effectLst/>
                  <a:uLnTx/>
                  <a:uFillTx/>
                  <a:latin typeface="Times New Roman" panose="02020603050405020304" pitchFamily="18" charset="0"/>
                  <a:ea typeface="+mn-ea"/>
                  <a:cs typeface="+mn-cs"/>
                </a:endParaRPr>
              </a:p>
            </p:txBody>
          </p:sp>
          <p:sp>
            <p:nvSpPr>
              <p:cNvPr id="27667" name="TextBox 49">
                <a:extLst>
                  <a:ext uri="{FF2B5EF4-FFF2-40B4-BE49-F238E27FC236}">
                    <a16:creationId xmlns:a16="http://schemas.microsoft.com/office/drawing/2014/main" id="{F8968B64-A239-421C-9E31-51BF22FD840C}"/>
                  </a:ext>
                </a:extLst>
              </p:cNvPr>
              <p:cNvSpPr txBox="1">
                <a:spLocks noChangeArrowheads="1"/>
              </p:cNvSpPr>
              <p:nvPr/>
            </p:nvSpPr>
            <p:spPr bwMode="auto">
              <a:xfrm>
                <a:off x="1519295" y="2508125"/>
                <a:ext cx="1814269" cy="56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r" defTabSz="914400" rtl="0" eaLnBrk="1" fontAlgn="base" latinLnBrk="0" hangingPunct="1">
                  <a:lnSpc>
                    <a:spcPct val="85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rPr>
                  <a:t>FUTURE</a:t>
                </a:r>
              </a:p>
            </p:txBody>
          </p:sp>
          <p:cxnSp>
            <p:nvCxnSpPr>
              <p:cNvPr id="27668" name="Straight Connector 50">
                <a:extLst>
                  <a:ext uri="{FF2B5EF4-FFF2-40B4-BE49-F238E27FC236}">
                    <a16:creationId xmlns:a16="http://schemas.microsoft.com/office/drawing/2014/main" id="{A61B3737-DF5D-43F5-8D12-6DFA687BEB28}"/>
                  </a:ext>
                </a:extLst>
              </p:cNvPr>
              <p:cNvCxnSpPr>
                <a:cxnSpLocks noChangeShapeType="1"/>
              </p:cNvCxnSpPr>
              <p:nvPr/>
            </p:nvCxnSpPr>
            <p:spPr bwMode="auto">
              <a:xfrm>
                <a:off x="3437711" y="2298390"/>
                <a:ext cx="0" cy="797515"/>
              </a:xfrm>
              <a:prstGeom prst="line">
                <a:avLst/>
              </a:prstGeom>
              <a:noFill/>
              <a:ln w="28575" algn="ctr">
                <a:solidFill>
                  <a:srgbClr val="FFFFFF"/>
                </a:solidFill>
                <a:round/>
                <a:headEnd/>
                <a:tailEnd/>
              </a:ln>
            </p:spPr>
          </p:cxnSp>
          <p:cxnSp>
            <p:nvCxnSpPr>
              <p:cNvPr id="27669" name="Straight Arrow Connector 90">
                <a:extLst>
                  <a:ext uri="{FF2B5EF4-FFF2-40B4-BE49-F238E27FC236}">
                    <a16:creationId xmlns:a16="http://schemas.microsoft.com/office/drawing/2014/main" id="{422320AE-3227-4881-B23C-B05481C26A0A}"/>
                  </a:ext>
                </a:extLst>
              </p:cNvPr>
              <p:cNvCxnSpPr>
                <a:cxnSpLocks noChangeShapeType="1"/>
              </p:cNvCxnSpPr>
              <p:nvPr/>
            </p:nvCxnSpPr>
            <p:spPr bwMode="auto">
              <a:xfrm>
                <a:off x="7516208" y="4418397"/>
                <a:ext cx="163793" cy="422446"/>
              </a:xfrm>
              <a:prstGeom prst="straightConnector1">
                <a:avLst/>
              </a:prstGeom>
              <a:noFill/>
              <a:ln w="38100" algn="ctr">
                <a:solidFill>
                  <a:schemeClr val="tx1"/>
                </a:solidFill>
                <a:round/>
                <a:headEnd/>
                <a:tailEnd type="triangle" w="med" len="lg"/>
              </a:ln>
            </p:spPr>
          </p:cxnSp>
          <p:cxnSp>
            <p:nvCxnSpPr>
              <p:cNvPr id="27670" name="Straight Arrow Connector 92">
                <a:extLst>
                  <a:ext uri="{FF2B5EF4-FFF2-40B4-BE49-F238E27FC236}">
                    <a16:creationId xmlns:a16="http://schemas.microsoft.com/office/drawing/2014/main" id="{C86EF0C1-079F-4913-A989-D4BF57D9F8DA}"/>
                  </a:ext>
                </a:extLst>
              </p:cNvPr>
              <p:cNvCxnSpPr>
                <a:cxnSpLocks noChangeShapeType="1"/>
              </p:cNvCxnSpPr>
              <p:nvPr/>
            </p:nvCxnSpPr>
            <p:spPr bwMode="auto">
              <a:xfrm flipH="1">
                <a:off x="6583291" y="4333469"/>
                <a:ext cx="253478" cy="532354"/>
              </a:xfrm>
              <a:prstGeom prst="straightConnector1">
                <a:avLst/>
              </a:prstGeom>
              <a:noFill/>
              <a:ln w="38100" algn="ctr">
                <a:solidFill>
                  <a:schemeClr val="tx1"/>
                </a:solidFill>
                <a:round/>
                <a:headEnd/>
                <a:tailEnd type="triangle" w="med" len="lg"/>
              </a:ln>
            </p:spPr>
          </p:cxnSp>
          <p:cxnSp>
            <p:nvCxnSpPr>
              <p:cNvPr id="27671" name="Straight Arrow Connector 95">
                <a:extLst>
                  <a:ext uri="{FF2B5EF4-FFF2-40B4-BE49-F238E27FC236}">
                    <a16:creationId xmlns:a16="http://schemas.microsoft.com/office/drawing/2014/main" id="{F01C757A-67D9-4B77-BE1A-30C0E39F4DD6}"/>
                  </a:ext>
                </a:extLst>
              </p:cNvPr>
              <p:cNvCxnSpPr>
                <a:cxnSpLocks noChangeShapeType="1"/>
              </p:cNvCxnSpPr>
              <p:nvPr/>
            </p:nvCxnSpPr>
            <p:spPr bwMode="auto">
              <a:xfrm>
                <a:off x="7804303" y="4177107"/>
                <a:ext cx="745216" cy="501966"/>
              </a:xfrm>
              <a:prstGeom prst="straightConnector1">
                <a:avLst/>
              </a:prstGeom>
              <a:noFill/>
              <a:ln w="38100" algn="ctr">
                <a:solidFill>
                  <a:schemeClr val="tx1"/>
                </a:solidFill>
                <a:round/>
                <a:headEnd/>
                <a:tailEnd type="triangle" w="med" len="lg"/>
              </a:ln>
            </p:spPr>
          </p:cxnSp>
          <p:cxnSp>
            <p:nvCxnSpPr>
              <p:cNvPr id="27672" name="Straight Arrow Connector 97">
                <a:extLst>
                  <a:ext uri="{FF2B5EF4-FFF2-40B4-BE49-F238E27FC236}">
                    <a16:creationId xmlns:a16="http://schemas.microsoft.com/office/drawing/2014/main" id="{66BE458D-7994-4227-8169-DEC21C45CF3C}"/>
                  </a:ext>
                </a:extLst>
              </p:cNvPr>
              <p:cNvCxnSpPr>
                <a:cxnSpLocks noChangeShapeType="1"/>
              </p:cNvCxnSpPr>
              <p:nvPr/>
            </p:nvCxnSpPr>
            <p:spPr bwMode="auto">
              <a:xfrm>
                <a:off x="7829283" y="4027231"/>
                <a:ext cx="1296546" cy="4758"/>
              </a:xfrm>
              <a:prstGeom prst="straightConnector1">
                <a:avLst/>
              </a:prstGeom>
              <a:noFill/>
              <a:ln w="38100" algn="ctr">
                <a:solidFill>
                  <a:schemeClr val="tx1"/>
                </a:solidFill>
                <a:round/>
                <a:headEnd/>
                <a:tailEnd type="triangle" w="med" len="lg"/>
              </a:ln>
            </p:spPr>
          </p:cxnSp>
          <p:cxnSp>
            <p:nvCxnSpPr>
              <p:cNvPr id="27673" name="Straight Arrow Connector 99">
                <a:extLst>
                  <a:ext uri="{FF2B5EF4-FFF2-40B4-BE49-F238E27FC236}">
                    <a16:creationId xmlns:a16="http://schemas.microsoft.com/office/drawing/2014/main" id="{E60AAC51-EBA0-4905-9AF1-255F3904B5B5}"/>
                  </a:ext>
                </a:extLst>
              </p:cNvPr>
              <p:cNvCxnSpPr>
                <a:cxnSpLocks noChangeShapeType="1"/>
              </p:cNvCxnSpPr>
              <p:nvPr/>
            </p:nvCxnSpPr>
            <p:spPr bwMode="auto">
              <a:xfrm flipV="1">
                <a:off x="7817506" y="3253466"/>
                <a:ext cx="994890" cy="572266"/>
              </a:xfrm>
              <a:prstGeom prst="straightConnector1">
                <a:avLst/>
              </a:prstGeom>
              <a:noFill/>
              <a:ln w="38100" algn="ctr">
                <a:solidFill>
                  <a:schemeClr val="tx1"/>
                </a:solidFill>
                <a:round/>
                <a:headEnd/>
                <a:tailEnd type="triangle" w="med" len="lg"/>
              </a:ln>
            </p:spPr>
          </p:cxnSp>
          <p:cxnSp>
            <p:nvCxnSpPr>
              <p:cNvPr id="27674" name="Straight Arrow Connector 106">
                <a:extLst>
                  <a:ext uri="{FF2B5EF4-FFF2-40B4-BE49-F238E27FC236}">
                    <a16:creationId xmlns:a16="http://schemas.microsoft.com/office/drawing/2014/main" id="{75A89BD3-7D4D-4879-8650-F040CD01FC60}"/>
                  </a:ext>
                </a:extLst>
              </p:cNvPr>
              <p:cNvCxnSpPr>
                <a:cxnSpLocks noChangeShapeType="1"/>
              </p:cNvCxnSpPr>
              <p:nvPr/>
            </p:nvCxnSpPr>
            <p:spPr bwMode="auto">
              <a:xfrm>
                <a:off x="5550692" y="3439504"/>
                <a:ext cx="1077798" cy="390272"/>
              </a:xfrm>
              <a:prstGeom prst="straightConnector1">
                <a:avLst/>
              </a:prstGeom>
              <a:noFill/>
              <a:ln w="28575" algn="ctr">
                <a:solidFill>
                  <a:srgbClr val="759761"/>
                </a:solidFill>
                <a:round/>
                <a:headEnd/>
                <a:tailEnd type="triangle" w="med" len="lg"/>
              </a:ln>
            </p:spPr>
          </p:cxnSp>
          <p:cxnSp>
            <p:nvCxnSpPr>
              <p:cNvPr id="27675" name="Straight Arrow Connector 108">
                <a:extLst>
                  <a:ext uri="{FF2B5EF4-FFF2-40B4-BE49-F238E27FC236}">
                    <a16:creationId xmlns:a16="http://schemas.microsoft.com/office/drawing/2014/main" id="{60A06378-1766-4770-B517-392E6A450463}"/>
                  </a:ext>
                </a:extLst>
              </p:cNvPr>
              <p:cNvCxnSpPr>
                <a:cxnSpLocks noChangeShapeType="1"/>
              </p:cNvCxnSpPr>
              <p:nvPr/>
            </p:nvCxnSpPr>
            <p:spPr bwMode="auto">
              <a:xfrm flipV="1">
                <a:off x="4723640" y="3974363"/>
                <a:ext cx="1883659" cy="219433"/>
              </a:xfrm>
              <a:prstGeom prst="straightConnector1">
                <a:avLst/>
              </a:prstGeom>
              <a:noFill/>
              <a:ln w="28575" algn="ctr">
                <a:solidFill>
                  <a:srgbClr val="759761"/>
                </a:solidFill>
                <a:round/>
                <a:headEnd/>
                <a:tailEnd type="triangle" w="med" len="lg"/>
              </a:ln>
            </p:spPr>
          </p:cxnSp>
          <p:cxnSp>
            <p:nvCxnSpPr>
              <p:cNvPr id="27676" name="Straight Arrow Connector 110">
                <a:extLst>
                  <a:ext uri="{FF2B5EF4-FFF2-40B4-BE49-F238E27FC236}">
                    <a16:creationId xmlns:a16="http://schemas.microsoft.com/office/drawing/2014/main" id="{7BF6B37B-D6D2-48F7-912F-1F37A16AD632}"/>
                  </a:ext>
                </a:extLst>
              </p:cNvPr>
              <p:cNvCxnSpPr>
                <a:cxnSpLocks noChangeShapeType="1"/>
              </p:cNvCxnSpPr>
              <p:nvPr/>
            </p:nvCxnSpPr>
            <p:spPr bwMode="auto">
              <a:xfrm flipV="1">
                <a:off x="5035191" y="4102171"/>
                <a:ext cx="1645043" cy="599025"/>
              </a:xfrm>
              <a:prstGeom prst="straightConnector1">
                <a:avLst/>
              </a:prstGeom>
              <a:noFill/>
              <a:ln w="28575" algn="ctr">
                <a:solidFill>
                  <a:srgbClr val="759761"/>
                </a:solidFill>
                <a:round/>
                <a:headEnd/>
                <a:tailEnd type="triangle" w="med" len="lg"/>
              </a:ln>
            </p:spPr>
          </p:cxnSp>
          <p:grpSp>
            <p:nvGrpSpPr>
              <p:cNvPr id="27677" name="Group 126">
                <a:extLst>
                  <a:ext uri="{FF2B5EF4-FFF2-40B4-BE49-F238E27FC236}">
                    <a16:creationId xmlns:a16="http://schemas.microsoft.com/office/drawing/2014/main" id="{2F525AD2-078A-467F-B681-5E7810C4A492}"/>
                  </a:ext>
                </a:extLst>
              </p:cNvPr>
              <p:cNvGrpSpPr>
                <a:grpSpLocks/>
              </p:cNvGrpSpPr>
              <p:nvPr/>
            </p:nvGrpSpPr>
            <p:grpSpPr bwMode="auto">
              <a:xfrm>
                <a:off x="6590576" y="2766132"/>
                <a:ext cx="1225414" cy="820591"/>
                <a:chOff x="4782911" y="3291115"/>
                <a:chExt cx="1099457" cy="736244"/>
              </a:xfrm>
            </p:grpSpPr>
            <p:cxnSp>
              <p:nvCxnSpPr>
                <p:cNvPr id="27702" name="Straight Arrow Connector 112">
                  <a:extLst>
                    <a:ext uri="{FF2B5EF4-FFF2-40B4-BE49-F238E27FC236}">
                      <a16:creationId xmlns:a16="http://schemas.microsoft.com/office/drawing/2014/main" id="{25236392-092D-4769-915D-7C4FE6B40CFB}"/>
                    </a:ext>
                  </a:extLst>
                </p:cNvPr>
                <p:cNvCxnSpPr>
                  <a:cxnSpLocks noChangeShapeType="1"/>
                </p:cNvCxnSpPr>
                <p:nvPr/>
              </p:nvCxnSpPr>
              <p:spPr bwMode="auto">
                <a:xfrm flipH="1">
                  <a:off x="5335090" y="3429805"/>
                  <a:ext cx="10851" cy="597554"/>
                </a:xfrm>
                <a:prstGeom prst="straightConnector1">
                  <a:avLst/>
                </a:prstGeom>
                <a:noFill/>
                <a:ln w="28575" algn="ctr">
                  <a:solidFill>
                    <a:srgbClr val="759761"/>
                  </a:solidFill>
                  <a:round/>
                  <a:headEnd/>
                  <a:tailEnd type="triangle" w="med" len="lg"/>
                </a:ln>
              </p:spPr>
            </p:cxnSp>
            <p:cxnSp>
              <p:nvCxnSpPr>
                <p:cNvPr id="27703" name="Straight Arrow Connector 116">
                  <a:extLst>
                    <a:ext uri="{FF2B5EF4-FFF2-40B4-BE49-F238E27FC236}">
                      <a16:creationId xmlns:a16="http://schemas.microsoft.com/office/drawing/2014/main" id="{2C9775F1-12CC-41C8-A252-F2A845FA73CF}"/>
                    </a:ext>
                  </a:extLst>
                </p:cNvPr>
                <p:cNvCxnSpPr>
                  <a:cxnSpLocks noChangeShapeType="1"/>
                </p:cNvCxnSpPr>
                <p:nvPr/>
              </p:nvCxnSpPr>
              <p:spPr bwMode="auto">
                <a:xfrm>
                  <a:off x="4782911" y="3541486"/>
                  <a:ext cx="1088571" cy="0"/>
                </a:xfrm>
                <a:prstGeom prst="straightConnector1">
                  <a:avLst/>
                </a:prstGeom>
                <a:noFill/>
                <a:ln w="28575" algn="ctr">
                  <a:solidFill>
                    <a:srgbClr val="759761"/>
                  </a:solidFill>
                  <a:round/>
                  <a:headEnd/>
                  <a:tailEnd type="triangle" w="med" len="lg"/>
                </a:ln>
              </p:spPr>
            </p:cxnSp>
            <p:cxnSp>
              <p:nvCxnSpPr>
                <p:cNvPr id="27704" name="Straight Arrow Connector 122">
                  <a:extLst>
                    <a:ext uri="{FF2B5EF4-FFF2-40B4-BE49-F238E27FC236}">
                      <a16:creationId xmlns:a16="http://schemas.microsoft.com/office/drawing/2014/main" id="{99FEDAAB-CDBA-49AD-8320-32D86B10B838}"/>
                    </a:ext>
                  </a:extLst>
                </p:cNvPr>
                <p:cNvCxnSpPr>
                  <a:cxnSpLocks noChangeShapeType="1"/>
                </p:cNvCxnSpPr>
                <p:nvPr/>
              </p:nvCxnSpPr>
              <p:spPr bwMode="auto">
                <a:xfrm flipH="1" flipV="1">
                  <a:off x="4793796" y="3291115"/>
                  <a:ext cx="1815" cy="255813"/>
                </a:xfrm>
                <a:prstGeom prst="straightConnector1">
                  <a:avLst/>
                </a:prstGeom>
                <a:noFill/>
                <a:ln w="28575" algn="ctr">
                  <a:solidFill>
                    <a:srgbClr val="759761"/>
                  </a:solidFill>
                  <a:round/>
                  <a:headEnd/>
                  <a:tailEnd type="triangle" w="med" len="lg"/>
                </a:ln>
              </p:spPr>
            </p:cxnSp>
            <p:cxnSp>
              <p:nvCxnSpPr>
                <p:cNvPr id="27705" name="Straight Arrow Connector 124">
                  <a:extLst>
                    <a:ext uri="{FF2B5EF4-FFF2-40B4-BE49-F238E27FC236}">
                      <a16:creationId xmlns:a16="http://schemas.microsoft.com/office/drawing/2014/main" id="{B82BE19E-DCE7-41E4-8F54-F62623CA4CC9}"/>
                    </a:ext>
                  </a:extLst>
                </p:cNvPr>
                <p:cNvCxnSpPr>
                  <a:cxnSpLocks noChangeShapeType="1"/>
                </p:cNvCxnSpPr>
                <p:nvPr/>
              </p:nvCxnSpPr>
              <p:spPr bwMode="auto">
                <a:xfrm flipH="1" flipV="1">
                  <a:off x="5880553" y="3298372"/>
                  <a:ext cx="1815" cy="255813"/>
                </a:xfrm>
                <a:prstGeom prst="straightConnector1">
                  <a:avLst/>
                </a:prstGeom>
                <a:noFill/>
                <a:ln w="28575" algn="ctr">
                  <a:solidFill>
                    <a:srgbClr val="759761"/>
                  </a:solidFill>
                  <a:round/>
                  <a:headEnd/>
                  <a:tailEnd type="triangle" w="med" len="lg"/>
                </a:ln>
              </p:spPr>
            </p:cxnSp>
          </p:grpSp>
          <p:grpSp>
            <p:nvGrpSpPr>
              <p:cNvPr id="27678" name="Group 5">
                <a:extLst>
                  <a:ext uri="{FF2B5EF4-FFF2-40B4-BE49-F238E27FC236}">
                    <a16:creationId xmlns:a16="http://schemas.microsoft.com/office/drawing/2014/main" id="{DC1488BC-4CED-4517-90C4-7BAC0FBD8FB0}"/>
                  </a:ext>
                </a:extLst>
              </p:cNvPr>
              <p:cNvGrpSpPr>
                <a:grpSpLocks/>
              </p:cNvGrpSpPr>
              <p:nvPr/>
            </p:nvGrpSpPr>
            <p:grpSpPr bwMode="auto">
              <a:xfrm>
                <a:off x="7134298" y="3947003"/>
                <a:ext cx="486835" cy="454016"/>
                <a:chOff x="5244201" y="4123816"/>
                <a:chExt cx="436794" cy="407349"/>
              </a:xfrm>
            </p:grpSpPr>
            <p:sp>
              <p:nvSpPr>
                <p:cNvPr id="90" name="Oval 89">
                  <a:extLst>
                    <a:ext uri="{FF2B5EF4-FFF2-40B4-BE49-F238E27FC236}">
                      <a16:creationId xmlns:a16="http://schemas.microsoft.com/office/drawing/2014/main" id="{97B4266E-1AE4-42A1-854A-27B1A819FC96}"/>
                    </a:ext>
                  </a:extLst>
                </p:cNvPr>
                <p:cNvSpPr/>
                <p:nvPr/>
              </p:nvSpPr>
              <p:spPr bwMode="auto">
                <a:xfrm>
                  <a:off x="5244395" y="4124380"/>
                  <a:ext cx="417381" cy="406682"/>
                </a:xfrm>
                <a:prstGeom prst="ellipse">
                  <a:avLst/>
                </a:prstGeom>
                <a:noFill/>
                <a:ln w="12700" cap="flat" cmpd="sng" algn="ctr">
                  <a:solidFill>
                    <a:srgbClr val="75976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14877"/>
                    </a:solidFill>
                    <a:effectLst/>
                    <a:uLnTx/>
                    <a:uFillTx/>
                    <a:latin typeface="Times New Roman" pitchFamily="18" charset="0"/>
                    <a:ea typeface="+mn-ea"/>
                    <a:cs typeface="+mn-cs"/>
                  </a:endParaRPr>
                </a:p>
              </p:txBody>
            </p:sp>
            <p:sp>
              <p:nvSpPr>
                <p:cNvPr id="27701" name="TextBox 8">
                  <a:extLst>
                    <a:ext uri="{FF2B5EF4-FFF2-40B4-BE49-F238E27FC236}">
                      <a16:creationId xmlns:a16="http://schemas.microsoft.com/office/drawing/2014/main" id="{FCFE8244-5AF9-4D16-81C5-4C1ECB4875F8}"/>
                    </a:ext>
                  </a:extLst>
                </p:cNvPr>
                <p:cNvSpPr txBox="1">
                  <a:spLocks noChangeArrowheads="1"/>
                </p:cNvSpPr>
                <p:nvPr/>
              </p:nvSpPr>
              <p:spPr bwMode="auto">
                <a:xfrm>
                  <a:off x="5326201" y="4145340"/>
                  <a:ext cx="354794" cy="3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e</a:t>
                  </a:r>
                  <a:r>
                    <a:rPr kumimoji="0" lang="en-US" altLang="en-US" sz="2000" b="0" i="0" u="none" strike="noStrike" kern="1200" cap="none" spc="0" normalizeH="0" baseline="30000" noProof="0">
                      <a:ln>
                        <a:noFill/>
                      </a:ln>
                      <a:solidFill>
                        <a:srgbClr val="214877"/>
                      </a:solidFill>
                      <a:effectLst/>
                      <a:uLnTx/>
                      <a:uFillTx/>
                      <a:latin typeface="Franklin Gothic Book" panose="020B0503020102020204" pitchFamily="34" charset="0"/>
                      <a:ea typeface="+mn-ea"/>
                      <a:cs typeface="+mn-cs"/>
                    </a:rPr>
                    <a:t>-</a:t>
                  </a:r>
                  <a:r>
                    <a:rPr kumimoji="0" lang="en-US" altLang="en-US" sz="2000" b="0" i="0"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 </a:t>
                  </a:r>
                </a:p>
              </p:txBody>
            </p:sp>
          </p:grpSp>
          <p:grpSp>
            <p:nvGrpSpPr>
              <p:cNvPr id="27679" name="Group 3">
                <a:extLst>
                  <a:ext uri="{FF2B5EF4-FFF2-40B4-BE49-F238E27FC236}">
                    <a16:creationId xmlns:a16="http://schemas.microsoft.com/office/drawing/2014/main" id="{BDAD28EE-411A-47A5-AD56-ABBF8129C19A}"/>
                  </a:ext>
                </a:extLst>
              </p:cNvPr>
              <p:cNvGrpSpPr>
                <a:grpSpLocks/>
              </p:cNvGrpSpPr>
              <p:nvPr/>
            </p:nvGrpSpPr>
            <p:grpSpPr bwMode="auto">
              <a:xfrm>
                <a:off x="6802077" y="3589164"/>
                <a:ext cx="464032" cy="454016"/>
                <a:chOff x="4719028" y="4123061"/>
                <a:chExt cx="416335" cy="407349"/>
              </a:xfrm>
            </p:grpSpPr>
            <p:sp>
              <p:nvSpPr>
                <p:cNvPr id="81" name="Oval 80">
                  <a:extLst>
                    <a:ext uri="{FF2B5EF4-FFF2-40B4-BE49-F238E27FC236}">
                      <a16:creationId xmlns:a16="http://schemas.microsoft.com/office/drawing/2014/main" id="{951F67C4-EBD9-4FC6-82AB-591A5C11488A}"/>
                    </a:ext>
                  </a:extLst>
                </p:cNvPr>
                <p:cNvSpPr/>
                <p:nvPr/>
              </p:nvSpPr>
              <p:spPr bwMode="auto">
                <a:xfrm>
                  <a:off x="4719167" y="4122782"/>
                  <a:ext cx="416055" cy="408007"/>
                </a:xfrm>
                <a:prstGeom prst="ellipse">
                  <a:avLst/>
                </a:prstGeom>
                <a:noFill/>
                <a:ln w="12700" cap="flat" cmpd="sng" algn="ctr">
                  <a:solidFill>
                    <a:srgbClr val="75976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14877"/>
                    </a:solidFill>
                    <a:effectLst/>
                    <a:uLnTx/>
                    <a:uFillTx/>
                    <a:latin typeface="Times New Roman" pitchFamily="18" charset="0"/>
                    <a:ea typeface="+mn-ea"/>
                    <a:cs typeface="+mn-cs"/>
                  </a:endParaRPr>
                </a:p>
              </p:txBody>
            </p:sp>
            <p:pic>
              <p:nvPicPr>
                <p:cNvPr id="27699" name="Picture 2" descr="http://www.clker.com/cliparts/9/D/8/6/H/N/heat-symbol-md.png">
                  <a:extLst>
                    <a:ext uri="{FF2B5EF4-FFF2-40B4-BE49-F238E27FC236}">
                      <a16:creationId xmlns:a16="http://schemas.microsoft.com/office/drawing/2014/main" id="{EE2A62E6-5374-445A-A39D-B55BA0C0BBF0}"/>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773639" y="4182130"/>
                  <a:ext cx="278116" cy="265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80" name="TextBox 96">
                <a:extLst>
                  <a:ext uri="{FF2B5EF4-FFF2-40B4-BE49-F238E27FC236}">
                    <a16:creationId xmlns:a16="http://schemas.microsoft.com/office/drawing/2014/main" id="{EF06003B-E60B-436E-86BB-95D01C63E587}"/>
                  </a:ext>
                </a:extLst>
              </p:cNvPr>
              <p:cNvSpPr txBox="1">
                <a:spLocks noChangeArrowheads="1"/>
              </p:cNvSpPr>
              <p:nvPr/>
            </p:nvSpPr>
            <p:spPr bwMode="auto">
              <a:xfrm>
                <a:off x="1566748" y="3947952"/>
                <a:ext cx="25527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r" defTabSz="914400" rtl="0" eaLnBrk="1" fontAlgn="base" latinLnBrk="0" hangingPunct="1">
                  <a:lnSpc>
                    <a:spcPts val="24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Small Modular Reactors</a:t>
                </a:r>
              </a:p>
            </p:txBody>
          </p:sp>
          <p:sp>
            <p:nvSpPr>
              <p:cNvPr id="27681" name="TextBox 98">
                <a:extLst>
                  <a:ext uri="{FF2B5EF4-FFF2-40B4-BE49-F238E27FC236}">
                    <a16:creationId xmlns:a16="http://schemas.microsoft.com/office/drawing/2014/main" id="{6973DB5E-5BF7-47D1-BBFF-7985F4555492}"/>
                  </a:ext>
                </a:extLst>
              </p:cNvPr>
              <p:cNvSpPr txBox="1">
                <a:spLocks noChangeArrowheads="1"/>
              </p:cNvSpPr>
              <p:nvPr/>
            </p:nvSpPr>
            <p:spPr bwMode="auto">
              <a:xfrm>
                <a:off x="2484036" y="3072297"/>
                <a:ext cx="22070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ctr" defTabSz="914400" rtl="0" eaLnBrk="1" fontAlgn="base" latinLnBrk="0" hangingPunct="1">
                  <a:lnSpc>
                    <a:spcPts val="24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Large Light Water Reactors</a:t>
                </a:r>
              </a:p>
            </p:txBody>
          </p:sp>
          <p:sp>
            <p:nvSpPr>
              <p:cNvPr id="27682" name="TextBox 101">
                <a:extLst>
                  <a:ext uri="{FF2B5EF4-FFF2-40B4-BE49-F238E27FC236}">
                    <a16:creationId xmlns:a16="http://schemas.microsoft.com/office/drawing/2014/main" id="{1E841978-25EC-4107-9A51-D79A1F8C8D18}"/>
                  </a:ext>
                </a:extLst>
              </p:cNvPr>
              <p:cNvSpPr txBox="1">
                <a:spLocks noChangeArrowheads="1"/>
              </p:cNvSpPr>
              <p:nvPr/>
            </p:nvSpPr>
            <p:spPr bwMode="auto">
              <a:xfrm>
                <a:off x="2302362" y="4791630"/>
                <a:ext cx="2207911" cy="65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r" defTabSz="914400" rtl="0" eaLnBrk="1" fontAlgn="base" latinLnBrk="0" hangingPunct="1">
                  <a:lnSpc>
                    <a:spcPts val="24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Advanced Gen IV Reactors</a:t>
                </a:r>
              </a:p>
            </p:txBody>
          </p:sp>
          <p:pic>
            <p:nvPicPr>
              <p:cNvPr id="104" name="Picture 103">
                <a:extLst>
                  <a:ext uri="{FF2B5EF4-FFF2-40B4-BE49-F238E27FC236}">
                    <a16:creationId xmlns:a16="http://schemas.microsoft.com/office/drawing/2014/main" id="{012B4911-62B2-45CF-8F1C-2040B2229062}"/>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334080" y="2330911"/>
                <a:ext cx="559713" cy="558101"/>
              </a:xfrm>
              <a:prstGeom prst="rect">
                <a:avLst/>
              </a:prstGeom>
              <a:effectLst>
                <a:outerShdw blurRad="50800" dist="38100" dir="2700000" algn="tl" rotWithShape="0">
                  <a:prstClr val="black">
                    <a:alpha val="40000"/>
                  </a:prstClr>
                </a:outerShdw>
              </a:effectLst>
            </p:spPr>
          </p:pic>
          <p:pic>
            <p:nvPicPr>
              <p:cNvPr id="105" name="Picture 104">
                <a:extLst>
                  <a:ext uri="{FF2B5EF4-FFF2-40B4-BE49-F238E27FC236}">
                    <a16:creationId xmlns:a16="http://schemas.microsoft.com/office/drawing/2014/main" id="{6F7550FC-F457-4C8E-9546-1BFEB4699D00}"/>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927760" y="2301382"/>
                <a:ext cx="559713" cy="559577"/>
              </a:xfrm>
              <a:prstGeom prst="rect">
                <a:avLst/>
              </a:prstGeom>
              <a:effectLst>
                <a:outerShdw blurRad="50800" dist="38100" dir="2700000" algn="tl" rotWithShape="0">
                  <a:prstClr val="black">
                    <a:alpha val="40000"/>
                  </a:prstClr>
                </a:outerShdw>
              </a:effectLst>
            </p:spPr>
          </p:pic>
          <p:pic>
            <p:nvPicPr>
              <p:cNvPr id="110" name="Picture 109">
                <a:extLst>
                  <a:ext uri="{FF2B5EF4-FFF2-40B4-BE49-F238E27FC236}">
                    <a16:creationId xmlns:a16="http://schemas.microsoft.com/office/drawing/2014/main" id="{76D2BBD9-5717-4076-8C42-2475D7600F77}"/>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8665972" y="2336817"/>
                <a:ext cx="1086936" cy="1086672"/>
              </a:xfrm>
              <a:prstGeom prst="rect">
                <a:avLst/>
              </a:prstGeom>
              <a:effectLst>
                <a:outerShdw blurRad="50800" dist="38100" dir="2700000" algn="tl" rotWithShape="0">
                  <a:prstClr val="black">
                    <a:alpha val="40000"/>
                  </a:prstClr>
                </a:outerShdw>
              </a:effectLst>
            </p:spPr>
          </p:pic>
          <p:pic>
            <p:nvPicPr>
              <p:cNvPr id="112" name="Picture 111">
                <a:extLst>
                  <a:ext uri="{FF2B5EF4-FFF2-40B4-BE49-F238E27FC236}">
                    <a16:creationId xmlns:a16="http://schemas.microsoft.com/office/drawing/2014/main" id="{D6507E8A-4E77-4223-816F-B033E6094185}"/>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9116400" y="3492883"/>
                <a:ext cx="1091367" cy="1089625"/>
              </a:xfrm>
              <a:prstGeom prst="rect">
                <a:avLst/>
              </a:prstGeom>
              <a:effectLst>
                <a:outerShdw blurRad="50800" dist="38100" dir="2700000" algn="tl" rotWithShape="0">
                  <a:prstClr val="black">
                    <a:alpha val="40000"/>
                  </a:prstClr>
                </a:outerShdw>
              </a:effectLst>
            </p:spPr>
          </p:pic>
          <p:pic>
            <p:nvPicPr>
              <p:cNvPr id="115" name="Picture 114">
                <a:extLst>
                  <a:ext uri="{FF2B5EF4-FFF2-40B4-BE49-F238E27FC236}">
                    <a16:creationId xmlns:a16="http://schemas.microsoft.com/office/drawing/2014/main" id="{70D55485-8AF4-45E8-B7D5-007A83C450C8}"/>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4061262" y="3861997"/>
                <a:ext cx="663090" cy="661453"/>
              </a:xfrm>
              <a:prstGeom prst="rect">
                <a:avLst/>
              </a:prstGeom>
              <a:effectLst>
                <a:outerShdw blurRad="50800" dist="38100" dir="2700000" algn="tl" rotWithShape="0">
                  <a:prstClr val="black">
                    <a:alpha val="40000"/>
                  </a:prstClr>
                </a:outerShdw>
              </a:effectLst>
            </p:spPr>
          </p:pic>
          <p:pic>
            <p:nvPicPr>
              <p:cNvPr id="116" name="Picture 115">
                <a:extLst>
                  <a:ext uri="{FF2B5EF4-FFF2-40B4-BE49-F238E27FC236}">
                    <a16:creationId xmlns:a16="http://schemas.microsoft.com/office/drawing/2014/main" id="{7B26F06A-3A60-47E8-AACA-FE0034A73CD4}"/>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4498399" y="4459963"/>
                <a:ext cx="661613" cy="661453"/>
              </a:xfrm>
              <a:prstGeom prst="rect">
                <a:avLst/>
              </a:prstGeom>
              <a:effectLst>
                <a:outerShdw blurRad="50800" dist="38100" dir="2700000" algn="tl" rotWithShape="0">
                  <a:prstClr val="black">
                    <a:alpha val="40000"/>
                  </a:prstClr>
                </a:outerShdw>
              </a:effectLst>
            </p:spPr>
          </p:pic>
          <p:pic>
            <p:nvPicPr>
              <p:cNvPr id="120" name="Picture 119">
                <a:extLst>
                  <a:ext uri="{FF2B5EF4-FFF2-40B4-BE49-F238E27FC236}">
                    <a16:creationId xmlns:a16="http://schemas.microsoft.com/office/drawing/2014/main" id="{EBD203B8-B71F-4397-AAEC-4C1CFD5DE228}"/>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7531778" y="2301382"/>
                <a:ext cx="559713" cy="559577"/>
              </a:xfrm>
              <a:prstGeom prst="rect">
                <a:avLst/>
              </a:prstGeom>
              <a:effectLst>
                <a:outerShdw blurRad="50800" dist="38100" dir="2700000" algn="tl" rotWithShape="0">
                  <a:prstClr val="black">
                    <a:alpha val="40000"/>
                  </a:prstClr>
                </a:outerShdw>
              </a:effectLst>
            </p:spPr>
          </p:pic>
          <p:pic>
            <p:nvPicPr>
              <p:cNvPr id="60" name="Picture 59">
                <a:extLst>
                  <a:ext uri="{FF2B5EF4-FFF2-40B4-BE49-F238E27FC236}">
                    <a16:creationId xmlns:a16="http://schemas.microsoft.com/office/drawing/2014/main" id="{053CDEB3-5C40-4EE4-8961-D7A54EEB42A6}"/>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5919096" y="4837936"/>
                <a:ext cx="1070691" cy="1070431"/>
              </a:xfrm>
              <a:prstGeom prst="rect">
                <a:avLst/>
              </a:prstGeom>
              <a:effectLst>
                <a:outerShdw blurRad="50800" dist="38100" dir="2700000" algn="tl" rotWithShape="0">
                  <a:prstClr val="black">
                    <a:alpha val="40000"/>
                  </a:prstClr>
                </a:outerShdw>
              </a:effectLst>
            </p:spPr>
          </p:pic>
          <p:pic>
            <p:nvPicPr>
              <p:cNvPr id="65" name="Picture 64">
                <a:extLst>
                  <a:ext uri="{FF2B5EF4-FFF2-40B4-BE49-F238E27FC236}">
                    <a16:creationId xmlns:a16="http://schemas.microsoft.com/office/drawing/2014/main" id="{5BC9491E-F373-4172-9974-9CB353C3A4F4}"/>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8410483" y="4502779"/>
                <a:ext cx="1070692" cy="1070432"/>
              </a:xfrm>
              <a:prstGeom prst="rect">
                <a:avLst/>
              </a:prstGeom>
              <a:effectLst>
                <a:outerShdw blurRad="50800" dist="38100" dir="2700000" algn="tl" rotWithShape="0">
                  <a:prstClr val="black">
                    <a:alpha val="40000"/>
                  </a:prstClr>
                </a:outerShdw>
              </a:effectLst>
            </p:spPr>
          </p:pic>
          <p:pic>
            <p:nvPicPr>
              <p:cNvPr id="67" name="Picture 66">
                <a:extLst>
                  <a:ext uri="{FF2B5EF4-FFF2-40B4-BE49-F238E27FC236}">
                    <a16:creationId xmlns:a16="http://schemas.microsoft.com/office/drawing/2014/main" id="{D780BCAB-0376-42FA-B2CE-6F944B87981F}"/>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7203925" y="4830553"/>
                <a:ext cx="1072168" cy="1070432"/>
              </a:xfrm>
              <a:prstGeom prst="rect">
                <a:avLst/>
              </a:prstGeom>
              <a:effectLst>
                <a:outerShdw blurRad="50800" dist="38100" dir="2700000" algn="tl" rotWithShape="0">
                  <a:prstClr val="black">
                    <a:alpha val="40000"/>
                  </a:prstClr>
                </a:outerShdw>
              </a:effectLst>
            </p:spPr>
          </p:pic>
          <p:sp>
            <p:nvSpPr>
              <p:cNvPr id="27693" name="TextBox 52">
                <a:extLst>
                  <a:ext uri="{FF2B5EF4-FFF2-40B4-BE49-F238E27FC236}">
                    <a16:creationId xmlns:a16="http://schemas.microsoft.com/office/drawing/2014/main" id="{91DE4FFA-C2A1-4FC9-AF6A-B9FA3C260C7D}"/>
                  </a:ext>
                </a:extLst>
              </p:cNvPr>
              <p:cNvSpPr txBox="1">
                <a:spLocks noChangeArrowheads="1"/>
              </p:cNvSpPr>
              <p:nvPr/>
            </p:nvSpPr>
            <p:spPr bwMode="auto">
              <a:xfrm>
                <a:off x="10269312" y="3871804"/>
                <a:ext cx="18184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l" defTabSz="914400" rtl="0" eaLnBrk="1" fontAlgn="base" latinLnBrk="0" hangingPunct="1">
                  <a:lnSpc>
                    <a:spcPts val="24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Industrial</a:t>
                </a:r>
              </a:p>
              <a:p>
                <a:pPr marL="0" marR="0" lvl="0" indent="0" algn="l" defTabSz="914400" rtl="0" eaLnBrk="1" fontAlgn="base" latinLnBrk="0" hangingPunct="1">
                  <a:lnSpc>
                    <a:spcPts val="24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Applications</a:t>
                </a:r>
              </a:p>
            </p:txBody>
          </p:sp>
          <p:sp>
            <p:nvSpPr>
              <p:cNvPr id="27694" name="TextBox 53">
                <a:extLst>
                  <a:ext uri="{FF2B5EF4-FFF2-40B4-BE49-F238E27FC236}">
                    <a16:creationId xmlns:a16="http://schemas.microsoft.com/office/drawing/2014/main" id="{A579AB65-01F9-4A9F-83B4-35D237845417}"/>
                  </a:ext>
                </a:extLst>
              </p:cNvPr>
              <p:cNvSpPr txBox="1">
                <a:spLocks noChangeArrowheads="1"/>
              </p:cNvSpPr>
              <p:nvPr/>
            </p:nvSpPr>
            <p:spPr bwMode="auto">
              <a:xfrm>
                <a:off x="3661935" y="5470282"/>
                <a:ext cx="235372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r" defTabSz="914400" rtl="0" eaLnBrk="1" fontAlgn="base" latinLnBrk="0" hangingPunct="1">
                  <a:lnSpc>
                    <a:spcPts val="24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New Chemical Processes</a:t>
                </a:r>
              </a:p>
            </p:txBody>
          </p:sp>
          <p:sp>
            <p:nvSpPr>
              <p:cNvPr id="27695" name="TextBox 54">
                <a:extLst>
                  <a:ext uri="{FF2B5EF4-FFF2-40B4-BE49-F238E27FC236}">
                    <a16:creationId xmlns:a16="http://schemas.microsoft.com/office/drawing/2014/main" id="{5B3CA1C3-8BCF-41E7-A269-DFC6C3577A49}"/>
                  </a:ext>
                </a:extLst>
              </p:cNvPr>
              <p:cNvSpPr txBox="1">
                <a:spLocks noChangeArrowheads="1"/>
              </p:cNvSpPr>
              <p:nvPr/>
            </p:nvSpPr>
            <p:spPr bwMode="auto">
              <a:xfrm flipH="1">
                <a:off x="7095391" y="5744946"/>
                <a:ext cx="19423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Clean Water</a:t>
                </a:r>
              </a:p>
            </p:txBody>
          </p:sp>
          <p:sp>
            <p:nvSpPr>
              <p:cNvPr id="27696" name="TextBox 55">
                <a:extLst>
                  <a:ext uri="{FF2B5EF4-FFF2-40B4-BE49-F238E27FC236}">
                    <a16:creationId xmlns:a16="http://schemas.microsoft.com/office/drawing/2014/main" id="{19BB3890-8BB8-48AB-B909-B0F0AB720DAB}"/>
                  </a:ext>
                </a:extLst>
              </p:cNvPr>
              <p:cNvSpPr txBox="1">
                <a:spLocks noChangeArrowheads="1"/>
              </p:cNvSpPr>
              <p:nvPr/>
            </p:nvSpPr>
            <p:spPr bwMode="auto">
              <a:xfrm>
                <a:off x="6398469" y="3428342"/>
                <a:ext cx="574982" cy="31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1"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Heat</a:t>
                </a:r>
              </a:p>
            </p:txBody>
          </p:sp>
          <p:sp>
            <p:nvSpPr>
              <p:cNvPr id="27697" name="TextBox 60">
                <a:extLst>
                  <a:ext uri="{FF2B5EF4-FFF2-40B4-BE49-F238E27FC236}">
                    <a16:creationId xmlns:a16="http://schemas.microsoft.com/office/drawing/2014/main" id="{34F67CDB-BD7F-43A2-8BBE-028F9663700A}"/>
                  </a:ext>
                </a:extLst>
              </p:cNvPr>
              <p:cNvSpPr txBox="1">
                <a:spLocks noChangeArrowheads="1"/>
              </p:cNvSpPr>
              <p:nvPr/>
            </p:nvSpPr>
            <p:spPr bwMode="auto">
              <a:xfrm flipH="1">
                <a:off x="8695944" y="5101611"/>
                <a:ext cx="214480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r" defTabSz="914400" rtl="0" eaLnBrk="1" fontAlgn="base" latinLnBrk="0" hangingPunct="1">
                  <a:lnSpc>
                    <a:spcPts val="24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Hydrogen Production</a:t>
                </a:r>
              </a:p>
            </p:txBody>
          </p:sp>
        </p:grpSp>
        <p:sp>
          <p:nvSpPr>
            <p:cNvPr id="27661" name="TextBox 61">
              <a:extLst>
                <a:ext uri="{FF2B5EF4-FFF2-40B4-BE49-F238E27FC236}">
                  <a16:creationId xmlns:a16="http://schemas.microsoft.com/office/drawing/2014/main" id="{7EB954E6-CCDE-48AA-9917-CA8DE03997D9}"/>
                </a:ext>
              </a:extLst>
            </p:cNvPr>
            <p:cNvSpPr txBox="1">
              <a:spLocks noChangeArrowheads="1"/>
            </p:cNvSpPr>
            <p:nvPr/>
          </p:nvSpPr>
          <p:spPr bwMode="auto">
            <a:xfrm>
              <a:off x="9685652" y="2399598"/>
              <a:ext cx="1677364" cy="120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Flexible Electricity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214877"/>
                  </a:solidFill>
                  <a:effectLst/>
                  <a:uLnTx/>
                  <a:uFillTx/>
                  <a:latin typeface="Franklin Gothic Book" panose="020B0503020102020204" pitchFamily="34" charset="0"/>
                  <a:ea typeface="+mn-ea"/>
                  <a:cs typeface="+mn-cs"/>
                </a:rPr>
                <a:t>Generation</a:t>
              </a:r>
            </a:p>
          </p:txBody>
        </p:sp>
        <p:pic>
          <p:nvPicPr>
            <p:cNvPr id="63" name="Picture 62">
              <a:extLst>
                <a:ext uri="{FF2B5EF4-FFF2-40B4-BE49-F238E27FC236}">
                  <a16:creationId xmlns:a16="http://schemas.microsoft.com/office/drawing/2014/main" id="{C960E213-D41B-4D4E-A992-5882837EC2E5}"/>
                </a:ext>
              </a:extLst>
            </p:cNvPr>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3911398" y="2814514"/>
              <a:ext cx="1078009" cy="1077747"/>
            </a:xfrm>
            <a:prstGeom prst="rect">
              <a:avLst/>
            </a:prstGeom>
            <a:effectLst>
              <a:outerShdw blurRad="50800" dist="38100" dir="2700000" algn="tl" rotWithShape="0">
                <a:prstClr val="black">
                  <a:alpha val="40000"/>
                </a:prstClr>
              </a:outerShdw>
            </a:effectLst>
          </p:spPr>
        </p:pic>
      </p:grpSp>
      <p:sp>
        <p:nvSpPr>
          <p:cNvPr id="57" name="Title 1">
            <a:extLst>
              <a:ext uri="{FF2B5EF4-FFF2-40B4-BE49-F238E27FC236}">
                <a16:creationId xmlns:a16="http://schemas.microsoft.com/office/drawing/2014/main" id="{2E5A9941-FD4D-4B98-AF6B-C15809D6627D}"/>
              </a:ext>
            </a:extLst>
          </p:cNvPr>
          <p:cNvSpPr txBox="1">
            <a:spLocks/>
          </p:cNvSpPr>
          <p:nvPr/>
        </p:nvSpPr>
        <p:spPr>
          <a:xfrm>
            <a:off x="0" y="0"/>
            <a:ext cx="12192000" cy="685800"/>
          </a:xfrm>
          <a:prstGeom prst="rect">
            <a:avLst/>
          </a:prstGeom>
          <a:solidFill>
            <a:schemeClr val="tx1"/>
          </a:solidFill>
        </p:spPr>
        <p:txBody>
          <a:bodyPr>
            <a:normAutofit/>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Franklin Gothic Demi Cond" panose="020B0706030402020204" pitchFamily="34" charset="0"/>
              </a:defRPr>
            </a:lvl2pPr>
            <a:lvl3pPr algn="l" rtl="0" fontAlgn="base">
              <a:lnSpc>
                <a:spcPct val="90000"/>
              </a:lnSpc>
              <a:spcBef>
                <a:spcPct val="0"/>
              </a:spcBef>
              <a:spcAft>
                <a:spcPct val="0"/>
              </a:spcAft>
              <a:defRPr sz="4400">
                <a:solidFill>
                  <a:schemeClr val="tx1"/>
                </a:solidFill>
                <a:latin typeface="Franklin Gothic Demi Cond" panose="020B0706030402020204" pitchFamily="34" charset="0"/>
              </a:defRPr>
            </a:lvl3pPr>
            <a:lvl4pPr algn="l" rtl="0" fontAlgn="base">
              <a:lnSpc>
                <a:spcPct val="90000"/>
              </a:lnSpc>
              <a:spcBef>
                <a:spcPct val="0"/>
              </a:spcBef>
              <a:spcAft>
                <a:spcPct val="0"/>
              </a:spcAft>
              <a:defRPr sz="4400">
                <a:solidFill>
                  <a:schemeClr val="tx1"/>
                </a:solidFill>
                <a:latin typeface="Franklin Gothic Demi Cond" panose="020B0706030402020204" pitchFamily="34" charset="0"/>
              </a:defRPr>
            </a:lvl4pPr>
            <a:lvl5pPr algn="l" rtl="0" fontAlgn="base">
              <a:lnSpc>
                <a:spcPct val="90000"/>
              </a:lnSpc>
              <a:spcBef>
                <a:spcPct val="0"/>
              </a:spcBef>
              <a:spcAft>
                <a:spcPct val="0"/>
              </a:spcAft>
              <a:defRPr sz="4400">
                <a:solidFill>
                  <a:schemeClr val="tx1"/>
                </a:solidFill>
                <a:latin typeface="Franklin Gothic Demi Cond" panose="020B0706030402020204" pitchFamily="34" charset="0"/>
              </a:defRPr>
            </a:lvl5pPr>
            <a:lvl6pPr marL="457200" algn="l" rtl="0" fontAlgn="base">
              <a:lnSpc>
                <a:spcPct val="90000"/>
              </a:lnSpc>
              <a:spcBef>
                <a:spcPct val="0"/>
              </a:spcBef>
              <a:spcAft>
                <a:spcPct val="0"/>
              </a:spcAft>
              <a:defRPr sz="4400">
                <a:solidFill>
                  <a:schemeClr val="tx1"/>
                </a:solidFill>
                <a:latin typeface="Franklin Gothic Demi Cond" panose="020B0706030402020204" pitchFamily="34" charset="0"/>
              </a:defRPr>
            </a:lvl6pPr>
            <a:lvl7pPr marL="914400" algn="l" rtl="0" fontAlgn="base">
              <a:lnSpc>
                <a:spcPct val="90000"/>
              </a:lnSpc>
              <a:spcBef>
                <a:spcPct val="0"/>
              </a:spcBef>
              <a:spcAft>
                <a:spcPct val="0"/>
              </a:spcAft>
              <a:defRPr sz="4400">
                <a:solidFill>
                  <a:schemeClr val="tx1"/>
                </a:solidFill>
                <a:latin typeface="Franklin Gothic Demi Cond" panose="020B0706030402020204" pitchFamily="34" charset="0"/>
              </a:defRPr>
            </a:lvl7pPr>
            <a:lvl8pPr marL="1371600" algn="l" rtl="0" fontAlgn="base">
              <a:lnSpc>
                <a:spcPct val="90000"/>
              </a:lnSpc>
              <a:spcBef>
                <a:spcPct val="0"/>
              </a:spcBef>
              <a:spcAft>
                <a:spcPct val="0"/>
              </a:spcAft>
              <a:defRPr sz="4400">
                <a:solidFill>
                  <a:schemeClr val="tx1"/>
                </a:solidFill>
                <a:latin typeface="Franklin Gothic Demi Cond" panose="020B0706030402020204" pitchFamily="34" charset="0"/>
              </a:defRPr>
            </a:lvl8pPr>
            <a:lvl9pPr marL="1828800" algn="l" rtl="0" fontAlgn="base">
              <a:lnSpc>
                <a:spcPct val="90000"/>
              </a:lnSpc>
              <a:spcBef>
                <a:spcPct val="0"/>
              </a:spcBef>
              <a:spcAft>
                <a:spcPct val="0"/>
              </a:spcAft>
              <a:defRPr sz="4400">
                <a:solidFill>
                  <a:schemeClr val="tx1"/>
                </a:solidFill>
                <a:latin typeface="Franklin Gothic Demi Cond" panose="020B0706030402020204" pitchFamily="34" charset="0"/>
              </a:defRPr>
            </a:lvl9pPr>
          </a:lstStyle>
          <a:p>
            <a:pPr eaLnBrk="1" hangingPunct="1"/>
            <a:r>
              <a:rPr lang="en-US" sz="4000">
                <a:solidFill>
                  <a:schemeClr val="bg1"/>
                </a:solidFill>
              </a:rPr>
              <a:t>Top Priorities: Keep Existing Plants Open		</a:t>
            </a:r>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
          </a:xfrm>
          <a:solidFill>
            <a:schemeClr val="tx1"/>
          </a:solidFill>
        </p:spPr>
        <p:txBody>
          <a:bodyPr>
            <a:normAutofit/>
          </a:bodyPr>
          <a:lstStyle/>
          <a:p>
            <a:r>
              <a:rPr lang="en-US" sz="4000">
                <a:solidFill>
                  <a:schemeClr val="bg1"/>
                </a:solidFill>
              </a:rPr>
              <a:t>Top Priorities: Keep Existing Plants Open		</a:t>
            </a:r>
          </a:p>
        </p:txBody>
      </p:sp>
      <p:sp>
        <p:nvSpPr>
          <p:cNvPr id="3" name="Slide Number Placeholder 2"/>
          <p:cNvSpPr>
            <a:spLocks noGrp="1"/>
          </p:cNvSpPr>
          <p:nvPr>
            <p:ph type="sldNum" sz="quarter" idx="12"/>
          </p:nvPr>
        </p:nvSpPr>
        <p:spPr/>
        <p:txBody>
          <a:bodyPr/>
          <a:lstStyle/>
          <a:p>
            <a:pPr>
              <a:defRPr/>
            </a:pPr>
            <a:fld id="{6D885C13-66A5-4D66-A6C2-319BA5063639}" type="slidenum">
              <a:rPr lang="en-US" smtClean="0">
                <a:solidFill>
                  <a:srgbClr val="214877">
                    <a:tint val="75000"/>
                  </a:srgbClr>
                </a:solidFill>
              </a:rPr>
              <a:pPr>
                <a:defRPr/>
              </a:pPr>
              <a:t>25</a:t>
            </a:fld>
            <a:endParaRPr lang="en-US">
              <a:solidFill>
                <a:srgbClr val="214877">
                  <a:tint val="75000"/>
                </a:srgbClr>
              </a:solidFill>
            </a:endParaRPr>
          </a:p>
        </p:txBody>
      </p:sp>
      <p:sp>
        <p:nvSpPr>
          <p:cNvPr id="10" name="TextBox 9">
            <a:extLst>
              <a:ext uri="{FF2B5EF4-FFF2-40B4-BE49-F238E27FC236}">
                <a16:creationId xmlns:a16="http://schemas.microsoft.com/office/drawing/2014/main" id="{DC377FCD-D148-BD41-A620-5E3055709CEF}"/>
              </a:ext>
            </a:extLst>
          </p:cNvPr>
          <p:cNvSpPr txBox="1"/>
          <p:nvPr/>
        </p:nvSpPr>
        <p:spPr>
          <a:xfrm>
            <a:off x="125719" y="817464"/>
            <a:ext cx="5393732" cy="830997"/>
          </a:xfrm>
          <a:prstGeom prst="rect">
            <a:avLst/>
          </a:prstGeom>
          <a:noFill/>
        </p:spPr>
        <p:txBody>
          <a:bodyPr wrap="square" rtlCol="0">
            <a:spAutoFit/>
          </a:bodyPr>
          <a:lstStyle/>
          <a:p>
            <a:pPr algn="ctr"/>
            <a:r>
              <a:rPr lang="en-US" sz="2400" b="1">
                <a:solidFill>
                  <a:schemeClr val="accent2"/>
                </a:solidFill>
              </a:rPr>
              <a:t>Joint EERE-NE H</a:t>
            </a:r>
            <a:r>
              <a:rPr lang="en-US" sz="2400" b="1" baseline="-25000">
                <a:solidFill>
                  <a:schemeClr val="accent2"/>
                </a:solidFill>
              </a:rPr>
              <a:t>2</a:t>
            </a:r>
            <a:r>
              <a:rPr lang="en-US" sz="2400" b="1">
                <a:solidFill>
                  <a:schemeClr val="accent2"/>
                </a:solidFill>
              </a:rPr>
              <a:t> Production Demonstration Projects</a:t>
            </a:r>
          </a:p>
        </p:txBody>
      </p:sp>
      <p:pic>
        <p:nvPicPr>
          <p:cNvPr id="25" name="Picture Placeholder 7" descr="Picture of the Davis-Besse Nuclear Power Plant on the shores of Lake Erie">
            <a:extLst>
              <a:ext uri="{FF2B5EF4-FFF2-40B4-BE49-F238E27FC236}">
                <a16:creationId xmlns:a16="http://schemas.microsoft.com/office/drawing/2014/main" id="{C7352054-BCDA-4C29-8CE8-D9C71AF89229}"/>
              </a:ext>
            </a:extLst>
          </p:cNvPr>
          <p:cNvPicPr>
            <a:picLocks noGrp="1" noChangeAspect="1"/>
          </p:cNvPicPr>
          <p:nvPr>
            <p:ph idx="1"/>
          </p:nvPr>
        </p:nvPicPr>
        <p:blipFill rotWithShape="1">
          <a:blip r:embed="rId3" cstate="screen">
            <a:extLst>
              <a:ext uri="{28A0092B-C50C-407E-A947-70E740481C1C}">
                <a14:useLocalDpi xmlns:a14="http://schemas.microsoft.com/office/drawing/2010/main" val="0"/>
              </a:ext>
            </a:extLst>
          </a:blip>
          <a:srcRect/>
          <a:stretch/>
        </p:blipFill>
        <p:spPr>
          <a:xfrm>
            <a:off x="6001887" y="1314972"/>
            <a:ext cx="2680365" cy="1773160"/>
          </a:xfrm>
          <a:solidFill>
            <a:schemeClr val="bg1">
              <a:lumMod val="95000"/>
            </a:schemeClr>
          </a:solidFill>
          <a:ln>
            <a:noFill/>
          </a:ln>
        </p:spPr>
      </p:pic>
      <p:sp>
        <p:nvSpPr>
          <p:cNvPr id="26" name="TextBox 25">
            <a:extLst>
              <a:ext uri="{FF2B5EF4-FFF2-40B4-BE49-F238E27FC236}">
                <a16:creationId xmlns:a16="http://schemas.microsoft.com/office/drawing/2014/main" id="{CE25C71F-5325-4736-B2AB-E1F7347CF9BF}"/>
              </a:ext>
            </a:extLst>
          </p:cNvPr>
          <p:cNvSpPr txBox="1"/>
          <p:nvPr/>
        </p:nvSpPr>
        <p:spPr>
          <a:xfrm>
            <a:off x="6001888" y="949087"/>
            <a:ext cx="1649278" cy="276999"/>
          </a:xfrm>
          <a:prstGeom prst="rect">
            <a:avLst/>
          </a:prstGeom>
          <a:solidFill>
            <a:schemeClr val="tx2"/>
          </a:solidFill>
        </p:spPr>
        <p:txBody>
          <a:bodyPr wrap="square" rtlCol="0">
            <a:spAutoFit/>
          </a:bodyPr>
          <a:lstStyle/>
          <a:p>
            <a:pPr algn="ctr" defTabSz="685800">
              <a:defRPr/>
            </a:pPr>
            <a:r>
              <a:rPr lang="en-US" sz="1200" b="1" i="1">
                <a:solidFill>
                  <a:srgbClr val="FFFFFF"/>
                </a:solidFill>
                <a:effectLst>
                  <a:outerShdw blurRad="38100" dist="38100" dir="2700000" algn="tl">
                    <a:srgbClr val="000000">
                      <a:alpha val="43137"/>
                    </a:srgbClr>
                  </a:outerShdw>
                </a:effectLst>
                <a:latin typeface="Arial" panose="020B0604020202020204"/>
              </a:rPr>
              <a:t>LTE-PEM</a:t>
            </a:r>
          </a:p>
        </p:txBody>
      </p:sp>
      <p:sp>
        <p:nvSpPr>
          <p:cNvPr id="27" name="TextBox 26">
            <a:extLst>
              <a:ext uri="{FF2B5EF4-FFF2-40B4-BE49-F238E27FC236}">
                <a16:creationId xmlns:a16="http://schemas.microsoft.com/office/drawing/2014/main" id="{66835CF1-7607-4A5D-A26F-EA0EEB4C43A5}"/>
              </a:ext>
            </a:extLst>
          </p:cNvPr>
          <p:cNvSpPr txBox="1"/>
          <p:nvPr/>
        </p:nvSpPr>
        <p:spPr>
          <a:xfrm>
            <a:off x="6001886" y="3769869"/>
            <a:ext cx="2637915" cy="461665"/>
          </a:xfrm>
          <a:prstGeom prst="rect">
            <a:avLst/>
          </a:prstGeom>
          <a:solidFill>
            <a:schemeClr val="tx2"/>
          </a:solidFill>
        </p:spPr>
        <p:txBody>
          <a:bodyPr wrap="square" rtlCol="0">
            <a:spAutoFit/>
          </a:bodyPr>
          <a:lstStyle/>
          <a:p>
            <a:pPr algn="ctr" defTabSz="685800">
              <a:defRPr/>
            </a:pPr>
            <a:r>
              <a:rPr lang="en-US" sz="1200" b="1" i="1">
                <a:solidFill>
                  <a:prstClr val="white"/>
                </a:solidFill>
                <a:effectLst>
                  <a:outerShdw blurRad="38100" dist="38100" dir="2700000" algn="tl">
                    <a:srgbClr val="000000">
                      <a:alpha val="43137"/>
                    </a:srgbClr>
                  </a:outerShdw>
                </a:effectLst>
                <a:latin typeface="Arial" panose="020B0604020202020204"/>
              </a:rPr>
              <a:t>Thermal &amp; Electrical Integration HTSE</a:t>
            </a:r>
          </a:p>
        </p:txBody>
      </p:sp>
      <p:pic>
        <p:nvPicPr>
          <p:cNvPr id="28" name="Picture 27">
            <a:extLst>
              <a:ext uri="{FF2B5EF4-FFF2-40B4-BE49-F238E27FC236}">
                <a16:creationId xmlns:a16="http://schemas.microsoft.com/office/drawing/2014/main" id="{A9AB4B89-279E-4196-B220-80E16DCF704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0776" y="1790025"/>
            <a:ext cx="2366855" cy="1017965"/>
          </a:xfrm>
          <a:prstGeom prst="rect">
            <a:avLst/>
          </a:prstGeom>
        </p:spPr>
      </p:pic>
      <p:pic>
        <p:nvPicPr>
          <p:cNvPr id="29" name="Picture 28">
            <a:extLst>
              <a:ext uri="{FF2B5EF4-FFF2-40B4-BE49-F238E27FC236}">
                <a16:creationId xmlns:a16="http://schemas.microsoft.com/office/drawing/2014/main" id="{AA3ACA51-5428-4427-9EA5-CDF543B380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7512" y="1694634"/>
            <a:ext cx="2220398" cy="1131278"/>
          </a:xfrm>
          <a:prstGeom prst="rect">
            <a:avLst/>
          </a:prstGeom>
        </p:spPr>
      </p:pic>
      <p:pic>
        <p:nvPicPr>
          <p:cNvPr id="30" name="Picture 29">
            <a:extLst>
              <a:ext uri="{FF2B5EF4-FFF2-40B4-BE49-F238E27FC236}">
                <a16:creationId xmlns:a16="http://schemas.microsoft.com/office/drawing/2014/main" id="{A61A13C5-262B-4A7F-A136-2595327B337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9277754" y="1314971"/>
            <a:ext cx="2543354" cy="1767135"/>
          </a:xfrm>
          <a:prstGeom prst="rect">
            <a:avLst/>
          </a:prstGeom>
        </p:spPr>
      </p:pic>
      <p:sp>
        <p:nvSpPr>
          <p:cNvPr id="31" name="TextBox 30">
            <a:extLst>
              <a:ext uri="{FF2B5EF4-FFF2-40B4-BE49-F238E27FC236}">
                <a16:creationId xmlns:a16="http://schemas.microsoft.com/office/drawing/2014/main" id="{4B9EC59C-2D58-4C00-ABF1-F0E2FA80774F}"/>
              </a:ext>
            </a:extLst>
          </p:cNvPr>
          <p:cNvSpPr txBox="1"/>
          <p:nvPr/>
        </p:nvSpPr>
        <p:spPr>
          <a:xfrm>
            <a:off x="9277754" y="949087"/>
            <a:ext cx="1614554" cy="276999"/>
          </a:xfrm>
          <a:prstGeom prst="rect">
            <a:avLst/>
          </a:prstGeom>
          <a:solidFill>
            <a:schemeClr val="tx2"/>
          </a:solidFill>
        </p:spPr>
        <p:txBody>
          <a:bodyPr wrap="square" rtlCol="0">
            <a:spAutoFit/>
          </a:bodyPr>
          <a:lstStyle/>
          <a:p>
            <a:pPr algn="ctr" defTabSz="685800">
              <a:defRPr/>
            </a:pPr>
            <a:r>
              <a:rPr lang="en-US" sz="1200" b="1" i="1">
                <a:solidFill>
                  <a:srgbClr val="FFFFFF"/>
                </a:solidFill>
                <a:effectLst>
                  <a:outerShdw blurRad="38100" dist="38100" dir="2700000" algn="tl">
                    <a:srgbClr val="000000">
                      <a:alpha val="43137"/>
                    </a:srgbClr>
                  </a:outerShdw>
                </a:effectLst>
                <a:latin typeface="Arial" panose="020B0604020202020204"/>
              </a:rPr>
              <a:t>LTE/PEM</a:t>
            </a:r>
          </a:p>
        </p:txBody>
      </p:sp>
      <p:pic>
        <p:nvPicPr>
          <p:cNvPr id="32" name="Picture 31">
            <a:extLst>
              <a:ext uri="{FF2B5EF4-FFF2-40B4-BE49-F238E27FC236}">
                <a16:creationId xmlns:a16="http://schemas.microsoft.com/office/drawing/2014/main" id="{105EE57F-1B8F-4B26-93D4-ED2C96CFD81C}"/>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001887" y="4321186"/>
            <a:ext cx="2637915" cy="1587727"/>
          </a:xfrm>
          <a:prstGeom prst="rect">
            <a:avLst/>
          </a:prstGeom>
        </p:spPr>
      </p:pic>
      <p:sp>
        <p:nvSpPr>
          <p:cNvPr id="33" name="TextBox 32">
            <a:extLst>
              <a:ext uri="{FF2B5EF4-FFF2-40B4-BE49-F238E27FC236}">
                <a16:creationId xmlns:a16="http://schemas.microsoft.com/office/drawing/2014/main" id="{46A40E73-5814-4E32-8070-E033B75AC124}"/>
              </a:ext>
            </a:extLst>
          </p:cNvPr>
          <p:cNvSpPr txBox="1"/>
          <p:nvPr/>
        </p:nvSpPr>
        <p:spPr>
          <a:xfrm>
            <a:off x="6001887" y="6016232"/>
            <a:ext cx="1522717" cy="253916"/>
          </a:xfrm>
          <a:prstGeom prst="rect">
            <a:avLst/>
          </a:prstGeom>
          <a:solidFill>
            <a:schemeClr val="tx2"/>
          </a:solidFill>
        </p:spPr>
        <p:txBody>
          <a:bodyPr wrap="square" rtlCol="0">
            <a:spAutoFit/>
          </a:bodyPr>
          <a:lstStyle/>
          <a:p>
            <a:pPr algn="ctr" defTabSz="685800">
              <a:defRPr/>
            </a:pPr>
            <a:r>
              <a:rPr lang="en-US" sz="1050" b="1" i="1">
                <a:solidFill>
                  <a:prstClr val="white"/>
                </a:solidFill>
                <a:effectLst>
                  <a:outerShdw blurRad="38100" dist="38100" dir="2700000" algn="tl">
                    <a:srgbClr val="000000">
                      <a:alpha val="43137"/>
                    </a:srgbClr>
                  </a:outerShdw>
                </a:effectLst>
                <a:latin typeface="Arial" panose="020B0604020202020204"/>
              </a:rPr>
              <a:t>Prairie Island</a:t>
            </a:r>
          </a:p>
        </p:txBody>
      </p:sp>
      <p:sp>
        <p:nvSpPr>
          <p:cNvPr id="37" name="TextBox 36">
            <a:extLst>
              <a:ext uri="{FF2B5EF4-FFF2-40B4-BE49-F238E27FC236}">
                <a16:creationId xmlns:a16="http://schemas.microsoft.com/office/drawing/2014/main" id="{4691CEDE-1080-40F2-9838-93061C7870A3}"/>
              </a:ext>
            </a:extLst>
          </p:cNvPr>
          <p:cNvSpPr txBox="1"/>
          <p:nvPr/>
        </p:nvSpPr>
        <p:spPr>
          <a:xfrm>
            <a:off x="9299786" y="3788456"/>
            <a:ext cx="2637915" cy="461665"/>
          </a:xfrm>
          <a:prstGeom prst="rect">
            <a:avLst/>
          </a:prstGeom>
          <a:solidFill>
            <a:schemeClr val="tx2"/>
          </a:solidFill>
        </p:spPr>
        <p:txBody>
          <a:bodyPr wrap="square" rtlCol="0">
            <a:spAutoFit/>
          </a:bodyPr>
          <a:lstStyle/>
          <a:p>
            <a:pPr algn="ctr" defTabSz="685800">
              <a:defRPr/>
            </a:pPr>
            <a:r>
              <a:rPr lang="en-US" sz="1200" b="1" i="1">
                <a:solidFill>
                  <a:srgbClr val="FFFFFF"/>
                </a:solidFill>
                <a:effectLst>
                  <a:outerShdw blurRad="38100" dist="38100" dir="2700000" algn="tl">
                    <a:srgbClr val="000000">
                      <a:alpha val="43137"/>
                    </a:srgbClr>
                  </a:outerShdw>
                </a:effectLst>
                <a:latin typeface="Arial" panose="020B0604020202020204"/>
              </a:rPr>
              <a:t>Hydrogen Production for Combustion and Synthetic Fuels</a:t>
            </a:r>
          </a:p>
        </p:txBody>
      </p:sp>
      <p:sp>
        <p:nvSpPr>
          <p:cNvPr id="40" name="TextBox 39">
            <a:extLst>
              <a:ext uri="{FF2B5EF4-FFF2-40B4-BE49-F238E27FC236}">
                <a16:creationId xmlns:a16="http://schemas.microsoft.com/office/drawing/2014/main" id="{CDA9ADA8-3D4A-4549-B385-738A5781DB8C}"/>
              </a:ext>
            </a:extLst>
          </p:cNvPr>
          <p:cNvSpPr txBox="1"/>
          <p:nvPr/>
        </p:nvSpPr>
        <p:spPr>
          <a:xfrm>
            <a:off x="9294244" y="6016232"/>
            <a:ext cx="1089127" cy="253916"/>
          </a:xfrm>
          <a:prstGeom prst="rect">
            <a:avLst/>
          </a:prstGeom>
          <a:solidFill>
            <a:schemeClr val="tx2"/>
          </a:solidFill>
        </p:spPr>
        <p:txBody>
          <a:bodyPr wrap="square" rtlCol="0">
            <a:spAutoFit/>
          </a:bodyPr>
          <a:lstStyle/>
          <a:p>
            <a:pPr algn="ctr" defTabSz="685800">
              <a:defRPr/>
            </a:pPr>
            <a:r>
              <a:rPr lang="en-US" sz="1050" b="1" i="1">
                <a:solidFill>
                  <a:prstClr val="white"/>
                </a:solidFill>
                <a:effectLst>
                  <a:outerShdw blurRad="38100" dist="38100" dir="2700000" algn="tl">
                    <a:srgbClr val="000000">
                      <a:alpha val="43137"/>
                    </a:srgbClr>
                  </a:outerShdw>
                </a:effectLst>
                <a:latin typeface="Arial" panose="020B0604020202020204"/>
              </a:rPr>
              <a:t>Palo Verde</a:t>
            </a:r>
          </a:p>
        </p:txBody>
      </p:sp>
      <p:pic>
        <p:nvPicPr>
          <p:cNvPr id="6146" name="Picture 2">
            <a:extLst>
              <a:ext uri="{FF2B5EF4-FFF2-40B4-BE49-F238E27FC236}">
                <a16:creationId xmlns:a16="http://schemas.microsoft.com/office/drawing/2014/main" id="{AA751E56-6771-4DBB-988B-A3D93C95CC83}"/>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9299786" y="4346021"/>
            <a:ext cx="2743200" cy="1545067"/>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7195690D-D78F-4D54-8715-2AD93F9DBFB4}"/>
              </a:ext>
            </a:extLst>
          </p:cNvPr>
          <p:cNvSpPr txBox="1"/>
          <p:nvPr/>
        </p:nvSpPr>
        <p:spPr>
          <a:xfrm>
            <a:off x="9294244" y="3217373"/>
            <a:ext cx="1502293" cy="275937"/>
          </a:xfrm>
          <a:prstGeom prst="rect">
            <a:avLst/>
          </a:prstGeom>
          <a:solidFill>
            <a:schemeClr val="tx2"/>
          </a:solidFill>
        </p:spPr>
        <p:txBody>
          <a:bodyPr wrap="square" rtlCol="0">
            <a:spAutoFit/>
          </a:bodyPr>
          <a:lstStyle/>
          <a:p>
            <a:pPr algn="ctr" defTabSz="685800">
              <a:defRPr/>
            </a:pPr>
            <a:r>
              <a:rPr lang="en-US" sz="1200" b="1" i="1">
                <a:solidFill>
                  <a:srgbClr val="FFFFFF"/>
                </a:solidFill>
                <a:effectLst>
                  <a:outerShdw blurRad="38100" dist="38100" dir="2700000" algn="tl">
                    <a:srgbClr val="000000">
                      <a:alpha val="43137"/>
                    </a:srgbClr>
                  </a:outerShdw>
                </a:effectLst>
                <a:latin typeface="Arial" panose="020B0604020202020204"/>
              </a:rPr>
              <a:t>Nine Mile Point</a:t>
            </a:r>
          </a:p>
        </p:txBody>
      </p:sp>
      <p:sp>
        <p:nvSpPr>
          <p:cNvPr id="43" name="TextBox 42">
            <a:extLst>
              <a:ext uri="{FF2B5EF4-FFF2-40B4-BE49-F238E27FC236}">
                <a16:creationId xmlns:a16="http://schemas.microsoft.com/office/drawing/2014/main" id="{9265CB4A-A0A5-4292-BB2D-CB70E6C90D35}"/>
              </a:ext>
            </a:extLst>
          </p:cNvPr>
          <p:cNvSpPr txBox="1"/>
          <p:nvPr/>
        </p:nvSpPr>
        <p:spPr>
          <a:xfrm>
            <a:off x="6012903" y="3210454"/>
            <a:ext cx="1133835" cy="282856"/>
          </a:xfrm>
          <a:prstGeom prst="rect">
            <a:avLst/>
          </a:prstGeom>
          <a:solidFill>
            <a:schemeClr val="tx2"/>
          </a:solidFill>
        </p:spPr>
        <p:txBody>
          <a:bodyPr wrap="square" rtlCol="0">
            <a:spAutoFit/>
          </a:bodyPr>
          <a:lstStyle/>
          <a:p>
            <a:pPr algn="ctr" defTabSz="685800">
              <a:defRPr/>
            </a:pPr>
            <a:r>
              <a:rPr lang="en-US" sz="1200" b="1" i="1">
                <a:solidFill>
                  <a:srgbClr val="FFFFFF"/>
                </a:solidFill>
                <a:effectLst>
                  <a:outerShdw blurRad="38100" dist="38100" dir="2700000" algn="tl">
                    <a:srgbClr val="000000">
                      <a:alpha val="43137"/>
                    </a:srgbClr>
                  </a:outerShdw>
                </a:effectLst>
                <a:latin typeface="Arial" panose="020B0604020202020204"/>
              </a:rPr>
              <a:t>Davis-</a:t>
            </a:r>
            <a:r>
              <a:rPr lang="en-US" sz="1200" b="1" i="1" err="1">
                <a:solidFill>
                  <a:srgbClr val="FFFFFF"/>
                </a:solidFill>
                <a:effectLst>
                  <a:outerShdw blurRad="38100" dist="38100" dir="2700000" algn="tl">
                    <a:srgbClr val="000000">
                      <a:alpha val="43137"/>
                    </a:srgbClr>
                  </a:outerShdw>
                </a:effectLst>
                <a:latin typeface="Arial" panose="020B0604020202020204"/>
              </a:rPr>
              <a:t>Besse</a:t>
            </a:r>
            <a:endParaRPr lang="en-US" sz="1200" b="1" i="1">
              <a:solidFill>
                <a:srgbClr val="FFFFFF"/>
              </a:solidFill>
              <a:effectLst>
                <a:outerShdw blurRad="38100" dist="38100" dir="2700000" algn="tl">
                  <a:srgbClr val="000000">
                    <a:alpha val="43137"/>
                  </a:srgbClr>
                </a:outerShdw>
              </a:effectLst>
              <a:latin typeface="Arial" panose="020B0604020202020204"/>
            </a:endParaRPr>
          </a:p>
        </p:txBody>
      </p:sp>
      <p:pic>
        <p:nvPicPr>
          <p:cNvPr id="44" name="Content Placeholder 3">
            <a:extLst>
              <a:ext uri="{FF2B5EF4-FFF2-40B4-BE49-F238E27FC236}">
                <a16:creationId xmlns:a16="http://schemas.microsoft.com/office/drawing/2014/main" id="{BA59A490-10B2-419A-8C25-EFD35F7E4370}"/>
              </a:ext>
            </a:extLst>
          </p:cNvPr>
          <p:cNvPicPr>
            <a:picLocks noChangeAspect="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719" y="3318830"/>
            <a:ext cx="5254347" cy="3528064"/>
          </a:xfrm>
          <a:prstGeom prst="rect">
            <a:avLst/>
          </a:prstGeom>
        </p:spPr>
      </p:pic>
    </p:spTree>
    <p:extLst>
      <p:ext uri="{BB962C8B-B14F-4D97-AF65-F5344CB8AC3E}">
        <p14:creationId xmlns:p14="http://schemas.microsoft.com/office/powerpoint/2010/main" val="32025081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3">
            <a:extLst>
              <a:ext uri="{FF2B5EF4-FFF2-40B4-BE49-F238E27FC236}">
                <a16:creationId xmlns:a16="http://schemas.microsoft.com/office/drawing/2014/main" id="{BC5F328B-88AA-44B8-88F6-378969F55CD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fld id="{8726290C-B352-481B-A9A1-8679DC113DEA}" type="slidenum">
              <a:rPr lang="en-US" altLang="en-US">
                <a:latin typeface="Arial" panose="020B0604020202020204" pitchFamily="34" charset="0"/>
              </a:rPr>
              <a:pPr/>
              <a:t>26</a:t>
            </a:fld>
            <a:endParaRPr lang="en-US" altLang="en-US">
              <a:latin typeface="Arial" panose="020B0604020202020204" pitchFamily="34" charset="0"/>
            </a:endParaRPr>
          </a:p>
        </p:txBody>
      </p:sp>
      <p:grpSp>
        <p:nvGrpSpPr>
          <p:cNvPr id="30723" name="Group 11">
            <a:extLst>
              <a:ext uri="{FF2B5EF4-FFF2-40B4-BE49-F238E27FC236}">
                <a16:creationId xmlns:a16="http://schemas.microsoft.com/office/drawing/2014/main" id="{E6C60DE2-E7B1-4F25-967F-0BF18BF2915D}"/>
              </a:ext>
            </a:extLst>
          </p:cNvPr>
          <p:cNvGrpSpPr>
            <a:grpSpLocks/>
          </p:cNvGrpSpPr>
          <p:nvPr/>
        </p:nvGrpSpPr>
        <p:grpSpPr bwMode="auto">
          <a:xfrm>
            <a:off x="0" y="533400"/>
            <a:ext cx="12192000" cy="6084294"/>
            <a:chOff x="-804661" y="-2"/>
            <a:chExt cx="12996661" cy="6952713"/>
          </a:xfrm>
        </p:grpSpPr>
        <p:grpSp>
          <p:nvGrpSpPr>
            <p:cNvPr id="30725" name="Group 10">
              <a:extLst>
                <a:ext uri="{FF2B5EF4-FFF2-40B4-BE49-F238E27FC236}">
                  <a16:creationId xmlns:a16="http://schemas.microsoft.com/office/drawing/2014/main" id="{C1BC5BFA-2768-40B9-B6B6-6AB3EAC2DE35}"/>
                </a:ext>
              </a:extLst>
            </p:cNvPr>
            <p:cNvGrpSpPr>
              <a:grpSpLocks/>
            </p:cNvGrpSpPr>
            <p:nvPr/>
          </p:nvGrpSpPr>
          <p:grpSpPr bwMode="auto">
            <a:xfrm>
              <a:off x="-804661" y="-2"/>
              <a:ext cx="12996661" cy="6952713"/>
              <a:chOff x="-804661" y="-2"/>
              <a:chExt cx="12996661" cy="6952713"/>
            </a:xfrm>
          </p:grpSpPr>
          <p:pic>
            <p:nvPicPr>
              <p:cNvPr id="30727" name="Picture 6">
                <a:extLst>
                  <a:ext uri="{FF2B5EF4-FFF2-40B4-BE49-F238E27FC236}">
                    <a16:creationId xmlns:a16="http://schemas.microsoft.com/office/drawing/2014/main" id="{B06987B6-0C87-4648-83DF-02EB0F616B40}"/>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667852" y="-1"/>
                <a:ext cx="6524148" cy="3479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4">
                <a:extLst>
                  <a:ext uri="{FF2B5EF4-FFF2-40B4-BE49-F238E27FC236}">
                    <a16:creationId xmlns:a16="http://schemas.microsoft.com/office/drawing/2014/main" id="{B54E6CA5-3A39-42F8-B948-C6F045886E5E}"/>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04661" y="-2"/>
                <a:ext cx="6836898" cy="3479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8">
                <a:extLst>
                  <a:ext uri="{FF2B5EF4-FFF2-40B4-BE49-F238E27FC236}">
                    <a16:creationId xmlns:a16="http://schemas.microsoft.com/office/drawing/2014/main" id="{F24233A7-3338-40C3-B01F-4A3BC864F2DA}"/>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804661" y="3472732"/>
                <a:ext cx="7426331" cy="3479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7">
                <a:extLst>
                  <a:ext uri="{FF2B5EF4-FFF2-40B4-BE49-F238E27FC236}">
                    <a16:creationId xmlns:a16="http://schemas.microsoft.com/office/drawing/2014/main" id="{6A202FF4-9535-42EA-83F2-20AB304C9267}"/>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032238" y="3479980"/>
                <a:ext cx="6159762" cy="3465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26" name="TextBox 9">
              <a:extLst>
                <a:ext uri="{FF2B5EF4-FFF2-40B4-BE49-F238E27FC236}">
                  <a16:creationId xmlns:a16="http://schemas.microsoft.com/office/drawing/2014/main" id="{B432755A-B013-4191-ACE9-55C421914483}"/>
                </a:ext>
              </a:extLst>
            </p:cNvPr>
            <p:cNvSpPr txBox="1">
              <a:spLocks noChangeArrowheads="1"/>
            </p:cNvSpPr>
            <p:nvPr/>
          </p:nvSpPr>
          <p:spPr bwMode="auto">
            <a:xfrm>
              <a:off x="56280" y="6567585"/>
              <a:ext cx="3179046" cy="29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eaLnBrk="1" hangingPunct="1"/>
              <a:r>
                <a:rPr lang="en-US" altLang="en-US" sz="900" dirty="0">
                  <a:solidFill>
                    <a:schemeClr val="bg1"/>
                  </a:solidFill>
                  <a:latin typeface="Arial" panose="020B0604020202020204" pitchFamily="34" charset="0"/>
                </a:rPr>
                <a:t>Courtesy of Third Way #NuclearReimagined</a:t>
              </a:r>
            </a:p>
          </p:txBody>
        </p:sp>
      </p:grpSp>
      <p:sp>
        <p:nvSpPr>
          <p:cNvPr id="30724" name="Title 2">
            <a:extLst>
              <a:ext uri="{FF2B5EF4-FFF2-40B4-BE49-F238E27FC236}">
                <a16:creationId xmlns:a16="http://schemas.microsoft.com/office/drawing/2014/main" id="{75D5D820-458F-4582-A8DA-3A006901E00A}"/>
              </a:ext>
            </a:extLst>
          </p:cNvPr>
          <p:cNvSpPr txBox="1">
            <a:spLocks/>
          </p:cNvSpPr>
          <p:nvPr/>
        </p:nvSpPr>
        <p:spPr bwMode="auto">
          <a:xfrm>
            <a:off x="558800" y="38100"/>
            <a:ext cx="7823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2400">
                <a:solidFill>
                  <a:srgbClr val="292929"/>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000">
                <a:solidFill>
                  <a:srgbClr val="292929"/>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9pPr>
          </a:lstStyle>
          <a:p>
            <a:pPr>
              <a:lnSpc>
                <a:spcPts val="2800"/>
              </a:lnSpc>
              <a:spcBef>
                <a:spcPct val="0"/>
              </a:spcBef>
              <a:buFontTx/>
              <a:buNone/>
            </a:pPr>
            <a:r>
              <a:rPr lang="en-US" altLang="en-US" sz="3000">
                <a:solidFill>
                  <a:srgbClr val="FFFFFF"/>
                </a:solidFill>
              </a:rPr>
              <a:t>Use Cases and Market Drivers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
          </a:xfrm>
          <a:solidFill>
            <a:schemeClr val="tx1"/>
          </a:solidFill>
        </p:spPr>
        <p:txBody>
          <a:bodyPr>
            <a:normAutofit/>
          </a:bodyPr>
          <a:lstStyle/>
          <a:p>
            <a:r>
              <a:rPr lang="en-US" sz="4000">
                <a:solidFill>
                  <a:schemeClr val="bg1"/>
                </a:solidFill>
              </a:rPr>
              <a:t>Top Priorities: Build Advanced Reactors		</a:t>
            </a:r>
          </a:p>
        </p:txBody>
      </p:sp>
      <p:sp>
        <p:nvSpPr>
          <p:cNvPr id="3" name="Slide Number Placeholder 2"/>
          <p:cNvSpPr>
            <a:spLocks noGrp="1"/>
          </p:cNvSpPr>
          <p:nvPr>
            <p:ph type="sldNum" sz="quarter" idx="12"/>
          </p:nvPr>
        </p:nvSpPr>
        <p:spPr/>
        <p:txBody>
          <a:bodyPr/>
          <a:lstStyle/>
          <a:p>
            <a:pPr>
              <a:defRPr/>
            </a:pPr>
            <a:fld id="{6D885C13-66A5-4D66-A6C2-319BA5063639}" type="slidenum">
              <a:rPr lang="en-US" smtClean="0">
                <a:solidFill>
                  <a:srgbClr val="214877">
                    <a:tint val="75000"/>
                  </a:srgbClr>
                </a:solidFill>
              </a:rPr>
              <a:pPr>
                <a:defRPr/>
              </a:pPr>
              <a:t>27</a:t>
            </a:fld>
            <a:endParaRPr lang="en-US">
              <a:solidFill>
                <a:srgbClr val="214877">
                  <a:tint val="75000"/>
                </a:srgbClr>
              </a:solidFill>
            </a:endParaRPr>
          </a:p>
        </p:txBody>
      </p:sp>
      <p:pic>
        <p:nvPicPr>
          <p:cNvPr id="4" name="Picture 4">
            <a:extLst>
              <a:ext uri="{FF2B5EF4-FFF2-40B4-BE49-F238E27FC236}">
                <a16:creationId xmlns:a16="http://schemas.microsoft.com/office/drawing/2014/main" id="{D613B359-F39C-47BB-AB39-2CC9DCA2EAA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685799"/>
            <a:ext cx="12192000" cy="6172201"/>
          </a:xfrm>
          <a:prstGeom prst="rect">
            <a:avLst/>
          </a:prstGeom>
        </p:spPr>
      </p:pic>
      <p:pic>
        <p:nvPicPr>
          <p:cNvPr id="5" name="Picture 5">
            <a:extLst>
              <a:ext uri="{FF2B5EF4-FFF2-40B4-BE49-F238E27FC236}">
                <a16:creationId xmlns:a16="http://schemas.microsoft.com/office/drawing/2014/main" id="{00A7A604-F7C1-4D38-A7BC-4D266617DD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837" y="494101"/>
            <a:ext cx="10323859" cy="6253112"/>
          </a:xfrm>
          <a:prstGeom prst="rect">
            <a:avLst/>
          </a:prstGeom>
        </p:spPr>
      </p:pic>
    </p:spTree>
    <p:extLst>
      <p:ext uri="{BB962C8B-B14F-4D97-AF65-F5344CB8AC3E}">
        <p14:creationId xmlns:p14="http://schemas.microsoft.com/office/powerpoint/2010/main" val="9405481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22" y="0"/>
            <a:ext cx="12223622" cy="685800"/>
          </a:xfrm>
          <a:solidFill>
            <a:schemeClr val="tx1"/>
          </a:solidFill>
        </p:spPr>
        <p:txBody>
          <a:bodyPr>
            <a:normAutofit/>
          </a:bodyPr>
          <a:lstStyle/>
          <a:p>
            <a:r>
              <a:rPr lang="en-US" sz="4000">
                <a:solidFill>
                  <a:schemeClr val="bg1"/>
                </a:solidFill>
              </a:rPr>
              <a:t>Top Priorities: Build Advanced Reactors</a:t>
            </a:r>
          </a:p>
        </p:txBody>
      </p:sp>
      <p:sp>
        <p:nvSpPr>
          <p:cNvPr id="3" name="Slide Number Placeholder 2"/>
          <p:cNvSpPr>
            <a:spLocks noGrp="1"/>
          </p:cNvSpPr>
          <p:nvPr>
            <p:ph type="sldNum" sz="quarter" idx="12"/>
          </p:nvPr>
        </p:nvSpPr>
        <p:spPr/>
        <p:txBody>
          <a:bodyPr/>
          <a:lstStyle/>
          <a:p>
            <a:pPr>
              <a:defRPr/>
            </a:pPr>
            <a:fld id="{6D885C13-66A5-4D66-A6C2-319BA5063639}" type="slidenum">
              <a:rPr lang="en-US" smtClean="0">
                <a:solidFill>
                  <a:srgbClr val="214877">
                    <a:tint val="75000"/>
                  </a:srgbClr>
                </a:solidFill>
              </a:rPr>
              <a:pPr>
                <a:defRPr/>
              </a:pPr>
              <a:t>28</a:t>
            </a:fld>
            <a:endParaRPr lang="en-US">
              <a:solidFill>
                <a:srgbClr val="214877">
                  <a:tint val="75000"/>
                </a:srgb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
            <a:ext cx="12192000" cy="6578601"/>
          </a:xfrm>
          <a:prstGeom prst="rect">
            <a:avLst/>
          </a:prstGeom>
        </p:spPr>
      </p:pic>
    </p:spTree>
    <p:extLst>
      <p:ext uri="{BB962C8B-B14F-4D97-AF65-F5344CB8AC3E}">
        <p14:creationId xmlns:p14="http://schemas.microsoft.com/office/powerpoint/2010/main" val="1634564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6">
            <a:extLst>
              <a:ext uri="{FF2B5EF4-FFF2-40B4-BE49-F238E27FC236}">
                <a16:creationId xmlns:a16="http://schemas.microsoft.com/office/drawing/2014/main" id="{51A4E2B7-427A-41B6-AA39-0186C3F99A74}"/>
              </a:ext>
            </a:extLst>
          </p:cNvPr>
          <p:cNvSpPr>
            <a:spLocks noGrp="1"/>
          </p:cNvSpPr>
          <p:nvPr>
            <p:ph type="title"/>
          </p:nvPr>
        </p:nvSpPr>
        <p:spPr>
          <a:xfrm>
            <a:off x="2858" y="-13784"/>
            <a:ext cx="8588679" cy="637265"/>
          </a:xfrm>
        </p:spPr>
        <p:txBody>
          <a:bodyPr>
            <a:noAutofit/>
          </a:bodyPr>
          <a:lstStyle/>
          <a:p>
            <a:r>
              <a:rPr lang="en-US" altLang="x-none">
                <a:solidFill>
                  <a:schemeClr val="bg1"/>
                </a:solidFill>
              </a:rPr>
              <a:t>Top Priorities: Build Advanced Reactors</a:t>
            </a:r>
            <a:endParaRPr lang="en-US">
              <a:solidFill>
                <a:schemeClr val="bg1"/>
              </a:solidFill>
            </a:endParaRPr>
          </a:p>
        </p:txBody>
      </p:sp>
      <p:grpSp>
        <p:nvGrpSpPr>
          <p:cNvPr id="39" name="Group 38">
            <a:extLst>
              <a:ext uri="{FF2B5EF4-FFF2-40B4-BE49-F238E27FC236}">
                <a16:creationId xmlns:a16="http://schemas.microsoft.com/office/drawing/2014/main" id="{56BA6399-627E-4C5A-B402-309AFFB43B3F}"/>
              </a:ext>
            </a:extLst>
          </p:cNvPr>
          <p:cNvGrpSpPr/>
          <p:nvPr/>
        </p:nvGrpSpPr>
        <p:grpSpPr>
          <a:xfrm>
            <a:off x="-2176517" y="380409"/>
            <a:ext cx="16104860" cy="6480810"/>
            <a:chOff x="-975908" y="1063265"/>
            <a:chExt cx="13681409" cy="4778304"/>
          </a:xfrm>
        </p:grpSpPr>
        <p:pic>
          <p:nvPicPr>
            <p:cNvPr id="89" name="Picture 2" descr="Company Profile for Oklo Inc. | Business Wire">
              <a:extLst>
                <a:ext uri="{FF2B5EF4-FFF2-40B4-BE49-F238E27FC236}">
                  <a16:creationId xmlns:a16="http://schemas.microsoft.com/office/drawing/2014/main" id="{D294C0A2-A13B-475E-B8D9-426B1CB577B1}"/>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984359" y="3853985"/>
              <a:ext cx="526628" cy="274320"/>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4" descr="DOE chooses GE Hitachi to lead nuclear reactor research program ...">
              <a:extLst>
                <a:ext uri="{FF2B5EF4-FFF2-40B4-BE49-F238E27FC236}">
                  <a16:creationId xmlns:a16="http://schemas.microsoft.com/office/drawing/2014/main" id="{84CA2521-70D2-4C40-97D7-7579C5847CB7}"/>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282166" y="2337080"/>
              <a:ext cx="1038261" cy="54864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onnector: Elbow 6">
              <a:extLst>
                <a:ext uri="{FF2B5EF4-FFF2-40B4-BE49-F238E27FC236}">
                  <a16:creationId xmlns:a16="http://schemas.microsoft.com/office/drawing/2014/main" id="{2C60CC2A-CCCB-416A-ADFD-8FF58CC2BC12}"/>
                </a:ext>
              </a:extLst>
            </p:cNvPr>
            <p:cNvCxnSpPr>
              <a:cxnSpLocks/>
            </p:cNvCxnSpPr>
            <p:nvPr/>
          </p:nvCxnSpPr>
          <p:spPr>
            <a:xfrm rot="16200000" flipH="1">
              <a:off x="1612256" y="4681968"/>
              <a:ext cx="732450" cy="615526"/>
            </a:xfrm>
            <a:prstGeom prst="bentConnector3">
              <a:avLst>
                <a:gd name="adj1" fmla="val -1159"/>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1" name="Connector: Elbow 90">
              <a:extLst>
                <a:ext uri="{FF2B5EF4-FFF2-40B4-BE49-F238E27FC236}">
                  <a16:creationId xmlns:a16="http://schemas.microsoft.com/office/drawing/2014/main" id="{381A377D-A143-4A4D-8EA9-8C75B3BE53CE}"/>
                </a:ext>
              </a:extLst>
            </p:cNvPr>
            <p:cNvCxnSpPr>
              <a:cxnSpLocks/>
            </p:cNvCxnSpPr>
            <p:nvPr/>
          </p:nvCxnSpPr>
          <p:spPr>
            <a:xfrm>
              <a:off x="2696216" y="3407815"/>
              <a:ext cx="1472393" cy="1293938"/>
            </a:xfrm>
            <a:prstGeom prst="bentConnector3">
              <a:avLst>
                <a:gd name="adj1" fmla="val 99285"/>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3" name="Connector: Elbow 102">
              <a:extLst>
                <a:ext uri="{FF2B5EF4-FFF2-40B4-BE49-F238E27FC236}">
                  <a16:creationId xmlns:a16="http://schemas.microsoft.com/office/drawing/2014/main" id="{87301A2E-AC3C-4403-B8C7-C93C56AC15CE}"/>
                </a:ext>
              </a:extLst>
            </p:cNvPr>
            <p:cNvCxnSpPr>
              <a:cxnSpLocks/>
            </p:cNvCxnSpPr>
            <p:nvPr/>
          </p:nvCxnSpPr>
          <p:spPr>
            <a:xfrm>
              <a:off x="4325753" y="2969547"/>
              <a:ext cx="1526610" cy="924161"/>
            </a:xfrm>
            <a:prstGeom prst="bentConnector3">
              <a:avLst>
                <a:gd name="adj1" fmla="val 103803"/>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3" name="Connector: Elbow 112">
              <a:extLst>
                <a:ext uri="{FF2B5EF4-FFF2-40B4-BE49-F238E27FC236}">
                  <a16:creationId xmlns:a16="http://schemas.microsoft.com/office/drawing/2014/main" id="{BCA48629-9190-4237-A1E8-4726C94196D4}"/>
                </a:ext>
              </a:extLst>
            </p:cNvPr>
            <p:cNvCxnSpPr>
              <a:cxnSpLocks/>
            </p:cNvCxnSpPr>
            <p:nvPr/>
          </p:nvCxnSpPr>
          <p:spPr>
            <a:xfrm>
              <a:off x="6132664" y="2767451"/>
              <a:ext cx="1250155" cy="475405"/>
            </a:xfrm>
            <a:prstGeom prst="bentConnector3">
              <a:avLst>
                <a:gd name="adj1" fmla="val 99754"/>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8" name="Connector: Elbow 127">
              <a:extLst>
                <a:ext uri="{FF2B5EF4-FFF2-40B4-BE49-F238E27FC236}">
                  <a16:creationId xmlns:a16="http://schemas.microsoft.com/office/drawing/2014/main" id="{A229D6F1-E056-4E10-8FDE-C1AEA0E160A2}"/>
                </a:ext>
              </a:extLst>
            </p:cNvPr>
            <p:cNvCxnSpPr>
              <a:cxnSpLocks/>
            </p:cNvCxnSpPr>
            <p:nvPr/>
          </p:nvCxnSpPr>
          <p:spPr>
            <a:xfrm>
              <a:off x="7487392" y="1843857"/>
              <a:ext cx="1695425" cy="584503"/>
            </a:xfrm>
            <a:prstGeom prst="bentConnector3">
              <a:avLst>
                <a:gd name="adj1" fmla="val 99387"/>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9" name="Connector: Elbow 128">
              <a:extLst>
                <a:ext uri="{FF2B5EF4-FFF2-40B4-BE49-F238E27FC236}">
                  <a16:creationId xmlns:a16="http://schemas.microsoft.com/office/drawing/2014/main" id="{A54EB236-36BD-491A-BF81-9827BC1781AE}"/>
                </a:ext>
              </a:extLst>
            </p:cNvPr>
            <p:cNvCxnSpPr>
              <a:cxnSpLocks/>
            </p:cNvCxnSpPr>
            <p:nvPr/>
          </p:nvCxnSpPr>
          <p:spPr>
            <a:xfrm rot="10800000">
              <a:off x="3221589" y="5060752"/>
              <a:ext cx="794900" cy="615059"/>
            </a:xfrm>
            <a:prstGeom prst="bentConnector3">
              <a:avLst>
                <a:gd name="adj1" fmla="val 98154"/>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1" name="Connector: Elbow 130">
              <a:extLst>
                <a:ext uri="{FF2B5EF4-FFF2-40B4-BE49-F238E27FC236}">
                  <a16:creationId xmlns:a16="http://schemas.microsoft.com/office/drawing/2014/main" id="{A7DC7F1B-FA79-41B6-9408-756E83EB729A}"/>
                </a:ext>
              </a:extLst>
            </p:cNvPr>
            <p:cNvCxnSpPr>
              <a:cxnSpLocks/>
            </p:cNvCxnSpPr>
            <p:nvPr/>
          </p:nvCxnSpPr>
          <p:spPr>
            <a:xfrm rot="10800000">
              <a:off x="5077264" y="4276568"/>
              <a:ext cx="855763" cy="563107"/>
            </a:xfrm>
            <a:prstGeom prst="bentConnector3">
              <a:avLst>
                <a:gd name="adj1" fmla="val 97524"/>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2" name="Connector: Elbow 131">
              <a:extLst>
                <a:ext uri="{FF2B5EF4-FFF2-40B4-BE49-F238E27FC236}">
                  <a16:creationId xmlns:a16="http://schemas.microsoft.com/office/drawing/2014/main" id="{BB5423C3-5422-442B-B618-C2094013C2CF}"/>
                </a:ext>
              </a:extLst>
            </p:cNvPr>
            <p:cNvCxnSpPr>
              <a:cxnSpLocks/>
            </p:cNvCxnSpPr>
            <p:nvPr/>
          </p:nvCxnSpPr>
          <p:spPr>
            <a:xfrm rot="16200000" flipV="1">
              <a:off x="6915789" y="3523156"/>
              <a:ext cx="686541" cy="626008"/>
            </a:xfrm>
            <a:prstGeom prst="bentConnector3">
              <a:avLst>
                <a:gd name="adj1" fmla="val -1108"/>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3" name="Connector: Elbow 132">
              <a:extLst>
                <a:ext uri="{FF2B5EF4-FFF2-40B4-BE49-F238E27FC236}">
                  <a16:creationId xmlns:a16="http://schemas.microsoft.com/office/drawing/2014/main" id="{71C5A908-C9D2-4602-BDEC-B5D81DBBF8CD}"/>
                </a:ext>
              </a:extLst>
            </p:cNvPr>
            <p:cNvCxnSpPr>
              <a:cxnSpLocks/>
            </p:cNvCxnSpPr>
            <p:nvPr/>
          </p:nvCxnSpPr>
          <p:spPr>
            <a:xfrm rot="16200000" flipV="1">
              <a:off x="8133370" y="3136507"/>
              <a:ext cx="777618" cy="723101"/>
            </a:xfrm>
            <a:prstGeom prst="bentConnector3">
              <a:avLst>
                <a:gd name="adj1" fmla="val -1275"/>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4" name="Connector: Elbow 133">
              <a:extLst>
                <a:ext uri="{FF2B5EF4-FFF2-40B4-BE49-F238E27FC236}">
                  <a16:creationId xmlns:a16="http://schemas.microsoft.com/office/drawing/2014/main" id="{A1E84F6E-2F22-4BED-A20B-B881EF12CF7F}"/>
                </a:ext>
              </a:extLst>
            </p:cNvPr>
            <p:cNvCxnSpPr>
              <a:cxnSpLocks/>
            </p:cNvCxnSpPr>
            <p:nvPr/>
          </p:nvCxnSpPr>
          <p:spPr>
            <a:xfrm rot="16200000" flipV="1">
              <a:off x="9705653" y="2701347"/>
              <a:ext cx="1188123" cy="579291"/>
            </a:xfrm>
            <a:prstGeom prst="bentConnector3">
              <a:avLst>
                <a:gd name="adj1" fmla="val 333"/>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F0546625-9507-4EFA-A900-1CF554DC1529}"/>
                </a:ext>
              </a:extLst>
            </p:cNvPr>
            <p:cNvSpPr txBox="1"/>
            <p:nvPr/>
          </p:nvSpPr>
          <p:spPr>
            <a:xfrm>
              <a:off x="1736915" y="4673479"/>
              <a:ext cx="570860" cy="328473"/>
            </a:xfrm>
            <a:prstGeom prst="rect">
              <a:avLst/>
            </a:prstGeom>
            <a:noFill/>
          </p:spPr>
          <p:txBody>
            <a:bodyPr wrap="none" rtlCol="0">
              <a:spAutoFit/>
            </a:bodyPr>
            <a:lstStyle/>
            <a:p>
              <a:pPr algn="r" defTabSz="685800">
                <a:lnSpc>
                  <a:spcPct val="85000"/>
                </a:lnSpc>
                <a:defRPr/>
              </a:pPr>
              <a:r>
                <a:rPr lang="en-US" sz="900" b="1">
                  <a:solidFill>
                    <a:schemeClr val="tx2"/>
                  </a:solidFill>
                  <a:latin typeface="Arial" panose="020B0604020202020204"/>
                  <a:cs typeface="Arial" panose="020B0604020202020204" pitchFamily="34" charset="0"/>
                </a:rPr>
                <a:t>MARVEL</a:t>
              </a:r>
            </a:p>
            <a:p>
              <a:pPr algn="r" defTabSz="685800">
                <a:lnSpc>
                  <a:spcPct val="85000"/>
                </a:lnSpc>
                <a:defRPr/>
              </a:pPr>
              <a:r>
                <a:rPr lang="en-US" sz="900" b="1">
                  <a:solidFill>
                    <a:schemeClr val="tx2"/>
                  </a:solidFill>
                  <a:latin typeface="Arial" panose="020B0604020202020204"/>
                  <a:cs typeface="Arial" panose="020B0604020202020204" pitchFamily="34" charset="0"/>
                </a:rPr>
                <a:t>DOE</a:t>
              </a:r>
            </a:p>
            <a:p>
              <a:pPr algn="r" defTabSz="685800">
                <a:lnSpc>
                  <a:spcPct val="85000"/>
                </a:lnSpc>
                <a:defRPr/>
              </a:pPr>
              <a:r>
                <a:rPr lang="en-US" sz="900">
                  <a:solidFill>
                    <a:schemeClr val="tx2"/>
                  </a:solidFill>
                  <a:latin typeface="Arial" panose="020B0604020202020204"/>
                  <a:cs typeface="Arial" panose="020B0604020202020204" pitchFamily="34" charset="0"/>
                </a:rPr>
                <a:t>2024</a:t>
              </a:r>
            </a:p>
          </p:txBody>
        </p:sp>
        <p:sp>
          <p:nvSpPr>
            <p:cNvPr id="121" name="TextBox 120">
              <a:extLst>
                <a:ext uri="{FF2B5EF4-FFF2-40B4-BE49-F238E27FC236}">
                  <a16:creationId xmlns:a16="http://schemas.microsoft.com/office/drawing/2014/main" id="{13FAD998-7665-486E-A1F4-73A2E121F02B}"/>
                </a:ext>
              </a:extLst>
            </p:cNvPr>
            <p:cNvSpPr txBox="1"/>
            <p:nvPr/>
          </p:nvSpPr>
          <p:spPr>
            <a:xfrm>
              <a:off x="3212680" y="5337256"/>
              <a:ext cx="1050288" cy="445507"/>
            </a:xfrm>
            <a:prstGeom prst="rect">
              <a:avLst/>
            </a:prstGeom>
            <a:noFill/>
          </p:spPr>
          <p:txBody>
            <a:bodyPr wrap="none" rtlCol="0">
              <a:spAutoFit/>
            </a:bodyPr>
            <a:lstStyle/>
            <a:p>
              <a:pPr defTabSz="685800">
                <a:lnSpc>
                  <a:spcPct val="85000"/>
                </a:lnSpc>
                <a:defRPr/>
              </a:pPr>
              <a:r>
                <a:rPr lang="en-US" sz="900" b="1">
                  <a:solidFill>
                    <a:schemeClr val="tx2"/>
                  </a:solidFill>
                  <a:latin typeface="Arial" panose="020B0604020202020204"/>
                  <a:cs typeface="Arial" panose="020B0604020202020204" pitchFamily="34" charset="0"/>
                </a:rPr>
                <a:t>DOME Test Bed</a:t>
              </a:r>
            </a:p>
            <a:p>
              <a:pPr defTabSz="685800">
                <a:lnSpc>
                  <a:spcPct val="85000"/>
                </a:lnSpc>
                <a:defRPr/>
              </a:pPr>
              <a:r>
                <a:rPr lang="en-US" sz="900" b="1">
                  <a:solidFill>
                    <a:schemeClr val="tx2"/>
                  </a:solidFill>
                  <a:latin typeface="Arial" panose="020B0604020202020204"/>
                  <a:cs typeface="Arial" panose="020B0604020202020204" pitchFamily="34" charset="0"/>
                </a:rPr>
                <a:t>NRIC</a:t>
              </a:r>
            </a:p>
            <a:p>
              <a:pPr defTabSz="685800">
                <a:lnSpc>
                  <a:spcPct val="85000"/>
                </a:lnSpc>
                <a:defRPr/>
              </a:pPr>
              <a:r>
                <a:rPr lang="en-US" sz="900">
                  <a:solidFill>
                    <a:schemeClr val="tx2"/>
                  </a:solidFill>
                  <a:latin typeface="Arial" panose="020B0604020202020204"/>
                  <a:cs typeface="Arial" panose="020B0604020202020204" pitchFamily="34" charset="0"/>
                </a:rPr>
                <a:t>2023-2024</a:t>
              </a:r>
            </a:p>
          </p:txBody>
        </p:sp>
        <p:sp>
          <p:nvSpPr>
            <p:cNvPr id="122" name="TextBox 121">
              <a:extLst>
                <a:ext uri="{FF2B5EF4-FFF2-40B4-BE49-F238E27FC236}">
                  <a16:creationId xmlns:a16="http://schemas.microsoft.com/office/drawing/2014/main" id="{026E956A-02A7-4FE0-BAC9-764D4930C3ED}"/>
                </a:ext>
              </a:extLst>
            </p:cNvPr>
            <p:cNvSpPr txBox="1"/>
            <p:nvPr/>
          </p:nvSpPr>
          <p:spPr>
            <a:xfrm>
              <a:off x="2807698" y="3460263"/>
              <a:ext cx="1338906" cy="328473"/>
            </a:xfrm>
            <a:prstGeom prst="rect">
              <a:avLst/>
            </a:prstGeom>
            <a:noFill/>
          </p:spPr>
          <p:txBody>
            <a:bodyPr wrap="none" rtlCol="0">
              <a:spAutoFit/>
            </a:bodyPr>
            <a:lstStyle/>
            <a:p>
              <a:pPr algn="r" defTabSz="685800">
                <a:lnSpc>
                  <a:spcPct val="85000"/>
                </a:lnSpc>
                <a:defRPr/>
              </a:pPr>
              <a:r>
                <a:rPr lang="en-US" sz="900" b="1">
                  <a:solidFill>
                    <a:schemeClr val="tx2"/>
                  </a:solidFill>
                  <a:latin typeface="Arial" panose="020B0604020202020204"/>
                  <a:cs typeface="Arial" panose="020B0604020202020204" pitchFamily="34" charset="0"/>
                </a:rPr>
                <a:t>Project Pele Microreactor</a:t>
              </a:r>
            </a:p>
            <a:p>
              <a:pPr algn="r" defTabSz="685800">
                <a:lnSpc>
                  <a:spcPct val="85000"/>
                </a:lnSpc>
                <a:defRPr/>
              </a:pPr>
              <a:r>
                <a:rPr lang="en-US" sz="900" b="1">
                  <a:solidFill>
                    <a:schemeClr val="tx2"/>
                  </a:solidFill>
                  <a:latin typeface="Arial" panose="020B0604020202020204"/>
                  <a:cs typeface="Arial" panose="020B0604020202020204" pitchFamily="34" charset="0"/>
                </a:rPr>
                <a:t>DoD</a:t>
              </a:r>
            </a:p>
            <a:p>
              <a:pPr algn="r" defTabSz="685800">
                <a:lnSpc>
                  <a:spcPct val="85000"/>
                </a:lnSpc>
                <a:defRPr/>
              </a:pPr>
              <a:r>
                <a:rPr lang="en-US" sz="900">
                  <a:solidFill>
                    <a:schemeClr val="tx2"/>
                  </a:solidFill>
                  <a:latin typeface="Arial" panose="020B0604020202020204"/>
                  <a:cs typeface="Arial" panose="020B0604020202020204" pitchFamily="34" charset="0"/>
                </a:rPr>
                <a:t>2024</a:t>
              </a:r>
            </a:p>
          </p:txBody>
        </p:sp>
        <p:sp>
          <p:nvSpPr>
            <p:cNvPr id="123" name="TextBox 122">
              <a:extLst>
                <a:ext uri="{FF2B5EF4-FFF2-40B4-BE49-F238E27FC236}">
                  <a16:creationId xmlns:a16="http://schemas.microsoft.com/office/drawing/2014/main" id="{F9C94A25-09AB-4E12-9CAC-5312B562FCE2}"/>
                </a:ext>
              </a:extLst>
            </p:cNvPr>
            <p:cNvSpPr txBox="1"/>
            <p:nvPr/>
          </p:nvSpPr>
          <p:spPr>
            <a:xfrm>
              <a:off x="4263585" y="2995942"/>
              <a:ext cx="1668633" cy="563231"/>
            </a:xfrm>
            <a:prstGeom prst="rect">
              <a:avLst/>
            </a:prstGeom>
            <a:noFill/>
          </p:spPr>
          <p:txBody>
            <a:bodyPr wrap="square" rtlCol="0">
              <a:spAutoFit/>
            </a:bodyPr>
            <a:lstStyle/>
            <a:p>
              <a:pPr algn="r" defTabSz="685800">
                <a:lnSpc>
                  <a:spcPct val="85000"/>
                </a:lnSpc>
                <a:defRPr/>
              </a:pPr>
              <a:r>
                <a:rPr lang="en-US" sz="900" b="1">
                  <a:solidFill>
                    <a:schemeClr val="tx2"/>
                  </a:solidFill>
                  <a:latin typeface="Arial" panose="020B0604020202020204"/>
                  <a:cs typeface="Arial" panose="020B0604020202020204" pitchFamily="34" charset="0"/>
                </a:rPr>
                <a:t>MCRE</a:t>
              </a:r>
            </a:p>
            <a:p>
              <a:pPr algn="r" defTabSz="685800">
                <a:lnSpc>
                  <a:spcPct val="85000"/>
                </a:lnSpc>
                <a:defRPr/>
              </a:pPr>
              <a:r>
                <a:rPr lang="en-US" sz="900" b="1">
                  <a:solidFill>
                    <a:schemeClr val="tx2"/>
                  </a:solidFill>
                  <a:latin typeface="Arial" panose="020B0604020202020204"/>
                  <a:cs typeface="Arial" panose="020B0604020202020204" pitchFamily="34" charset="0"/>
                </a:rPr>
                <a:t>Southern Co. &amp; TerraPower </a:t>
              </a:r>
            </a:p>
            <a:p>
              <a:pPr algn="r" defTabSz="685800">
                <a:lnSpc>
                  <a:spcPct val="85000"/>
                </a:lnSpc>
                <a:defRPr/>
              </a:pPr>
              <a:r>
                <a:rPr lang="en-US" sz="900">
                  <a:solidFill>
                    <a:schemeClr val="tx2"/>
                  </a:solidFill>
                  <a:latin typeface="Arial" panose="020B0604020202020204"/>
                  <a:cs typeface="Arial" panose="020B0604020202020204" pitchFamily="34" charset="0"/>
                </a:rPr>
                <a:t>2025</a:t>
              </a:r>
            </a:p>
          </p:txBody>
        </p:sp>
        <p:sp>
          <p:nvSpPr>
            <p:cNvPr id="124" name="TextBox 123">
              <a:extLst>
                <a:ext uri="{FF2B5EF4-FFF2-40B4-BE49-F238E27FC236}">
                  <a16:creationId xmlns:a16="http://schemas.microsoft.com/office/drawing/2014/main" id="{82DC6AEA-B8C7-4B41-AC1E-2F166B66F3F3}"/>
                </a:ext>
              </a:extLst>
            </p:cNvPr>
            <p:cNvSpPr txBox="1"/>
            <p:nvPr/>
          </p:nvSpPr>
          <p:spPr>
            <a:xfrm>
              <a:off x="10019667" y="2512786"/>
              <a:ext cx="1032545" cy="563231"/>
            </a:xfrm>
            <a:prstGeom prst="rect">
              <a:avLst/>
            </a:prstGeom>
            <a:noFill/>
          </p:spPr>
          <p:txBody>
            <a:bodyPr wrap="square" rtlCol="0">
              <a:spAutoFit/>
            </a:bodyPr>
            <a:lstStyle/>
            <a:p>
              <a:pPr defTabSz="685800">
                <a:lnSpc>
                  <a:spcPct val="85000"/>
                </a:lnSpc>
                <a:defRPr/>
              </a:pPr>
              <a:r>
                <a:rPr lang="en-US" sz="900" b="1">
                  <a:solidFill>
                    <a:schemeClr val="tx2"/>
                  </a:solidFill>
                  <a:latin typeface="Arial" panose="020B0604020202020204"/>
                  <a:cs typeface="Arial" panose="020B0604020202020204" pitchFamily="34" charset="0"/>
                </a:rPr>
                <a:t>SMR</a:t>
              </a:r>
            </a:p>
            <a:p>
              <a:pPr defTabSz="685800">
                <a:lnSpc>
                  <a:spcPct val="85000"/>
                </a:lnSpc>
                <a:defRPr/>
              </a:pPr>
              <a:r>
                <a:rPr lang="en-US" sz="900" b="1">
                  <a:solidFill>
                    <a:schemeClr val="tx2"/>
                  </a:solidFill>
                  <a:latin typeface="Arial" panose="020B0604020202020204"/>
                  <a:cs typeface="Arial" panose="020B0604020202020204" pitchFamily="34" charset="0"/>
                </a:rPr>
                <a:t>UAMPS &amp; </a:t>
              </a:r>
            </a:p>
            <a:p>
              <a:pPr defTabSz="685800">
                <a:lnSpc>
                  <a:spcPct val="85000"/>
                </a:lnSpc>
                <a:defRPr/>
              </a:pPr>
              <a:r>
                <a:rPr lang="en-US" sz="900" b="1" err="1">
                  <a:solidFill>
                    <a:schemeClr val="tx2"/>
                  </a:solidFill>
                  <a:latin typeface="Arial" panose="020B0604020202020204"/>
                  <a:cs typeface="Arial" panose="020B0604020202020204" pitchFamily="34" charset="0"/>
                </a:rPr>
                <a:t>NuScale</a:t>
              </a:r>
              <a:endParaRPr lang="en-US" sz="900" b="1">
                <a:solidFill>
                  <a:schemeClr val="tx2"/>
                </a:solidFill>
                <a:latin typeface="Arial" panose="020B0604020202020204"/>
                <a:cs typeface="Arial" panose="020B0604020202020204" pitchFamily="34" charset="0"/>
              </a:endParaRPr>
            </a:p>
            <a:p>
              <a:pPr defTabSz="685800">
                <a:lnSpc>
                  <a:spcPct val="85000"/>
                </a:lnSpc>
                <a:defRPr/>
              </a:pPr>
              <a:r>
                <a:rPr lang="en-US" sz="900">
                  <a:solidFill>
                    <a:schemeClr val="tx2"/>
                  </a:solidFill>
                  <a:latin typeface="Arial" panose="020B0604020202020204"/>
                  <a:cs typeface="Arial" panose="020B0604020202020204" pitchFamily="34" charset="0"/>
                </a:rPr>
                <a:t>2029</a:t>
              </a:r>
            </a:p>
          </p:txBody>
        </p:sp>
        <p:sp>
          <p:nvSpPr>
            <p:cNvPr id="125" name="TextBox 124">
              <a:extLst>
                <a:ext uri="{FF2B5EF4-FFF2-40B4-BE49-F238E27FC236}">
                  <a16:creationId xmlns:a16="http://schemas.microsoft.com/office/drawing/2014/main" id="{5FE6E330-5A92-4008-BACA-575951AC1B4C}"/>
                </a:ext>
              </a:extLst>
            </p:cNvPr>
            <p:cNvSpPr txBox="1"/>
            <p:nvPr/>
          </p:nvSpPr>
          <p:spPr>
            <a:xfrm>
              <a:off x="7356382" y="1843857"/>
              <a:ext cx="1826435" cy="784830"/>
            </a:xfrm>
            <a:prstGeom prst="rect">
              <a:avLst/>
            </a:prstGeom>
            <a:noFill/>
          </p:spPr>
          <p:txBody>
            <a:bodyPr wrap="square">
              <a:spAutoFit/>
            </a:bodyPr>
            <a:lstStyle/>
            <a:p>
              <a:pPr algn="r" defTabSz="685800">
                <a:defRPr/>
              </a:pPr>
              <a:r>
                <a:rPr lang="en-US" sz="900" b="1">
                  <a:solidFill>
                    <a:schemeClr val="tx2"/>
                  </a:solidFill>
                  <a:latin typeface="Arial" panose="020B0604020202020204"/>
                  <a:ea typeface="Times New Roman" panose="02020603050405020304" pitchFamily="18" charset="0"/>
                </a:rPr>
                <a:t>Natrium Reactor</a:t>
              </a:r>
            </a:p>
            <a:p>
              <a:pPr algn="r" defTabSz="685800">
                <a:defRPr/>
              </a:pPr>
              <a:r>
                <a:rPr lang="en-US" sz="900" b="1">
                  <a:solidFill>
                    <a:schemeClr val="tx2"/>
                  </a:solidFill>
                  <a:latin typeface="Arial" panose="020B0604020202020204"/>
                  <a:ea typeface="Times New Roman" panose="02020603050405020304" pitchFamily="18" charset="0"/>
                </a:rPr>
                <a:t>TerraPower &amp; General Electric</a:t>
              </a:r>
            </a:p>
            <a:p>
              <a:pPr algn="r" defTabSz="685800">
                <a:defRPr/>
              </a:pPr>
              <a:r>
                <a:rPr lang="en-US" sz="900">
                  <a:solidFill>
                    <a:schemeClr val="tx2"/>
                  </a:solidFill>
                  <a:latin typeface="Arial" panose="020B0604020202020204"/>
                  <a:ea typeface="Times New Roman" panose="02020603050405020304" pitchFamily="18" charset="0"/>
                </a:rPr>
                <a:t>2028</a:t>
              </a:r>
            </a:p>
            <a:p>
              <a:pPr algn="r" defTabSz="685800">
                <a:defRPr/>
              </a:pPr>
              <a:endParaRPr lang="en-US" sz="900" b="1">
                <a:solidFill>
                  <a:schemeClr val="tx2"/>
                </a:solidFill>
                <a:latin typeface="Arial" panose="020B0604020202020204"/>
              </a:endParaRPr>
            </a:p>
          </p:txBody>
        </p:sp>
        <p:sp>
          <p:nvSpPr>
            <p:cNvPr id="126" name="TextBox 125">
              <a:extLst>
                <a:ext uri="{FF2B5EF4-FFF2-40B4-BE49-F238E27FC236}">
                  <a16:creationId xmlns:a16="http://schemas.microsoft.com/office/drawing/2014/main" id="{78226FBA-DAB9-4A82-9C75-AD7C1C1AB80A}"/>
                </a:ext>
              </a:extLst>
            </p:cNvPr>
            <p:cNvSpPr txBox="1"/>
            <p:nvPr/>
          </p:nvSpPr>
          <p:spPr>
            <a:xfrm>
              <a:off x="5081777" y="4418450"/>
              <a:ext cx="1095172" cy="445507"/>
            </a:xfrm>
            <a:prstGeom prst="rect">
              <a:avLst/>
            </a:prstGeom>
            <a:noFill/>
          </p:spPr>
          <p:txBody>
            <a:bodyPr wrap="none" rtlCol="0">
              <a:spAutoFit/>
            </a:bodyPr>
            <a:lstStyle/>
            <a:p>
              <a:pPr defTabSz="685800">
                <a:lnSpc>
                  <a:spcPct val="85000"/>
                </a:lnSpc>
                <a:defRPr/>
              </a:pPr>
              <a:r>
                <a:rPr lang="en-US" sz="900" b="1">
                  <a:solidFill>
                    <a:schemeClr val="tx2"/>
                  </a:solidFill>
                  <a:latin typeface="Arial" panose="020B0604020202020204"/>
                  <a:cs typeface="Arial" panose="020B0604020202020204" pitchFamily="34" charset="0"/>
                </a:rPr>
                <a:t>LOTUS Test Bed</a:t>
              </a:r>
            </a:p>
            <a:p>
              <a:pPr defTabSz="685800">
                <a:lnSpc>
                  <a:spcPct val="85000"/>
                </a:lnSpc>
                <a:defRPr/>
              </a:pPr>
              <a:r>
                <a:rPr lang="en-US" sz="900" b="1">
                  <a:solidFill>
                    <a:schemeClr val="tx2"/>
                  </a:solidFill>
                  <a:latin typeface="Arial" panose="020B0604020202020204"/>
                  <a:cs typeface="Arial" panose="020B0604020202020204" pitchFamily="34" charset="0"/>
                </a:rPr>
                <a:t>NRIC</a:t>
              </a:r>
            </a:p>
            <a:p>
              <a:pPr defTabSz="685800">
                <a:lnSpc>
                  <a:spcPct val="85000"/>
                </a:lnSpc>
                <a:defRPr/>
              </a:pPr>
              <a:r>
                <a:rPr lang="en-US" sz="900">
                  <a:solidFill>
                    <a:schemeClr val="tx2"/>
                  </a:solidFill>
                  <a:latin typeface="Arial" panose="020B0604020202020204"/>
                  <a:cs typeface="Arial" panose="020B0604020202020204" pitchFamily="34" charset="0"/>
                </a:rPr>
                <a:t>2024</a:t>
              </a:r>
            </a:p>
          </p:txBody>
        </p:sp>
        <p:sp>
          <p:nvSpPr>
            <p:cNvPr id="127" name="TextBox 126">
              <a:extLst>
                <a:ext uri="{FF2B5EF4-FFF2-40B4-BE49-F238E27FC236}">
                  <a16:creationId xmlns:a16="http://schemas.microsoft.com/office/drawing/2014/main" id="{B33A0136-F2CE-49F2-A8E5-20E6DF59307E}"/>
                </a:ext>
              </a:extLst>
            </p:cNvPr>
            <p:cNvSpPr txBox="1"/>
            <p:nvPr/>
          </p:nvSpPr>
          <p:spPr>
            <a:xfrm>
              <a:off x="5700257" y="2753297"/>
              <a:ext cx="1668633" cy="445507"/>
            </a:xfrm>
            <a:prstGeom prst="rect">
              <a:avLst/>
            </a:prstGeom>
            <a:noFill/>
          </p:spPr>
          <p:txBody>
            <a:bodyPr wrap="square" rtlCol="0">
              <a:spAutoFit/>
            </a:bodyPr>
            <a:lstStyle/>
            <a:p>
              <a:pPr algn="r" defTabSz="685800">
                <a:lnSpc>
                  <a:spcPct val="85000"/>
                </a:lnSpc>
                <a:defRPr/>
              </a:pPr>
              <a:r>
                <a:rPr lang="en-US" sz="900" b="1">
                  <a:solidFill>
                    <a:schemeClr val="tx2"/>
                  </a:solidFill>
                  <a:latin typeface="Arial" panose="020B0604020202020204"/>
                  <a:cs typeface="Arial" panose="020B0604020202020204" pitchFamily="34" charset="0"/>
                </a:rPr>
                <a:t>Hermes</a:t>
              </a:r>
            </a:p>
            <a:p>
              <a:pPr algn="r" defTabSz="685800">
                <a:lnSpc>
                  <a:spcPct val="85000"/>
                </a:lnSpc>
                <a:defRPr/>
              </a:pPr>
              <a:r>
                <a:rPr lang="en-US" sz="900" b="1">
                  <a:solidFill>
                    <a:schemeClr val="tx2"/>
                  </a:solidFill>
                  <a:latin typeface="Arial" panose="020B0604020202020204"/>
                  <a:cs typeface="Arial" panose="020B0604020202020204" pitchFamily="34" charset="0"/>
                </a:rPr>
                <a:t>Kairos </a:t>
              </a:r>
            </a:p>
            <a:p>
              <a:pPr algn="r" defTabSz="685800">
                <a:lnSpc>
                  <a:spcPct val="85000"/>
                </a:lnSpc>
                <a:defRPr/>
              </a:pPr>
              <a:r>
                <a:rPr lang="en-US" sz="900">
                  <a:solidFill>
                    <a:schemeClr val="tx2"/>
                  </a:solidFill>
                  <a:latin typeface="Arial" panose="020B0604020202020204"/>
                  <a:cs typeface="Arial" panose="020B0604020202020204" pitchFamily="34" charset="0"/>
                </a:rPr>
                <a:t>2026</a:t>
              </a:r>
            </a:p>
          </p:txBody>
        </p:sp>
        <p:pic>
          <p:nvPicPr>
            <p:cNvPr id="135" name="Picture 134">
              <a:extLst>
                <a:ext uri="{FF2B5EF4-FFF2-40B4-BE49-F238E27FC236}">
                  <a16:creationId xmlns:a16="http://schemas.microsoft.com/office/drawing/2014/main" id="{297318DB-CB95-4BF9-A1C1-6E98F5866CBF}"/>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458808" y="2644748"/>
              <a:ext cx="734545" cy="1988820"/>
            </a:xfrm>
            <a:prstGeom prst="rect">
              <a:avLst/>
            </a:prstGeom>
          </p:spPr>
        </p:pic>
        <p:pic>
          <p:nvPicPr>
            <p:cNvPr id="136" name="Picture 135" descr="A picture containing projector&#10;&#10;Description automatically generated">
              <a:extLst>
                <a:ext uri="{FF2B5EF4-FFF2-40B4-BE49-F238E27FC236}">
                  <a16:creationId xmlns:a16="http://schemas.microsoft.com/office/drawing/2014/main" id="{ED284FCC-2A14-464F-A7FF-AC343E88F210}"/>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139252" y="2531595"/>
              <a:ext cx="2157946" cy="822960"/>
            </a:xfrm>
            <a:prstGeom prst="rect">
              <a:avLst/>
            </a:prstGeom>
          </p:spPr>
        </p:pic>
        <p:pic>
          <p:nvPicPr>
            <p:cNvPr id="137" name="Picture 136" descr="Diagram&#10;&#10;Description automatically generated">
              <a:extLst>
                <a:ext uri="{FF2B5EF4-FFF2-40B4-BE49-F238E27FC236}">
                  <a16:creationId xmlns:a16="http://schemas.microsoft.com/office/drawing/2014/main" id="{2A914FED-C315-4C3E-B612-AF3C6E90A93C}"/>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828644" y="1975015"/>
              <a:ext cx="720459" cy="945425"/>
            </a:xfrm>
            <a:prstGeom prst="rect">
              <a:avLst/>
            </a:prstGeom>
          </p:spPr>
        </p:pic>
        <p:pic>
          <p:nvPicPr>
            <p:cNvPr id="138" name="Picture 8" descr="NuScale Gains Potential Financial Backing for Worldwide SMR Deployment">
              <a:extLst>
                <a:ext uri="{FF2B5EF4-FFF2-40B4-BE49-F238E27FC236}">
                  <a16:creationId xmlns:a16="http://schemas.microsoft.com/office/drawing/2014/main" id="{CE8FC31C-4189-48CD-8C26-8D84F8B4B7ED}"/>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9514654" y="3809574"/>
              <a:ext cx="1073312" cy="685800"/>
            </a:xfrm>
            <a:prstGeom prst="rect">
              <a:avLst/>
            </a:prstGeom>
            <a:noFill/>
            <a:ln w="12700">
              <a:solidFill>
                <a:schemeClr val="bg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0" name="Picture 139">
              <a:extLst>
                <a:ext uri="{FF2B5EF4-FFF2-40B4-BE49-F238E27FC236}">
                  <a16:creationId xmlns:a16="http://schemas.microsoft.com/office/drawing/2014/main" id="{7141A570-93EF-4C3A-8CB6-7D4855697AF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185110" y="4972526"/>
              <a:ext cx="1319009" cy="754380"/>
            </a:xfrm>
            <a:prstGeom prst="rect">
              <a:avLst/>
            </a:prstGeom>
            <a:ln w="25400">
              <a:noFill/>
            </a:ln>
            <a:effectLst>
              <a:outerShdw blurRad="50800" dist="38100" dir="5400000" algn="t" rotWithShape="0">
                <a:prstClr val="black">
                  <a:alpha val="40000"/>
                </a:prstClr>
              </a:outerShdw>
            </a:effectLst>
          </p:spPr>
        </p:pic>
        <p:pic>
          <p:nvPicPr>
            <p:cNvPr id="144" name="Picture 143" descr="A picture containing sky, outdoor, building, land&#10;&#10;Description automatically generated">
              <a:extLst>
                <a:ext uri="{FF2B5EF4-FFF2-40B4-BE49-F238E27FC236}">
                  <a16:creationId xmlns:a16="http://schemas.microsoft.com/office/drawing/2014/main" id="{6404E592-123A-49ED-9750-20A0E5468F3F}"/>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5998177" y="4578771"/>
              <a:ext cx="1326562" cy="822960"/>
            </a:xfrm>
            <a:prstGeom prst="rect">
              <a:avLst/>
            </a:prstGeom>
            <a:ln w="25400">
              <a:noFill/>
            </a:ln>
            <a:effectLst>
              <a:outerShdw blurRad="50800" dist="38100" dir="5400000" algn="t" rotWithShape="0">
                <a:prstClr val="black">
                  <a:alpha val="40000"/>
                </a:prstClr>
              </a:outerShdw>
            </a:effectLst>
          </p:spPr>
        </p:pic>
        <p:pic>
          <p:nvPicPr>
            <p:cNvPr id="147" name="Picture 146" descr="A picture containing text, indoor&#10;&#10;Description automatically generated">
              <a:extLst>
                <a:ext uri="{FF2B5EF4-FFF2-40B4-BE49-F238E27FC236}">
                  <a16:creationId xmlns:a16="http://schemas.microsoft.com/office/drawing/2014/main" id="{884B3FA9-3875-490E-90DA-DA8B85650A2E}"/>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bwMode="auto">
            <a:xfrm>
              <a:off x="7697014" y="1063265"/>
              <a:ext cx="1356836" cy="754380"/>
            </a:xfrm>
            <a:prstGeom prst="rect">
              <a:avLst/>
            </a:prstGeom>
            <a:noFill/>
            <a:ln>
              <a:noFill/>
            </a:ln>
            <a:extLst>
              <a:ext uri="{53640926-AAD7-44D8-BBD7-CCE9431645EC}">
                <a14:shadowObscured xmlns:a14="http://schemas.microsoft.com/office/drawing/2010/main"/>
              </a:ext>
            </a:extLst>
          </p:spPr>
        </p:pic>
        <p:pic>
          <p:nvPicPr>
            <p:cNvPr id="148" name="Picture 147">
              <a:extLst>
                <a:ext uri="{FF2B5EF4-FFF2-40B4-BE49-F238E27FC236}">
                  <a16:creationId xmlns:a16="http://schemas.microsoft.com/office/drawing/2014/main" id="{B55EA125-0380-47D4-AA30-4F1A3CB1CEA4}"/>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6268137" y="2095293"/>
              <a:ext cx="1131756" cy="617220"/>
            </a:xfrm>
            <a:prstGeom prst="rect">
              <a:avLst/>
            </a:prstGeom>
          </p:spPr>
        </p:pic>
        <p:pic>
          <p:nvPicPr>
            <p:cNvPr id="151" name="Picture 12" descr="Strategic Capabilities Office logo">
              <a:extLst>
                <a:ext uri="{FF2B5EF4-FFF2-40B4-BE49-F238E27FC236}">
                  <a16:creationId xmlns:a16="http://schemas.microsoft.com/office/drawing/2014/main" id="{AC4F87F1-6EA3-489A-B723-E28159CCC9A2}"/>
                </a:ext>
              </a:extLst>
            </p:cNvPr>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2684011" y="3678149"/>
              <a:ext cx="548640" cy="548640"/>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4" descr="Innovative Reactor Designs For Low-carbon Electricity">
              <a:extLst>
                <a:ext uri="{FF2B5EF4-FFF2-40B4-BE49-F238E27FC236}">
                  <a16:creationId xmlns:a16="http://schemas.microsoft.com/office/drawing/2014/main" id="{B904AFB2-BBF7-40F2-859A-82F549487292}"/>
                </a:ext>
              </a:extLst>
            </p:cNvPr>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5537212" y="5430089"/>
              <a:ext cx="2248493" cy="411480"/>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8" descr="J:\NS&amp;T\Photos\terrapower_logo_color_hi_res.png">
              <a:extLst>
                <a:ext uri="{FF2B5EF4-FFF2-40B4-BE49-F238E27FC236}">
                  <a16:creationId xmlns:a16="http://schemas.microsoft.com/office/drawing/2014/main" id="{75352F72-A657-40D9-8856-D81C98C598A5}"/>
                </a:ext>
              </a:extLst>
            </p:cNvPr>
            <p:cNvPicPr>
              <a:picLocks noChangeAspect="1" noChangeArrowheads="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7483349" y="2254127"/>
              <a:ext cx="628319" cy="205740"/>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157" name="Picture 4" descr="NuScale's SMR Design Clears Phases 2 and 3 of Nuclear Regulatory ...">
              <a:extLst>
                <a:ext uri="{FF2B5EF4-FFF2-40B4-BE49-F238E27FC236}">
                  <a16:creationId xmlns:a16="http://schemas.microsoft.com/office/drawing/2014/main" id="{66070157-3FB1-4A97-988E-DDF978A3D3AA}"/>
                </a:ext>
              </a:extLst>
            </p:cNvPr>
            <p:cNvPicPr>
              <a:picLocks noChangeAspect="1" noChangeArrowheads="1"/>
            </p:cNvPicPr>
            <p:nvPr/>
          </p:nvPicPr>
          <p:blipFill>
            <a:blip r:embed="rId16" cstate="screen">
              <a:extLst>
                <a:ext uri="{28A0092B-C50C-407E-A947-70E740481C1C}">
                  <a14:useLocalDpi xmlns:a14="http://schemas.microsoft.com/office/drawing/2010/main" val="0"/>
                </a:ext>
              </a:extLst>
            </a:blip>
            <a:srcRect/>
            <a:stretch>
              <a:fillRect/>
            </a:stretch>
          </p:blipFill>
          <p:spPr bwMode="auto">
            <a:xfrm>
              <a:off x="10046785" y="3160747"/>
              <a:ext cx="658285" cy="342900"/>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8">
              <a:extLst>
                <a:ext uri="{FF2B5EF4-FFF2-40B4-BE49-F238E27FC236}">
                  <a16:creationId xmlns:a16="http://schemas.microsoft.com/office/drawing/2014/main" id="{B80D65FA-806E-4032-B5E4-72EA88B03E08}"/>
                </a:ext>
              </a:extLst>
            </p:cNvPr>
            <p:cNvPicPr>
              <a:picLocks noChangeAspect="1" noChangeArrowheads="1"/>
            </p:cNvPicPr>
            <p:nvPr/>
          </p:nvPicPr>
          <p:blipFill rotWithShape="1">
            <a:blip r:embed="rId17" cstate="screen">
              <a:extLst>
                <a:ext uri="{28A0092B-C50C-407E-A947-70E740481C1C}">
                  <a14:useLocalDpi xmlns:a14="http://schemas.microsoft.com/office/drawing/2010/main" val="0"/>
                </a:ext>
              </a:extLst>
            </a:blip>
            <a:srcRect/>
            <a:stretch/>
          </p:blipFill>
          <p:spPr bwMode="auto">
            <a:xfrm>
              <a:off x="10076536" y="3039681"/>
              <a:ext cx="373045" cy="137160"/>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8" descr="J:\NS&amp;T\Photos\terrapower_logo_color_hi_res.png">
              <a:extLst>
                <a:ext uri="{FF2B5EF4-FFF2-40B4-BE49-F238E27FC236}">
                  <a16:creationId xmlns:a16="http://schemas.microsoft.com/office/drawing/2014/main" id="{C67BEACF-C0D8-4ABE-9D6E-3748A3DE2077}"/>
                </a:ext>
              </a:extLst>
            </p:cNvPr>
            <p:cNvPicPr>
              <a:picLocks noChangeAspect="1" noChangeArrowheads="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4390583" y="3345702"/>
              <a:ext cx="628319" cy="205740"/>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160" name="Picture 159">
              <a:extLst>
                <a:ext uri="{FF2B5EF4-FFF2-40B4-BE49-F238E27FC236}">
                  <a16:creationId xmlns:a16="http://schemas.microsoft.com/office/drawing/2014/main" id="{E7052FD8-F389-44F2-B0F5-0407D038B66C}"/>
                </a:ext>
              </a:extLst>
            </p:cNvPr>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4340980" y="3635249"/>
              <a:ext cx="1052311" cy="205740"/>
            </a:xfrm>
            <a:prstGeom prst="rect">
              <a:avLst/>
            </a:prstGeom>
          </p:spPr>
        </p:pic>
        <p:pic>
          <p:nvPicPr>
            <p:cNvPr id="161" name="Picture 160">
              <a:extLst>
                <a:ext uri="{FF2B5EF4-FFF2-40B4-BE49-F238E27FC236}">
                  <a16:creationId xmlns:a16="http://schemas.microsoft.com/office/drawing/2014/main" id="{AD231926-9153-44F7-A755-6F220F42BB21}"/>
                </a:ext>
              </a:extLst>
            </p:cNvPr>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6167799" y="2962525"/>
              <a:ext cx="754379" cy="205740"/>
            </a:xfrm>
            <a:prstGeom prst="rect">
              <a:avLst/>
            </a:prstGeom>
          </p:spPr>
        </p:pic>
        <p:pic>
          <p:nvPicPr>
            <p:cNvPr id="70" name="Picture 69">
              <a:extLst>
                <a:ext uri="{FF2B5EF4-FFF2-40B4-BE49-F238E27FC236}">
                  <a16:creationId xmlns:a16="http://schemas.microsoft.com/office/drawing/2014/main" id="{CC6013F0-3C45-44DF-8637-4F0F6DAB88BB}"/>
                </a:ext>
              </a:extLst>
            </p:cNvPr>
            <p:cNvPicPr>
              <a:picLocks noChangeAspect="1"/>
            </p:cNvPicPr>
            <p:nvPr/>
          </p:nvPicPr>
          <p:blipFill>
            <a:blip r:embed="rId20" cstate="screen">
              <a:extLst>
                <a:ext uri="{28A0092B-C50C-407E-A947-70E740481C1C}">
                  <a14:useLocalDpi xmlns:a14="http://schemas.microsoft.com/office/drawing/2010/main" val="0"/>
                </a:ext>
              </a:extLst>
            </a:blip>
            <a:srcRect/>
            <a:stretch>
              <a:fillRect/>
            </a:stretch>
          </p:blipFill>
          <p:spPr bwMode="auto">
            <a:xfrm>
              <a:off x="8828569" y="3605234"/>
              <a:ext cx="583406" cy="1234440"/>
            </a:xfrm>
            <a:prstGeom prst="rect">
              <a:avLst/>
            </a:prstGeom>
            <a:noFill/>
            <a:ln>
              <a:noFill/>
            </a:ln>
          </p:spPr>
        </p:pic>
        <p:sp>
          <p:nvSpPr>
            <p:cNvPr id="71" name="TextBox 70">
              <a:extLst>
                <a:ext uri="{FF2B5EF4-FFF2-40B4-BE49-F238E27FC236}">
                  <a16:creationId xmlns:a16="http://schemas.microsoft.com/office/drawing/2014/main" id="{BFC30A9E-21B3-4E88-B1FD-4ED98DFB0C58}"/>
                </a:ext>
              </a:extLst>
            </p:cNvPr>
            <p:cNvSpPr txBox="1"/>
            <p:nvPr/>
          </p:nvSpPr>
          <p:spPr>
            <a:xfrm>
              <a:off x="6968757" y="3587129"/>
              <a:ext cx="671979" cy="445507"/>
            </a:xfrm>
            <a:prstGeom prst="rect">
              <a:avLst/>
            </a:prstGeom>
            <a:noFill/>
          </p:spPr>
          <p:txBody>
            <a:bodyPr wrap="none" rtlCol="0">
              <a:spAutoFit/>
            </a:bodyPr>
            <a:lstStyle/>
            <a:p>
              <a:pPr defTabSz="685800">
                <a:lnSpc>
                  <a:spcPct val="85000"/>
                </a:lnSpc>
                <a:defRPr/>
              </a:pPr>
              <a:r>
                <a:rPr lang="en-US" sz="900" b="1">
                  <a:solidFill>
                    <a:schemeClr val="tx2"/>
                  </a:solidFill>
                  <a:latin typeface="Arial" panose="020B0604020202020204"/>
                  <a:cs typeface="Arial" panose="020B0604020202020204" pitchFamily="34" charset="0"/>
                </a:rPr>
                <a:t>Aurora</a:t>
              </a:r>
            </a:p>
            <a:p>
              <a:pPr defTabSz="685800">
                <a:lnSpc>
                  <a:spcPct val="85000"/>
                </a:lnSpc>
                <a:defRPr/>
              </a:pPr>
              <a:r>
                <a:rPr lang="en-US" sz="900" b="1" err="1">
                  <a:solidFill>
                    <a:schemeClr val="tx2"/>
                  </a:solidFill>
                  <a:latin typeface="Arial" panose="020B0604020202020204"/>
                  <a:cs typeface="Arial" panose="020B0604020202020204" pitchFamily="34" charset="0"/>
                </a:rPr>
                <a:t>Oklo</a:t>
              </a:r>
              <a:r>
                <a:rPr lang="en-US" sz="900" b="1">
                  <a:solidFill>
                    <a:schemeClr val="tx2"/>
                  </a:solidFill>
                  <a:latin typeface="Arial" panose="020B0604020202020204"/>
                  <a:cs typeface="Arial" panose="020B0604020202020204" pitchFamily="34" charset="0"/>
                </a:rPr>
                <a:t> Inc.</a:t>
              </a:r>
            </a:p>
            <a:p>
              <a:pPr defTabSz="685800">
                <a:lnSpc>
                  <a:spcPct val="85000"/>
                </a:lnSpc>
                <a:defRPr/>
              </a:pPr>
              <a:r>
                <a:rPr lang="en-US" sz="900">
                  <a:solidFill>
                    <a:schemeClr val="tx2"/>
                  </a:solidFill>
                  <a:latin typeface="Arial" panose="020B0604020202020204"/>
                  <a:cs typeface="Arial" panose="020B0604020202020204" pitchFamily="34" charset="0"/>
                </a:rPr>
                <a:t>TBD</a:t>
              </a:r>
            </a:p>
          </p:txBody>
        </p:sp>
        <p:pic>
          <p:nvPicPr>
            <p:cNvPr id="72" name="Picture 71">
              <a:extLst>
                <a:ext uri="{FF2B5EF4-FFF2-40B4-BE49-F238E27FC236}">
                  <a16:creationId xmlns:a16="http://schemas.microsoft.com/office/drawing/2014/main" id="{B845D3DA-543C-44AC-8717-D0D69C518C53}"/>
                </a:ext>
              </a:extLst>
            </p:cNvPr>
            <p:cNvPicPr>
              <a:picLocks noChangeAspect="1"/>
            </p:cNvPicPr>
            <p:nvPr/>
          </p:nvPicPr>
          <p:blipFill>
            <a:blip r:embed="rId21" cstate="screen">
              <a:extLst>
                <a:ext uri="{28A0092B-C50C-407E-A947-70E740481C1C}">
                  <a14:useLocalDpi xmlns:a14="http://schemas.microsoft.com/office/drawing/2010/main" val="0"/>
                </a:ext>
              </a:extLst>
            </a:blip>
            <a:stretch>
              <a:fillRect/>
            </a:stretch>
          </p:blipFill>
          <p:spPr>
            <a:xfrm>
              <a:off x="7640375" y="3963883"/>
              <a:ext cx="888041" cy="685800"/>
            </a:xfrm>
            <a:prstGeom prst="rect">
              <a:avLst/>
            </a:prstGeom>
            <a:effectLst>
              <a:outerShdw blurRad="50800" dist="38100" dir="5400000" algn="t" rotWithShape="0">
                <a:prstClr val="black">
                  <a:alpha val="40000"/>
                </a:prstClr>
              </a:outerShdw>
            </a:effectLst>
          </p:spPr>
        </p:pic>
        <p:pic>
          <p:nvPicPr>
            <p:cNvPr id="73" name="Picture 72">
              <a:extLst>
                <a:ext uri="{FF2B5EF4-FFF2-40B4-BE49-F238E27FC236}">
                  <a16:creationId xmlns:a16="http://schemas.microsoft.com/office/drawing/2014/main" id="{46EC9534-694B-4639-A802-1A2BE163F3F5}"/>
                </a:ext>
              </a:extLst>
            </p:cNvPr>
            <p:cNvPicPr>
              <a:picLocks noChangeAspect="1"/>
            </p:cNvPicPr>
            <p:nvPr/>
          </p:nvPicPr>
          <p:blipFill>
            <a:blip r:embed="rId22" cstate="screen">
              <a:extLst>
                <a:ext uri="{28A0092B-C50C-407E-A947-70E740481C1C}">
                  <a14:useLocalDpi xmlns:a14="http://schemas.microsoft.com/office/drawing/2010/main" val="0"/>
                </a:ext>
              </a:extLst>
            </a:blip>
            <a:stretch>
              <a:fillRect/>
            </a:stretch>
          </p:blipFill>
          <p:spPr>
            <a:xfrm>
              <a:off x="8235755" y="3680762"/>
              <a:ext cx="423188" cy="137160"/>
            </a:xfrm>
            <a:prstGeom prst="rect">
              <a:avLst/>
            </a:prstGeom>
          </p:spPr>
        </p:pic>
        <p:sp>
          <p:nvSpPr>
            <p:cNvPr id="74" name="TextBox 73">
              <a:extLst>
                <a:ext uri="{FF2B5EF4-FFF2-40B4-BE49-F238E27FC236}">
                  <a16:creationId xmlns:a16="http://schemas.microsoft.com/office/drawing/2014/main" id="{82BD63A2-4166-43C1-9F9D-D1BA96623C12}"/>
                </a:ext>
              </a:extLst>
            </p:cNvPr>
            <p:cNvSpPr txBox="1"/>
            <p:nvPr/>
          </p:nvSpPr>
          <p:spPr>
            <a:xfrm>
              <a:off x="8172278" y="3201769"/>
              <a:ext cx="794467" cy="374424"/>
            </a:xfrm>
            <a:prstGeom prst="rect">
              <a:avLst/>
            </a:prstGeom>
            <a:noFill/>
          </p:spPr>
          <p:txBody>
            <a:bodyPr wrap="square">
              <a:spAutoFit/>
            </a:bodyPr>
            <a:lstStyle/>
            <a:p>
              <a:pPr defTabSz="685800">
                <a:defRPr/>
              </a:pPr>
              <a:r>
                <a:rPr lang="en-US" sz="900" b="1">
                  <a:solidFill>
                    <a:schemeClr val="tx2"/>
                  </a:solidFill>
                  <a:latin typeface="Arial" panose="020B0604020202020204"/>
                  <a:ea typeface="Times New Roman" panose="02020603050405020304" pitchFamily="18" charset="0"/>
                </a:rPr>
                <a:t>Xe-100</a:t>
              </a:r>
            </a:p>
            <a:p>
              <a:pPr defTabSz="685800">
                <a:defRPr/>
              </a:pPr>
              <a:r>
                <a:rPr lang="en-US" sz="900" b="1">
                  <a:solidFill>
                    <a:schemeClr val="tx2"/>
                  </a:solidFill>
                  <a:latin typeface="Arial" panose="020B0604020202020204"/>
                  <a:ea typeface="Times New Roman" panose="02020603050405020304" pitchFamily="18" charset="0"/>
                </a:rPr>
                <a:t>X-energy</a:t>
              </a:r>
            </a:p>
            <a:p>
              <a:pPr defTabSz="685800">
                <a:defRPr/>
              </a:pPr>
              <a:r>
                <a:rPr lang="en-US" sz="900">
                  <a:solidFill>
                    <a:schemeClr val="tx2"/>
                  </a:solidFill>
                  <a:latin typeface="Arial" panose="020B0604020202020204"/>
                </a:rPr>
                <a:t>2028</a:t>
              </a:r>
            </a:p>
          </p:txBody>
        </p:sp>
        <p:grpSp>
          <p:nvGrpSpPr>
            <p:cNvPr id="2" name="Group 1">
              <a:extLst>
                <a:ext uri="{FF2B5EF4-FFF2-40B4-BE49-F238E27FC236}">
                  <a16:creationId xmlns:a16="http://schemas.microsoft.com/office/drawing/2014/main" id="{4DDD79FD-8F1E-4FA1-A74E-1FE552043C3C}"/>
                </a:ext>
              </a:extLst>
            </p:cNvPr>
            <p:cNvGrpSpPr/>
            <p:nvPr/>
          </p:nvGrpSpPr>
          <p:grpSpPr>
            <a:xfrm>
              <a:off x="-975908" y="3717145"/>
              <a:ext cx="13681409" cy="796238"/>
              <a:chOff x="-3093465" y="3600706"/>
              <a:chExt cx="18241878" cy="1061649"/>
            </a:xfrm>
            <a:scene3d>
              <a:camera prst="isometricTopUp"/>
              <a:lightRig rig="threePt" dir="t"/>
            </a:scene3d>
          </p:grpSpPr>
          <p:grpSp>
            <p:nvGrpSpPr>
              <p:cNvPr id="13" name="Group 12">
                <a:extLst>
                  <a:ext uri="{FF2B5EF4-FFF2-40B4-BE49-F238E27FC236}">
                    <a16:creationId xmlns:a16="http://schemas.microsoft.com/office/drawing/2014/main" id="{623072A8-6977-4590-846C-1DA13106744F}"/>
                  </a:ext>
                </a:extLst>
              </p:cNvPr>
              <p:cNvGrpSpPr/>
              <p:nvPr/>
            </p:nvGrpSpPr>
            <p:grpSpPr>
              <a:xfrm rot="440803">
                <a:off x="-3093465" y="3600706"/>
                <a:ext cx="18241878" cy="583921"/>
                <a:chOff x="-3090034" y="3142845"/>
                <a:chExt cx="18241878" cy="583921"/>
              </a:xfrm>
            </p:grpSpPr>
            <p:sp>
              <p:nvSpPr>
                <p:cNvPr id="26" name="Rectangle 25">
                  <a:extLst>
                    <a:ext uri="{FF2B5EF4-FFF2-40B4-BE49-F238E27FC236}">
                      <a16:creationId xmlns:a16="http://schemas.microsoft.com/office/drawing/2014/main" id="{7CBE9D78-F780-45F4-BE94-3C15B7465832}"/>
                    </a:ext>
                  </a:extLst>
                </p:cNvPr>
                <p:cNvSpPr/>
                <p:nvPr/>
              </p:nvSpPr>
              <p:spPr>
                <a:xfrm flipH="1">
                  <a:off x="-3090034" y="3156804"/>
                  <a:ext cx="18241878" cy="542186"/>
                </a:xfrm>
                <a:custGeom>
                  <a:avLst/>
                  <a:gdLst>
                    <a:gd name="connsiteX0" fmla="*/ 0 w 18258323"/>
                    <a:gd name="connsiteY0" fmla="*/ 0 h 542186"/>
                    <a:gd name="connsiteX1" fmla="*/ 18258323 w 18258323"/>
                    <a:gd name="connsiteY1" fmla="*/ 0 h 542186"/>
                    <a:gd name="connsiteX2" fmla="*/ 18258323 w 18258323"/>
                    <a:gd name="connsiteY2" fmla="*/ 542186 h 542186"/>
                    <a:gd name="connsiteX3" fmla="*/ 0 w 18258323"/>
                    <a:gd name="connsiteY3" fmla="*/ 542186 h 542186"/>
                    <a:gd name="connsiteX4" fmla="*/ 0 w 18258323"/>
                    <a:gd name="connsiteY4" fmla="*/ 0 h 542186"/>
                    <a:gd name="connsiteX0" fmla="*/ 39244 w 18258323"/>
                    <a:gd name="connsiteY0" fmla="*/ 131326 h 542186"/>
                    <a:gd name="connsiteX1" fmla="*/ 18258323 w 18258323"/>
                    <a:gd name="connsiteY1" fmla="*/ 0 h 542186"/>
                    <a:gd name="connsiteX2" fmla="*/ 18258323 w 18258323"/>
                    <a:gd name="connsiteY2" fmla="*/ 542186 h 542186"/>
                    <a:gd name="connsiteX3" fmla="*/ 0 w 18258323"/>
                    <a:gd name="connsiteY3" fmla="*/ 542186 h 542186"/>
                    <a:gd name="connsiteX4" fmla="*/ 39244 w 18258323"/>
                    <a:gd name="connsiteY4" fmla="*/ 131326 h 542186"/>
                    <a:gd name="connsiteX0" fmla="*/ 29377 w 18248456"/>
                    <a:gd name="connsiteY0" fmla="*/ 131326 h 542186"/>
                    <a:gd name="connsiteX1" fmla="*/ 18248456 w 18248456"/>
                    <a:gd name="connsiteY1" fmla="*/ 0 h 542186"/>
                    <a:gd name="connsiteX2" fmla="*/ 18248456 w 18248456"/>
                    <a:gd name="connsiteY2" fmla="*/ 542186 h 542186"/>
                    <a:gd name="connsiteX3" fmla="*/ 0 w 18248456"/>
                    <a:gd name="connsiteY3" fmla="*/ 398145 h 542186"/>
                    <a:gd name="connsiteX4" fmla="*/ 29377 w 18248456"/>
                    <a:gd name="connsiteY4" fmla="*/ 131326 h 542186"/>
                    <a:gd name="connsiteX0" fmla="*/ 20607 w 18248456"/>
                    <a:gd name="connsiteY0" fmla="*/ 259363 h 542186"/>
                    <a:gd name="connsiteX1" fmla="*/ 18248456 w 18248456"/>
                    <a:gd name="connsiteY1" fmla="*/ 0 h 542186"/>
                    <a:gd name="connsiteX2" fmla="*/ 18248456 w 18248456"/>
                    <a:gd name="connsiteY2" fmla="*/ 542186 h 542186"/>
                    <a:gd name="connsiteX3" fmla="*/ 0 w 18248456"/>
                    <a:gd name="connsiteY3" fmla="*/ 398145 h 542186"/>
                    <a:gd name="connsiteX4" fmla="*/ 20607 w 18248456"/>
                    <a:gd name="connsiteY4" fmla="*/ 259363 h 542186"/>
                    <a:gd name="connsiteX0" fmla="*/ 14029 w 18241878"/>
                    <a:gd name="connsiteY0" fmla="*/ 259363 h 542186"/>
                    <a:gd name="connsiteX1" fmla="*/ 18241878 w 18241878"/>
                    <a:gd name="connsiteY1" fmla="*/ 0 h 542186"/>
                    <a:gd name="connsiteX2" fmla="*/ 18241878 w 18241878"/>
                    <a:gd name="connsiteY2" fmla="*/ 542186 h 542186"/>
                    <a:gd name="connsiteX3" fmla="*/ 0 w 18241878"/>
                    <a:gd name="connsiteY3" fmla="*/ 302117 h 542186"/>
                    <a:gd name="connsiteX4" fmla="*/ 14029 w 18241878"/>
                    <a:gd name="connsiteY4" fmla="*/ 259363 h 542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1878" h="542186">
                      <a:moveTo>
                        <a:pt x="14029" y="259363"/>
                      </a:moveTo>
                      <a:lnTo>
                        <a:pt x="18241878" y="0"/>
                      </a:lnTo>
                      <a:lnTo>
                        <a:pt x="18241878" y="542186"/>
                      </a:lnTo>
                      <a:lnTo>
                        <a:pt x="0" y="302117"/>
                      </a:lnTo>
                      <a:lnTo>
                        <a:pt x="14029" y="259363"/>
                      </a:lnTo>
                      <a:close/>
                    </a:path>
                  </a:pathLst>
                </a:cu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80" name="Oval 79">
                  <a:extLst>
                    <a:ext uri="{FF2B5EF4-FFF2-40B4-BE49-F238E27FC236}">
                      <a16:creationId xmlns:a16="http://schemas.microsoft.com/office/drawing/2014/main" id="{C1977E15-A8C5-4950-BC58-A6A5BF0BBBE6}"/>
                    </a:ext>
                  </a:extLst>
                </p:cNvPr>
                <p:cNvSpPr>
                  <a:spLocks noChangeAspect="1"/>
                </p:cNvSpPr>
                <p:nvPr/>
              </p:nvSpPr>
              <p:spPr>
                <a:xfrm>
                  <a:off x="5826488" y="3161059"/>
                  <a:ext cx="557971" cy="548640"/>
                </a:xfrm>
                <a:prstGeom prst="ellipse">
                  <a:avLst/>
                </a:prstGeom>
                <a:solidFill>
                  <a:schemeClr val="bg1"/>
                </a:solidFill>
                <a:ln w="101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panose="020B0604020202020204"/>
                  </a:endParaRPr>
                </a:p>
              </p:txBody>
            </p:sp>
            <p:sp>
              <p:nvSpPr>
                <p:cNvPr id="81" name="Oval 80">
                  <a:extLst>
                    <a:ext uri="{FF2B5EF4-FFF2-40B4-BE49-F238E27FC236}">
                      <a16:creationId xmlns:a16="http://schemas.microsoft.com/office/drawing/2014/main" id="{6D03B1D0-A79B-4551-9F17-A2B3A0A6B270}"/>
                    </a:ext>
                  </a:extLst>
                </p:cNvPr>
                <p:cNvSpPr>
                  <a:spLocks noChangeAspect="1"/>
                </p:cNvSpPr>
                <p:nvPr/>
              </p:nvSpPr>
              <p:spPr>
                <a:xfrm>
                  <a:off x="5968539" y="3302962"/>
                  <a:ext cx="278986" cy="274320"/>
                </a:xfrm>
                <a:prstGeom prst="ellipse">
                  <a:avLst/>
                </a:prstGeom>
                <a:solidFill>
                  <a:schemeClr val="accent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defTabSz="685800">
                    <a:defRPr/>
                  </a:pPr>
                  <a:endParaRPr lang="en-US" b="1">
                    <a:solidFill>
                      <a:srgbClr val="59595C"/>
                    </a:solidFill>
                    <a:latin typeface="Arial" panose="020B0604020202020204"/>
                  </a:endParaRPr>
                </a:p>
              </p:txBody>
            </p:sp>
            <p:sp>
              <p:nvSpPr>
                <p:cNvPr id="79" name="Oval 78">
                  <a:extLst>
                    <a:ext uri="{FF2B5EF4-FFF2-40B4-BE49-F238E27FC236}">
                      <a16:creationId xmlns:a16="http://schemas.microsoft.com/office/drawing/2014/main" id="{EB2CCEDC-9D81-4A73-8612-ABEDDBE88FE0}"/>
                    </a:ext>
                  </a:extLst>
                </p:cNvPr>
                <p:cNvSpPr>
                  <a:spLocks noChangeAspect="1"/>
                </p:cNvSpPr>
                <p:nvPr/>
              </p:nvSpPr>
              <p:spPr>
                <a:xfrm>
                  <a:off x="1298230" y="3167884"/>
                  <a:ext cx="557971" cy="548640"/>
                </a:xfrm>
                <a:prstGeom prst="ellipse">
                  <a:avLst/>
                </a:prstGeom>
                <a:solidFill>
                  <a:schemeClr val="bg1"/>
                </a:solidFill>
                <a:ln w="101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panose="020B0604020202020204"/>
                  </a:endParaRPr>
                </a:p>
              </p:txBody>
            </p:sp>
            <p:sp>
              <p:nvSpPr>
                <p:cNvPr id="85" name="Oval 84">
                  <a:extLst>
                    <a:ext uri="{FF2B5EF4-FFF2-40B4-BE49-F238E27FC236}">
                      <a16:creationId xmlns:a16="http://schemas.microsoft.com/office/drawing/2014/main" id="{D62E93CA-900A-43F8-A327-17CBC3829EB6}"/>
                    </a:ext>
                  </a:extLst>
                </p:cNvPr>
                <p:cNvSpPr>
                  <a:spLocks noChangeAspect="1"/>
                </p:cNvSpPr>
                <p:nvPr/>
              </p:nvSpPr>
              <p:spPr>
                <a:xfrm>
                  <a:off x="1440281" y="3309787"/>
                  <a:ext cx="278986" cy="274320"/>
                </a:xfrm>
                <a:prstGeom prst="ellipse">
                  <a:avLst/>
                </a:prstGeom>
                <a:solidFill>
                  <a:schemeClr val="accent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defTabSz="685800">
                    <a:defRPr/>
                  </a:pPr>
                  <a:endParaRPr lang="en-US" b="1">
                    <a:solidFill>
                      <a:srgbClr val="59595C"/>
                    </a:solidFill>
                    <a:latin typeface="Arial" panose="020B0604020202020204"/>
                  </a:endParaRPr>
                </a:p>
              </p:txBody>
            </p:sp>
            <p:sp>
              <p:nvSpPr>
                <p:cNvPr id="87" name="Oval 86">
                  <a:extLst>
                    <a:ext uri="{FF2B5EF4-FFF2-40B4-BE49-F238E27FC236}">
                      <a16:creationId xmlns:a16="http://schemas.microsoft.com/office/drawing/2014/main" id="{0FB2981A-056B-4798-B430-2574284C0632}"/>
                    </a:ext>
                  </a:extLst>
                </p:cNvPr>
                <p:cNvSpPr>
                  <a:spLocks noChangeAspect="1"/>
                </p:cNvSpPr>
                <p:nvPr/>
              </p:nvSpPr>
              <p:spPr>
                <a:xfrm>
                  <a:off x="2857965" y="3178126"/>
                  <a:ext cx="557971" cy="548640"/>
                </a:xfrm>
                <a:prstGeom prst="ellipse">
                  <a:avLst/>
                </a:prstGeom>
                <a:solidFill>
                  <a:schemeClr val="bg1"/>
                </a:solidFill>
                <a:ln w="101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panose="020B0604020202020204"/>
                  </a:endParaRPr>
                </a:p>
              </p:txBody>
            </p:sp>
            <p:sp>
              <p:nvSpPr>
                <p:cNvPr id="88" name="Oval 87">
                  <a:extLst>
                    <a:ext uri="{FF2B5EF4-FFF2-40B4-BE49-F238E27FC236}">
                      <a16:creationId xmlns:a16="http://schemas.microsoft.com/office/drawing/2014/main" id="{4FC004DE-1D81-4FF8-81EE-0C95709278F9}"/>
                    </a:ext>
                  </a:extLst>
                </p:cNvPr>
                <p:cNvSpPr>
                  <a:spLocks noChangeAspect="1"/>
                </p:cNvSpPr>
                <p:nvPr/>
              </p:nvSpPr>
              <p:spPr>
                <a:xfrm>
                  <a:off x="3000016" y="3320029"/>
                  <a:ext cx="278986" cy="274320"/>
                </a:xfrm>
                <a:prstGeom prst="ellipse">
                  <a:avLst/>
                </a:prstGeom>
                <a:solidFill>
                  <a:schemeClr val="accent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defTabSz="685800">
                    <a:defRPr/>
                  </a:pPr>
                  <a:endParaRPr lang="en-US" b="1">
                    <a:solidFill>
                      <a:srgbClr val="59595C"/>
                    </a:solidFill>
                    <a:latin typeface="Arial" panose="020B0604020202020204"/>
                  </a:endParaRPr>
                </a:p>
              </p:txBody>
            </p:sp>
            <p:sp>
              <p:nvSpPr>
                <p:cNvPr id="95" name="Oval 94">
                  <a:extLst>
                    <a:ext uri="{FF2B5EF4-FFF2-40B4-BE49-F238E27FC236}">
                      <a16:creationId xmlns:a16="http://schemas.microsoft.com/office/drawing/2014/main" id="{D0ACFF0A-BCD2-401F-BDA1-FABDBDC676FA}"/>
                    </a:ext>
                  </a:extLst>
                </p:cNvPr>
                <p:cNvSpPr>
                  <a:spLocks noChangeAspect="1"/>
                </p:cNvSpPr>
                <p:nvPr/>
              </p:nvSpPr>
              <p:spPr>
                <a:xfrm>
                  <a:off x="12710870" y="3142845"/>
                  <a:ext cx="557971" cy="548640"/>
                </a:xfrm>
                <a:prstGeom prst="ellipse">
                  <a:avLst/>
                </a:prstGeom>
                <a:solidFill>
                  <a:schemeClr val="bg1"/>
                </a:solidFill>
                <a:ln w="101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panose="020B0604020202020204"/>
                  </a:endParaRPr>
                </a:p>
              </p:txBody>
            </p:sp>
            <p:sp>
              <p:nvSpPr>
                <p:cNvPr id="96" name="Oval 95">
                  <a:extLst>
                    <a:ext uri="{FF2B5EF4-FFF2-40B4-BE49-F238E27FC236}">
                      <a16:creationId xmlns:a16="http://schemas.microsoft.com/office/drawing/2014/main" id="{C8B48B16-C90B-419C-B0B2-232801301530}"/>
                    </a:ext>
                  </a:extLst>
                </p:cNvPr>
                <p:cNvSpPr>
                  <a:spLocks noChangeAspect="1"/>
                </p:cNvSpPr>
                <p:nvPr/>
              </p:nvSpPr>
              <p:spPr>
                <a:xfrm>
                  <a:off x="12852920" y="3284748"/>
                  <a:ext cx="278986" cy="274320"/>
                </a:xfrm>
                <a:prstGeom prst="ellipse">
                  <a:avLst/>
                </a:prstGeom>
                <a:solidFill>
                  <a:schemeClr val="accent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defTabSz="685800">
                    <a:defRPr/>
                  </a:pPr>
                  <a:endParaRPr lang="en-US" b="1">
                    <a:solidFill>
                      <a:srgbClr val="59595C"/>
                    </a:solidFill>
                    <a:latin typeface="Arial" panose="020B0604020202020204"/>
                  </a:endParaRPr>
                </a:p>
              </p:txBody>
            </p:sp>
            <p:sp>
              <p:nvSpPr>
                <p:cNvPr id="101" name="Oval 100">
                  <a:extLst>
                    <a:ext uri="{FF2B5EF4-FFF2-40B4-BE49-F238E27FC236}">
                      <a16:creationId xmlns:a16="http://schemas.microsoft.com/office/drawing/2014/main" id="{8BC7466D-CED2-44C2-8EC9-E912B04344B4}"/>
                    </a:ext>
                  </a:extLst>
                </p:cNvPr>
                <p:cNvSpPr>
                  <a:spLocks noChangeAspect="1"/>
                </p:cNvSpPr>
                <p:nvPr/>
              </p:nvSpPr>
              <p:spPr>
                <a:xfrm>
                  <a:off x="11331688" y="3146462"/>
                  <a:ext cx="557971" cy="548640"/>
                </a:xfrm>
                <a:prstGeom prst="ellipse">
                  <a:avLst/>
                </a:prstGeom>
                <a:solidFill>
                  <a:schemeClr val="bg1"/>
                </a:solidFill>
                <a:ln w="101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panose="020B0604020202020204"/>
                  </a:endParaRPr>
                </a:p>
              </p:txBody>
            </p:sp>
            <p:sp>
              <p:nvSpPr>
                <p:cNvPr id="102" name="Oval 101">
                  <a:extLst>
                    <a:ext uri="{FF2B5EF4-FFF2-40B4-BE49-F238E27FC236}">
                      <a16:creationId xmlns:a16="http://schemas.microsoft.com/office/drawing/2014/main" id="{6EBDB6A0-55B8-455D-BD04-055E8347892D}"/>
                    </a:ext>
                  </a:extLst>
                </p:cNvPr>
                <p:cNvSpPr>
                  <a:spLocks noChangeAspect="1"/>
                </p:cNvSpPr>
                <p:nvPr/>
              </p:nvSpPr>
              <p:spPr>
                <a:xfrm>
                  <a:off x="11473738" y="3288366"/>
                  <a:ext cx="278986" cy="274320"/>
                </a:xfrm>
                <a:prstGeom prst="ellipse">
                  <a:avLst/>
                </a:prstGeom>
                <a:solidFill>
                  <a:schemeClr val="accent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defTabSz="685800">
                    <a:defRPr/>
                  </a:pPr>
                  <a:endParaRPr lang="en-US" b="1">
                    <a:solidFill>
                      <a:srgbClr val="59595C"/>
                    </a:solidFill>
                    <a:latin typeface="Arial" panose="020B0604020202020204"/>
                  </a:endParaRPr>
                </a:p>
              </p:txBody>
            </p:sp>
            <p:sp>
              <p:nvSpPr>
                <p:cNvPr id="105" name="Oval 104">
                  <a:extLst>
                    <a:ext uri="{FF2B5EF4-FFF2-40B4-BE49-F238E27FC236}">
                      <a16:creationId xmlns:a16="http://schemas.microsoft.com/office/drawing/2014/main" id="{1736056A-87C8-4DB8-8B9F-1D9C0EF7B661}"/>
                    </a:ext>
                  </a:extLst>
                </p:cNvPr>
                <p:cNvSpPr>
                  <a:spLocks noChangeAspect="1"/>
                </p:cNvSpPr>
                <p:nvPr/>
              </p:nvSpPr>
              <p:spPr>
                <a:xfrm>
                  <a:off x="-261286" y="3146095"/>
                  <a:ext cx="557971" cy="548640"/>
                </a:xfrm>
                <a:prstGeom prst="ellipse">
                  <a:avLst/>
                </a:prstGeom>
                <a:solidFill>
                  <a:schemeClr val="bg1"/>
                </a:solidFill>
                <a:ln w="101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panose="020B0604020202020204"/>
                  </a:endParaRPr>
                </a:p>
              </p:txBody>
            </p:sp>
            <p:sp>
              <p:nvSpPr>
                <p:cNvPr id="106" name="Oval 105">
                  <a:extLst>
                    <a:ext uri="{FF2B5EF4-FFF2-40B4-BE49-F238E27FC236}">
                      <a16:creationId xmlns:a16="http://schemas.microsoft.com/office/drawing/2014/main" id="{82A1B5C0-BC40-4729-9B7D-EA279DD46DD6}"/>
                    </a:ext>
                  </a:extLst>
                </p:cNvPr>
                <p:cNvSpPr>
                  <a:spLocks noChangeAspect="1"/>
                </p:cNvSpPr>
                <p:nvPr/>
              </p:nvSpPr>
              <p:spPr>
                <a:xfrm>
                  <a:off x="-119235" y="3287998"/>
                  <a:ext cx="278986" cy="274320"/>
                </a:xfrm>
                <a:prstGeom prst="ellipse">
                  <a:avLst/>
                </a:prstGeom>
                <a:solidFill>
                  <a:schemeClr val="accent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defTabSz="685800">
                    <a:defRPr/>
                  </a:pPr>
                  <a:endParaRPr lang="en-US" b="1">
                    <a:solidFill>
                      <a:srgbClr val="59595C"/>
                    </a:solidFill>
                    <a:latin typeface="Arial" panose="020B0604020202020204"/>
                  </a:endParaRPr>
                </a:p>
              </p:txBody>
            </p:sp>
            <p:sp>
              <p:nvSpPr>
                <p:cNvPr id="109" name="Oval 108">
                  <a:extLst>
                    <a:ext uri="{FF2B5EF4-FFF2-40B4-BE49-F238E27FC236}">
                      <a16:creationId xmlns:a16="http://schemas.microsoft.com/office/drawing/2014/main" id="{FA4B3EFB-4693-45EC-BE93-37F0EFA6CE22}"/>
                    </a:ext>
                  </a:extLst>
                </p:cNvPr>
                <p:cNvSpPr>
                  <a:spLocks noChangeAspect="1"/>
                </p:cNvSpPr>
                <p:nvPr/>
              </p:nvSpPr>
              <p:spPr>
                <a:xfrm>
                  <a:off x="4417700" y="3165976"/>
                  <a:ext cx="557971" cy="548640"/>
                </a:xfrm>
                <a:prstGeom prst="ellipse">
                  <a:avLst/>
                </a:prstGeom>
                <a:solidFill>
                  <a:schemeClr val="bg1"/>
                </a:solidFill>
                <a:ln w="101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panose="020B0604020202020204"/>
                  </a:endParaRPr>
                </a:p>
              </p:txBody>
            </p:sp>
            <p:sp>
              <p:nvSpPr>
                <p:cNvPr id="110" name="Oval 109">
                  <a:extLst>
                    <a:ext uri="{FF2B5EF4-FFF2-40B4-BE49-F238E27FC236}">
                      <a16:creationId xmlns:a16="http://schemas.microsoft.com/office/drawing/2014/main" id="{EAA2E29A-0F52-48BB-9F6B-7F65D80C80F1}"/>
                    </a:ext>
                  </a:extLst>
                </p:cNvPr>
                <p:cNvSpPr>
                  <a:spLocks noChangeAspect="1"/>
                </p:cNvSpPr>
                <p:nvPr/>
              </p:nvSpPr>
              <p:spPr>
                <a:xfrm>
                  <a:off x="4559751" y="3307879"/>
                  <a:ext cx="278986" cy="274320"/>
                </a:xfrm>
                <a:prstGeom prst="ellipse">
                  <a:avLst/>
                </a:prstGeom>
                <a:solidFill>
                  <a:schemeClr val="accent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defTabSz="685800">
                    <a:defRPr/>
                  </a:pPr>
                  <a:endParaRPr lang="en-US" b="1">
                    <a:solidFill>
                      <a:srgbClr val="59595C"/>
                    </a:solidFill>
                    <a:latin typeface="Arial" panose="020B0604020202020204"/>
                  </a:endParaRPr>
                </a:p>
              </p:txBody>
            </p:sp>
          </p:grpSp>
          <p:sp>
            <p:nvSpPr>
              <p:cNvPr id="76" name="Oval 75">
                <a:extLst>
                  <a:ext uri="{FF2B5EF4-FFF2-40B4-BE49-F238E27FC236}">
                    <a16:creationId xmlns:a16="http://schemas.microsoft.com/office/drawing/2014/main" id="{D276C16A-8A75-464B-B008-1DCB5385FEC1}"/>
                  </a:ext>
                </a:extLst>
              </p:cNvPr>
              <p:cNvSpPr>
                <a:spLocks noChangeAspect="1"/>
              </p:cNvSpPr>
              <p:nvPr/>
            </p:nvSpPr>
            <p:spPr>
              <a:xfrm rot="440803">
                <a:off x="8273093" y="3943370"/>
                <a:ext cx="557971" cy="548640"/>
              </a:xfrm>
              <a:prstGeom prst="ellipse">
                <a:avLst/>
              </a:prstGeom>
              <a:solidFill>
                <a:schemeClr val="bg1"/>
              </a:solidFill>
              <a:ln w="101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panose="020B0604020202020204"/>
                </a:endParaRPr>
              </a:p>
            </p:txBody>
          </p:sp>
          <p:sp>
            <p:nvSpPr>
              <p:cNvPr id="77" name="Oval 76">
                <a:extLst>
                  <a:ext uri="{FF2B5EF4-FFF2-40B4-BE49-F238E27FC236}">
                    <a16:creationId xmlns:a16="http://schemas.microsoft.com/office/drawing/2014/main" id="{FE8C86DB-6C6C-43C0-B0D6-92B752BA47F8}"/>
                  </a:ext>
                </a:extLst>
              </p:cNvPr>
              <p:cNvSpPr>
                <a:spLocks noChangeAspect="1"/>
              </p:cNvSpPr>
              <p:nvPr/>
            </p:nvSpPr>
            <p:spPr>
              <a:xfrm rot="440803">
                <a:off x="8414516" y="4085562"/>
                <a:ext cx="278986" cy="274320"/>
              </a:xfrm>
              <a:prstGeom prst="ellipse">
                <a:avLst/>
              </a:prstGeom>
              <a:solidFill>
                <a:schemeClr val="accent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defTabSz="685800">
                  <a:defRPr/>
                </a:pPr>
                <a:endParaRPr lang="en-US" b="1">
                  <a:solidFill>
                    <a:srgbClr val="59595C"/>
                  </a:solidFill>
                  <a:latin typeface="Arial" panose="020B0604020202020204"/>
                </a:endParaRPr>
              </a:p>
            </p:txBody>
          </p:sp>
          <p:sp>
            <p:nvSpPr>
              <p:cNvPr id="82" name="Oval 81">
                <a:extLst>
                  <a:ext uri="{FF2B5EF4-FFF2-40B4-BE49-F238E27FC236}">
                    <a16:creationId xmlns:a16="http://schemas.microsoft.com/office/drawing/2014/main" id="{4D2554A8-55F0-4FF8-ADEF-A663E84DDCDD}"/>
                  </a:ext>
                </a:extLst>
              </p:cNvPr>
              <p:cNvSpPr>
                <a:spLocks noChangeAspect="1"/>
              </p:cNvSpPr>
              <p:nvPr/>
            </p:nvSpPr>
            <p:spPr>
              <a:xfrm rot="440803">
                <a:off x="9511661" y="4113715"/>
                <a:ext cx="557971" cy="548640"/>
              </a:xfrm>
              <a:prstGeom prst="ellipse">
                <a:avLst/>
              </a:prstGeom>
              <a:solidFill>
                <a:schemeClr val="bg1"/>
              </a:solidFill>
              <a:ln w="101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panose="020B0604020202020204"/>
                </a:endParaRPr>
              </a:p>
            </p:txBody>
          </p:sp>
          <p:sp>
            <p:nvSpPr>
              <p:cNvPr id="83" name="Oval 82">
                <a:extLst>
                  <a:ext uri="{FF2B5EF4-FFF2-40B4-BE49-F238E27FC236}">
                    <a16:creationId xmlns:a16="http://schemas.microsoft.com/office/drawing/2014/main" id="{4F1E7DD9-B321-42DA-91C5-5C0F8B75A106}"/>
                  </a:ext>
                </a:extLst>
              </p:cNvPr>
              <p:cNvSpPr>
                <a:spLocks noChangeAspect="1"/>
              </p:cNvSpPr>
              <p:nvPr/>
            </p:nvSpPr>
            <p:spPr>
              <a:xfrm rot="440803">
                <a:off x="9653085" y="4255906"/>
                <a:ext cx="278986" cy="274320"/>
              </a:xfrm>
              <a:prstGeom prst="ellipse">
                <a:avLst/>
              </a:prstGeom>
              <a:solidFill>
                <a:schemeClr val="accent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defTabSz="685800">
                  <a:defRPr/>
                </a:pPr>
                <a:endParaRPr lang="en-US" b="1">
                  <a:solidFill>
                    <a:srgbClr val="59595C"/>
                  </a:solidFill>
                  <a:latin typeface="Arial" panose="020B0604020202020204"/>
                </a:endParaRPr>
              </a:p>
            </p:txBody>
          </p:sp>
        </p:grpSp>
        <p:sp>
          <p:nvSpPr>
            <p:cNvPr id="149" name="TextBox 148">
              <a:extLst>
                <a:ext uri="{FF2B5EF4-FFF2-40B4-BE49-F238E27FC236}">
                  <a16:creationId xmlns:a16="http://schemas.microsoft.com/office/drawing/2014/main" id="{6E9D63F2-742E-4876-95B6-B10B1B95B85E}"/>
                </a:ext>
              </a:extLst>
            </p:cNvPr>
            <p:cNvSpPr txBox="1"/>
            <p:nvPr/>
          </p:nvSpPr>
          <p:spPr>
            <a:xfrm>
              <a:off x="10157589" y="1764778"/>
              <a:ext cx="832506" cy="389513"/>
            </a:xfrm>
            <a:prstGeom prst="ellipse">
              <a:avLst/>
            </a:prstGeom>
            <a:noFill/>
          </p:spPr>
          <p:txBody>
            <a:bodyPr wrap="square" rtlCol="0">
              <a:spAutoFit/>
            </a:bodyPr>
            <a:lstStyle/>
            <a:p>
              <a:pPr algn="ctr"/>
              <a:r>
                <a:rPr lang="en-US" sz="1200" b="1">
                  <a:solidFill>
                    <a:schemeClr val="tx2"/>
                  </a:solidFill>
                  <a:effectLst>
                    <a:outerShdw blurRad="50800" dist="38100" dir="5400000" algn="t" rotWithShape="0">
                      <a:prstClr val="black">
                        <a:alpha val="40000"/>
                      </a:prstClr>
                    </a:outerShdw>
                  </a:effectLst>
                </a:rPr>
                <a:t>2030</a:t>
              </a:r>
            </a:p>
          </p:txBody>
        </p:sp>
      </p:grpSp>
    </p:spTree>
    <p:extLst>
      <p:ext uri="{BB962C8B-B14F-4D97-AF65-F5344CB8AC3E}">
        <p14:creationId xmlns:p14="http://schemas.microsoft.com/office/powerpoint/2010/main" val="60883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E142E8D-9DCB-91D7-02E2-AA0ADFC7DAFF}"/>
              </a:ext>
            </a:extLst>
          </p:cNvPr>
          <p:cNvSpPr>
            <a:spLocks noGrp="1"/>
          </p:cNvSpPr>
          <p:nvPr>
            <p:ph type="title"/>
          </p:nvPr>
        </p:nvSpPr>
        <p:spPr>
          <a:xfrm>
            <a:off x="1905000" y="-228600"/>
            <a:ext cx="8001000" cy="609600"/>
          </a:xfrm>
        </p:spPr>
        <p:txBody>
          <a:bodyPr/>
          <a:lstStyle/>
          <a:p>
            <a:br>
              <a:rPr lang="en-US" altLang="en-US" sz="1800"/>
            </a:br>
            <a:br>
              <a:rPr lang="en-US" altLang="en-US" sz="1800"/>
            </a:br>
            <a:br>
              <a:rPr lang="en-US" altLang="en-US" sz="1800"/>
            </a:br>
            <a:r>
              <a:rPr lang="en-US" altLang="en-US" sz="2000" b="1"/>
              <a:t>Fourteen Principles of Ethical Conduct for Federal Employees</a:t>
            </a:r>
            <a:br>
              <a:rPr lang="en-US" altLang="en-US"/>
            </a:br>
            <a:endParaRPr lang="en-US" altLang="en-US"/>
          </a:p>
        </p:txBody>
      </p:sp>
      <p:sp>
        <p:nvSpPr>
          <p:cNvPr id="3" name="Content Placeholder 2">
            <a:extLst>
              <a:ext uri="{FF2B5EF4-FFF2-40B4-BE49-F238E27FC236}">
                <a16:creationId xmlns:a16="http://schemas.microsoft.com/office/drawing/2014/main" id="{B94C5644-7611-A643-6281-B3FD0655C88A}"/>
              </a:ext>
            </a:extLst>
          </p:cNvPr>
          <p:cNvSpPr>
            <a:spLocks noGrp="1"/>
          </p:cNvSpPr>
          <p:nvPr>
            <p:ph sz="half" idx="1"/>
          </p:nvPr>
        </p:nvSpPr>
        <p:spPr>
          <a:xfrm>
            <a:off x="1524000" y="762000"/>
            <a:ext cx="4800600" cy="6096000"/>
          </a:xfrm>
        </p:spPr>
        <p:txBody>
          <a:bodyPr/>
          <a:lstStyle/>
          <a:p>
            <a:pPr marL="0" indent="0">
              <a:spcBef>
                <a:spcPts val="600"/>
              </a:spcBef>
              <a:buNone/>
              <a:defRPr/>
            </a:pPr>
            <a:r>
              <a:rPr lang="en-US" sz="1500" b="1" dirty="0"/>
              <a:t>1.  Public service is a public trust, requiring employees to place loyalty to the Constitution, the laws and ethical principles above private gain.</a:t>
            </a:r>
          </a:p>
          <a:p>
            <a:pPr marL="0" indent="0">
              <a:spcBef>
                <a:spcPts val="600"/>
              </a:spcBef>
              <a:buNone/>
              <a:defRPr/>
            </a:pPr>
            <a:r>
              <a:rPr lang="en-US" sz="1500" b="1" dirty="0"/>
              <a:t>2.Employees shall not hold financial interests that conflict with the conscientious performance of duty.</a:t>
            </a:r>
          </a:p>
          <a:p>
            <a:pPr marL="0" indent="0">
              <a:spcBef>
                <a:spcPts val="600"/>
              </a:spcBef>
              <a:buNone/>
              <a:defRPr/>
            </a:pPr>
            <a:r>
              <a:rPr lang="en-US" sz="1500" b="1" dirty="0"/>
              <a:t> 3.Employees shall not engage in financial  transactions using nonpublic Government information or allow the improper use of such information to further any private interest.</a:t>
            </a:r>
          </a:p>
          <a:p>
            <a:pPr marL="0" indent="0">
              <a:spcBef>
                <a:spcPts val="600"/>
              </a:spcBef>
              <a:buNone/>
              <a:defRPr/>
            </a:pPr>
            <a:r>
              <a:rPr lang="en-US" sz="1500" b="1" dirty="0"/>
              <a:t>4.An employee shall not, except as permitted by the Standards of Ethical Conduct, solicit or accept any gift or other item of monetary value from any person or entity seeking official action from, doing business with, or conducting activities regulated by the employee’s agency, or whose interests may be substantially affected by the performance or nonperformance of the employee’s duties.</a:t>
            </a:r>
          </a:p>
          <a:p>
            <a:pPr marL="0" indent="0">
              <a:spcBef>
                <a:spcPts val="600"/>
              </a:spcBef>
              <a:buNone/>
              <a:defRPr/>
            </a:pPr>
            <a:r>
              <a:rPr lang="en-US" sz="1500" b="1" dirty="0"/>
              <a:t> 5.Employees shall put forth honest effort in the performance of their duties.</a:t>
            </a:r>
          </a:p>
          <a:p>
            <a:pPr marL="0" indent="0">
              <a:spcBef>
                <a:spcPts val="600"/>
              </a:spcBef>
              <a:buNone/>
              <a:defRPr/>
            </a:pPr>
            <a:r>
              <a:rPr lang="en-US" sz="1500" b="1" dirty="0"/>
              <a:t> 6.Employees shall not knowingly make unauthorized commitments or promises of any kind purporting to bind the Government.</a:t>
            </a:r>
          </a:p>
          <a:p>
            <a:pPr marL="0" indent="0">
              <a:spcBef>
                <a:spcPts val="600"/>
              </a:spcBef>
              <a:buNone/>
              <a:defRPr/>
            </a:pPr>
            <a:r>
              <a:rPr lang="en-US" sz="1500" b="1" dirty="0"/>
              <a:t> 7.Employees shall not use public office for private gain.</a:t>
            </a:r>
          </a:p>
          <a:p>
            <a:pPr>
              <a:buFont typeface="Arial" charset="0"/>
              <a:buChar char="•"/>
              <a:defRPr/>
            </a:pPr>
            <a:endParaRPr lang="en-US" sz="1500" dirty="0"/>
          </a:p>
        </p:txBody>
      </p:sp>
      <p:sp>
        <p:nvSpPr>
          <p:cNvPr id="6148" name="Content Placeholder 3">
            <a:extLst>
              <a:ext uri="{FF2B5EF4-FFF2-40B4-BE49-F238E27FC236}">
                <a16:creationId xmlns:a16="http://schemas.microsoft.com/office/drawing/2014/main" id="{081BEBE9-E476-7E1D-927B-70D7E3EF7E45}"/>
              </a:ext>
            </a:extLst>
          </p:cNvPr>
          <p:cNvSpPr>
            <a:spLocks noGrp="1"/>
          </p:cNvSpPr>
          <p:nvPr>
            <p:ph sz="half" idx="2"/>
          </p:nvPr>
        </p:nvSpPr>
        <p:spPr>
          <a:xfrm>
            <a:off x="6400800" y="381000"/>
            <a:ext cx="4267200" cy="6477000"/>
          </a:xfrm>
        </p:spPr>
        <p:txBody>
          <a:bodyPr/>
          <a:lstStyle/>
          <a:p>
            <a:pPr marL="0" indent="0">
              <a:spcBef>
                <a:spcPts val="600"/>
              </a:spcBef>
              <a:buNone/>
            </a:pPr>
            <a:r>
              <a:rPr lang="en-US" altLang="en-US" sz="1400" b="1"/>
              <a:t>8. Employees shall act impartially and not give preferential treatment to any private organization or individual.</a:t>
            </a:r>
          </a:p>
          <a:p>
            <a:pPr marL="0" indent="0">
              <a:spcBef>
                <a:spcPts val="600"/>
              </a:spcBef>
              <a:buNone/>
            </a:pPr>
            <a:r>
              <a:rPr lang="en-US" altLang="en-US" sz="1400" b="1"/>
              <a:t> 9. Employees shall protect and conserve Federal property and shall not use it for other than authorized activities.</a:t>
            </a:r>
          </a:p>
          <a:p>
            <a:pPr marL="0" indent="0">
              <a:spcBef>
                <a:spcPts val="600"/>
              </a:spcBef>
              <a:buNone/>
            </a:pPr>
            <a:r>
              <a:rPr lang="en-US" altLang="en-US" sz="1400" b="1"/>
              <a:t> 10. Employees shall not engage in outside employment or activities, including seeking or negotiating for employment, that conflict with official Government duties and responsibilities.</a:t>
            </a:r>
          </a:p>
          <a:p>
            <a:pPr marL="0" indent="0">
              <a:spcBef>
                <a:spcPts val="600"/>
              </a:spcBef>
              <a:buNone/>
            </a:pPr>
            <a:r>
              <a:rPr lang="en-US" altLang="en-US" sz="1400" b="1"/>
              <a:t> 11. Employees shall disclose waste, fraud, abuse, and corruption to appropriate authorities.</a:t>
            </a:r>
          </a:p>
          <a:p>
            <a:pPr marL="0" indent="0">
              <a:spcBef>
                <a:spcPts val="600"/>
              </a:spcBef>
              <a:buNone/>
            </a:pPr>
            <a:r>
              <a:rPr lang="en-US" altLang="en-US" sz="1400" b="1"/>
              <a:t> 12. Employees shall satisfy in good faith their obligations as citizens, including all financial obligations, especially those such as Federal, State, or local taxes that are imposed by law.</a:t>
            </a:r>
          </a:p>
          <a:p>
            <a:pPr marL="0" indent="0">
              <a:spcBef>
                <a:spcPts val="600"/>
              </a:spcBef>
              <a:buNone/>
            </a:pPr>
            <a:r>
              <a:rPr lang="en-US" altLang="en-US" sz="1400" b="1"/>
              <a:t> 13. Employees shall adhere to all laws and regulations that provide equal opportunity for all Americans regardless of race, color, religion, sex, national origin, age, or handicap.</a:t>
            </a:r>
          </a:p>
          <a:p>
            <a:pPr marL="0" indent="0">
              <a:spcBef>
                <a:spcPts val="600"/>
              </a:spcBef>
              <a:buNone/>
            </a:pPr>
            <a:r>
              <a:rPr lang="en-US" altLang="en-US" sz="1400" b="1"/>
              <a:t> 14. Employees shall avoid any actions creating the appearance that they are violating the law or the ethical standards set forth in the Standards of Ethical Conduct.  Whether particular circumstances create an appearance that the law or these standards have been violated shall be determined from the perspective of a reasonable person with knowledge of the relevant facts.</a:t>
            </a:r>
          </a:p>
          <a:p>
            <a:pPr marL="0" indent="0">
              <a:spcBef>
                <a:spcPts val="600"/>
              </a:spcBef>
              <a:buNone/>
            </a:pPr>
            <a:r>
              <a:rPr lang="en-US" altLang="en-US" sz="1400"/>
              <a:t> </a:t>
            </a:r>
          </a:p>
          <a:p>
            <a:pPr marL="0" indent="0">
              <a:spcBef>
                <a:spcPts val="600"/>
              </a:spcBef>
            </a:pPr>
            <a:endParaRPr lang="en-US" altLang="en-US" sz="1400"/>
          </a:p>
        </p:txBody>
      </p:sp>
      <p:sp>
        <p:nvSpPr>
          <p:cNvPr id="6149" name="Slide Number Placeholder 4">
            <a:extLst>
              <a:ext uri="{FF2B5EF4-FFF2-40B4-BE49-F238E27FC236}">
                <a16:creationId xmlns:a16="http://schemas.microsoft.com/office/drawing/2014/main" id="{60045C04-706D-3E0F-4A0D-B9CEED9363D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fld id="{8089547C-8613-40D0-90D9-1CD74AB4D152}" type="slidenum">
              <a:rPr lang="en-US" altLang="en-US" sz="1200">
                <a:solidFill>
                  <a:srgbClr val="898989"/>
                </a:solidFill>
                <a:latin typeface="Arial" panose="020B0604020202020204" pitchFamily="34" charset="0"/>
                <a:ea typeface="ヒラギノ角ゴ Pro W3" charset="-128"/>
              </a:rPr>
              <a:pPr>
                <a:spcBef>
                  <a:spcPct val="0"/>
                </a:spcBef>
                <a:buNone/>
              </a:pPr>
              <a:t>3</a:t>
            </a:fld>
            <a:endParaRPr lang="en-US" altLang="en-US" sz="1200">
              <a:solidFill>
                <a:srgbClr val="898989"/>
              </a:solidFill>
              <a:latin typeface="Arial" panose="020B0604020202020204" pitchFamily="34" charset="0"/>
              <a:ea typeface="ヒラギノ角ゴ Pro W3" charset="-128"/>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3">
            <a:extLst>
              <a:ext uri="{FF2B5EF4-FFF2-40B4-BE49-F238E27FC236}">
                <a16:creationId xmlns:a16="http://schemas.microsoft.com/office/drawing/2014/main" id="{094A83ED-E6AA-4CA0-9F68-F8F3FF8DDCF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fld id="{50AF8DBA-3682-4A0A-8F85-AB6415DD390E}" type="slidenum">
              <a:rPr lang="en-US" altLang="en-US">
                <a:latin typeface="Arial" panose="020B0604020202020204" pitchFamily="34" charset="0"/>
              </a:rPr>
              <a:pPr/>
              <a:t>30</a:t>
            </a:fld>
            <a:endParaRPr lang="en-US" altLang="en-US">
              <a:latin typeface="Arial" panose="020B0604020202020204" pitchFamily="34" charset="0"/>
            </a:endParaRPr>
          </a:p>
        </p:txBody>
      </p:sp>
      <p:pic>
        <p:nvPicPr>
          <p:cNvPr id="40963" name="Picture 4">
            <a:extLst>
              <a:ext uri="{FF2B5EF4-FFF2-40B4-BE49-F238E27FC236}">
                <a16:creationId xmlns:a16="http://schemas.microsoft.com/office/drawing/2014/main" id="{BC980DE4-E2DA-4C6B-8964-0AEF6ABAEB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1600"/>
            <a:ext cx="12338050" cy="757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Box 1">
            <a:extLst>
              <a:ext uri="{FF2B5EF4-FFF2-40B4-BE49-F238E27FC236}">
                <a16:creationId xmlns:a16="http://schemas.microsoft.com/office/drawing/2014/main" id="{44CCA610-29FA-4689-9E1D-D44DD563AF42}"/>
              </a:ext>
            </a:extLst>
          </p:cNvPr>
          <p:cNvSpPr txBox="1">
            <a:spLocks noChangeArrowheads="1"/>
          </p:cNvSpPr>
          <p:nvPr/>
        </p:nvSpPr>
        <p:spPr bwMode="auto">
          <a:xfrm>
            <a:off x="1173163" y="60325"/>
            <a:ext cx="744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eaLnBrk="1" hangingPunct="1"/>
            <a:r>
              <a:rPr lang="en-US" altLang="en-US" sz="3200" b="1">
                <a:latin typeface="Arial" panose="020B0604020202020204" pitchFamily="34" charset="0"/>
              </a:rPr>
              <a:t>National Reactor Innovation Center (NRIC)</a:t>
            </a:r>
          </a:p>
        </p:txBody>
      </p:sp>
      <p:sp>
        <p:nvSpPr>
          <p:cNvPr id="40965" name="TextBox 5">
            <a:extLst>
              <a:ext uri="{FF2B5EF4-FFF2-40B4-BE49-F238E27FC236}">
                <a16:creationId xmlns:a16="http://schemas.microsoft.com/office/drawing/2014/main" id="{60656EC9-BC94-4343-BBC3-D3112359B67F}"/>
              </a:ext>
            </a:extLst>
          </p:cNvPr>
          <p:cNvSpPr txBox="1">
            <a:spLocks noChangeArrowheads="1"/>
          </p:cNvSpPr>
          <p:nvPr/>
        </p:nvSpPr>
        <p:spPr bwMode="auto">
          <a:xfrm>
            <a:off x="1054100" y="6226175"/>
            <a:ext cx="4229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eaLnBrk="1" hangingPunct="1"/>
            <a:r>
              <a:rPr lang="en-US" altLang="en-US" sz="3200" b="1">
                <a:solidFill>
                  <a:schemeClr val="bg1"/>
                </a:solidFill>
                <a:latin typeface="Arial" panose="020B0604020202020204" pitchFamily="34" charset="0"/>
              </a:rPr>
              <a:t>Visit https://nric.inl.gov</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
          </a:xfrm>
          <a:solidFill>
            <a:schemeClr val="tx1"/>
          </a:solidFill>
        </p:spPr>
        <p:txBody>
          <a:bodyPr>
            <a:normAutofit/>
          </a:bodyPr>
          <a:lstStyle/>
          <a:p>
            <a:r>
              <a:rPr lang="en-US" sz="4000" dirty="0">
                <a:solidFill>
                  <a:schemeClr val="bg1"/>
                </a:solidFill>
              </a:rPr>
              <a:t>Top Priorities: Build Advanced Reactors		</a:t>
            </a:r>
          </a:p>
        </p:txBody>
      </p:sp>
      <p:sp>
        <p:nvSpPr>
          <p:cNvPr id="8" name="Date Placeholder 3"/>
          <p:cNvSpPr>
            <a:spLocks noGrp="1"/>
          </p:cNvSpPr>
          <p:nvPr>
            <p:ph type="dt" sz="half" idx="10"/>
          </p:nvPr>
        </p:nvSpPr>
        <p:spPr/>
        <p:txBody>
          <a:bodyPr/>
          <a:lstStyle/>
          <a:p>
            <a:pPr>
              <a:defRPr/>
            </a:pPr>
            <a:r>
              <a:rPr lang="en-US" dirty="0">
                <a:solidFill>
                  <a:srgbClr val="000000"/>
                </a:solidFill>
              </a:rPr>
              <a:t>August 2022</a:t>
            </a:r>
          </a:p>
        </p:txBody>
      </p:sp>
      <p:sp>
        <p:nvSpPr>
          <p:cNvPr id="7" name="Footer Placeholder 4"/>
          <p:cNvSpPr>
            <a:spLocks noGrp="1"/>
          </p:cNvSpPr>
          <p:nvPr>
            <p:ph type="ftr" sz="quarter" idx="11"/>
          </p:nvPr>
        </p:nvSpPr>
        <p:spPr/>
        <p:txBody>
          <a:bodyPr/>
          <a:lstStyle/>
          <a:p>
            <a:pPr>
              <a:defRPr/>
            </a:pPr>
            <a:r>
              <a:rPr lang="en-US" i="1">
                <a:solidFill>
                  <a:schemeClr val="accent1">
                    <a:lumMod val="75000"/>
                  </a:schemeClr>
                </a:solidFill>
              </a:rPr>
              <a:t>Office of Nuclear Energy Overview</a:t>
            </a:r>
            <a:endParaRPr lang="en-US"/>
          </a:p>
        </p:txBody>
      </p:sp>
      <p:sp>
        <p:nvSpPr>
          <p:cNvPr id="3" name="Slide Number Placeholder 2"/>
          <p:cNvSpPr>
            <a:spLocks noGrp="1"/>
          </p:cNvSpPr>
          <p:nvPr>
            <p:ph type="sldNum" sz="quarter" idx="12"/>
          </p:nvPr>
        </p:nvSpPr>
        <p:spPr/>
        <p:txBody>
          <a:bodyPr/>
          <a:lstStyle/>
          <a:p>
            <a:pPr>
              <a:defRPr/>
            </a:pPr>
            <a:fld id="{6D885C13-66A5-4D66-A6C2-319BA5063639}" type="slidenum">
              <a:rPr lang="en-US" smtClean="0">
                <a:solidFill>
                  <a:srgbClr val="214877">
                    <a:tint val="75000"/>
                  </a:srgbClr>
                </a:solidFill>
              </a:rPr>
              <a:pPr>
                <a:defRPr/>
              </a:pPr>
              <a:t>31</a:t>
            </a:fld>
            <a:endParaRPr lang="en-US">
              <a:solidFill>
                <a:srgbClr val="214877">
                  <a:tint val="75000"/>
                </a:srgbClr>
              </a:solidFill>
            </a:endParaRPr>
          </a:p>
        </p:txBody>
      </p:sp>
      <p:sp>
        <p:nvSpPr>
          <p:cNvPr id="12" name="Rectangle 11">
            <a:extLst>
              <a:ext uri="{FF2B5EF4-FFF2-40B4-BE49-F238E27FC236}">
                <a16:creationId xmlns:a16="http://schemas.microsoft.com/office/drawing/2014/main" id="{6CF2D895-2F27-964D-B349-DD6AF90E3F72}"/>
              </a:ext>
            </a:extLst>
          </p:cNvPr>
          <p:cNvSpPr/>
          <p:nvPr/>
        </p:nvSpPr>
        <p:spPr>
          <a:xfrm>
            <a:off x="340468" y="1058819"/>
            <a:ext cx="2769140" cy="541381"/>
          </a:xfrm>
          <a:prstGeom prst="rect">
            <a:avLst/>
          </a:prstGeom>
          <a:solidFill>
            <a:srgbClr val="007A9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7CF4692-7C55-634D-AD56-6BE817202948}"/>
              </a:ext>
            </a:extLst>
          </p:cNvPr>
          <p:cNvSpPr/>
          <p:nvPr/>
        </p:nvSpPr>
        <p:spPr>
          <a:xfrm>
            <a:off x="3109608" y="1058819"/>
            <a:ext cx="8719226" cy="541381"/>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AD4E6FA-CF82-1647-9464-254BAD96AC62}"/>
              </a:ext>
            </a:extLst>
          </p:cNvPr>
          <p:cNvSpPr/>
          <p:nvPr/>
        </p:nvSpPr>
        <p:spPr>
          <a:xfrm>
            <a:off x="163749" y="1143000"/>
            <a:ext cx="398834" cy="398834"/>
          </a:xfrm>
          <a:prstGeom prst="ellipse">
            <a:avLst/>
          </a:prstGeom>
          <a:solidFill>
            <a:srgbClr val="022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1</a:t>
            </a:r>
          </a:p>
        </p:txBody>
      </p:sp>
      <p:pic>
        <p:nvPicPr>
          <p:cNvPr id="15" name="Picture 14">
            <a:extLst>
              <a:ext uri="{FF2B5EF4-FFF2-40B4-BE49-F238E27FC236}">
                <a16:creationId xmlns:a16="http://schemas.microsoft.com/office/drawing/2014/main" id="{1B1A7889-9D23-0C46-83F1-B0BE593004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02" y="1263370"/>
            <a:ext cx="1841500" cy="165100"/>
          </a:xfrm>
          <a:prstGeom prst="rect">
            <a:avLst/>
          </a:prstGeom>
        </p:spPr>
      </p:pic>
      <p:pic>
        <p:nvPicPr>
          <p:cNvPr id="16" name="Picture 15">
            <a:extLst>
              <a:ext uri="{FF2B5EF4-FFF2-40B4-BE49-F238E27FC236}">
                <a16:creationId xmlns:a16="http://schemas.microsoft.com/office/drawing/2014/main" id="{3AC22268-604F-F043-B5CC-84DC76E40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1722" y="1243914"/>
            <a:ext cx="6736405" cy="201516"/>
          </a:xfrm>
          <a:prstGeom prst="rect">
            <a:avLst/>
          </a:prstGeom>
        </p:spPr>
      </p:pic>
      <p:sp>
        <p:nvSpPr>
          <p:cNvPr id="17" name="Oval 16">
            <a:extLst>
              <a:ext uri="{FF2B5EF4-FFF2-40B4-BE49-F238E27FC236}">
                <a16:creationId xmlns:a16="http://schemas.microsoft.com/office/drawing/2014/main" id="{0A6CBB2C-E6AD-5044-BA36-4E8F30DAA91D}"/>
              </a:ext>
            </a:extLst>
          </p:cNvPr>
          <p:cNvSpPr/>
          <p:nvPr/>
        </p:nvSpPr>
        <p:spPr>
          <a:xfrm>
            <a:off x="1018843" y="2550879"/>
            <a:ext cx="2459594" cy="2459595"/>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5B7CA13A-FBD8-8947-AD44-524AB165D035}"/>
              </a:ext>
            </a:extLst>
          </p:cNvPr>
          <p:cNvSpPr/>
          <p:nvPr/>
        </p:nvSpPr>
        <p:spPr>
          <a:xfrm>
            <a:off x="6964887" y="2555754"/>
            <a:ext cx="2459594" cy="2459594"/>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011C7A70-8EC1-0347-93B6-B64C9A399A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7717" y="3200337"/>
            <a:ext cx="2527300" cy="863600"/>
          </a:xfrm>
          <a:prstGeom prst="rect">
            <a:avLst/>
          </a:prstGeom>
        </p:spPr>
      </p:pic>
      <p:pic>
        <p:nvPicPr>
          <p:cNvPr id="20" name="Picture 19">
            <a:extLst>
              <a:ext uri="{FF2B5EF4-FFF2-40B4-BE49-F238E27FC236}">
                <a16:creationId xmlns:a16="http://schemas.microsoft.com/office/drawing/2014/main" id="{218E53D6-0838-DA40-8EC7-E3AE251FE8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1200" y="3244507"/>
            <a:ext cx="2209800" cy="635000"/>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D89D5EEA-3085-024F-BC11-6A04B7F0A476}"/>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532024" y="2209800"/>
            <a:ext cx="1593219" cy="3046524"/>
          </a:xfrm>
          <a:prstGeom prst="rect">
            <a:avLst/>
          </a:prstGeom>
        </p:spPr>
      </p:pic>
      <p:pic>
        <p:nvPicPr>
          <p:cNvPr id="22" name="Picture 21" descr="A picture containing miller&#10;&#10;Description automatically generated">
            <a:extLst>
              <a:ext uri="{FF2B5EF4-FFF2-40B4-BE49-F238E27FC236}">
                <a16:creationId xmlns:a16="http://schemas.microsoft.com/office/drawing/2014/main" id="{E6600099-C7F4-DD44-A37B-770D1AFBDA59}"/>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63749" y="2628555"/>
            <a:ext cx="4096430" cy="2304242"/>
          </a:xfrm>
          <a:prstGeom prst="rect">
            <a:avLst/>
          </a:prstGeom>
        </p:spPr>
      </p:pic>
      <p:sp>
        <p:nvSpPr>
          <p:cNvPr id="4" name="TextBox 3">
            <a:extLst>
              <a:ext uri="{FF2B5EF4-FFF2-40B4-BE49-F238E27FC236}">
                <a16:creationId xmlns:a16="http://schemas.microsoft.com/office/drawing/2014/main" id="{ADA9CF90-0960-67A3-F570-C98923B47C1D}"/>
              </a:ext>
            </a:extLst>
          </p:cNvPr>
          <p:cNvSpPr txBox="1"/>
          <p:nvPr/>
        </p:nvSpPr>
        <p:spPr>
          <a:xfrm>
            <a:off x="3886710" y="4185089"/>
            <a:ext cx="1618520" cy="369332"/>
          </a:xfrm>
          <a:prstGeom prst="rect">
            <a:avLst/>
          </a:prstGeom>
          <a:noFill/>
        </p:spPr>
        <p:txBody>
          <a:bodyPr wrap="none" rtlCol="0">
            <a:spAutoFit/>
          </a:bodyPr>
          <a:lstStyle/>
          <a:p>
            <a:r>
              <a:rPr lang="en-US" dirty="0"/>
              <a:t>Kemmerer, WY</a:t>
            </a:r>
          </a:p>
        </p:txBody>
      </p:sp>
      <p:sp>
        <p:nvSpPr>
          <p:cNvPr id="24" name="TextBox 23">
            <a:extLst>
              <a:ext uri="{FF2B5EF4-FFF2-40B4-BE49-F238E27FC236}">
                <a16:creationId xmlns:a16="http://schemas.microsoft.com/office/drawing/2014/main" id="{AB6CDA2B-817C-EF02-CDED-F36BA34894FE}"/>
              </a:ext>
            </a:extLst>
          </p:cNvPr>
          <p:cNvSpPr txBox="1"/>
          <p:nvPr/>
        </p:nvSpPr>
        <p:spPr>
          <a:xfrm>
            <a:off x="9554637" y="4185089"/>
            <a:ext cx="1866088" cy="369332"/>
          </a:xfrm>
          <a:prstGeom prst="rect">
            <a:avLst/>
          </a:prstGeom>
          <a:noFill/>
        </p:spPr>
        <p:txBody>
          <a:bodyPr wrap="none" rtlCol="0">
            <a:spAutoFit/>
          </a:bodyPr>
          <a:lstStyle/>
          <a:p>
            <a:r>
              <a:rPr lang="en-US" dirty="0"/>
              <a:t>Grant County, WA</a:t>
            </a:r>
          </a:p>
        </p:txBody>
      </p:sp>
    </p:spTree>
    <p:extLst>
      <p:ext uri="{BB962C8B-B14F-4D97-AF65-F5344CB8AC3E}">
        <p14:creationId xmlns:p14="http://schemas.microsoft.com/office/powerpoint/2010/main" val="28459999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
          </a:xfrm>
          <a:solidFill>
            <a:schemeClr val="tx1"/>
          </a:solidFill>
        </p:spPr>
        <p:txBody>
          <a:bodyPr>
            <a:normAutofit/>
          </a:bodyPr>
          <a:lstStyle/>
          <a:p>
            <a:r>
              <a:rPr lang="en-US" sz="4000">
                <a:solidFill>
                  <a:schemeClr val="bg1"/>
                </a:solidFill>
              </a:rPr>
              <a:t>Top Priorities: Build Advanced Reactors		</a:t>
            </a:r>
          </a:p>
        </p:txBody>
      </p:sp>
      <p:sp>
        <p:nvSpPr>
          <p:cNvPr id="8" name="Date Placeholder 3"/>
          <p:cNvSpPr>
            <a:spLocks noGrp="1"/>
          </p:cNvSpPr>
          <p:nvPr>
            <p:ph type="dt" sz="half" idx="10"/>
          </p:nvPr>
        </p:nvSpPr>
        <p:spPr/>
        <p:txBody>
          <a:bodyPr/>
          <a:lstStyle/>
          <a:p>
            <a:pPr>
              <a:defRPr/>
            </a:pPr>
            <a:r>
              <a:rPr lang="en-US" dirty="0">
                <a:solidFill>
                  <a:srgbClr val="000000"/>
                </a:solidFill>
              </a:rPr>
              <a:t>August 2022</a:t>
            </a:r>
          </a:p>
        </p:txBody>
      </p:sp>
      <p:sp>
        <p:nvSpPr>
          <p:cNvPr id="7" name="Footer Placeholder 4"/>
          <p:cNvSpPr>
            <a:spLocks noGrp="1"/>
          </p:cNvSpPr>
          <p:nvPr>
            <p:ph type="ftr" sz="quarter" idx="11"/>
          </p:nvPr>
        </p:nvSpPr>
        <p:spPr/>
        <p:txBody>
          <a:bodyPr/>
          <a:lstStyle/>
          <a:p>
            <a:pPr>
              <a:defRPr/>
            </a:pPr>
            <a:r>
              <a:rPr lang="en-US" i="1">
                <a:solidFill>
                  <a:schemeClr val="accent1">
                    <a:lumMod val="75000"/>
                  </a:schemeClr>
                </a:solidFill>
              </a:rPr>
              <a:t>Office of Nuclear Energy Overview</a:t>
            </a:r>
            <a:endParaRPr lang="en-US"/>
          </a:p>
        </p:txBody>
      </p:sp>
      <p:sp>
        <p:nvSpPr>
          <p:cNvPr id="3" name="Slide Number Placeholder 2"/>
          <p:cNvSpPr>
            <a:spLocks noGrp="1"/>
          </p:cNvSpPr>
          <p:nvPr>
            <p:ph type="sldNum" sz="quarter" idx="12"/>
          </p:nvPr>
        </p:nvSpPr>
        <p:spPr/>
        <p:txBody>
          <a:bodyPr/>
          <a:lstStyle/>
          <a:p>
            <a:pPr>
              <a:defRPr/>
            </a:pPr>
            <a:fld id="{6D885C13-66A5-4D66-A6C2-319BA5063639}" type="slidenum">
              <a:rPr lang="en-US" smtClean="0">
                <a:solidFill>
                  <a:srgbClr val="214877">
                    <a:tint val="75000"/>
                  </a:srgbClr>
                </a:solidFill>
              </a:rPr>
              <a:pPr>
                <a:defRPr/>
              </a:pPr>
              <a:t>32</a:t>
            </a:fld>
            <a:endParaRPr lang="en-US">
              <a:solidFill>
                <a:srgbClr val="214877">
                  <a:tint val="75000"/>
                </a:srgbClr>
              </a:solidFill>
            </a:endParaRPr>
          </a:p>
        </p:txBody>
      </p:sp>
      <p:sp>
        <p:nvSpPr>
          <p:cNvPr id="23" name="Rectangle 22">
            <a:extLst>
              <a:ext uri="{FF2B5EF4-FFF2-40B4-BE49-F238E27FC236}">
                <a16:creationId xmlns:a16="http://schemas.microsoft.com/office/drawing/2014/main" id="{5B2D0D99-B675-E14D-A3D9-0E1B2CC90AAF}"/>
              </a:ext>
            </a:extLst>
          </p:cNvPr>
          <p:cNvSpPr/>
          <p:nvPr/>
        </p:nvSpPr>
        <p:spPr>
          <a:xfrm>
            <a:off x="340468" y="1066800"/>
            <a:ext cx="2769140" cy="541381"/>
          </a:xfrm>
          <a:prstGeom prst="rect">
            <a:avLst/>
          </a:prstGeom>
          <a:solidFill>
            <a:srgbClr val="007A9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E5A5E84-CF7A-1E41-BB87-4F0355DF5EF0}"/>
              </a:ext>
            </a:extLst>
          </p:cNvPr>
          <p:cNvSpPr/>
          <p:nvPr/>
        </p:nvSpPr>
        <p:spPr>
          <a:xfrm>
            <a:off x="2675377" y="1066800"/>
            <a:ext cx="9153457" cy="541381"/>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5BBDBFC-4EC9-9241-A2C1-152D7E22F973}"/>
              </a:ext>
            </a:extLst>
          </p:cNvPr>
          <p:cNvSpPr/>
          <p:nvPr/>
        </p:nvSpPr>
        <p:spPr>
          <a:xfrm>
            <a:off x="163749" y="1141251"/>
            <a:ext cx="398834" cy="398834"/>
          </a:xfrm>
          <a:prstGeom prst="ellipse">
            <a:avLst/>
          </a:prstGeom>
          <a:solidFill>
            <a:srgbClr val="022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2</a:t>
            </a:r>
          </a:p>
        </p:txBody>
      </p:sp>
      <p:pic>
        <p:nvPicPr>
          <p:cNvPr id="26" name="Picture 25">
            <a:extLst>
              <a:ext uri="{FF2B5EF4-FFF2-40B4-BE49-F238E27FC236}">
                <a16:creationId xmlns:a16="http://schemas.microsoft.com/office/drawing/2014/main" id="{9F851A68-6E21-5D48-8DE6-D2A7EFE98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5352" y="1261513"/>
            <a:ext cx="8877568" cy="168181"/>
          </a:xfrm>
          <a:prstGeom prst="rect">
            <a:avLst/>
          </a:prstGeom>
        </p:spPr>
      </p:pic>
      <p:pic>
        <p:nvPicPr>
          <p:cNvPr id="27" name="Picture 26">
            <a:extLst>
              <a:ext uri="{FF2B5EF4-FFF2-40B4-BE49-F238E27FC236}">
                <a16:creationId xmlns:a16="http://schemas.microsoft.com/office/drawing/2014/main" id="{1F1CCF0F-8EE4-7144-9499-55D1F0406B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390" y="1261623"/>
            <a:ext cx="1739900" cy="165100"/>
          </a:xfrm>
          <a:prstGeom prst="rect">
            <a:avLst/>
          </a:prstGeom>
        </p:spPr>
      </p:pic>
      <p:sp>
        <p:nvSpPr>
          <p:cNvPr id="28" name="Oval 27">
            <a:extLst>
              <a:ext uri="{FF2B5EF4-FFF2-40B4-BE49-F238E27FC236}">
                <a16:creationId xmlns:a16="http://schemas.microsoft.com/office/drawing/2014/main" id="{BF6B3657-9A1C-3543-AF05-D2A2E8ACAD3D}"/>
              </a:ext>
            </a:extLst>
          </p:cNvPr>
          <p:cNvSpPr/>
          <p:nvPr/>
        </p:nvSpPr>
        <p:spPr>
          <a:xfrm>
            <a:off x="938327" y="1981200"/>
            <a:ext cx="1702562" cy="1702563"/>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id="{B020C3D3-A353-244B-B9F8-2F2A15F654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6876" y="3079590"/>
            <a:ext cx="1292292" cy="597795"/>
          </a:xfrm>
          <a:prstGeom prst="rect">
            <a:avLst/>
          </a:prstGeom>
        </p:spPr>
      </p:pic>
      <p:pic>
        <p:nvPicPr>
          <p:cNvPr id="30" name="Picture 29" descr="A picture containing toy, shelf&#10;&#10;Description automatically generated">
            <a:extLst>
              <a:ext uri="{FF2B5EF4-FFF2-40B4-BE49-F238E27FC236}">
                <a16:creationId xmlns:a16="http://schemas.microsoft.com/office/drawing/2014/main" id="{E6E52692-7F07-9B4F-848A-544FEAFD5DB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87690" y="2158971"/>
            <a:ext cx="2474695" cy="1340643"/>
          </a:xfrm>
          <a:prstGeom prst="rect">
            <a:avLst/>
          </a:prstGeom>
        </p:spPr>
      </p:pic>
      <p:sp>
        <p:nvSpPr>
          <p:cNvPr id="31" name="Oval 30">
            <a:extLst>
              <a:ext uri="{FF2B5EF4-FFF2-40B4-BE49-F238E27FC236}">
                <a16:creationId xmlns:a16="http://schemas.microsoft.com/office/drawing/2014/main" id="{D1064E40-DF4D-C140-B66B-48A86C48CF96}"/>
              </a:ext>
            </a:extLst>
          </p:cNvPr>
          <p:cNvSpPr/>
          <p:nvPr/>
        </p:nvSpPr>
        <p:spPr>
          <a:xfrm>
            <a:off x="4397428" y="1963486"/>
            <a:ext cx="1712373" cy="1712373"/>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9872BD2B-5447-D140-A540-86AB81D154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5489" y="3171214"/>
            <a:ext cx="1591517" cy="442088"/>
          </a:xfrm>
          <a:prstGeom prst="rect">
            <a:avLst/>
          </a:prstGeom>
        </p:spPr>
      </p:pic>
      <p:pic>
        <p:nvPicPr>
          <p:cNvPr id="33" name="Picture 32" descr="Graphical user interface&#10;&#10;Description automatically generated">
            <a:extLst>
              <a:ext uri="{FF2B5EF4-FFF2-40B4-BE49-F238E27FC236}">
                <a16:creationId xmlns:a16="http://schemas.microsoft.com/office/drawing/2014/main" id="{B8DBA5E5-36DD-2F41-B489-4331F1E47881}"/>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4506308" y="1888284"/>
            <a:ext cx="1643008" cy="1694143"/>
          </a:xfrm>
          <a:prstGeom prst="rect">
            <a:avLst/>
          </a:prstGeom>
        </p:spPr>
      </p:pic>
      <p:sp>
        <p:nvSpPr>
          <p:cNvPr id="34" name="Oval 33">
            <a:extLst>
              <a:ext uri="{FF2B5EF4-FFF2-40B4-BE49-F238E27FC236}">
                <a16:creationId xmlns:a16="http://schemas.microsoft.com/office/drawing/2014/main" id="{F72BAD51-35ED-2B4B-84FE-E1C555772A62}"/>
              </a:ext>
            </a:extLst>
          </p:cNvPr>
          <p:cNvSpPr/>
          <p:nvPr/>
        </p:nvSpPr>
        <p:spPr>
          <a:xfrm>
            <a:off x="8448288" y="1996807"/>
            <a:ext cx="1702388" cy="1802579"/>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pic>
        <p:nvPicPr>
          <p:cNvPr id="35" name="Picture 34">
            <a:extLst>
              <a:ext uri="{FF2B5EF4-FFF2-40B4-BE49-F238E27FC236}">
                <a16:creationId xmlns:a16="http://schemas.microsoft.com/office/drawing/2014/main" id="{F5891B0F-D9EB-7C47-A42A-CA96FA2597BA}"/>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0439400" y="2951696"/>
            <a:ext cx="1599201" cy="721691"/>
          </a:xfrm>
          <a:prstGeom prst="rect">
            <a:avLst/>
          </a:prstGeom>
        </p:spPr>
      </p:pic>
      <p:pic>
        <p:nvPicPr>
          <p:cNvPr id="36" name="Picture 35" descr="A picture containing diagram&#10;&#10;Description automatically generated">
            <a:extLst>
              <a:ext uri="{FF2B5EF4-FFF2-40B4-BE49-F238E27FC236}">
                <a16:creationId xmlns:a16="http://schemas.microsoft.com/office/drawing/2014/main" id="{7A6F753C-7D9B-D646-9F6E-53AA2D2FE0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01000" y="2405157"/>
            <a:ext cx="2426689" cy="1289977"/>
          </a:xfrm>
          <a:prstGeom prst="rect">
            <a:avLst/>
          </a:prstGeom>
        </p:spPr>
      </p:pic>
      <p:sp>
        <p:nvSpPr>
          <p:cNvPr id="37" name="Oval 36">
            <a:extLst>
              <a:ext uri="{FF2B5EF4-FFF2-40B4-BE49-F238E27FC236}">
                <a16:creationId xmlns:a16="http://schemas.microsoft.com/office/drawing/2014/main" id="{BC74DDF6-761F-2A46-8BCB-F1BDB2959826}"/>
              </a:ext>
            </a:extLst>
          </p:cNvPr>
          <p:cNvSpPr/>
          <p:nvPr/>
        </p:nvSpPr>
        <p:spPr>
          <a:xfrm>
            <a:off x="2240398" y="4217190"/>
            <a:ext cx="1859057" cy="1859057"/>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C95C2154-4862-014F-98B1-B2ECC48AB74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99455" y="5433969"/>
            <a:ext cx="1439873" cy="652742"/>
          </a:xfrm>
          <a:prstGeom prst="rect">
            <a:avLst/>
          </a:prstGeom>
        </p:spPr>
      </p:pic>
      <p:pic>
        <p:nvPicPr>
          <p:cNvPr id="39" name="Picture 38" descr="Diagram, engineering drawing&#10;&#10;Description automatically generated">
            <a:extLst>
              <a:ext uri="{FF2B5EF4-FFF2-40B4-BE49-F238E27FC236}">
                <a16:creationId xmlns:a16="http://schemas.microsoft.com/office/drawing/2014/main" id="{4AC49BD4-7DF2-B346-BDF7-2193E9006953}"/>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1725037" y="4431374"/>
            <a:ext cx="2781271" cy="1379252"/>
          </a:xfrm>
          <a:prstGeom prst="rect">
            <a:avLst/>
          </a:prstGeom>
        </p:spPr>
      </p:pic>
      <p:sp>
        <p:nvSpPr>
          <p:cNvPr id="40" name="Oval 39">
            <a:extLst>
              <a:ext uri="{FF2B5EF4-FFF2-40B4-BE49-F238E27FC236}">
                <a16:creationId xmlns:a16="http://schemas.microsoft.com/office/drawing/2014/main" id="{85D0AC55-13E2-A342-99BC-C92765F081BA}"/>
              </a:ext>
            </a:extLst>
          </p:cNvPr>
          <p:cNvSpPr/>
          <p:nvPr/>
        </p:nvSpPr>
        <p:spPr>
          <a:xfrm>
            <a:off x="6708914" y="4241085"/>
            <a:ext cx="1859057" cy="1859058"/>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pic>
        <p:nvPicPr>
          <p:cNvPr id="41" name="Picture 40">
            <a:extLst>
              <a:ext uri="{FF2B5EF4-FFF2-40B4-BE49-F238E27FC236}">
                <a16:creationId xmlns:a16="http://schemas.microsoft.com/office/drawing/2014/main" id="{2A80C458-4623-0C48-957A-99E5423EE2A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80505" y="5433969"/>
            <a:ext cx="2342194" cy="307173"/>
          </a:xfrm>
          <a:prstGeom prst="rect">
            <a:avLst/>
          </a:prstGeom>
        </p:spPr>
      </p:pic>
      <p:pic>
        <p:nvPicPr>
          <p:cNvPr id="42" name="Picture 41" descr="Diagram&#10;&#10;Description automatically generated">
            <a:extLst>
              <a:ext uri="{FF2B5EF4-FFF2-40B4-BE49-F238E27FC236}">
                <a16:creationId xmlns:a16="http://schemas.microsoft.com/office/drawing/2014/main" id="{A6A2F270-B48D-6F41-B917-2D70C99D32B8}"/>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6869933" y="4163365"/>
            <a:ext cx="1537021" cy="2014498"/>
          </a:xfrm>
          <a:prstGeom prst="rect">
            <a:avLst/>
          </a:prstGeom>
        </p:spPr>
      </p:pic>
    </p:spTree>
    <p:extLst>
      <p:ext uri="{BB962C8B-B14F-4D97-AF65-F5344CB8AC3E}">
        <p14:creationId xmlns:p14="http://schemas.microsoft.com/office/powerpoint/2010/main" val="25288321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
          </a:xfrm>
          <a:solidFill>
            <a:schemeClr val="tx1"/>
          </a:solidFill>
        </p:spPr>
        <p:txBody>
          <a:bodyPr>
            <a:normAutofit/>
          </a:bodyPr>
          <a:lstStyle/>
          <a:p>
            <a:r>
              <a:rPr lang="en-US" sz="4000">
                <a:solidFill>
                  <a:schemeClr val="bg1"/>
                </a:solidFill>
              </a:rPr>
              <a:t>Top Priorities: Build Advanced Reactors		</a:t>
            </a:r>
          </a:p>
        </p:txBody>
      </p:sp>
      <p:sp>
        <p:nvSpPr>
          <p:cNvPr id="8" name="Date Placeholder 3"/>
          <p:cNvSpPr>
            <a:spLocks noGrp="1"/>
          </p:cNvSpPr>
          <p:nvPr>
            <p:ph type="dt" sz="half" idx="10"/>
          </p:nvPr>
        </p:nvSpPr>
        <p:spPr/>
        <p:txBody>
          <a:bodyPr/>
          <a:lstStyle/>
          <a:p>
            <a:pPr>
              <a:defRPr/>
            </a:pPr>
            <a:r>
              <a:rPr lang="en-US" dirty="0">
                <a:solidFill>
                  <a:srgbClr val="000000"/>
                </a:solidFill>
              </a:rPr>
              <a:t>August 2022</a:t>
            </a:r>
          </a:p>
        </p:txBody>
      </p:sp>
      <p:sp>
        <p:nvSpPr>
          <p:cNvPr id="7" name="Footer Placeholder 4"/>
          <p:cNvSpPr>
            <a:spLocks noGrp="1"/>
          </p:cNvSpPr>
          <p:nvPr>
            <p:ph type="ftr" sz="quarter" idx="11"/>
          </p:nvPr>
        </p:nvSpPr>
        <p:spPr/>
        <p:txBody>
          <a:bodyPr/>
          <a:lstStyle/>
          <a:p>
            <a:pPr>
              <a:defRPr/>
            </a:pPr>
            <a:r>
              <a:rPr lang="en-US" i="1">
                <a:solidFill>
                  <a:schemeClr val="accent1">
                    <a:lumMod val="75000"/>
                  </a:schemeClr>
                </a:solidFill>
              </a:rPr>
              <a:t>Office of Nuclear Energy Overview</a:t>
            </a:r>
            <a:endParaRPr lang="en-US"/>
          </a:p>
        </p:txBody>
      </p:sp>
      <p:sp>
        <p:nvSpPr>
          <p:cNvPr id="3" name="Slide Number Placeholder 2"/>
          <p:cNvSpPr>
            <a:spLocks noGrp="1"/>
          </p:cNvSpPr>
          <p:nvPr>
            <p:ph type="sldNum" sz="quarter" idx="12"/>
          </p:nvPr>
        </p:nvSpPr>
        <p:spPr/>
        <p:txBody>
          <a:bodyPr/>
          <a:lstStyle/>
          <a:p>
            <a:pPr>
              <a:defRPr/>
            </a:pPr>
            <a:fld id="{6D885C13-66A5-4D66-A6C2-319BA5063639}" type="slidenum">
              <a:rPr lang="en-US" smtClean="0">
                <a:solidFill>
                  <a:srgbClr val="214877">
                    <a:tint val="75000"/>
                  </a:srgbClr>
                </a:solidFill>
              </a:rPr>
              <a:pPr>
                <a:defRPr/>
              </a:pPr>
              <a:t>33</a:t>
            </a:fld>
            <a:endParaRPr lang="en-US">
              <a:solidFill>
                <a:srgbClr val="214877">
                  <a:tint val="75000"/>
                </a:srgbClr>
              </a:solidFill>
            </a:endParaRPr>
          </a:p>
        </p:txBody>
      </p:sp>
      <p:sp>
        <p:nvSpPr>
          <p:cNvPr id="43" name="Rectangle 42">
            <a:extLst>
              <a:ext uri="{FF2B5EF4-FFF2-40B4-BE49-F238E27FC236}">
                <a16:creationId xmlns:a16="http://schemas.microsoft.com/office/drawing/2014/main" id="{83EFAB44-79E4-6E43-B5D8-3B9D52AA092B}"/>
              </a:ext>
            </a:extLst>
          </p:cNvPr>
          <p:cNvSpPr/>
          <p:nvPr/>
        </p:nvSpPr>
        <p:spPr>
          <a:xfrm>
            <a:off x="351817" y="1143000"/>
            <a:ext cx="3229583" cy="541381"/>
          </a:xfrm>
          <a:prstGeom prst="rect">
            <a:avLst/>
          </a:prstGeom>
          <a:solidFill>
            <a:srgbClr val="007A9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B3B9F64-6B1B-B242-B4C3-9322B29FBAE9}"/>
              </a:ext>
            </a:extLst>
          </p:cNvPr>
          <p:cNvSpPr/>
          <p:nvPr/>
        </p:nvSpPr>
        <p:spPr>
          <a:xfrm>
            <a:off x="3581400" y="1143000"/>
            <a:ext cx="8258784" cy="541381"/>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E5760347-7B1D-1E47-AD93-300D031BBBAA}"/>
              </a:ext>
            </a:extLst>
          </p:cNvPr>
          <p:cNvSpPr/>
          <p:nvPr/>
        </p:nvSpPr>
        <p:spPr>
          <a:xfrm>
            <a:off x="175099" y="1217451"/>
            <a:ext cx="398834" cy="398834"/>
          </a:xfrm>
          <a:prstGeom prst="ellipse">
            <a:avLst/>
          </a:prstGeom>
          <a:solidFill>
            <a:srgbClr val="022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3</a:t>
            </a:r>
          </a:p>
        </p:txBody>
      </p:sp>
      <p:pic>
        <p:nvPicPr>
          <p:cNvPr id="46" name="Picture 45">
            <a:extLst>
              <a:ext uri="{FF2B5EF4-FFF2-40B4-BE49-F238E27FC236}">
                <a16:creationId xmlns:a16="http://schemas.microsoft.com/office/drawing/2014/main" id="{5E9EC71C-278E-1046-8883-C54720E439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121" y="1341261"/>
            <a:ext cx="2667000" cy="165100"/>
          </a:xfrm>
          <a:prstGeom prst="rect">
            <a:avLst/>
          </a:prstGeom>
        </p:spPr>
      </p:pic>
      <p:pic>
        <p:nvPicPr>
          <p:cNvPr id="47" name="Picture 46">
            <a:extLst>
              <a:ext uri="{FF2B5EF4-FFF2-40B4-BE49-F238E27FC236}">
                <a16:creationId xmlns:a16="http://schemas.microsoft.com/office/drawing/2014/main" id="{3D06999F-7B8C-DF40-956A-1634BBCC1A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6762" y="1332417"/>
            <a:ext cx="7670800" cy="177800"/>
          </a:xfrm>
          <a:prstGeom prst="rect">
            <a:avLst/>
          </a:prstGeom>
        </p:spPr>
      </p:pic>
      <p:sp>
        <p:nvSpPr>
          <p:cNvPr id="51" name="Oval 50">
            <a:extLst>
              <a:ext uri="{FF2B5EF4-FFF2-40B4-BE49-F238E27FC236}">
                <a16:creationId xmlns:a16="http://schemas.microsoft.com/office/drawing/2014/main" id="{4D3B8502-54F1-D74B-A226-97BA1AAE9EDF}"/>
              </a:ext>
            </a:extLst>
          </p:cNvPr>
          <p:cNvSpPr/>
          <p:nvPr/>
        </p:nvSpPr>
        <p:spPr>
          <a:xfrm>
            <a:off x="1281978" y="2227677"/>
            <a:ext cx="1973092" cy="1973093"/>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pic>
        <p:nvPicPr>
          <p:cNvPr id="52" name="Picture 51">
            <a:extLst>
              <a:ext uri="{FF2B5EF4-FFF2-40B4-BE49-F238E27FC236}">
                <a16:creationId xmlns:a16="http://schemas.microsoft.com/office/drawing/2014/main" id="{AEDEB401-34DA-D443-BECB-20A733206E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0570" y="3006000"/>
            <a:ext cx="2017216" cy="519586"/>
          </a:xfrm>
          <a:prstGeom prst="rect">
            <a:avLst/>
          </a:prstGeom>
        </p:spPr>
      </p:pic>
      <p:pic>
        <p:nvPicPr>
          <p:cNvPr id="53" name="Picture 52" descr="A picture containing indoor, window, black&#10;&#10;Description automatically generated">
            <a:extLst>
              <a:ext uri="{FF2B5EF4-FFF2-40B4-BE49-F238E27FC236}">
                <a16:creationId xmlns:a16="http://schemas.microsoft.com/office/drawing/2014/main" id="{D071C0D8-CA9C-6C4A-992A-5C20847E9440}"/>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33400" y="2057400"/>
            <a:ext cx="2721670" cy="2027849"/>
          </a:xfrm>
          <a:prstGeom prst="rect">
            <a:avLst/>
          </a:prstGeom>
        </p:spPr>
      </p:pic>
      <p:sp>
        <p:nvSpPr>
          <p:cNvPr id="54" name="Oval 53">
            <a:extLst>
              <a:ext uri="{FF2B5EF4-FFF2-40B4-BE49-F238E27FC236}">
                <a16:creationId xmlns:a16="http://schemas.microsoft.com/office/drawing/2014/main" id="{883D1754-D09E-D643-BBAE-39347BDBFC60}"/>
              </a:ext>
            </a:extLst>
          </p:cNvPr>
          <p:cNvSpPr/>
          <p:nvPr/>
        </p:nvSpPr>
        <p:spPr>
          <a:xfrm>
            <a:off x="7626440" y="2223064"/>
            <a:ext cx="2027849" cy="2027849"/>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pic>
        <p:nvPicPr>
          <p:cNvPr id="55" name="Picture 54">
            <a:extLst>
              <a:ext uri="{FF2B5EF4-FFF2-40B4-BE49-F238E27FC236}">
                <a16:creationId xmlns:a16="http://schemas.microsoft.com/office/drawing/2014/main" id="{2E5AE8D1-996C-D044-8128-FADE67BFAD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71012" y="3006000"/>
            <a:ext cx="1863788" cy="335063"/>
          </a:xfrm>
          <a:prstGeom prst="rect">
            <a:avLst/>
          </a:prstGeom>
        </p:spPr>
      </p:pic>
      <p:pic>
        <p:nvPicPr>
          <p:cNvPr id="56" name="Picture 55" descr="A picture containing indoor&#10;&#10;Description automatically generated">
            <a:extLst>
              <a:ext uri="{FF2B5EF4-FFF2-40B4-BE49-F238E27FC236}">
                <a16:creationId xmlns:a16="http://schemas.microsoft.com/office/drawing/2014/main" id="{918F71A2-8E4C-C94C-B9D8-A1432477858B}"/>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205617" y="2318057"/>
            <a:ext cx="3086221" cy="1837862"/>
          </a:xfrm>
          <a:prstGeom prst="rect">
            <a:avLst/>
          </a:prstGeom>
        </p:spPr>
      </p:pic>
      <p:sp>
        <p:nvSpPr>
          <p:cNvPr id="57" name="Oval 56">
            <a:extLst>
              <a:ext uri="{FF2B5EF4-FFF2-40B4-BE49-F238E27FC236}">
                <a16:creationId xmlns:a16="http://schemas.microsoft.com/office/drawing/2014/main" id="{2947833B-8384-DA44-9DA2-3B59964811C1}"/>
              </a:ext>
            </a:extLst>
          </p:cNvPr>
          <p:cNvSpPr/>
          <p:nvPr/>
        </p:nvSpPr>
        <p:spPr>
          <a:xfrm>
            <a:off x="5075547" y="4114800"/>
            <a:ext cx="2027849" cy="2027850"/>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pic>
        <p:nvPicPr>
          <p:cNvPr id="58" name="Picture 57">
            <a:extLst>
              <a:ext uri="{FF2B5EF4-FFF2-40B4-BE49-F238E27FC236}">
                <a16:creationId xmlns:a16="http://schemas.microsoft.com/office/drawing/2014/main" id="{CE40CC96-3419-2946-9C4C-DAE3E3DA08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12405" y="5587703"/>
            <a:ext cx="2931795" cy="554947"/>
          </a:xfrm>
          <a:prstGeom prst="rect">
            <a:avLst/>
          </a:prstGeom>
        </p:spPr>
      </p:pic>
      <p:pic>
        <p:nvPicPr>
          <p:cNvPr id="59" name="Picture 58" descr="Graphical user interface, diagram&#10;&#10;Description automatically generated">
            <a:extLst>
              <a:ext uri="{FF2B5EF4-FFF2-40B4-BE49-F238E27FC236}">
                <a16:creationId xmlns:a16="http://schemas.microsoft.com/office/drawing/2014/main" id="{F20E412C-E511-C64A-A544-73B97889C1D1}"/>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4310288" y="4472595"/>
            <a:ext cx="3502117" cy="1210102"/>
          </a:xfrm>
          <a:prstGeom prst="rect">
            <a:avLst/>
          </a:prstGeom>
        </p:spPr>
      </p:pic>
    </p:spTree>
    <p:extLst>
      <p:ext uri="{BB962C8B-B14F-4D97-AF65-F5344CB8AC3E}">
        <p14:creationId xmlns:p14="http://schemas.microsoft.com/office/powerpoint/2010/main" val="37997861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A5BDE3"/>
        </a:solidFill>
        <a:effectLst/>
      </p:bgPr>
    </p:bg>
    <p:spTree>
      <p:nvGrpSpPr>
        <p:cNvPr id="1" name=""/>
        <p:cNvGrpSpPr/>
        <p:nvPr/>
      </p:nvGrpSpPr>
      <p:grpSpPr>
        <a:xfrm>
          <a:off x="0" y="0"/>
          <a:ext cx="0" cy="0"/>
          <a:chOff x="0" y="0"/>
          <a:chExt cx="0" cy="0"/>
        </a:xfrm>
      </p:grpSpPr>
      <p:sp>
        <p:nvSpPr>
          <p:cNvPr id="32770" name="Slide Number Placeholder 1">
            <a:extLst>
              <a:ext uri="{FF2B5EF4-FFF2-40B4-BE49-F238E27FC236}">
                <a16:creationId xmlns:a16="http://schemas.microsoft.com/office/drawing/2014/main" id="{D3637E87-709F-4DD5-9D1B-ABBBE78FD31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C0DFA1-57BA-4567-A995-9517E22F71CD}" type="slidenum">
              <a:rPr kumimoji="0" lang="en-US" altLang="en-US" sz="1200" b="0" i="0" u="none" strike="noStrike" kern="1200" cap="none" spc="0" normalizeH="0" baseline="0" noProof="0" smtClean="0">
                <a:ln>
                  <a:noFill/>
                </a:ln>
                <a:solidFill>
                  <a:srgbClr val="8C95A7"/>
                </a:solidFill>
                <a:effectLst/>
                <a:uLnTx/>
                <a:uFillTx/>
                <a:latin typeface="Franklin Gothic Book" panose="020B0503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8C95A7"/>
              </a:solidFill>
              <a:effectLst/>
              <a:uLnTx/>
              <a:uFillTx/>
              <a:latin typeface="Franklin Gothic Book" panose="020B0503020102020204" pitchFamily="34" charset="0"/>
              <a:ea typeface="+mn-ea"/>
              <a:cs typeface="+mn-cs"/>
            </a:endParaRPr>
          </a:p>
        </p:txBody>
      </p:sp>
      <p:pic>
        <p:nvPicPr>
          <p:cNvPr id="32771" name="Picture 2">
            <a:extLst>
              <a:ext uri="{FF2B5EF4-FFF2-40B4-BE49-F238E27FC236}">
                <a16:creationId xmlns:a16="http://schemas.microsoft.com/office/drawing/2014/main" id="{E7F44481-FBFF-4D09-B820-FAFDEAD632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24013"/>
            <a:ext cx="12217400" cy="523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3">
            <a:extLst>
              <a:ext uri="{FF2B5EF4-FFF2-40B4-BE49-F238E27FC236}">
                <a16:creationId xmlns:a16="http://schemas.microsoft.com/office/drawing/2014/main" id="{3ADD892C-3D2B-4B18-AA37-9F2A8D525659}"/>
              </a:ext>
            </a:extLst>
          </p:cNvPr>
          <p:cNvSpPr txBox="1">
            <a:spLocks noChangeArrowheads="1"/>
          </p:cNvSpPr>
          <p:nvPr/>
        </p:nvSpPr>
        <p:spPr bwMode="auto">
          <a:xfrm>
            <a:off x="120650" y="6415088"/>
            <a:ext cx="29146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rPr>
              <a:t>Courtesy of NuScale Power, LLC</a:t>
            </a:r>
          </a:p>
        </p:txBody>
      </p:sp>
      <p:sp>
        <p:nvSpPr>
          <p:cNvPr id="32773" name="TextBox 4">
            <a:extLst>
              <a:ext uri="{FF2B5EF4-FFF2-40B4-BE49-F238E27FC236}">
                <a16:creationId xmlns:a16="http://schemas.microsoft.com/office/drawing/2014/main" id="{42C49BCA-8F63-4053-8137-EF30AE6915B3}"/>
              </a:ext>
            </a:extLst>
          </p:cNvPr>
          <p:cNvSpPr txBox="1">
            <a:spLocks noChangeArrowheads="1"/>
          </p:cNvSpPr>
          <p:nvPr/>
        </p:nvSpPr>
        <p:spPr bwMode="auto">
          <a:xfrm>
            <a:off x="322263" y="0"/>
            <a:ext cx="116728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214877"/>
                </a:solidFill>
                <a:effectLst/>
                <a:uLnTx/>
                <a:uFillTx/>
                <a:latin typeface="Arial" panose="020B0604020202020204" pitchFamily="34" charset="0"/>
                <a:ea typeface="+mn-ea"/>
                <a:cs typeface="Arial" panose="020B0604020202020204" pitchFamily="34" charset="0"/>
              </a:rPr>
              <a:t>Water-cooled Small Modular Reactors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214877"/>
                </a:solidFill>
                <a:effectLst/>
                <a:uLnTx/>
                <a:uFillTx/>
                <a:latin typeface="Arial" panose="020B0604020202020204" pitchFamily="34" charset="0"/>
                <a:ea typeface="+mn-ea"/>
                <a:cs typeface="Arial" panose="020B0604020202020204" pitchFamily="34" charset="0"/>
              </a:rPr>
              <a:t>Ready to Deploy Within This Decade</a:t>
            </a:r>
          </a:p>
        </p:txBody>
      </p:sp>
      <p:sp>
        <p:nvSpPr>
          <p:cNvPr id="32774" name="TextBox 5">
            <a:extLst>
              <a:ext uri="{FF2B5EF4-FFF2-40B4-BE49-F238E27FC236}">
                <a16:creationId xmlns:a16="http://schemas.microsoft.com/office/drawing/2014/main" id="{851DC900-005D-45E9-93AC-3ADB6E13DF55}"/>
              </a:ext>
            </a:extLst>
          </p:cNvPr>
          <p:cNvSpPr txBox="1">
            <a:spLocks noChangeArrowheads="1"/>
          </p:cNvSpPr>
          <p:nvPr/>
        </p:nvSpPr>
        <p:spPr bwMode="auto">
          <a:xfrm>
            <a:off x="120650" y="1625600"/>
            <a:ext cx="677068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742950" marR="0" lvl="1" indent="-285750" algn="l" defTabSz="914400" rtl="0" eaLnBrk="1" fontAlgn="base" latinLnBrk="0" hangingPunct="1">
              <a:lnSpc>
                <a:spcPct val="100000"/>
              </a:lnSpc>
              <a:spcBef>
                <a:spcPct val="0"/>
              </a:spcBef>
              <a:spcAft>
                <a:spcPct val="0"/>
              </a:spcAft>
              <a:buClr>
                <a:srgbClr val="005980"/>
              </a:buClr>
              <a:buSzTx/>
              <a:buFont typeface="Arial" panose="020B0604020202020204" pitchFamily="34" charset="0"/>
              <a:buChar char="•"/>
              <a:tabLst/>
              <a:defRPr/>
            </a:pPr>
            <a:r>
              <a:rPr kumimoji="0" lang="en-US" altLang="en-US" sz="2000" b="1" i="0" u="none" strike="noStrike" kern="1200" cap="none" spc="0" normalizeH="0" baseline="0" noProof="0">
                <a:ln>
                  <a:noFill/>
                </a:ln>
                <a:solidFill>
                  <a:srgbClr val="214877"/>
                </a:solidFill>
                <a:effectLst/>
                <a:uLnTx/>
                <a:uFillTx/>
                <a:latin typeface="Arial" panose="020B0604020202020204" pitchFamily="34" charset="0"/>
                <a:ea typeface="+mn-ea"/>
                <a:cs typeface="Arial" panose="020B0604020202020204" pitchFamily="34" charset="0"/>
              </a:rPr>
              <a:t>Enhanced Passive Safety</a:t>
            </a:r>
          </a:p>
          <a:p>
            <a:pPr marL="742950" marR="0" lvl="1" indent="-285750" algn="l" defTabSz="914400" rtl="0" eaLnBrk="1" fontAlgn="base" latinLnBrk="0" hangingPunct="1">
              <a:lnSpc>
                <a:spcPct val="100000"/>
              </a:lnSpc>
              <a:spcBef>
                <a:spcPct val="0"/>
              </a:spcBef>
              <a:spcAft>
                <a:spcPct val="0"/>
              </a:spcAft>
              <a:buClr>
                <a:srgbClr val="005980"/>
              </a:buClr>
              <a:buSzTx/>
              <a:buFont typeface="Arial" panose="020B0604020202020204" pitchFamily="34" charset="0"/>
              <a:buChar char="•"/>
              <a:tabLst/>
              <a:defRPr/>
            </a:pPr>
            <a:r>
              <a:rPr kumimoji="0" lang="en-US" altLang="en-US" sz="2000" b="1" i="0" u="none" strike="noStrike" kern="1200" cap="none" spc="0" normalizeH="0" baseline="0" noProof="0">
                <a:ln>
                  <a:noFill/>
                </a:ln>
                <a:solidFill>
                  <a:srgbClr val="214877"/>
                </a:solidFill>
                <a:effectLst/>
                <a:uLnTx/>
                <a:uFillTx/>
                <a:latin typeface="Arial" panose="020B0604020202020204" pitchFamily="34" charset="0"/>
                <a:ea typeface="+mn-ea"/>
                <a:cs typeface="Arial" panose="020B0604020202020204" pitchFamily="34" charset="0"/>
              </a:rPr>
              <a:t>Improved Construction and Operation Costs</a:t>
            </a:r>
          </a:p>
          <a:p>
            <a:pPr marL="742950" marR="0" lvl="1" indent="-285750" algn="l" defTabSz="914400" rtl="0" eaLnBrk="1" fontAlgn="base" latinLnBrk="0" hangingPunct="1">
              <a:lnSpc>
                <a:spcPct val="100000"/>
              </a:lnSpc>
              <a:spcBef>
                <a:spcPct val="0"/>
              </a:spcBef>
              <a:spcAft>
                <a:spcPct val="0"/>
              </a:spcAft>
              <a:buClr>
                <a:srgbClr val="005980"/>
              </a:buClr>
              <a:buSzTx/>
              <a:buFont typeface="Arial" panose="020B0604020202020204" pitchFamily="34" charset="0"/>
              <a:buChar char="•"/>
              <a:tabLst/>
              <a:defRPr/>
            </a:pPr>
            <a:r>
              <a:rPr kumimoji="0" lang="en-US" altLang="en-US" sz="2000" b="1" i="0" u="none" strike="noStrike" kern="1200" cap="none" spc="0" normalizeH="0" baseline="0" noProof="0">
                <a:ln>
                  <a:noFill/>
                </a:ln>
                <a:solidFill>
                  <a:srgbClr val="214877"/>
                </a:solidFill>
                <a:effectLst/>
                <a:uLnTx/>
                <a:uFillTx/>
                <a:latin typeface="Arial" panose="020B0604020202020204" pitchFamily="34" charset="0"/>
                <a:ea typeface="+mn-ea"/>
                <a:cs typeface="Arial" panose="020B0604020202020204" pitchFamily="34" charset="0"/>
              </a:rPr>
              <a:t>Siting Flexibility</a:t>
            </a:r>
          </a:p>
          <a:p>
            <a:pPr marL="742950" marR="0" lvl="1" indent="-285750" algn="l" defTabSz="914400" rtl="0" eaLnBrk="1" fontAlgn="base" latinLnBrk="0" hangingPunct="1">
              <a:lnSpc>
                <a:spcPct val="100000"/>
              </a:lnSpc>
              <a:spcBef>
                <a:spcPct val="0"/>
              </a:spcBef>
              <a:spcAft>
                <a:spcPct val="0"/>
              </a:spcAft>
              <a:buClr>
                <a:srgbClr val="005980"/>
              </a:buClr>
              <a:buSzTx/>
              <a:buFont typeface="Arial" panose="020B0604020202020204" pitchFamily="34" charset="0"/>
              <a:buChar char="•"/>
              <a:tabLst/>
              <a:defRPr/>
            </a:pPr>
            <a:r>
              <a:rPr kumimoji="0" lang="en-US" altLang="en-US" sz="2000" b="1" i="0" u="none" strike="noStrike" kern="1200" cap="none" spc="0" normalizeH="0" baseline="0" noProof="0">
                <a:ln>
                  <a:noFill/>
                </a:ln>
                <a:solidFill>
                  <a:srgbClr val="214877"/>
                </a:solidFill>
                <a:effectLst/>
                <a:uLnTx/>
                <a:uFillTx/>
                <a:latin typeface="Arial" panose="020B0604020202020204" pitchFamily="34" charset="0"/>
                <a:ea typeface="+mn-ea"/>
                <a:cs typeface="Arial" panose="020B0604020202020204" pitchFamily="34" charset="0"/>
              </a:rPr>
              <a:t>Integrated Energy Uses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altLang="en-US" sz="2000" b="1" i="0" u="none" strike="noStrike" kern="1200" cap="none" spc="0" normalizeH="0" baseline="0" noProof="0">
              <a:ln>
                <a:noFill/>
              </a:ln>
              <a:solidFill>
                <a:srgbClr val="214877"/>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bar chart&#10;&#10;Description automatically generated">
            <a:extLst>
              <a:ext uri="{FF2B5EF4-FFF2-40B4-BE49-F238E27FC236}">
                <a16:creationId xmlns:a16="http://schemas.microsoft.com/office/drawing/2014/main" id="{433331AD-841E-4ADC-81AC-8D0C9A43B64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215492" y="757382"/>
            <a:ext cx="5976508" cy="6100618"/>
          </a:xfrm>
          <a:prstGeom prst="rect">
            <a:avLst/>
          </a:prstGeom>
        </p:spPr>
      </p:pic>
      <p:pic>
        <p:nvPicPr>
          <p:cNvPr id="3074" name="Picture 2">
            <a:extLst>
              <a:ext uri="{FF2B5EF4-FFF2-40B4-BE49-F238E27FC236}">
                <a16:creationId xmlns:a16="http://schemas.microsoft.com/office/drawing/2014/main" id="{5D890868-0D69-491A-BBD4-533248ABC7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1525398"/>
            <a:ext cx="6373091" cy="457197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C3050052-EA54-45BC-A717-96F1B0DA74A5}"/>
              </a:ext>
            </a:extLst>
          </p:cNvPr>
          <p:cNvSpPr>
            <a:spLocks noGrp="1"/>
          </p:cNvSpPr>
          <p:nvPr>
            <p:ph type="title"/>
          </p:nvPr>
        </p:nvSpPr>
        <p:spPr>
          <a:xfrm>
            <a:off x="0" y="1"/>
            <a:ext cx="12192000" cy="757382"/>
          </a:xfrm>
          <a:solidFill>
            <a:schemeClr val="tx1"/>
          </a:solidFill>
        </p:spPr>
        <p:txBody>
          <a:bodyPr>
            <a:normAutofit/>
          </a:bodyPr>
          <a:lstStyle/>
          <a:p>
            <a:r>
              <a:rPr lang="en-US" sz="4000" dirty="0">
                <a:solidFill>
                  <a:schemeClr val="bg1"/>
                </a:solidFill>
              </a:rPr>
              <a:t>Top Priorities: International Nuclear Cooperation</a:t>
            </a:r>
          </a:p>
        </p:txBody>
      </p:sp>
    </p:spTree>
    <p:extLst>
      <p:ext uri="{BB962C8B-B14F-4D97-AF65-F5344CB8AC3E}">
        <p14:creationId xmlns:p14="http://schemas.microsoft.com/office/powerpoint/2010/main" val="29294411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bar chart&#10;&#10;Description automatically generated">
            <a:extLst>
              <a:ext uri="{FF2B5EF4-FFF2-40B4-BE49-F238E27FC236}">
                <a16:creationId xmlns:a16="http://schemas.microsoft.com/office/drawing/2014/main" id="{1AEF4ED0-DA3E-49F5-947E-832EFDAE954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673" y="755379"/>
            <a:ext cx="7337345" cy="6102622"/>
          </a:xfrm>
          <a:prstGeom prst="rect">
            <a:avLst/>
          </a:prstGeom>
        </p:spPr>
      </p:pic>
      <p:sp>
        <p:nvSpPr>
          <p:cNvPr id="7" name="TextBox 6">
            <a:extLst>
              <a:ext uri="{FF2B5EF4-FFF2-40B4-BE49-F238E27FC236}">
                <a16:creationId xmlns:a16="http://schemas.microsoft.com/office/drawing/2014/main" id="{18527D2F-786F-47B6-8CB1-8DBC3129716E}"/>
              </a:ext>
            </a:extLst>
          </p:cNvPr>
          <p:cNvSpPr txBox="1"/>
          <p:nvPr/>
        </p:nvSpPr>
        <p:spPr>
          <a:xfrm>
            <a:off x="7982443" y="1267835"/>
            <a:ext cx="3977089" cy="507831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cs typeface="Calibri"/>
              </a:rPr>
              <a:t>The world nuclear energy market has been projected to double or triple by 2050.</a:t>
            </a:r>
          </a:p>
          <a:p>
            <a:pPr marL="285750" indent="-285750">
              <a:buFont typeface="Arial" panose="020B0604020202020204" pitchFamily="34" charset="0"/>
              <a:buChar char="•"/>
            </a:pPr>
            <a:endParaRPr lang="en-US" dirty="0">
              <a:cs typeface="Calibri"/>
            </a:endParaRPr>
          </a:p>
          <a:p>
            <a:pPr marL="285750" indent="-285750">
              <a:buFont typeface="Arial" panose="020B0604020202020204" pitchFamily="34" charset="0"/>
              <a:buChar char="•"/>
            </a:pPr>
            <a:r>
              <a:rPr lang="en-US" dirty="0">
                <a:cs typeface="Calibri"/>
              </a:rPr>
              <a:t>The US export opportunity for nuclear technology could be $1.9T.</a:t>
            </a:r>
          </a:p>
          <a:p>
            <a:pPr marL="285750" indent="-285750">
              <a:buFont typeface="Arial" panose="020B0604020202020204" pitchFamily="34" charset="0"/>
              <a:buChar char="•"/>
            </a:pPr>
            <a:endParaRPr lang="en-US" dirty="0">
              <a:cs typeface="Calibri"/>
            </a:endParaRPr>
          </a:p>
          <a:p>
            <a:pPr marL="285750" indent="-285750">
              <a:buFont typeface="Arial" panose="020B0604020202020204" pitchFamily="34" charset="0"/>
              <a:buChar char="•"/>
            </a:pPr>
            <a:r>
              <a:rPr lang="en-US" dirty="0">
                <a:cs typeface="Calibri"/>
              </a:rPr>
              <a:t>Today, Russia dominates global nuclear technology exports.</a:t>
            </a:r>
          </a:p>
          <a:p>
            <a:pPr marL="285750" indent="-285750">
              <a:buFont typeface="Arial" panose="020B0604020202020204" pitchFamily="34" charset="0"/>
              <a:buChar char="•"/>
            </a:pPr>
            <a:endParaRPr lang="en-US" dirty="0">
              <a:cs typeface="Calibri"/>
            </a:endParaRPr>
          </a:p>
          <a:p>
            <a:pPr marL="285750" indent="-285750">
              <a:buFont typeface="Arial" panose="020B0604020202020204" pitchFamily="34" charset="0"/>
              <a:buChar char="•"/>
            </a:pPr>
            <a:r>
              <a:rPr lang="en-US" dirty="0">
                <a:cs typeface="Calibri"/>
              </a:rPr>
              <a:t>China is rapidly ramping up exports.</a:t>
            </a:r>
          </a:p>
          <a:p>
            <a:pPr marL="285750" indent="-285750">
              <a:buFont typeface="Arial" panose="020B0604020202020204" pitchFamily="34" charset="0"/>
              <a:buChar char="•"/>
            </a:pPr>
            <a:endParaRPr lang="en-US" dirty="0">
              <a:cs typeface="Calibri"/>
            </a:endParaRPr>
          </a:p>
          <a:p>
            <a:pPr marL="285750" indent="-285750">
              <a:buFont typeface="Arial" panose="020B0604020202020204" pitchFamily="34" charset="0"/>
              <a:buChar char="•"/>
            </a:pPr>
            <a:r>
              <a:rPr lang="en-US" dirty="0">
                <a:cs typeface="Calibri"/>
              </a:rPr>
              <a:t>Even the UK regulator is evaluating China’s </a:t>
            </a:r>
            <a:r>
              <a:rPr lang="en-US" dirty="0" err="1">
                <a:cs typeface="Calibri"/>
              </a:rPr>
              <a:t>Hualong</a:t>
            </a:r>
            <a:r>
              <a:rPr lang="en-US" dirty="0">
                <a:cs typeface="Calibri"/>
              </a:rPr>
              <a:t> One design. </a:t>
            </a:r>
          </a:p>
          <a:p>
            <a:pPr marL="285750" indent="-285750">
              <a:buFont typeface="Arial" panose="020B0604020202020204" pitchFamily="34" charset="0"/>
              <a:buChar char="•"/>
            </a:pPr>
            <a:endParaRPr lang="en-US" dirty="0">
              <a:cs typeface="Calibri"/>
            </a:endParaRPr>
          </a:p>
          <a:p>
            <a:pPr marL="285750" indent="-285750">
              <a:buFont typeface="Arial" panose="020B0604020202020204" pitchFamily="34" charset="0"/>
              <a:buChar char="•"/>
            </a:pPr>
            <a:r>
              <a:rPr lang="en-US" dirty="0">
                <a:cs typeface="Calibri"/>
              </a:rPr>
              <a:t>U.S. struggling to compete with financing backed by state-owned nuclear technology companies.</a:t>
            </a:r>
          </a:p>
        </p:txBody>
      </p:sp>
      <p:sp>
        <p:nvSpPr>
          <p:cNvPr id="6" name="Title 1">
            <a:extLst>
              <a:ext uri="{FF2B5EF4-FFF2-40B4-BE49-F238E27FC236}">
                <a16:creationId xmlns:a16="http://schemas.microsoft.com/office/drawing/2014/main" id="{1710BA08-890F-DA85-7C41-B62980A16DF2}"/>
              </a:ext>
            </a:extLst>
          </p:cNvPr>
          <p:cNvSpPr>
            <a:spLocks noGrp="1"/>
          </p:cNvSpPr>
          <p:nvPr>
            <p:ph type="title"/>
          </p:nvPr>
        </p:nvSpPr>
        <p:spPr>
          <a:xfrm>
            <a:off x="0" y="1"/>
            <a:ext cx="12192000" cy="757382"/>
          </a:xfrm>
          <a:solidFill>
            <a:schemeClr val="tx1"/>
          </a:solidFill>
        </p:spPr>
        <p:txBody>
          <a:bodyPr>
            <a:normAutofit/>
          </a:bodyPr>
          <a:lstStyle/>
          <a:p>
            <a:r>
              <a:rPr lang="en-US" sz="4000" dirty="0">
                <a:solidFill>
                  <a:schemeClr val="bg1"/>
                </a:solidFill>
              </a:rPr>
              <a:t>Top Priorities: International Nuclear Cooperation</a:t>
            </a:r>
          </a:p>
        </p:txBody>
      </p:sp>
    </p:spTree>
    <p:extLst>
      <p:ext uri="{BB962C8B-B14F-4D97-AF65-F5344CB8AC3E}">
        <p14:creationId xmlns:p14="http://schemas.microsoft.com/office/powerpoint/2010/main" val="9193138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D885C13-66A5-4D66-A6C2-319BA5063639}" type="slidenum">
              <a:rPr lang="en-US" smtClean="0">
                <a:solidFill>
                  <a:srgbClr val="214877">
                    <a:tint val="75000"/>
                  </a:srgbClr>
                </a:solidFill>
              </a:rPr>
              <a:pPr>
                <a:defRPr/>
              </a:pPr>
              <a:t>37</a:t>
            </a:fld>
            <a:endParaRPr lang="en-US">
              <a:solidFill>
                <a:srgbClr val="214877">
                  <a:tint val="75000"/>
                </a:srgbClr>
              </a:solidFill>
            </a:endParaRPr>
          </a:p>
        </p:txBody>
      </p:sp>
      <p:sp>
        <p:nvSpPr>
          <p:cNvPr id="11" name="TextBox 10">
            <a:extLst>
              <a:ext uri="{FF2B5EF4-FFF2-40B4-BE49-F238E27FC236}">
                <a16:creationId xmlns:a16="http://schemas.microsoft.com/office/drawing/2014/main" id="{8AA5E5EE-D791-4411-B337-8CD2EC8528F5}"/>
              </a:ext>
            </a:extLst>
          </p:cNvPr>
          <p:cNvSpPr txBox="1"/>
          <p:nvPr/>
        </p:nvSpPr>
        <p:spPr>
          <a:xfrm>
            <a:off x="296913" y="889843"/>
            <a:ext cx="7220417" cy="590931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cs typeface="Calibri"/>
              </a:rPr>
              <a:t>47 nations have </a:t>
            </a:r>
            <a:r>
              <a:rPr lang="en-US" i="1" dirty="0">
                <a:cs typeface="Calibri"/>
              </a:rPr>
              <a:t>123 Agreements</a:t>
            </a:r>
          </a:p>
          <a:p>
            <a:pPr marL="742950" lvl="1" indent="-285750">
              <a:buFont typeface="Arial" panose="020B0604020202020204" pitchFamily="34" charset="0"/>
              <a:buChar char="•"/>
            </a:pPr>
            <a:r>
              <a:rPr lang="en-US" sz="1600" dirty="0">
                <a:cs typeface="Calibri"/>
              </a:rPr>
              <a:t>Ghana, Mexico, others in progress</a:t>
            </a:r>
          </a:p>
          <a:p>
            <a:pPr marL="285750" indent="-285750">
              <a:buFont typeface="Arial" panose="020B0604020202020204" pitchFamily="34" charset="0"/>
              <a:buChar char="•"/>
            </a:pPr>
            <a:r>
              <a:rPr lang="en-US" dirty="0">
                <a:cs typeface="Calibri"/>
              </a:rPr>
              <a:t>Nuclear Cooperation MOUs </a:t>
            </a:r>
          </a:p>
          <a:p>
            <a:pPr marL="285750" indent="-285750">
              <a:buFont typeface="Arial" panose="020B0604020202020204" pitchFamily="34" charset="0"/>
              <a:buChar char="•"/>
            </a:pPr>
            <a:r>
              <a:rPr lang="en-US" dirty="0">
                <a:cs typeface="Calibri"/>
              </a:rPr>
              <a:t>EU Taxonomy</a:t>
            </a:r>
          </a:p>
          <a:p>
            <a:pPr marL="285750" indent="-285750">
              <a:buFont typeface="Arial" panose="020B0604020202020204" pitchFamily="34" charset="0"/>
              <a:buChar char="•"/>
            </a:pPr>
            <a:endParaRPr lang="en-US" dirty="0">
              <a:cs typeface="Calibri"/>
            </a:endParaRPr>
          </a:p>
          <a:p>
            <a:endParaRPr lang="en-US" dirty="0">
              <a:cs typeface="Calibri"/>
            </a:endParaRPr>
          </a:p>
          <a:p>
            <a:r>
              <a:rPr lang="en-US" dirty="0">
                <a:cs typeface="Calibri"/>
              </a:rPr>
              <a:t>Promising US engagements</a:t>
            </a:r>
          </a:p>
          <a:p>
            <a:pPr marL="285750" indent="-285750">
              <a:buFont typeface="Arial" panose="020B0604020202020204" pitchFamily="34" charset="0"/>
              <a:buChar char="•"/>
            </a:pPr>
            <a:r>
              <a:rPr lang="en-US" dirty="0">
                <a:cs typeface="Calibri"/>
              </a:rPr>
              <a:t>Europe</a:t>
            </a:r>
          </a:p>
          <a:p>
            <a:pPr marL="742950" lvl="1" indent="-285750">
              <a:buFont typeface="Arial" panose="020B0604020202020204" pitchFamily="34" charset="0"/>
              <a:buChar char="•"/>
            </a:pPr>
            <a:r>
              <a:rPr lang="en-US" sz="1600" dirty="0">
                <a:cs typeface="Calibri"/>
              </a:rPr>
              <a:t>UK, Finland, Poland, Slovenia (Westinghouse AP1000s, SMRs) </a:t>
            </a:r>
          </a:p>
          <a:p>
            <a:pPr marL="742950" lvl="1" indent="-285750">
              <a:buFont typeface="Arial" panose="020B0604020202020204" pitchFamily="34" charset="0"/>
              <a:buChar char="•"/>
            </a:pPr>
            <a:r>
              <a:rPr lang="en-US" sz="1600" dirty="0">
                <a:cs typeface="Calibri"/>
              </a:rPr>
              <a:t>Romania, Bulgaria, Ukraine, Slovakia (SMRs, primarily </a:t>
            </a:r>
            <a:r>
              <a:rPr lang="en-US" sz="1600" dirty="0" err="1">
                <a:cs typeface="Calibri"/>
              </a:rPr>
              <a:t>NuScale</a:t>
            </a:r>
            <a:r>
              <a:rPr lang="en-US" sz="1600" dirty="0">
                <a:cs typeface="Calibri"/>
              </a:rPr>
              <a:t>) </a:t>
            </a:r>
          </a:p>
          <a:p>
            <a:pPr marL="742950" lvl="1" indent="-285750">
              <a:buFont typeface="Arial" panose="020B0604020202020204" pitchFamily="34" charset="0"/>
              <a:buChar char="•"/>
            </a:pPr>
            <a:r>
              <a:rPr lang="en-US" sz="1600" dirty="0">
                <a:cs typeface="Calibri"/>
              </a:rPr>
              <a:t>Armenia, Czech Republic, Lithuania, Estonia, Serbia (considering SMRs)</a:t>
            </a:r>
          </a:p>
          <a:p>
            <a:pPr marL="285750" indent="-285750">
              <a:buFont typeface="Arial" panose="020B0604020202020204" pitchFamily="34" charset="0"/>
              <a:buChar char="•"/>
            </a:pPr>
            <a:r>
              <a:rPr lang="en-US" dirty="0">
                <a:cs typeface="Calibri"/>
              </a:rPr>
              <a:t>Middle East</a:t>
            </a:r>
          </a:p>
          <a:p>
            <a:pPr marL="742950" lvl="1" indent="-285750">
              <a:buFont typeface="Arial" panose="020B0604020202020204" pitchFamily="34" charset="0"/>
              <a:buChar char="•"/>
            </a:pPr>
            <a:r>
              <a:rPr lang="en-US" sz="1600" dirty="0">
                <a:cs typeface="Calibri"/>
              </a:rPr>
              <a:t>UAE</a:t>
            </a:r>
          </a:p>
          <a:p>
            <a:pPr marL="742950" lvl="1" indent="-285750">
              <a:buFont typeface="Arial" panose="020B0604020202020204" pitchFamily="34" charset="0"/>
              <a:buChar char="•"/>
            </a:pPr>
            <a:r>
              <a:rPr lang="en-US" sz="1600" dirty="0">
                <a:cs typeface="Calibri"/>
              </a:rPr>
              <a:t>Jordan, Saudi Arabia (123s in progress)</a:t>
            </a:r>
          </a:p>
          <a:p>
            <a:pPr marL="285750" indent="-285750">
              <a:buFont typeface="Arial" panose="020B0604020202020204" pitchFamily="34" charset="0"/>
              <a:buChar char="•"/>
            </a:pPr>
            <a:r>
              <a:rPr lang="en-US" dirty="0">
                <a:cs typeface="Calibri"/>
              </a:rPr>
              <a:t>Africa</a:t>
            </a:r>
          </a:p>
          <a:p>
            <a:pPr marL="742950" lvl="1" indent="-285750">
              <a:buFont typeface="Arial" panose="020B0604020202020204" pitchFamily="34" charset="0"/>
              <a:buChar char="•"/>
            </a:pPr>
            <a:r>
              <a:rPr lang="en-US" sz="1600" dirty="0">
                <a:cs typeface="Calibri"/>
              </a:rPr>
              <a:t>Kenya, Ghana (123s in progress)</a:t>
            </a:r>
          </a:p>
          <a:p>
            <a:pPr marL="285750" indent="-285750">
              <a:buFont typeface="Arial" panose="020B0604020202020204" pitchFamily="34" charset="0"/>
              <a:buChar char="•"/>
            </a:pPr>
            <a:r>
              <a:rPr lang="en-US" dirty="0">
                <a:cs typeface="Calibri"/>
              </a:rPr>
              <a:t>Americas</a:t>
            </a:r>
          </a:p>
          <a:p>
            <a:pPr marL="742950" lvl="1" indent="-285750">
              <a:buFont typeface="Arial" panose="020B0604020202020204" pitchFamily="34" charset="0"/>
              <a:buChar char="•"/>
            </a:pPr>
            <a:r>
              <a:rPr lang="en-US" sz="1600" dirty="0">
                <a:cs typeface="Calibri"/>
              </a:rPr>
              <a:t>Brazil (no 123), Canada (SMRs)</a:t>
            </a:r>
          </a:p>
          <a:p>
            <a:pPr marL="285750" indent="-285750">
              <a:buFont typeface="Arial" panose="020B0604020202020204" pitchFamily="34" charset="0"/>
              <a:buChar char="•"/>
            </a:pPr>
            <a:r>
              <a:rPr lang="en-US" dirty="0">
                <a:cs typeface="Calibri"/>
              </a:rPr>
              <a:t>Asia</a:t>
            </a:r>
          </a:p>
          <a:p>
            <a:pPr marL="742950" lvl="1" indent="-285750">
              <a:buFont typeface="Arial" panose="020B0604020202020204" pitchFamily="34" charset="0"/>
              <a:buChar char="•"/>
            </a:pPr>
            <a:r>
              <a:rPr lang="en-US" sz="1600" dirty="0">
                <a:cs typeface="Calibri"/>
              </a:rPr>
              <a:t>India, Indonesia (Westinghouse AP1000s, SMRs) </a:t>
            </a:r>
          </a:p>
          <a:p>
            <a:pPr marL="285750" indent="-285750">
              <a:buFont typeface="Arial" panose="020B0604020202020204" pitchFamily="34" charset="0"/>
              <a:buChar char="•"/>
            </a:pPr>
            <a:endParaRPr lang="en-US" dirty="0">
              <a:cs typeface="Calibri"/>
            </a:endParaRPr>
          </a:p>
          <a:p>
            <a:pPr marL="742950" lvl="1" indent="-285750">
              <a:buFont typeface="Arial" panose="020B0604020202020204" pitchFamily="34" charset="0"/>
              <a:buChar char="•"/>
            </a:pPr>
            <a:endParaRPr lang="en-US" dirty="0">
              <a:cs typeface="Calibri"/>
            </a:endParaRPr>
          </a:p>
        </p:txBody>
      </p:sp>
      <p:pic>
        <p:nvPicPr>
          <p:cNvPr id="11266" name="Picture 2" descr="123 Agreements for Peaceful Cooperation | Department of Energy">
            <a:extLst>
              <a:ext uri="{FF2B5EF4-FFF2-40B4-BE49-F238E27FC236}">
                <a16:creationId xmlns:a16="http://schemas.microsoft.com/office/drawing/2014/main" id="{81EF4D3B-FBE4-4767-8E81-70F8837BDB7C}"/>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374408" y="812853"/>
            <a:ext cx="4674687" cy="3027145"/>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a:extLst>
              <a:ext uri="{FF2B5EF4-FFF2-40B4-BE49-F238E27FC236}">
                <a16:creationId xmlns:a16="http://schemas.microsoft.com/office/drawing/2014/main" id="{AE52377A-1AEB-4F46-A31A-C3DDB86D1B72}"/>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364775" y="3932220"/>
            <a:ext cx="4680398" cy="2881477"/>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Klaus Iohannis și John Kerry au stabilit ca România să aibă reactoare  nucleare modulare până în 2028 | Digi24">
            <a:extLst>
              <a:ext uri="{FF2B5EF4-FFF2-40B4-BE49-F238E27FC236}">
                <a16:creationId xmlns:a16="http://schemas.microsoft.com/office/drawing/2014/main" id="{C4928B5B-25B6-44D6-AF22-46C6D581A1F0}"/>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4404542" y="812853"/>
            <a:ext cx="2605238" cy="1241818"/>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D75C4143-6802-3266-B789-DA4EF399F0AB}"/>
              </a:ext>
            </a:extLst>
          </p:cNvPr>
          <p:cNvSpPr txBox="1">
            <a:spLocks/>
          </p:cNvSpPr>
          <p:nvPr/>
        </p:nvSpPr>
        <p:spPr bwMode="auto">
          <a:xfrm>
            <a:off x="0" y="1"/>
            <a:ext cx="12192000" cy="75738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lvl1pPr algn="l" rtl="0" fontAlgn="base">
              <a:lnSpc>
                <a:spcPct val="90000"/>
              </a:lnSpc>
              <a:spcBef>
                <a:spcPct val="0"/>
              </a:spcBef>
              <a:spcAft>
                <a:spcPct val="0"/>
              </a:spcAft>
              <a:defRPr sz="32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Franklin Gothic Demi Cond" panose="020B0706030402020204" pitchFamily="34" charset="0"/>
              </a:defRPr>
            </a:lvl2pPr>
            <a:lvl3pPr algn="l" rtl="0" fontAlgn="base">
              <a:lnSpc>
                <a:spcPct val="90000"/>
              </a:lnSpc>
              <a:spcBef>
                <a:spcPct val="0"/>
              </a:spcBef>
              <a:spcAft>
                <a:spcPct val="0"/>
              </a:spcAft>
              <a:defRPr sz="4400">
                <a:solidFill>
                  <a:schemeClr val="tx1"/>
                </a:solidFill>
                <a:latin typeface="Franklin Gothic Demi Cond" panose="020B0706030402020204" pitchFamily="34" charset="0"/>
              </a:defRPr>
            </a:lvl3pPr>
            <a:lvl4pPr algn="l" rtl="0" fontAlgn="base">
              <a:lnSpc>
                <a:spcPct val="90000"/>
              </a:lnSpc>
              <a:spcBef>
                <a:spcPct val="0"/>
              </a:spcBef>
              <a:spcAft>
                <a:spcPct val="0"/>
              </a:spcAft>
              <a:defRPr sz="4400">
                <a:solidFill>
                  <a:schemeClr val="tx1"/>
                </a:solidFill>
                <a:latin typeface="Franklin Gothic Demi Cond" panose="020B0706030402020204" pitchFamily="34" charset="0"/>
              </a:defRPr>
            </a:lvl4pPr>
            <a:lvl5pPr algn="l" rtl="0" fontAlgn="base">
              <a:lnSpc>
                <a:spcPct val="90000"/>
              </a:lnSpc>
              <a:spcBef>
                <a:spcPct val="0"/>
              </a:spcBef>
              <a:spcAft>
                <a:spcPct val="0"/>
              </a:spcAft>
              <a:defRPr sz="4400">
                <a:solidFill>
                  <a:schemeClr val="tx1"/>
                </a:solidFill>
                <a:latin typeface="Franklin Gothic Demi Cond" panose="020B0706030402020204" pitchFamily="34" charset="0"/>
              </a:defRPr>
            </a:lvl5pPr>
            <a:lvl6pPr marL="457200" algn="l" rtl="0" fontAlgn="base">
              <a:lnSpc>
                <a:spcPct val="90000"/>
              </a:lnSpc>
              <a:spcBef>
                <a:spcPct val="0"/>
              </a:spcBef>
              <a:spcAft>
                <a:spcPct val="0"/>
              </a:spcAft>
              <a:defRPr sz="4400">
                <a:solidFill>
                  <a:schemeClr val="tx1"/>
                </a:solidFill>
                <a:latin typeface="Franklin Gothic Demi Cond" panose="020B0706030402020204" pitchFamily="34" charset="0"/>
              </a:defRPr>
            </a:lvl6pPr>
            <a:lvl7pPr marL="914400" algn="l" rtl="0" fontAlgn="base">
              <a:lnSpc>
                <a:spcPct val="90000"/>
              </a:lnSpc>
              <a:spcBef>
                <a:spcPct val="0"/>
              </a:spcBef>
              <a:spcAft>
                <a:spcPct val="0"/>
              </a:spcAft>
              <a:defRPr sz="4400">
                <a:solidFill>
                  <a:schemeClr val="tx1"/>
                </a:solidFill>
                <a:latin typeface="Franklin Gothic Demi Cond" panose="020B0706030402020204" pitchFamily="34" charset="0"/>
              </a:defRPr>
            </a:lvl7pPr>
            <a:lvl8pPr marL="1371600" algn="l" rtl="0" fontAlgn="base">
              <a:lnSpc>
                <a:spcPct val="90000"/>
              </a:lnSpc>
              <a:spcBef>
                <a:spcPct val="0"/>
              </a:spcBef>
              <a:spcAft>
                <a:spcPct val="0"/>
              </a:spcAft>
              <a:defRPr sz="4400">
                <a:solidFill>
                  <a:schemeClr val="tx1"/>
                </a:solidFill>
                <a:latin typeface="Franklin Gothic Demi Cond" panose="020B0706030402020204" pitchFamily="34" charset="0"/>
              </a:defRPr>
            </a:lvl8pPr>
            <a:lvl9pPr marL="1828800" algn="l" rtl="0" fontAlgn="base">
              <a:lnSpc>
                <a:spcPct val="90000"/>
              </a:lnSpc>
              <a:spcBef>
                <a:spcPct val="0"/>
              </a:spcBef>
              <a:spcAft>
                <a:spcPct val="0"/>
              </a:spcAft>
              <a:defRPr sz="4400">
                <a:solidFill>
                  <a:schemeClr val="tx1"/>
                </a:solidFill>
                <a:latin typeface="Franklin Gothic Demi Cond" panose="020B0706030402020204" pitchFamily="34" charset="0"/>
              </a:defRPr>
            </a:lvl9pPr>
          </a:lstStyle>
          <a:p>
            <a:pPr eaLnBrk="1" hangingPunct="1"/>
            <a:r>
              <a:rPr lang="en-US" sz="4000">
                <a:solidFill>
                  <a:schemeClr val="bg1"/>
                </a:solidFill>
              </a:rPr>
              <a:t>Top Priorities: International Nuclear Cooperation</a:t>
            </a:r>
            <a:endParaRPr lang="en-US" sz="4000" dirty="0">
              <a:solidFill>
                <a:schemeClr val="bg1"/>
              </a:solidFill>
            </a:endParaRPr>
          </a:p>
        </p:txBody>
      </p:sp>
    </p:spTree>
    <p:extLst>
      <p:ext uri="{BB962C8B-B14F-4D97-AF65-F5344CB8AC3E}">
        <p14:creationId xmlns:p14="http://schemas.microsoft.com/office/powerpoint/2010/main" val="12010683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D885C13-66A5-4D66-A6C2-319BA5063639}" type="slidenum">
              <a:rPr lang="en-US" smtClean="0">
                <a:solidFill>
                  <a:srgbClr val="214877">
                    <a:tint val="75000"/>
                  </a:srgbClr>
                </a:solidFill>
              </a:rPr>
              <a:pPr>
                <a:defRPr/>
              </a:pPr>
              <a:t>38</a:t>
            </a:fld>
            <a:endParaRPr lang="en-US">
              <a:solidFill>
                <a:srgbClr val="214877">
                  <a:tint val="75000"/>
                </a:srgbClr>
              </a:solidFill>
            </a:endParaRPr>
          </a:p>
        </p:txBody>
      </p:sp>
      <p:pic>
        <p:nvPicPr>
          <p:cNvPr id="9223" name="Picture 7">
            <a:extLst>
              <a:ext uri="{FF2B5EF4-FFF2-40B4-BE49-F238E27FC236}">
                <a16:creationId xmlns:a16="http://schemas.microsoft.com/office/drawing/2014/main" id="{D8367BDF-1E06-4641-AFE7-203B75FA23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0616" y="726565"/>
            <a:ext cx="8290767" cy="613143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5440B1F2-8A31-F7D2-D4F6-3F3631D043ED}"/>
              </a:ext>
            </a:extLst>
          </p:cNvPr>
          <p:cNvSpPr txBox="1">
            <a:spLocks/>
          </p:cNvSpPr>
          <p:nvPr/>
        </p:nvSpPr>
        <p:spPr bwMode="auto">
          <a:xfrm>
            <a:off x="-1" y="0"/>
            <a:ext cx="12192000" cy="75738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lvl1pPr algn="l" rtl="0" fontAlgn="base">
              <a:lnSpc>
                <a:spcPct val="90000"/>
              </a:lnSpc>
              <a:spcBef>
                <a:spcPct val="0"/>
              </a:spcBef>
              <a:spcAft>
                <a:spcPct val="0"/>
              </a:spcAft>
              <a:defRPr sz="32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Franklin Gothic Demi Cond" panose="020B0706030402020204" pitchFamily="34" charset="0"/>
              </a:defRPr>
            </a:lvl2pPr>
            <a:lvl3pPr algn="l" rtl="0" fontAlgn="base">
              <a:lnSpc>
                <a:spcPct val="90000"/>
              </a:lnSpc>
              <a:spcBef>
                <a:spcPct val="0"/>
              </a:spcBef>
              <a:spcAft>
                <a:spcPct val="0"/>
              </a:spcAft>
              <a:defRPr sz="4400">
                <a:solidFill>
                  <a:schemeClr val="tx1"/>
                </a:solidFill>
                <a:latin typeface="Franklin Gothic Demi Cond" panose="020B0706030402020204" pitchFamily="34" charset="0"/>
              </a:defRPr>
            </a:lvl3pPr>
            <a:lvl4pPr algn="l" rtl="0" fontAlgn="base">
              <a:lnSpc>
                <a:spcPct val="90000"/>
              </a:lnSpc>
              <a:spcBef>
                <a:spcPct val="0"/>
              </a:spcBef>
              <a:spcAft>
                <a:spcPct val="0"/>
              </a:spcAft>
              <a:defRPr sz="4400">
                <a:solidFill>
                  <a:schemeClr val="tx1"/>
                </a:solidFill>
                <a:latin typeface="Franklin Gothic Demi Cond" panose="020B0706030402020204" pitchFamily="34" charset="0"/>
              </a:defRPr>
            </a:lvl4pPr>
            <a:lvl5pPr algn="l" rtl="0" fontAlgn="base">
              <a:lnSpc>
                <a:spcPct val="90000"/>
              </a:lnSpc>
              <a:spcBef>
                <a:spcPct val="0"/>
              </a:spcBef>
              <a:spcAft>
                <a:spcPct val="0"/>
              </a:spcAft>
              <a:defRPr sz="4400">
                <a:solidFill>
                  <a:schemeClr val="tx1"/>
                </a:solidFill>
                <a:latin typeface="Franklin Gothic Demi Cond" panose="020B0706030402020204" pitchFamily="34" charset="0"/>
              </a:defRPr>
            </a:lvl5pPr>
            <a:lvl6pPr marL="457200" algn="l" rtl="0" fontAlgn="base">
              <a:lnSpc>
                <a:spcPct val="90000"/>
              </a:lnSpc>
              <a:spcBef>
                <a:spcPct val="0"/>
              </a:spcBef>
              <a:spcAft>
                <a:spcPct val="0"/>
              </a:spcAft>
              <a:defRPr sz="4400">
                <a:solidFill>
                  <a:schemeClr val="tx1"/>
                </a:solidFill>
                <a:latin typeface="Franklin Gothic Demi Cond" panose="020B0706030402020204" pitchFamily="34" charset="0"/>
              </a:defRPr>
            </a:lvl6pPr>
            <a:lvl7pPr marL="914400" algn="l" rtl="0" fontAlgn="base">
              <a:lnSpc>
                <a:spcPct val="90000"/>
              </a:lnSpc>
              <a:spcBef>
                <a:spcPct val="0"/>
              </a:spcBef>
              <a:spcAft>
                <a:spcPct val="0"/>
              </a:spcAft>
              <a:defRPr sz="4400">
                <a:solidFill>
                  <a:schemeClr val="tx1"/>
                </a:solidFill>
                <a:latin typeface="Franklin Gothic Demi Cond" panose="020B0706030402020204" pitchFamily="34" charset="0"/>
              </a:defRPr>
            </a:lvl7pPr>
            <a:lvl8pPr marL="1371600" algn="l" rtl="0" fontAlgn="base">
              <a:lnSpc>
                <a:spcPct val="90000"/>
              </a:lnSpc>
              <a:spcBef>
                <a:spcPct val="0"/>
              </a:spcBef>
              <a:spcAft>
                <a:spcPct val="0"/>
              </a:spcAft>
              <a:defRPr sz="4400">
                <a:solidFill>
                  <a:schemeClr val="tx1"/>
                </a:solidFill>
                <a:latin typeface="Franklin Gothic Demi Cond" panose="020B0706030402020204" pitchFamily="34" charset="0"/>
              </a:defRPr>
            </a:lvl8pPr>
            <a:lvl9pPr marL="1828800" algn="l" rtl="0" fontAlgn="base">
              <a:lnSpc>
                <a:spcPct val="90000"/>
              </a:lnSpc>
              <a:spcBef>
                <a:spcPct val="0"/>
              </a:spcBef>
              <a:spcAft>
                <a:spcPct val="0"/>
              </a:spcAft>
              <a:defRPr sz="4400">
                <a:solidFill>
                  <a:schemeClr val="tx1"/>
                </a:solidFill>
                <a:latin typeface="Franklin Gothic Demi Cond" panose="020B0706030402020204" pitchFamily="34" charset="0"/>
              </a:defRPr>
            </a:lvl9pPr>
          </a:lstStyle>
          <a:p>
            <a:pPr eaLnBrk="1" hangingPunct="1"/>
            <a:r>
              <a:rPr lang="en-US" sz="4000">
                <a:solidFill>
                  <a:schemeClr val="bg1"/>
                </a:solidFill>
              </a:rPr>
              <a:t>Top Priorities: International Nuclear Cooperation</a:t>
            </a:r>
            <a:endParaRPr lang="en-US" sz="4000" dirty="0">
              <a:solidFill>
                <a:schemeClr val="bg1"/>
              </a:solidFill>
            </a:endParaRPr>
          </a:p>
        </p:txBody>
      </p:sp>
    </p:spTree>
    <p:extLst>
      <p:ext uri="{BB962C8B-B14F-4D97-AF65-F5344CB8AC3E}">
        <p14:creationId xmlns:p14="http://schemas.microsoft.com/office/powerpoint/2010/main" val="40386487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
          </a:xfrm>
          <a:solidFill>
            <a:schemeClr val="tx1"/>
          </a:solidFill>
        </p:spPr>
        <p:txBody>
          <a:bodyPr>
            <a:normAutofit/>
          </a:bodyPr>
          <a:lstStyle/>
          <a:p>
            <a:r>
              <a:rPr lang="en-US" sz="4000" dirty="0">
                <a:solidFill>
                  <a:schemeClr val="bg1"/>
                </a:solidFill>
              </a:rPr>
              <a:t>Top Priorities: Secure and Sustain the Nuclear Fuel Cycle		</a:t>
            </a:r>
          </a:p>
        </p:txBody>
      </p:sp>
      <p:sp>
        <p:nvSpPr>
          <p:cNvPr id="7" name="Footer Placeholder 4"/>
          <p:cNvSpPr>
            <a:spLocks noGrp="1"/>
          </p:cNvSpPr>
          <p:nvPr>
            <p:ph type="ftr" sz="quarter" idx="11"/>
          </p:nvPr>
        </p:nvSpPr>
        <p:spPr/>
        <p:txBody>
          <a:bodyPr/>
          <a:lstStyle/>
          <a:p>
            <a:pPr>
              <a:defRPr/>
            </a:pPr>
            <a:r>
              <a:rPr lang="en-US" i="1">
                <a:solidFill>
                  <a:schemeClr val="accent1">
                    <a:lumMod val="75000"/>
                  </a:schemeClr>
                </a:solidFill>
              </a:rPr>
              <a:t>Office of Nuclear Energy Overview</a:t>
            </a:r>
            <a:endParaRPr lang="en-US"/>
          </a:p>
        </p:txBody>
      </p:sp>
      <p:sp>
        <p:nvSpPr>
          <p:cNvPr id="3" name="Slide Number Placeholder 2"/>
          <p:cNvSpPr>
            <a:spLocks noGrp="1"/>
          </p:cNvSpPr>
          <p:nvPr>
            <p:ph type="sldNum" sz="quarter" idx="12"/>
          </p:nvPr>
        </p:nvSpPr>
        <p:spPr/>
        <p:txBody>
          <a:bodyPr/>
          <a:lstStyle/>
          <a:p>
            <a:pPr>
              <a:defRPr/>
            </a:pPr>
            <a:fld id="{6D885C13-66A5-4D66-A6C2-319BA5063639}" type="slidenum">
              <a:rPr lang="en-US" smtClean="0">
                <a:solidFill>
                  <a:srgbClr val="214877">
                    <a:tint val="75000"/>
                  </a:srgbClr>
                </a:solidFill>
              </a:rPr>
              <a:pPr>
                <a:defRPr/>
              </a:pPr>
              <a:t>39</a:t>
            </a:fld>
            <a:endParaRPr lang="en-US">
              <a:solidFill>
                <a:srgbClr val="214877">
                  <a:tint val="75000"/>
                </a:srgbClr>
              </a:solidFill>
            </a:endParaRPr>
          </a:p>
        </p:txBody>
      </p:sp>
      <p:sp>
        <p:nvSpPr>
          <p:cNvPr id="11" name="TextBox 10">
            <a:extLst>
              <a:ext uri="{FF2B5EF4-FFF2-40B4-BE49-F238E27FC236}">
                <a16:creationId xmlns:a16="http://schemas.microsoft.com/office/drawing/2014/main" id="{82BE6763-D5A1-BC44-BFD8-21E924A85A06}"/>
              </a:ext>
            </a:extLst>
          </p:cNvPr>
          <p:cNvSpPr txBox="1"/>
          <p:nvPr/>
        </p:nvSpPr>
        <p:spPr>
          <a:xfrm>
            <a:off x="-76200" y="1277003"/>
            <a:ext cx="4114800" cy="461665"/>
          </a:xfrm>
          <a:prstGeom prst="rect">
            <a:avLst/>
          </a:prstGeom>
          <a:noFill/>
        </p:spPr>
        <p:txBody>
          <a:bodyPr wrap="square" rtlCol="0">
            <a:spAutoFit/>
          </a:bodyPr>
          <a:lstStyle/>
          <a:p>
            <a:pPr algn="ctr"/>
            <a:r>
              <a:rPr lang="en-US" sz="2400" b="1" dirty="0"/>
              <a:t>Low-Enriched Uranium (LEU)</a:t>
            </a:r>
          </a:p>
        </p:txBody>
      </p:sp>
      <p:sp>
        <p:nvSpPr>
          <p:cNvPr id="12" name="TextBox 11">
            <a:extLst>
              <a:ext uri="{FF2B5EF4-FFF2-40B4-BE49-F238E27FC236}">
                <a16:creationId xmlns:a16="http://schemas.microsoft.com/office/drawing/2014/main" id="{754968D7-9AFA-0648-AB08-B4B17719E905}"/>
              </a:ext>
            </a:extLst>
          </p:cNvPr>
          <p:cNvSpPr txBox="1"/>
          <p:nvPr/>
        </p:nvSpPr>
        <p:spPr>
          <a:xfrm>
            <a:off x="304800" y="1944997"/>
            <a:ext cx="3352800" cy="3693319"/>
          </a:xfrm>
          <a:prstGeom prst="rect">
            <a:avLst/>
          </a:prstGeom>
          <a:noFill/>
        </p:spPr>
        <p:txBody>
          <a:bodyPr wrap="square" rtlCol="0">
            <a:spAutoFit/>
          </a:bodyPr>
          <a:lstStyle/>
          <a:p>
            <a:pPr marL="285750" indent="-285750">
              <a:buFont typeface="Arial" panose="020B0604020202020204" pitchFamily="34" charset="0"/>
              <a:buChar char="•"/>
            </a:pPr>
            <a:r>
              <a:rPr lang="en-US" dirty="0"/>
              <a:t>Uranium Strategy developed to boost domestic fuel supply chain for LEU including HALEU</a:t>
            </a:r>
          </a:p>
          <a:p>
            <a:pPr marL="285750" indent="-285750">
              <a:buFont typeface="Arial" panose="020B0604020202020204" pitchFamily="34" charset="0"/>
              <a:buChar char="•"/>
            </a:pPr>
            <a:r>
              <a:rPr lang="en-US" dirty="0"/>
              <a:t>Pursue multiple pathways to produce HALEU for testing and demonstration</a:t>
            </a:r>
          </a:p>
          <a:p>
            <a:pPr marL="285750" indent="-285750">
              <a:buFont typeface="Arial" panose="020B0604020202020204" pitchFamily="34" charset="0"/>
              <a:buChar char="•"/>
            </a:pPr>
            <a:r>
              <a:rPr lang="en-US" dirty="0"/>
              <a:t>Piketon, OH - first licensed HALEU production facility in the United States</a:t>
            </a:r>
          </a:p>
          <a:p>
            <a:pPr marL="285750" indent="-285750">
              <a:buFont typeface="Arial" panose="020B0604020202020204" pitchFamily="34" charset="0"/>
              <a:buChar char="•"/>
            </a:pPr>
            <a:r>
              <a:rPr lang="en-US" dirty="0"/>
              <a:t>HALEU production to begin early this year</a:t>
            </a:r>
          </a:p>
          <a:p>
            <a:pPr marL="285750" indent="-285750">
              <a:buFont typeface="Arial" panose="020B0604020202020204" pitchFamily="34" charset="0"/>
              <a:buChar char="•"/>
            </a:pPr>
            <a:endParaRPr lang="en-US" dirty="0"/>
          </a:p>
        </p:txBody>
      </p:sp>
      <p:pic>
        <p:nvPicPr>
          <p:cNvPr id="18" name="Picture 17">
            <a:extLst>
              <a:ext uri="{FF2B5EF4-FFF2-40B4-BE49-F238E27FC236}">
                <a16:creationId xmlns:a16="http://schemas.microsoft.com/office/drawing/2014/main" id="{238196AD-2783-8B41-98C1-075CAAFC91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1513207"/>
            <a:ext cx="7620000" cy="42799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TextBox 8">
            <a:extLst>
              <a:ext uri="{FF2B5EF4-FFF2-40B4-BE49-F238E27FC236}">
                <a16:creationId xmlns:a16="http://schemas.microsoft.com/office/drawing/2014/main" id="{CB7DAB7E-70EB-154D-93BA-B5BED93FA87F}"/>
              </a:ext>
            </a:extLst>
          </p:cNvPr>
          <p:cNvSpPr txBox="1"/>
          <p:nvPr/>
        </p:nvSpPr>
        <p:spPr>
          <a:xfrm>
            <a:off x="9202980" y="5944246"/>
            <a:ext cx="2291012" cy="261610"/>
          </a:xfrm>
          <a:prstGeom prst="rect">
            <a:avLst/>
          </a:prstGeom>
          <a:noFill/>
        </p:spPr>
        <p:txBody>
          <a:bodyPr wrap="none" rtlCol="0">
            <a:spAutoFit/>
          </a:bodyPr>
          <a:lstStyle/>
          <a:p>
            <a:r>
              <a:rPr lang="en-US" sz="1100" b="1" err="1"/>
              <a:t>Centrus</a:t>
            </a:r>
            <a:r>
              <a:rPr lang="en-US" sz="1100" b="1"/>
              <a:t> Energy advanced centrifuge</a:t>
            </a:r>
          </a:p>
        </p:txBody>
      </p:sp>
    </p:spTree>
    <p:extLst>
      <p:ext uri="{BB962C8B-B14F-4D97-AF65-F5344CB8AC3E}">
        <p14:creationId xmlns:p14="http://schemas.microsoft.com/office/powerpoint/2010/main" val="42645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418C8DE9-F1DB-14E7-472A-8F0C1C834F05}"/>
              </a:ext>
            </a:extLst>
          </p:cNvPr>
          <p:cNvSpPr>
            <a:spLocks noGrp="1"/>
          </p:cNvSpPr>
          <p:nvPr>
            <p:ph type="title"/>
          </p:nvPr>
        </p:nvSpPr>
        <p:spPr>
          <a:xfrm>
            <a:off x="1981200" y="457200"/>
            <a:ext cx="8229600" cy="1143000"/>
          </a:xfrm>
          <a:noFill/>
        </p:spPr>
        <p:txBody>
          <a:bodyPr/>
          <a:lstStyle/>
          <a:p>
            <a:pPr eaLnBrk="1" hangingPunct="1"/>
            <a:r>
              <a:rPr lang="en-US" altLang="en-US" b="1"/>
              <a:t>Basic Ethics Rules</a:t>
            </a:r>
          </a:p>
        </p:txBody>
      </p:sp>
      <p:sp>
        <p:nvSpPr>
          <p:cNvPr id="8195" name="Rectangle 3">
            <a:extLst>
              <a:ext uri="{FF2B5EF4-FFF2-40B4-BE49-F238E27FC236}">
                <a16:creationId xmlns:a16="http://schemas.microsoft.com/office/drawing/2014/main" id="{073A40D2-63ED-8A3E-F0B2-604A5CBDE878}"/>
              </a:ext>
            </a:extLst>
          </p:cNvPr>
          <p:cNvSpPr>
            <a:spLocks noGrp="1"/>
          </p:cNvSpPr>
          <p:nvPr>
            <p:ph idx="1"/>
          </p:nvPr>
        </p:nvSpPr>
        <p:spPr/>
        <p:txBody>
          <a:bodyPr/>
          <a:lstStyle/>
          <a:p>
            <a:pPr eaLnBrk="1" hangingPunct="1"/>
            <a:endParaRPr lang="en-US" altLang="en-US" sz="2800" b="1"/>
          </a:p>
          <a:p>
            <a:pPr eaLnBrk="1" hangingPunct="1"/>
            <a:r>
              <a:rPr lang="en-US" altLang="en-US" sz="2800" b="1"/>
              <a:t>Ethics Principles:</a:t>
            </a:r>
          </a:p>
          <a:p>
            <a:pPr lvl="1" eaLnBrk="1" hangingPunct="1"/>
            <a:r>
              <a:rPr lang="en-US" altLang="en-US" sz="2400" b="1"/>
              <a:t>Public service is a public trust</a:t>
            </a:r>
          </a:p>
          <a:p>
            <a:pPr lvl="1" eaLnBrk="1" hangingPunct="1"/>
            <a:r>
              <a:rPr lang="en-US" altLang="en-US" sz="2400" b="1"/>
              <a:t>May not have conflicting financial interests</a:t>
            </a:r>
          </a:p>
          <a:p>
            <a:pPr lvl="1" eaLnBrk="1" hangingPunct="1"/>
            <a:r>
              <a:rPr lang="en-US" altLang="en-US" sz="2400" b="1"/>
              <a:t>Avoid even the appearance of impropriety</a:t>
            </a:r>
          </a:p>
        </p:txBody>
      </p:sp>
      <p:pic>
        <p:nvPicPr>
          <p:cNvPr id="8196" name="Picture 4" descr="Graphic: New DOE Seal in Color, Small Size">
            <a:extLst>
              <a:ext uri="{FF2B5EF4-FFF2-40B4-BE49-F238E27FC236}">
                <a16:creationId xmlns:a16="http://schemas.microsoft.com/office/drawing/2014/main" id="{2D338D7A-D34B-C340-3483-8B920CB75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04800"/>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Slide Number Placeholder 4">
            <a:extLst>
              <a:ext uri="{FF2B5EF4-FFF2-40B4-BE49-F238E27FC236}">
                <a16:creationId xmlns:a16="http://schemas.microsoft.com/office/drawing/2014/main" id="{0BE201DA-7309-2D88-37B0-972C8680B04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fld id="{961B3104-1F39-4660-A796-F3C1B7C7809D}" type="slidenum">
              <a:rPr lang="en-US" altLang="en-US" sz="1200">
                <a:solidFill>
                  <a:srgbClr val="898989"/>
                </a:solidFill>
                <a:latin typeface="Arial" panose="020B0604020202020204" pitchFamily="34" charset="0"/>
                <a:ea typeface="ヒラギノ角ゴ Pro W3" charset="-128"/>
              </a:rPr>
              <a:pPr>
                <a:spcBef>
                  <a:spcPct val="0"/>
                </a:spcBef>
                <a:buNone/>
              </a:pPr>
              <a:t>4</a:t>
            </a:fld>
            <a:endParaRPr lang="en-US" altLang="en-US" sz="1200">
              <a:solidFill>
                <a:srgbClr val="898989"/>
              </a:solidFill>
              <a:latin typeface="Arial" panose="020B0604020202020204" pitchFamily="34" charset="0"/>
              <a:ea typeface="ヒラギノ角ゴ Pro W3" charset="-128"/>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igh-assay low-enriched uranium, also referred to as HALEU.">
            <a:extLst>
              <a:ext uri="{FF2B5EF4-FFF2-40B4-BE49-F238E27FC236}">
                <a16:creationId xmlns:a16="http://schemas.microsoft.com/office/drawing/2014/main" id="{35B409F3-26BE-4BDA-9E39-403E02C74E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4654201" cy="9602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igh-assay low-enriched uranium, also referred to as HALEU.">
            <a:extLst>
              <a:ext uri="{FF2B5EF4-FFF2-40B4-BE49-F238E27FC236}">
                <a16:creationId xmlns:a16="http://schemas.microsoft.com/office/drawing/2014/main" id="{C2520B97-C4F6-48A0-9B57-5EEC0C162D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594034" y="-31087"/>
            <a:ext cx="7597966" cy="69201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D01B9C1-0A8F-4CFD-8233-0BCAB14AC7D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07013" y="1253996"/>
            <a:ext cx="3840173" cy="21568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Box 6">
            <a:extLst>
              <a:ext uri="{FF2B5EF4-FFF2-40B4-BE49-F238E27FC236}">
                <a16:creationId xmlns:a16="http://schemas.microsoft.com/office/drawing/2014/main" id="{1D73AAD6-9132-46F6-8C09-11BC2A0A34D6}"/>
              </a:ext>
            </a:extLst>
          </p:cNvPr>
          <p:cNvSpPr txBox="1"/>
          <p:nvPr/>
        </p:nvSpPr>
        <p:spPr>
          <a:xfrm>
            <a:off x="163326" y="3904559"/>
            <a:ext cx="4083860"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$33M currently available</a:t>
            </a:r>
          </a:p>
          <a:p>
            <a:pPr marL="285750" indent="-285750">
              <a:buFont typeface="Arial" panose="020B0604020202020204" pitchFamily="34" charset="0"/>
              <a:buChar char="•"/>
            </a:pPr>
            <a:r>
              <a:rPr lang="en-US" sz="2800" dirty="0"/>
              <a:t>$700M in IRA</a:t>
            </a:r>
          </a:p>
          <a:p>
            <a:pPr marL="285750" indent="-285750">
              <a:buFont typeface="Arial" panose="020B0604020202020204" pitchFamily="34" charset="0"/>
              <a:buChar char="•"/>
            </a:pPr>
            <a:r>
              <a:rPr lang="en-US" sz="2800" dirty="0"/>
              <a:t>Only commercial scale supplier is TENEX in Russia</a:t>
            </a:r>
          </a:p>
        </p:txBody>
      </p:sp>
    </p:spTree>
    <p:extLst>
      <p:ext uri="{BB962C8B-B14F-4D97-AF65-F5344CB8AC3E}">
        <p14:creationId xmlns:p14="http://schemas.microsoft.com/office/powerpoint/2010/main" val="12934422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rds flying in the sky&#10;&#10;Description automatically generated with medium confidence">
            <a:extLst>
              <a:ext uri="{FF2B5EF4-FFF2-40B4-BE49-F238E27FC236}">
                <a16:creationId xmlns:a16="http://schemas.microsoft.com/office/drawing/2014/main" id="{09227F49-5B5A-4A5B-B1F5-81482F7976C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0DC3C8B7-4623-4386-A289-9ABE9EE0BC6C}"/>
              </a:ext>
            </a:extLst>
          </p:cNvPr>
          <p:cNvSpPr>
            <a:spLocks noGrp="1"/>
          </p:cNvSpPr>
          <p:nvPr>
            <p:ph type="title"/>
          </p:nvPr>
        </p:nvSpPr>
        <p:spPr>
          <a:xfrm>
            <a:off x="1524000" y="2551840"/>
            <a:ext cx="9144000" cy="1754326"/>
          </a:xfrm>
          <a:solidFill>
            <a:srgbClr val="FFFFFF">
              <a:alpha val="91000"/>
            </a:srgbClr>
          </a:solidFill>
          <a:ln w="279400" cap="sq" cmpd="thinThick" algn="ctr">
            <a:solidFill>
              <a:srgbClr val="FFFFFF">
                <a:alpha val="91000"/>
              </a:srgbClr>
            </a:solidFill>
            <a:prstDash val="solid"/>
            <a:miter lim="800000"/>
          </a:ln>
        </p:spPr>
        <p:txBody>
          <a:bodyPr wrap="square" anchor="ctr">
            <a:normAutofit/>
          </a:bodyPr>
          <a:lstStyle/>
          <a:p>
            <a:pPr algn="ctr"/>
            <a:r>
              <a:rPr lang="en-US" sz="6000">
                <a:solidFill>
                  <a:schemeClr val="accent1"/>
                </a:solidFill>
              </a:rPr>
              <a:t>Spent Nuclear Fuel</a:t>
            </a:r>
          </a:p>
        </p:txBody>
      </p:sp>
    </p:spTree>
    <p:extLst>
      <p:ext uri="{BB962C8B-B14F-4D97-AF65-F5344CB8AC3E}">
        <p14:creationId xmlns:p14="http://schemas.microsoft.com/office/powerpoint/2010/main" val="2368284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
          </a:xfrm>
          <a:solidFill>
            <a:schemeClr val="tx1"/>
          </a:solidFill>
        </p:spPr>
        <p:txBody>
          <a:bodyPr>
            <a:normAutofit/>
          </a:bodyPr>
          <a:lstStyle/>
          <a:p>
            <a:r>
              <a:rPr lang="en-US" sz="4000" dirty="0">
                <a:solidFill>
                  <a:schemeClr val="bg1"/>
                </a:solidFill>
              </a:rPr>
              <a:t>Top Priorities: Secure and Sustain the Nuclear Fuel Cycle	</a:t>
            </a:r>
          </a:p>
        </p:txBody>
      </p:sp>
      <p:sp>
        <p:nvSpPr>
          <p:cNvPr id="3" name="Slide Number Placeholder 2"/>
          <p:cNvSpPr>
            <a:spLocks noGrp="1"/>
          </p:cNvSpPr>
          <p:nvPr>
            <p:ph type="sldNum" sz="quarter" idx="12"/>
          </p:nvPr>
        </p:nvSpPr>
        <p:spPr/>
        <p:txBody>
          <a:bodyPr/>
          <a:lstStyle/>
          <a:p>
            <a:pPr>
              <a:defRPr/>
            </a:pPr>
            <a:fld id="{6D885C13-66A5-4D66-A6C2-319BA5063639}" type="slidenum">
              <a:rPr lang="en-US" smtClean="0">
                <a:solidFill>
                  <a:srgbClr val="214877">
                    <a:tint val="75000"/>
                  </a:srgbClr>
                </a:solidFill>
              </a:rPr>
              <a:pPr>
                <a:defRPr/>
              </a:pPr>
              <a:t>42</a:t>
            </a:fld>
            <a:endParaRPr lang="en-US">
              <a:solidFill>
                <a:srgbClr val="214877">
                  <a:tint val="75000"/>
                </a:srgbClr>
              </a:solidFill>
            </a:endParaRPr>
          </a:p>
        </p:txBody>
      </p:sp>
      <p:sp>
        <p:nvSpPr>
          <p:cNvPr id="11" name="TextBox 10">
            <a:extLst>
              <a:ext uri="{FF2B5EF4-FFF2-40B4-BE49-F238E27FC236}">
                <a16:creationId xmlns:a16="http://schemas.microsoft.com/office/drawing/2014/main" id="{82BE6763-D5A1-BC44-BFD8-21E924A85A06}"/>
              </a:ext>
            </a:extLst>
          </p:cNvPr>
          <p:cNvSpPr txBox="1"/>
          <p:nvPr/>
        </p:nvSpPr>
        <p:spPr>
          <a:xfrm>
            <a:off x="-76200" y="1277003"/>
            <a:ext cx="4114800" cy="830997"/>
          </a:xfrm>
          <a:prstGeom prst="rect">
            <a:avLst/>
          </a:prstGeom>
          <a:noFill/>
        </p:spPr>
        <p:txBody>
          <a:bodyPr wrap="square" lIns="91440" tIns="45720" rIns="91440" bIns="45720" rtlCol="0" anchor="t">
            <a:spAutoFit/>
          </a:bodyPr>
          <a:lstStyle/>
          <a:p>
            <a:pPr algn="ctr"/>
            <a:r>
              <a:rPr lang="en-US" sz="2400" b="1"/>
              <a:t>Spent Nuclear Fuel</a:t>
            </a:r>
          </a:p>
          <a:p>
            <a:pPr algn="ctr"/>
            <a:r>
              <a:rPr lang="en-US" sz="2400" b="1">
                <a:cs typeface="Calibri"/>
              </a:rPr>
              <a:t>Management</a:t>
            </a:r>
          </a:p>
        </p:txBody>
      </p:sp>
      <p:sp>
        <p:nvSpPr>
          <p:cNvPr id="12" name="TextBox 11">
            <a:extLst>
              <a:ext uri="{FF2B5EF4-FFF2-40B4-BE49-F238E27FC236}">
                <a16:creationId xmlns:a16="http://schemas.microsoft.com/office/drawing/2014/main" id="{754968D7-9AFA-0648-AB08-B4B17719E905}"/>
              </a:ext>
            </a:extLst>
          </p:cNvPr>
          <p:cNvSpPr txBox="1"/>
          <p:nvPr/>
        </p:nvSpPr>
        <p:spPr>
          <a:xfrm>
            <a:off x="304800" y="2320782"/>
            <a:ext cx="3526589" cy="424731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t>Revamp DOE's overall integrated waste management strategy</a:t>
            </a:r>
            <a:endParaRPr lang="en-US">
              <a:cs typeface="Calibri"/>
            </a:endParaRPr>
          </a:p>
          <a:p>
            <a:pPr marL="285750" indent="-285750">
              <a:buFont typeface="Arial" panose="020B0604020202020204" pitchFamily="34" charset="0"/>
              <a:buChar char="•"/>
            </a:pPr>
            <a:r>
              <a:rPr lang="en-US">
                <a:cs typeface="Calibri"/>
              </a:rPr>
              <a:t>Update and restart a consent-based siting approach to building a federal interim storage facility</a:t>
            </a:r>
            <a:endParaRPr lang="en-US"/>
          </a:p>
          <a:p>
            <a:pPr marL="285750" indent="-285750">
              <a:buFont typeface="Arial" panose="020B0604020202020204" pitchFamily="34" charset="0"/>
              <a:buChar char="•"/>
            </a:pPr>
            <a:r>
              <a:rPr lang="en-US">
                <a:cs typeface="Calibri"/>
              </a:rPr>
              <a:t>Develop high-tech railcars to transport spent nuclear fuel</a:t>
            </a:r>
          </a:p>
          <a:p>
            <a:pPr marL="285750" indent="-285750">
              <a:buFont typeface="Arial" panose="020B0604020202020204" pitchFamily="34" charset="0"/>
              <a:buChar char="•"/>
            </a:pPr>
            <a:r>
              <a:rPr lang="en-US">
                <a:cs typeface="Calibri"/>
              </a:rPr>
              <a:t>Perform R&amp;D on high-burnup fuel</a:t>
            </a:r>
          </a:p>
          <a:p>
            <a:pPr marL="285750" indent="-285750">
              <a:buFont typeface="Arial" panose="020B0604020202020204" pitchFamily="34" charset="0"/>
              <a:buChar char="•"/>
            </a:pPr>
            <a:r>
              <a:rPr lang="en-US">
                <a:cs typeface="Calibri"/>
              </a:rPr>
              <a:t>Integrate spent fuel management into international approach</a:t>
            </a:r>
          </a:p>
          <a:p>
            <a:pPr marL="285750" indent="-285750">
              <a:buFont typeface="Arial" panose="020B0604020202020204" pitchFamily="34" charset="0"/>
              <a:buChar char="•"/>
            </a:pPr>
            <a:endParaRPr lang="en-US">
              <a:cs typeface="Calibri"/>
            </a:endParaRPr>
          </a:p>
        </p:txBody>
      </p:sp>
      <p:sp>
        <p:nvSpPr>
          <p:cNvPr id="9" name="TextBox 8">
            <a:extLst>
              <a:ext uri="{FF2B5EF4-FFF2-40B4-BE49-F238E27FC236}">
                <a16:creationId xmlns:a16="http://schemas.microsoft.com/office/drawing/2014/main" id="{CB7DAB7E-70EB-154D-93BA-B5BED93FA87F}"/>
              </a:ext>
            </a:extLst>
          </p:cNvPr>
          <p:cNvSpPr txBox="1"/>
          <p:nvPr/>
        </p:nvSpPr>
        <p:spPr>
          <a:xfrm>
            <a:off x="8494454" y="5329298"/>
            <a:ext cx="2981907" cy="261610"/>
          </a:xfrm>
          <a:prstGeom prst="rect">
            <a:avLst/>
          </a:prstGeom>
          <a:noFill/>
        </p:spPr>
        <p:txBody>
          <a:bodyPr wrap="none" lIns="91440" tIns="45720" rIns="91440" bIns="45720" rtlCol="0" anchor="t">
            <a:spAutoFit/>
          </a:bodyPr>
          <a:lstStyle/>
          <a:p>
            <a:r>
              <a:rPr lang="en-US" sz="1100" b="1"/>
              <a:t>Idaho Nuclear Technology &amp; Engineering Center</a:t>
            </a:r>
            <a:endParaRPr lang="en-US"/>
          </a:p>
        </p:txBody>
      </p:sp>
      <p:pic>
        <p:nvPicPr>
          <p:cNvPr id="4" name="Picture 4" descr="DOE-NE Strategic Vision -Web - 01.08.jpg">
            <a:extLst>
              <a:ext uri="{FF2B5EF4-FFF2-40B4-BE49-F238E27FC236}">
                <a16:creationId xmlns:a16="http://schemas.microsoft.com/office/drawing/2014/main" id="{00E14659-DF93-40B1-B8E5-B200EEC63FC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490454" y="1427988"/>
            <a:ext cx="7001041" cy="37547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403557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03374" y="32904"/>
            <a:ext cx="100762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altLang="en-US" sz="4000" b="1">
                <a:solidFill>
                  <a:schemeClr val="bg1"/>
                </a:solidFill>
                <a:latin typeface="Calibri Light"/>
                <a:cs typeface="Calibri"/>
              </a:rPr>
              <a:t>Spent Nuclear Fuel and Consent-Based Siting</a:t>
            </a:r>
            <a:endParaRPr lang="en-US" sz="4000" b="1">
              <a:solidFill>
                <a:schemeClr val="bg1"/>
              </a:solidFill>
              <a:latin typeface="Calibri Light"/>
              <a:cs typeface="Calibri"/>
            </a:endParaRPr>
          </a:p>
        </p:txBody>
      </p:sp>
      <p:sp>
        <p:nvSpPr>
          <p:cNvPr id="6" name="Content Placeholder 2">
            <a:extLst>
              <a:ext uri="{FF2B5EF4-FFF2-40B4-BE49-F238E27FC236}">
                <a16:creationId xmlns:a16="http://schemas.microsoft.com/office/drawing/2014/main" id="{0F7C9C7B-270D-4CE7-9F0D-05AAD8322A61}"/>
              </a:ext>
            </a:extLst>
          </p:cNvPr>
          <p:cNvSpPr>
            <a:spLocks noGrp="1"/>
          </p:cNvSpPr>
          <p:nvPr>
            <p:ph idx="1"/>
          </p:nvPr>
        </p:nvSpPr>
        <p:spPr>
          <a:xfrm>
            <a:off x="147586" y="1530688"/>
            <a:ext cx="6459696" cy="5054457"/>
          </a:xfrm>
        </p:spPr>
        <p:txBody>
          <a:bodyPr vert="horz" lIns="91440" tIns="45720" rIns="91440" bIns="45720" rtlCol="0" anchor="t">
            <a:normAutofit fontScale="92500" lnSpcReduction="10000"/>
          </a:bodyPr>
          <a:lstStyle/>
          <a:p>
            <a:pPr marL="228600" indent="-228600" defTabSz="914400"/>
            <a:r>
              <a:rPr lang="en-US" sz="2000" b="1"/>
              <a:t>The U.S. generates about 2,000 metric tons of used fuel each year</a:t>
            </a:r>
            <a:endParaRPr lang="en-US"/>
          </a:p>
          <a:p>
            <a:pPr marL="0" indent="0" defTabSz="914400">
              <a:buNone/>
            </a:pPr>
            <a:r>
              <a:rPr lang="en-US" sz="1400"/>
              <a:t>This number may sound like a lot, but it’s quite small. The U.S. has produced roughly 86,000 metrics tons of used fuel since the 1950s—and all of it could fit on a single football field at a depth of less than 10 yards.</a:t>
            </a:r>
          </a:p>
          <a:p>
            <a:pPr marL="0" indent="-228600" defTabSz="914400"/>
            <a:endParaRPr lang="en-US" sz="1400" b="1"/>
          </a:p>
          <a:p>
            <a:pPr marL="228600" indent="-228600" defTabSz="914400"/>
            <a:r>
              <a:rPr lang="en-US" sz="2000" b="1"/>
              <a:t>Used fuel is stored at more than 70 sites in 34 U.S. states</a:t>
            </a:r>
            <a:endParaRPr lang="en-US" sz="2000" b="1">
              <a:cs typeface="Calibri" panose="020F0502020204030204"/>
            </a:endParaRPr>
          </a:p>
          <a:p>
            <a:pPr marL="0" indent="0" defTabSz="914400">
              <a:buNone/>
            </a:pPr>
            <a:r>
              <a:rPr lang="en-US" sz="1400"/>
              <a:t>Commercial used fuel rods are safely and securely stored at 76 reactor or storage sites in 34 states. The fuel is either enclosed in steel-lined concrete pools of water or in steel and concrete containers, known as dry storage casks. For the foreseeable future, the fuel can safely stay at these facilities until a permanent disposal solution is determined by the federal government.</a:t>
            </a:r>
          </a:p>
          <a:p>
            <a:pPr marL="0" indent="-228600" defTabSz="914400"/>
            <a:endParaRPr lang="en-US" sz="1400" b="1"/>
          </a:p>
          <a:p>
            <a:pPr marL="228600" indent="-228600" defTabSz="914400"/>
            <a:r>
              <a:rPr lang="en-US" sz="2000" b="1"/>
              <a:t>Consent-Based Siting and a Federal Interim Storage Facility</a:t>
            </a:r>
            <a:endParaRPr lang="en-US" sz="2000" b="1">
              <a:cs typeface="Calibri"/>
            </a:endParaRPr>
          </a:p>
          <a:p>
            <a:pPr marL="0" indent="0" defTabSz="914400">
              <a:buNone/>
            </a:pPr>
            <a:r>
              <a:rPr lang="en-US" sz="1400"/>
              <a:t>The Biden-Harris Administration has stated that Yucca Mountain is not a workable solution as a final geological repository to our nation’s spent nuclear fuel. In FY2021, the Department was appropriated $27.5M to move forward with a federal interim storage. The Department is actively developing a strategic approach to moving forward with a consent-based sited federal interim storage facility. </a:t>
            </a:r>
          </a:p>
          <a:p>
            <a:pPr marL="685800" lvl="1" indent="-228600" defTabSz="914400"/>
            <a:endParaRPr lang="en-US" sz="1100">
              <a:cs typeface="Calibri" panose="020F0502020204030204"/>
            </a:endParaRPr>
          </a:p>
        </p:txBody>
      </p:sp>
      <p:sp>
        <p:nvSpPr>
          <p:cNvPr id="4" name="Slide Number Placeholder 3"/>
          <p:cNvSpPr>
            <a:spLocks noGrp="1"/>
          </p:cNvSpPr>
          <p:nvPr>
            <p:ph type="sldNum" sz="quarter" idx="12"/>
          </p:nvPr>
        </p:nvSpPr>
        <p:spPr>
          <a:xfrm>
            <a:off x="9448800"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6D885C13-66A5-4D66-A6C2-319BA5063639}" type="slidenum">
              <a:rPr lang="en-US" smtClean="0">
                <a:solidFill>
                  <a:srgbClr val="214877">
                    <a:tint val="75000"/>
                  </a:srgbClr>
                </a:solidFill>
              </a:rPr>
              <a:pPr>
                <a:spcAft>
                  <a:spcPts val="600"/>
                </a:spcAft>
                <a:defRPr/>
              </a:pPr>
              <a:t>43</a:t>
            </a:fld>
            <a:endParaRPr lang="en-US">
              <a:solidFill>
                <a:schemeClr val="bg1"/>
              </a:solidFill>
            </a:endParaRPr>
          </a:p>
        </p:txBody>
      </p:sp>
      <p:pic>
        <p:nvPicPr>
          <p:cNvPr id="13" name="Picture 12" descr="A picture containing text&#10;&#10;Description automatically generated">
            <a:extLst>
              <a:ext uri="{FF2B5EF4-FFF2-40B4-BE49-F238E27FC236}">
                <a16:creationId xmlns:a16="http://schemas.microsoft.com/office/drawing/2014/main" id="{21BCFE90-CC76-4F96-95AB-EE80EF0E825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54868" y="-37025"/>
            <a:ext cx="6190670" cy="3482251"/>
          </a:xfrm>
          <a:prstGeom prst="rect">
            <a:avLst/>
          </a:prstGeom>
        </p:spPr>
      </p:pic>
      <p:pic>
        <p:nvPicPr>
          <p:cNvPr id="51" name="Picture 50">
            <a:extLst>
              <a:ext uri="{FF2B5EF4-FFF2-40B4-BE49-F238E27FC236}">
                <a16:creationId xmlns:a16="http://schemas.microsoft.com/office/drawing/2014/main" id="{7AB7175F-F406-448F-BE3D-476407D82AF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127301" y="3598840"/>
            <a:ext cx="2936733" cy="1901534"/>
          </a:xfrm>
          <a:prstGeom prst="rect">
            <a:avLst/>
          </a:prstGeom>
        </p:spPr>
      </p:pic>
    </p:spTree>
    <p:extLst>
      <p:ext uri="{BB962C8B-B14F-4D97-AF65-F5344CB8AC3E}">
        <p14:creationId xmlns:p14="http://schemas.microsoft.com/office/powerpoint/2010/main" val="7716463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
          </a:xfrm>
          <a:solidFill>
            <a:schemeClr val="tx1"/>
          </a:solidFill>
        </p:spPr>
        <p:txBody>
          <a:bodyPr>
            <a:normAutofit/>
          </a:bodyPr>
          <a:lstStyle/>
          <a:p>
            <a:r>
              <a:rPr lang="en-US" sz="4000" dirty="0">
                <a:solidFill>
                  <a:schemeClr val="bg1"/>
                </a:solidFill>
              </a:rPr>
              <a:t>Top Priorities: Secure and Sustain the Nuclear Fuel Cycle		</a:t>
            </a:r>
          </a:p>
        </p:txBody>
      </p:sp>
      <p:sp>
        <p:nvSpPr>
          <p:cNvPr id="3" name="Slide Number Placeholder 2"/>
          <p:cNvSpPr>
            <a:spLocks noGrp="1"/>
          </p:cNvSpPr>
          <p:nvPr>
            <p:ph type="sldNum" sz="quarter" idx="12"/>
          </p:nvPr>
        </p:nvSpPr>
        <p:spPr/>
        <p:txBody>
          <a:bodyPr/>
          <a:lstStyle/>
          <a:p>
            <a:pPr>
              <a:defRPr/>
            </a:pPr>
            <a:fld id="{6D885C13-66A5-4D66-A6C2-319BA5063639}" type="slidenum">
              <a:rPr lang="en-US" smtClean="0">
                <a:solidFill>
                  <a:srgbClr val="214877">
                    <a:tint val="75000"/>
                  </a:srgbClr>
                </a:solidFill>
              </a:rPr>
              <a:pPr>
                <a:defRPr/>
              </a:pPr>
              <a:t>44</a:t>
            </a:fld>
            <a:endParaRPr lang="en-US">
              <a:solidFill>
                <a:srgbClr val="214877">
                  <a:tint val="75000"/>
                </a:srgbClr>
              </a:solidFill>
            </a:endParaRPr>
          </a:p>
        </p:txBody>
      </p:sp>
      <p:pic>
        <p:nvPicPr>
          <p:cNvPr id="13" name="Picture 2" descr="Log Scale">
            <a:extLst>
              <a:ext uri="{FF2B5EF4-FFF2-40B4-BE49-F238E27FC236}">
                <a16:creationId xmlns:a16="http://schemas.microsoft.com/office/drawing/2014/main" id="{06DE32FF-189C-4225-B0E0-38E3C337E7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2417" y="1105358"/>
            <a:ext cx="6921577" cy="5450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1188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
          </a:xfrm>
          <a:solidFill>
            <a:schemeClr val="tx1"/>
          </a:solidFill>
        </p:spPr>
        <p:txBody>
          <a:bodyPr>
            <a:normAutofit/>
          </a:bodyPr>
          <a:lstStyle/>
          <a:p>
            <a:r>
              <a:rPr lang="en-US" sz="4000" dirty="0" err="1">
                <a:solidFill>
                  <a:schemeClr val="bg1"/>
                </a:solidFill>
              </a:rPr>
              <a:t>Crossscutting</a:t>
            </a:r>
            <a:r>
              <a:rPr lang="en-US" sz="4000" dirty="0">
                <a:solidFill>
                  <a:schemeClr val="bg1"/>
                </a:solidFill>
              </a:rPr>
              <a:t> Priorities: Improve Diversity in Nuclear Energy	</a:t>
            </a:r>
          </a:p>
        </p:txBody>
      </p:sp>
      <p:sp>
        <p:nvSpPr>
          <p:cNvPr id="3" name="Slide Number Placeholder 2"/>
          <p:cNvSpPr>
            <a:spLocks noGrp="1"/>
          </p:cNvSpPr>
          <p:nvPr>
            <p:ph type="sldNum" sz="quarter" idx="12"/>
          </p:nvPr>
        </p:nvSpPr>
        <p:spPr/>
        <p:txBody>
          <a:bodyPr/>
          <a:lstStyle/>
          <a:p>
            <a:pPr>
              <a:defRPr/>
            </a:pPr>
            <a:fld id="{6D885C13-66A5-4D66-A6C2-319BA5063639}" type="slidenum">
              <a:rPr lang="en-US" smtClean="0">
                <a:solidFill>
                  <a:srgbClr val="214877">
                    <a:tint val="75000"/>
                  </a:srgbClr>
                </a:solidFill>
              </a:rPr>
              <a:pPr>
                <a:defRPr/>
              </a:pPr>
              <a:t>45</a:t>
            </a:fld>
            <a:endParaRPr lang="en-US">
              <a:solidFill>
                <a:srgbClr val="214877">
                  <a:tint val="75000"/>
                </a:srgbClr>
              </a:solidFill>
            </a:endParaRPr>
          </a:p>
        </p:txBody>
      </p:sp>
      <p:sp>
        <p:nvSpPr>
          <p:cNvPr id="12" name="TextBox 11">
            <a:extLst>
              <a:ext uri="{FF2B5EF4-FFF2-40B4-BE49-F238E27FC236}">
                <a16:creationId xmlns:a16="http://schemas.microsoft.com/office/drawing/2014/main" id="{754968D7-9AFA-0648-AB08-B4B17719E905}"/>
              </a:ext>
            </a:extLst>
          </p:cNvPr>
          <p:cNvSpPr txBox="1"/>
          <p:nvPr/>
        </p:nvSpPr>
        <p:spPr>
          <a:xfrm>
            <a:off x="653767" y="1267179"/>
            <a:ext cx="3526589" cy="507831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t>Foster a culture of inclusion, transparency, and commitment to the nuclear energy mission </a:t>
            </a:r>
          </a:p>
          <a:p>
            <a:pPr marL="285750" indent="-285750">
              <a:buFont typeface="Arial" panose="020B0604020202020204" pitchFamily="34" charset="0"/>
              <a:buChar char="•"/>
            </a:pPr>
            <a:r>
              <a:rPr lang="en-US" dirty="0"/>
              <a:t>Strengthen workforce quickly, building up federal staff, contractors, and fellows to support priorities</a:t>
            </a:r>
          </a:p>
          <a:p>
            <a:pPr marL="285750" indent="-285750">
              <a:buFont typeface="Arial" panose="020B0604020202020204" pitchFamily="34" charset="0"/>
              <a:buChar char="•"/>
            </a:pPr>
            <a:r>
              <a:rPr lang="en-US" dirty="0"/>
              <a:t>Champion a climate-motivated, diverse, multi-generational nuclear workforce</a:t>
            </a:r>
          </a:p>
          <a:p>
            <a:pPr marL="285750" indent="-285750">
              <a:buFont typeface="Arial" panose="020B0604020202020204" pitchFamily="34" charset="0"/>
              <a:buChar char="•"/>
            </a:pPr>
            <a:r>
              <a:rPr lang="en-US" dirty="0"/>
              <a:t>Put policies and processes in place to facilitate advancing diversity in the nuclear energy workforce at the national laboratories, universities, and industry through NE funding for RDD&amp;D. </a:t>
            </a:r>
            <a:endParaRPr lang="en-US" dirty="0">
              <a:cs typeface="Calibri"/>
            </a:endParaRPr>
          </a:p>
          <a:p>
            <a:pPr marL="285750" indent="-285750">
              <a:buFont typeface="Arial" panose="020B0604020202020204" pitchFamily="34" charset="0"/>
              <a:buChar char="•"/>
            </a:pPr>
            <a:endParaRPr lang="en-US" dirty="0">
              <a:cs typeface="Calibri"/>
            </a:endParaRPr>
          </a:p>
        </p:txBody>
      </p:sp>
      <p:pic>
        <p:nvPicPr>
          <p:cNvPr id="6" name="Picture 6" descr="DistinguishedEarlyCareerAward.png">
            <a:extLst>
              <a:ext uri="{FF2B5EF4-FFF2-40B4-BE49-F238E27FC236}">
                <a16:creationId xmlns:a16="http://schemas.microsoft.com/office/drawing/2014/main" id="{77E5E83F-3D8E-D2F4-92A7-90F2028183E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781266" y="1844078"/>
            <a:ext cx="6644184" cy="3487343"/>
          </a:xfrm>
          <a:prstGeom prst="rect">
            <a:avLst/>
          </a:prstGeom>
        </p:spPr>
      </p:pic>
    </p:spTree>
    <p:extLst>
      <p:ext uri="{BB962C8B-B14F-4D97-AF65-F5344CB8AC3E}">
        <p14:creationId xmlns:p14="http://schemas.microsoft.com/office/powerpoint/2010/main" val="9665094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
          </a:xfrm>
          <a:solidFill>
            <a:schemeClr val="tx1"/>
          </a:solidFill>
        </p:spPr>
        <p:txBody>
          <a:bodyPr>
            <a:normAutofit/>
          </a:bodyPr>
          <a:lstStyle/>
          <a:p>
            <a:r>
              <a:rPr lang="en-US" sz="4000" dirty="0" err="1">
                <a:solidFill>
                  <a:schemeClr val="bg1"/>
                </a:solidFill>
              </a:rPr>
              <a:t>Crossscutting</a:t>
            </a:r>
            <a:r>
              <a:rPr lang="en-US" sz="4000" dirty="0">
                <a:solidFill>
                  <a:schemeClr val="bg1"/>
                </a:solidFill>
              </a:rPr>
              <a:t> Priorities: Advance Environmental Justice	</a:t>
            </a:r>
          </a:p>
        </p:txBody>
      </p:sp>
      <p:sp>
        <p:nvSpPr>
          <p:cNvPr id="3" name="Slide Number Placeholder 2"/>
          <p:cNvSpPr>
            <a:spLocks noGrp="1"/>
          </p:cNvSpPr>
          <p:nvPr>
            <p:ph type="sldNum" sz="quarter" idx="12"/>
          </p:nvPr>
        </p:nvSpPr>
        <p:spPr/>
        <p:txBody>
          <a:bodyPr/>
          <a:lstStyle/>
          <a:p>
            <a:pPr>
              <a:defRPr/>
            </a:pPr>
            <a:fld id="{6D885C13-66A5-4D66-A6C2-319BA5063639}" type="slidenum">
              <a:rPr lang="en-US" smtClean="0">
                <a:solidFill>
                  <a:srgbClr val="214877">
                    <a:tint val="75000"/>
                  </a:srgbClr>
                </a:solidFill>
              </a:rPr>
              <a:pPr>
                <a:defRPr/>
              </a:pPr>
              <a:t>46</a:t>
            </a:fld>
            <a:endParaRPr lang="en-US">
              <a:solidFill>
                <a:srgbClr val="214877">
                  <a:tint val="75000"/>
                </a:srgbClr>
              </a:solidFill>
            </a:endParaRPr>
          </a:p>
        </p:txBody>
      </p:sp>
      <p:sp>
        <p:nvSpPr>
          <p:cNvPr id="11" name="TextBox 10">
            <a:extLst>
              <a:ext uri="{FF2B5EF4-FFF2-40B4-BE49-F238E27FC236}">
                <a16:creationId xmlns:a16="http://schemas.microsoft.com/office/drawing/2014/main" id="{82BE6763-D5A1-BC44-BFD8-21E924A85A06}"/>
              </a:ext>
            </a:extLst>
          </p:cNvPr>
          <p:cNvSpPr txBox="1"/>
          <p:nvPr/>
        </p:nvSpPr>
        <p:spPr>
          <a:xfrm>
            <a:off x="108527" y="826061"/>
            <a:ext cx="7409873" cy="461665"/>
          </a:xfrm>
          <a:prstGeom prst="rect">
            <a:avLst/>
          </a:prstGeom>
          <a:noFill/>
        </p:spPr>
        <p:txBody>
          <a:bodyPr wrap="square" lIns="91440" tIns="45720" rIns="91440" bIns="45720" rtlCol="0" anchor="t">
            <a:spAutoFit/>
          </a:bodyPr>
          <a:lstStyle/>
          <a:p>
            <a:pPr algn="ctr"/>
            <a:r>
              <a:rPr lang="en-US" sz="2400" b="1" dirty="0"/>
              <a:t>Advancing environmental justice and energy justice</a:t>
            </a:r>
            <a:endParaRPr lang="en-US" sz="2400" b="1" dirty="0">
              <a:cs typeface="Calibri"/>
            </a:endParaRPr>
          </a:p>
        </p:txBody>
      </p:sp>
      <p:sp>
        <p:nvSpPr>
          <p:cNvPr id="12" name="TextBox 11">
            <a:extLst>
              <a:ext uri="{FF2B5EF4-FFF2-40B4-BE49-F238E27FC236}">
                <a16:creationId xmlns:a16="http://schemas.microsoft.com/office/drawing/2014/main" id="{754968D7-9AFA-0648-AB08-B4B17719E905}"/>
              </a:ext>
            </a:extLst>
          </p:cNvPr>
          <p:cNvSpPr txBox="1"/>
          <p:nvPr/>
        </p:nvSpPr>
        <p:spPr>
          <a:xfrm>
            <a:off x="530291" y="1533820"/>
            <a:ext cx="5675005" cy="452431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a:t>Deeply integrate energy and environmental justice into used fuel management through consent-based siting of interim storage and community engagement</a:t>
            </a:r>
          </a:p>
          <a:p>
            <a:pPr marL="285750" indent="-285750">
              <a:buFont typeface="Arial" panose="020B0604020202020204" pitchFamily="34" charset="0"/>
              <a:buChar char="•"/>
            </a:pPr>
            <a:r>
              <a:rPr lang="en-US" sz="2400"/>
              <a:t>Embed justice in new and advanced reactor deployments at home and abroad to deliver benefits to disadvantaged, historically underserved, marginalized, or over-burdened communities, including transitioning fossil communities</a:t>
            </a:r>
            <a:endParaRPr lang="en-US" sz="2400">
              <a:cs typeface="Calibri"/>
            </a:endParaRPr>
          </a:p>
        </p:txBody>
      </p:sp>
      <p:pic>
        <p:nvPicPr>
          <p:cNvPr id="5" name="Picture 5">
            <a:extLst>
              <a:ext uri="{FF2B5EF4-FFF2-40B4-BE49-F238E27FC236}">
                <a16:creationId xmlns:a16="http://schemas.microsoft.com/office/drawing/2014/main" id="{78D41ED8-4BFF-3A58-FF94-C71089A252C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94468" y="1530450"/>
            <a:ext cx="3971498" cy="4240652"/>
          </a:xfrm>
          <a:prstGeom prst="rect">
            <a:avLst/>
          </a:prstGeom>
        </p:spPr>
      </p:pic>
    </p:spTree>
    <p:extLst>
      <p:ext uri="{BB962C8B-B14F-4D97-AF65-F5344CB8AC3E}">
        <p14:creationId xmlns:p14="http://schemas.microsoft.com/office/powerpoint/2010/main" val="970170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
          </a:xfrm>
          <a:solidFill>
            <a:schemeClr val="tx1"/>
          </a:solidFill>
        </p:spPr>
        <p:txBody>
          <a:bodyPr>
            <a:normAutofit/>
          </a:bodyPr>
          <a:lstStyle/>
          <a:p>
            <a:r>
              <a:rPr lang="en-US" sz="4000" dirty="0" err="1">
                <a:solidFill>
                  <a:schemeClr val="bg1"/>
                </a:solidFill>
              </a:rPr>
              <a:t>Crossscutting</a:t>
            </a:r>
            <a:r>
              <a:rPr lang="en-US" sz="4000" dirty="0">
                <a:solidFill>
                  <a:schemeClr val="bg1"/>
                </a:solidFill>
              </a:rPr>
              <a:t> Priorities: Jobs and the American Workforce	</a:t>
            </a:r>
          </a:p>
        </p:txBody>
      </p:sp>
      <p:sp>
        <p:nvSpPr>
          <p:cNvPr id="3" name="Slide Number Placeholder 2"/>
          <p:cNvSpPr>
            <a:spLocks noGrp="1"/>
          </p:cNvSpPr>
          <p:nvPr>
            <p:ph type="sldNum" sz="quarter" idx="12"/>
          </p:nvPr>
        </p:nvSpPr>
        <p:spPr/>
        <p:txBody>
          <a:bodyPr/>
          <a:lstStyle/>
          <a:p>
            <a:pPr>
              <a:defRPr/>
            </a:pPr>
            <a:fld id="{6D885C13-66A5-4D66-A6C2-319BA5063639}" type="slidenum">
              <a:rPr lang="en-US" smtClean="0">
                <a:solidFill>
                  <a:srgbClr val="214877">
                    <a:tint val="75000"/>
                  </a:srgbClr>
                </a:solidFill>
              </a:rPr>
              <a:pPr>
                <a:defRPr/>
              </a:pPr>
              <a:t>47</a:t>
            </a:fld>
            <a:endParaRPr lang="en-US">
              <a:solidFill>
                <a:srgbClr val="214877">
                  <a:tint val="75000"/>
                </a:srgbClr>
              </a:solidFill>
            </a:endParaRPr>
          </a:p>
        </p:txBody>
      </p:sp>
      <p:sp>
        <p:nvSpPr>
          <p:cNvPr id="12" name="TextBox 11">
            <a:extLst>
              <a:ext uri="{FF2B5EF4-FFF2-40B4-BE49-F238E27FC236}">
                <a16:creationId xmlns:a16="http://schemas.microsoft.com/office/drawing/2014/main" id="{754968D7-9AFA-0648-AB08-B4B17719E905}"/>
              </a:ext>
            </a:extLst>
          </p:cNvPr>
          <p:cNvSpPr txBox="1"/>
          <p:nvPr/>
        </p:nvSpPr>
        <p:spPr>
          <a:xfrm>
            <a:off x="400050" y="1706949"/>
            <a:ext cx="3526589" cy="341632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t>Put policies, processes, and funding in place to facilitate, sustain, and create millions of good-paying, nuclear energy jobs with the option to join a union</a:t>
            </a:r>
          </a:p>
          <a:p>
            <a:pPr marL="285750" indent="-285750">
              <a:buFont typeface="Arial" panose="020B0604020202020204" pitchFamily="34" charset="0"/>
              <a:buChar char="•"/>
            </a:pPr>
            <a:r>
              <a:rPr lang="en-US" dirty="0"/>
              <a:t>Through initiatives that replace retiring fossil assets with new nuclear reactors, incorporate fossil communities and their workers into the clean energy transition</a:t>
            </a:r>
            <a:endParaRPr lang="en-US" dirty="0">
              <a:cs typeface="Calibri"/>
            </a:endParaRPr>
          </a:p>
        </p:txBody>
      </p:sp>
      <p:pic>
        <p:nvPicPr>
          <p:cNvPr id="5" name="Picture 5">
            <a:extLst>
              <a:ext uri="{FF2B5EF4-FFF2-40B4-BE49-F238E27FC236}">
                <a16:creationId xmlns:a16="http://schemas.microsoft.com/office/drawing/2014/main" id="{9845B56A-9CA9-A190-DC87-BB06B84495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1712067"/>
            <a:ext cx="5568950" cy="3698449"/>
          </a:xfrm>
          <a:prstGeom prst="rect">
            <a:avLst/>
          </a:prstGeom>
        </p:spPr>
      </p:pic>
    </p:spTree>
    <p:extLst>
      <p:ext uri="{BB962C8B-B14F-4D97-AF65-F5344CB8AC3E}">
        <p14:creationId xmlns:p14="http://schemas.microsoft.com/office/powerpoint/2010/main" val="14626436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788820DC-4CC9-46AC-916B-5068BDCE7EE2}"/>
              </a:ext>
            </a:extLst>
          </p:cNvPr>
          <p:cNvSpPr>
            <a:spLocks noGrp="1"/>
          </p:cNvSpPr>
          <p:nvPr>
            <p:ph type="ctrTitle"/>
          </p:nvPr>
        </p:nvSpPr>
        <p:spPr>
          <a:xfrm>
            <a:off x="361949" y="1480569"/>
            <a:ext cx="10370219" cy="1543047"/>
          </a:xfrm>
        </p:spPr>
        <p:txBody>
          <a:bodyPr anchor="ctr"/>
          <a:lstStyle/>
          <a:p>
            <a:pPr>
              <a:lnSpc>
                <a:spcPct val="100000"/>
              </a:lnSpc>
              <a:spcBef>
                <a:spcPts val="2400"/>
              </a:spcBef>
            </a:pPr>
            <a:r>
              <a:rPr lang="en-US" altLang="en-US">
                <a:latin typeface="Calibri" panose="020F0502020204030204" pitchFamily="34" charset="0"/>
              </a:rPr>
              <a:t>Thank you!</a:t>
            </a:r>
            <a:endParaRPr lang="en-US" altLang="en-US" i="1">
              <a:latin typeface="Calibri" panose="020F0502020204030204" pitchFamily="34" charset="0"/>
            </a:endParaRPr>
          </a:p>
        </p:txBody>
      </p:sp>
      <p:sp>
        <p:nvSpPr>
          <p:cNvPr id="18435" name="Subtitle 2">
            <a:extLst>
              <a:ext uri="{FF2B5EF4-FFF2-40B4-BE49-F238E27FC236}">
                <a16:creationId xmlns:a16="http://schemas.microsoft.com/office/drawing/2014/main" id="{9DCAEBBB-1A2A-4428-889A-74E545D8DB0F}"/>
              </a:ext>
            </a:extLst>
          </p:cNvPr>
          <p:cNvSpPr>
            <a:spLocks noGrp="1"/>
          </p:cNvSpPr>
          <p:nvPr>
            <p:ph type="subTitle" idx="1"/>
          </p:nvPr>
        </p:nvSpPr>
        <p:spPr>
          <a:xfrm>
            <a:off x="400450" y="2921416"/>
            <a:ext cx="5414963" cy="2635250"/>
          </a:xfrm>
        </p:spPr>
        <p:txBody>
          <a:bodyPr/>
          <a:lstStyle/>
          <a:p>
            <a:pPr>
              <a:spcBef>
                <a:spcPts val="1200"/>
              </a:spcBef>
              <a:spcAft>
                <a:spcPts val="600"/>
              </a:spcAft>
            </a:pPr>
            <a:endParaRPr lang="en-US" altLang="en-US" sz="1800" dirty="0"/>
          </a:p>
          <a:p>
            <a:pPr>
              <a:spcBef>
                <a:spcPts val="1800"/>
              </a:spcBef>
              <a:spcAft>
                <a:spcPts val="600"/>
              </a:spcAft>
            </a:pPr>
            <a:r>
              <a:rPr lang="en-US" altLang="en-US" sz="3600" dirty="0"/>
              <a:t>Kathryn Huff</a:t>
            </a:r>
            <a:endParaRPr lang="en-US" altLang="en-US" dirty="0"/>
          </a:p>
          <a:p>
            <a:pPr>
              <a:spcBef>
                <a:spcPts val="100"/>
              </a:spcBef>
              <a:spcAft>
                <a:spcPts val="600"/>
              </a:spcAft>
            </a:pPr>
            <a:r>
              <a:rPr lang="en-US" altLang="en-US" sz="2000" dirty="0"/>
              <a:t>Assistant Secretary for Nuclear Energy</a:t>
            </a:r>
          </a:p>
        </p:txBody>
      </p:sp>
    </p:spTree>
    <p:extLst>
      <p:ext uri="{BB962C8B-B14F-4D97-AF65-F5344CB8AC3E}">
        <p14:creationId xmlns:p14="http://schemas.microsoft.com/office/powerpoint/2010/main" val="39784511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788820DC-4CC9-46AC-916B-5068BDCE7EE2}"/>
              </a:ext>
            </a:extLst>
          </p:cNvPr>
          <p:cNvSpPr>
            <a:spLocks noGrp="1"/>
          </p:cNvSpPr>
          <p:nvPr>
            <p:ph type="ctrTitle"/>
          </p:nvPr>
        </p:nvSpPr>
        <p:spPr>
          <a:xfrm>
            <a:off x="361949" y="1480569"/>
            <a:ext cx="10370219" cy="1543047"/>
          </a:xfrm>
        </p:spPr>
        <p:txBody>
          <a:bodyPr anchor="ctr"/>
          <a:lstStyle/>
          <a:p>
            <a:pPr>
              <a:lnSpc>
                <a:spcPct val="100000"/>
              </a:lnSpc>
              <a:spcBef>
                <a:spcPts val="2400"/>
              </a:spcBef>
            </a:pPr>
            <a:r>
              <a:rPr lang="en-US" altLang="en-US" dirty="0">
                <a:latin typeface="Calibri" panose="020F0502020204030204" pitchFamily="34" charset="0"/>
              </a:rPr>
              <a:t>BREAK – RECONVENE AT 10:15 AM</a:t>
            </a:r>
            <a:endParaRPr lang="en-US" altLang="en-US" i="1" dirty="0">
              <a:latin typeface="Calibri" panose="020F0502020204030204" pitchFamily="34" charset="0"/>
            </a:endParaRPr>
          </a:p>
        </p:txBody>
      </p:sp>
    </p:spTree>
    <p:extLst>
      <p:ext uri="{BB962C8B-B14F-4D97-AF65-F5344CB8AC3E}">
        <p14:creationId xmlns:p14="http://schemas.microsoft.com/office/powerpoint/2010/main" val="3659144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8D063B6D-6456-7272-DC48-FFE98C911149}"/>
              </a:ext>
            </a:extLst>
          </p:cNvPr>
          <p:cNvSpPr>
            <a:spLocks noGrp="1"/>
          </p:cNvSpPr>
          <p:nvPr>
            <p:ph type="title"/>
          </p:nvPr>
        </p:nvSpPr>
        <p:spPr/>
        <p:txBody>
          <a:bodyPr/>
          <a:lstStyle/>
          <a:p>
            <a:pPr eaLnBrk="1" hangingPunct="1"/>
            <a:r>
              <a:rPr lang="en-US" altLang="en-US" b="1"/>
              <a:t>Overview</a:t>
            </a:r>
          </a:p>
        </p:txBody>
      </p:sp>
      <p:sp>
        <p:nvSpPr>
          <p:cNvPr id="10243" name="Rectangle 3">
            <a:extLst>
              <a:ext uri="{FF2B5EF4-FFF2-40B4-BE49-F238E27FC236}">
                <a16:creationId xmlns:a16="http://schemas.microsoft.com/office/drawing/2014/main" id="{4C9A6D00-78C4-CA05-1D2E-1DCEB512ECC9}"/>
              </a:ext>
            </a:extLst>
          </p:cNvPr>
          <p:cNvSpPr>
            <a:spLocks noGrp="1"/>
          </p:cNvSpPr>
          <p:nvPr>
            <p:ph idx="1"/>
          </p:nvPr>
        </p:nvSpPr>
        <p:spPr/>
        <p:txBody>
          <a:bodyPr/>
          <a:lstStyle/>
          <a:p>
            <a:pPr eaLnBrk="1" hangingPunct="1">
              <a:lnSpc>
                <a:spcPct val="90000"/>
              </a:lnSpc>
            </a:pPr>
            <a:endParaRPr lang="en-US" altLang="en-US" b="1"/>
          </a:p>
          <a:p>
            <a:pPr eaLnBrk="1" hangingPunct="1">
              <a:lnSpc>
                <a:spcPct val="90000"/>
              </a:lnSpc>
            </a:pPr>
            <a:r>
              <a:rPr lang="en-US" altLang="en-US" b="1"/>
              <a:t>Financial Conflicts of Interest </a:t>
            </a:r>
          </a:p>
          <a:p>
            <a:pPr lvl="1" eaLnBrk="1" hangingPunct="1">
              <a:lnSpc>
                <a:spcPct val="90000"/>
              </a:lnSpc>
              <a:buFont typeface="Arial" panose="020B0604020202020204" pitchFamily="34" charset="0"/>
              <a:buNone/>
            </a:pPr>
            <a:r>
              <a:rPr lang="en-US" altLang="en-US" sz="2400" b="1"/>
              <a:t>(18 U.S.C. 208)</a:t>
            </a:r>
          </a:p>
          <a:p>
            <a:pPr eaLnBrk="1" hangingPunct="1">
              <a:lnSpc>
                <a:spcPct val="90000"/>
              </a:lnSpc>
            </a:pPr>
            <a:r>
              <a:rPr lang="en-US" altLang="en-US" b="1"/>
              <a:t>Relationship  Conflicts</a:t>
            </a:r>
          </a:p>
          <a:p>
            <a:pPr eaLnBrk="1" hangingPunct="1">
              <a:lnSpc>
                <a:spcPct val="90000"/>
              </a:lnSpc>
              <a:buFont typeface="Arial" panose="020B0604020202020204" pitchFamily="34" charset="0"/>
              <a:buNone/>
            </a:pPr>
            <a:r>
              <a:rPr lang="en-US" altLang="en-US" b="1"/>
              <a:t>     </a:t>
            </a:r>
            <a:r>
              <a:rPr lang="en-US" altLang="en-US" sz="2400" b="1"/>
              <a:t>(5 C.F.R. 2635.502)</a:t>
            </a:r>
          </a:p>
          <a:p>
            <a:pPr eaLnBrk="1" hangingPunct="1">
              <a:lnSpc>
                <a:spcPct val="90000"/>
              </a:lnSpc>
            </a:pPr>
            <a:r>
              <a:rPr lang="en-US" altLang="en-US" b="1"/>
              <a:t>Representation  Restrictions </a:t>
            </a:r>
          </a:p>
          <a:p>
            <a:pPr eaLnBrk="1" hangingPunct="1">
              <a:lnSpc>
                <a:spcPct val="90000"/>
              </a:lnSpc>
              <a:buFont typeface="Monotype Sorts" charset="2"/>
              <a:buNone/>
            </a:pPr>
            <a:r>
              <a:rPr lang="en-US" altLang="en-US" b="1"/>
              <a:t>	</a:t>
            </a:r>
            <a:r>
              <a:rPr lang="en-US" altLang="en-US" sz="2400" b="1"/>
              <a:t>(18 U.S.C. 203 &amp; 205)</a:t>
            </a:r>
          </a:p>
          <a:p>
            <a:pPr eaLnBrk="1" hangingPunct="1">
              <a:lnSpc>
                <a:spcPct val="90000"/>
              </a:lnSpc>
            </a:pPr>
            <a:r>
              <a:rPr lang="en-US" altLang="en-US" b="1"/>
              <a:t>Misuse of Position</a:t>
            </a:r>
          </a:p>
          <a:p>
            <a:pPr eaLnBrk="1" hangingPunct="1">
              <a:lnSpc>
                <a:spcPct val="90000"/>
              </a:lnSpc>
            </a:pPr>
            <a:r>
              <a:rPr lang="en-US" altLang="en-US" b="1"/>
              <a:t>Gifts</a:t>
            </a:r>
          </a:p>
          <a:p>
            <a:pPr eaLnBrk="1" hangingPunct="1">
              <a:lnSpc>
                <a:spcPct val="90000"/>
              </a:lnSpc>
              <a:buFont typeface="Arial" panose="020B0604020202020204" pitchFamily="34" charset="0"/>
              <a:buNone/>
            </a:pPr>
            <a:endParaRPr lang="en-US" altLang="en-US"/>
          </a:p>
          <a:p>
            <a:pPr lvl="1" eaLnBrk="1" hangingPunct="1">
              <a:lnSpc>
                <a:spcPct val="90000"/>
              </a:lnSpc>
              <a:buFont typeface="Monotype Sorts" charset="2"/>
              <a:buNone/>
            </a:pPr>
            <a:endParaRPr lang="en-US" altLang="en-US"/>
          </a:p>
        </p:txBody>
      </p:sp>
      <p:pic>
        <p:nvPicPr>
          <p:cNvPr id="10244" name="Picture 4" descr="Graphic: New DOE Seal in Color, Small Size">
            <a:extLst>
              <a:ext uri="{FF2B5EF4-FFF2-40B4-BE49-F238E27FC236}">
                <a16:creationId xmlns:a16="http://schemas.microsoft.com/office/drawing/2014/main" id="{F69402CB-610D-E577-C0A9-D971EE532C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04800"/>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Slide Number Placeholder 4">
            <a:extLst>
              <a:ext uri="{FF2B5EF4-FFF2-40B4-BE49-F238E27FC236}">
                <a16:creationId xmlns:a16="http://schemas.microsoft.com/office/drawing/2014/main" id="{7852AA16-2028-2B7B-0078-8DEB788C55E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fld id="{371CFCFA-29E2-4EA6-9820-A0D43CE1FAC5}" type="slidenum">
              <a:rPr lang="en-US" altLang="en-US" sz="1200">
                <a:solidFill>
                  <a:srgbClr val="898989"/>
                </a:solidFill>
                <a:latin typeface="Arial" panose="020B0604020202020204" pitchFamily="34" charset="0"/>
                <a:ea typeface="ヒラギノ角ゴ Pro W3" charset="-128"/>
              </a:rPr>
              <a:pPr>
                <a:spcBef>
                  <a:spcPct val="0"/>
                </a:spcBef>
                <a:buNone/>
              </a:pPr>
              <a:t>5</a:t>
            </a:fld>
            <a:endParaRPr lang="en-US" altLang="en-US" sz="1200">
              <a:solidFill>
                <a:srgbClr val="898989"/>
              </a:solidFill>
              <a:latin typeface="Arial" panose="020B0604020202020204" pitchFamily="34" charset="0"/>
              <a:ea typeface="ヒラギノ角ゴ Pro W3" charset="-128"/>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5">
            <a:extLst>
              <a:ext uri="{FF2B5EF4-FFF2-40B4-BE49-F238E27FC236}">
                <a16:creationId xmlns:a16="http://schemas.microsoft.com/office/drawing/2014/main" id="{48023C91-1858-484E-A85C-E2C269E5491A}"/>
              </a:ext>
            </a:extLst>
          </p:cNvPr>
          <p:cNvSpPr>
            <a:spLocks noGrp="1" noChangeArrowheads="1"/>
          </p:cNvSpPr>
          <p:nvPr>
            <p:ph type="ctrTitle"/>
          </p:nvPr>
        </p:nvSpPr>
        <p:spPr>
          <a:xfrm>
            <a:off x="517133" y="1292232"/>
            <a:ext cx="10820400" cy="2136768"/>
          </a:xfrm>
        </p:spPr>
        <p:txBody>
          <a:bodyPr/>
          <a:lstStyle/>
          <a:p>
            <a:pPr algn="l" eaLnBrk="1" hangingPunct="1">
              <a:lnSpc>
                <a:spcPct val="100000"/>
              </a:lnSpc>
              <a:spcAft>
                <a:spcPts val="1200"/>
              </a:spcAft>
            </a:pPr>
            <a:r>
              <a:rPr lang="en-US" altLang="en-US" sz="4400" b="1" dirty="0">
                <a:latin typeface="Arial" panose="020B0604020202020204" pitchFamily="34" charset="0"/>
                <a:cs typeface="Arial" panose="020B0604020202020204" pitchFamily="34" charset="0"/>
              </a:rPr>
              <a:t>Nuclear Energy in a Global Context</a:t>
            </a:r>
            <a:endParaRPr lang="en-US" altLang="en-US" sz="4400" b="1" dirty="0">
              <a:solidFill>
                <a:schemeClr val="bg1"/>
              </a:solidFill>
              <a:latin typeface="Arial" panose="020B0604020202020204" pitchFamily="34" charset="0"/>
              <a:cs typeface="Arial" panose="020B0604020202020204" pitchFamily="34" charset="0"/>
            </a:endParaRPr>
          </a:p>
        </p:txBody>
      </p:sp>
      <p:sp>
        <p:nvSpPr>
          <p:cNvPr id="29698" name="Subtitle 6">
            <a:extLst>
              <a:ext uri="{FF2B5EF4-FFF2-40B4-BE49-F238E27FC236}">
                <a16:creationId xmlns:a16="http://schemas.microsoft.com/office/drawing/2014/main" id="{46CC44A8-0BC5-474F-9547-74110D75889B}"/>
              </a:ext>
            </a:extLst>
          </p:cNvPr>
          <p:cNvSpPr>
            <a:spLocks noGrp="1" noChangeArrowheads="1"/>
          </p:cNvSpPr>
          <p:nvPr>
            <p:ph type="subTitle" idx="1"/>
          </p:nvPr>
        </p:nvSpPr>
        <p:spPr>
          <a:xfrm>
            <a:off x="6225206" y="3878383"/>
            <a:ext cx="5855958" cy="2438400"/>
          </a:xfrm>
        </p:spPr>
        <p:txBody>
          <a:bodyPr>
            <a:noAutofit/>
          </a:bodyPr>
          <a:lstStyle/>
          <a:p>
            <a:pPr algn="l" eaLnBrk="1" hangingPunct="1"/>
            <a:endParaRPr lang="en-US" altLang="en-US" sz="2000" b="1" i="1" dirty="0">
              <a:solidFill>
                <a:schemeClr val="bg1"/>
              </a:solidFill>
              <a:latin typeface="Arial" panose="020B0604020202020204" pitchFamily="34" charset="0"/>
              <a:cs typeface="Arial" panose="020B0604020202020204" pitchFamily="34" charset="0"/>
            </a:endParaRPr>
          </a:p>
          <a:p>
            <a:pPr algn="l" eaLnBrk="1" hangingPunct="1"/>
            <a:endParaRPr lang="en-US" altLang="en-US" sz="2000" b="1" i="1" dirty="0">
              <a:solidFill>
                <a:schemeClr val="bg1"/>
              </a:solidFill>
              <a:latin typeface="Arial" panose="020B0604020202020204" pitchFamily="34" charset="0"/>
              <a:cs typeface="Arial" panose="020B0604020202020204" pitchFamily="34" charset="0"/>
            </a:endParaRPr>
          </a:p>
          <a:p>
            <a:pPr algn="l" eaLnBrk="1" hangingPunct="1"/>
            <a:r>
              <a:rPr lang="en-US" altLang="en-US" sz="1800" b="1" dirty="0">
                <a:solidFill>
                  <a:schemeClr val="bg1"/>
                </a:solidFill>
                <a:latin typeface="Arial" panose="020B0604020202020204" pitchFamily="34" charset="0"/>
                <a:cs typeface="Arial" panose="020B0604020202020204" pitchFamily="34" charset="0"/>
              </a:rPr>
              <a:t>Jac Goodman</a:t>
            </a:r>
          </a:p>
          <a:p>
            <a:pPr algn="l" eaLnBrk="1" hangingPunct="1"/>
            <a:r>
              <a:rPr lang="en-US" altLang="en-US" sz="1800" b="0" i="1" dirty="0">
                <a:latin typeface="Arial" panose="020B0604020202020204" pitchFamily="34" charset="0"/>
              </a:rPr>
              <a:t>Associate Deputy Assistant Secretary for</a:t>
            </a:r>
          </a:p>
          <a:p>
            <a:pPr algn="l" eaLnBrk="1" hangingPunct="1"/>
            <a:r>
              <a:rPr lang="en-US" altLang="en-US" sz="1800" i="1" dirty="0">
                <a:latin typeface="Arial" panose="020B0604020202020204" pitchFamily="34" charset="0"/>
              </a:rPr>
              <a:t>  International Nuclear Energy Policy and Cooperation</a:t>
            </a:r>
            <a:endParaRPr lang="en-US" altLang="en-US" sz="1800" b="0" i="1" dirty="0">
              <a:latin typeface="Arial" panose="020B0604020202020204" pitchFamily="34" charset="0"/>
            </a:endParaRPr>
          </a:p>
          <a:p>
            <a:pPr algn="l" eaLnBrk="1" hangingPunct="1"/>
            <a:r>
              <a:rPr lang="en-US" altLang="en-US" sz="1800" b="0" i="1" dirty="0">
                <a:solidFill>
                  <a:schemeClr val="bg1"/>
                </a:solidFill>
                <a:latin typeface="Arial" panose="020B0604020202020204" pitchFamily="34" charset="0"/>
                <a:cs typeface="Arial" panose="020B0604020202020204" pitchFamily="34" charset="0"/>
              </a:rPr>
              <a:t>Office of Nuclear Energy</a:t>
            </a:r>
          </a:p>
          <a:p>
            <a:pPr algn="l" eaLnBrk="1" hangingPunct="1"/>
            <a:r>
              <a:rPr lang="en-US" altLang="en-US" sz="1800" i="1" dirty="0">
                <a:latin typeface="Arial" panose="020B0604020202020204" pitchFamily="34" charset="0"/>
                <a:cs typeface="Arial" panose="020B0604020202020204" pitchFamily="34" charset="0"/>
              </a:rPr>
              <a:t>U.S. Department of Energy</a:t>
            </a:r>
            <a:endParaRPr lang="en-US" altLang="en-US" sz="1800" b="0" i="1" dirty="0">
              <a:solidFill>
                <a:schemeClr val="bg1"/>
              </a:solidFill>
              <a:latin typeface="Arial" panose="020B0604020202020204" pitchFamily="34" charset="0"/>
              <a:cs typeface="Arial" panose="020B0604020202020204" pitchFamily="34" charset="0"/>
            </a:endParaRPr>
          </a:p>
          <a:p>
            <a:pPr algn="l" eaLnBrk="1" hangingPunct="1"/>
            <a:endParaRPr lang="en-US" altLang="en-US" sz="2000" b="1" dirty="0">
              <a:solidFill>
                <a:schemeClr val="bg1"/>
              </a:solidFill>
              <a:latin typeface="Arial" panose="020B0604020202020204" pitchFamily="34" charset="0"/>
              <a:cs typeface="Arial" panose="020B0604020202020204" pitchFamily="34" charset="0"/>
            </a:endParaRPr>
          </a:p>
          <a:p>
            <a:pPr algn="l" eaLnBrk="1" hangingPunct="1"/>
            <a:endParaRPr lang="en-US" altLang="en-US" sz="2000" b="1"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B636CE-D009-408D-A330-6F4427DA1C3A}"/>
              </a:ext>
            </a:extLst>
          </p:cNvPr>
          <p:cNvSpPr>
            <a:spLocks noGrp="1"/>
          </p:cNvSpPr>
          <p:nvPr>
            <p:ph idx="1"/>
          </p:nvPr>
        </p:nvSpPr>
        <p:spPr>
          <a:xfrm>
            <a:off x="582039" y="1239279"/>
            <a:ext cx="11396601" cy="4876800"/>
          </a:xfrm>
        </p:spPr>
        <p:txBody>
          <a:bodyPr anchor="ctr"/>
          <a:lstStyle/>
          <a:p>
            <a:pPr>
              <a:spcBef>
                <a:spcPts val="1200"/>
              </a:spcBef>
            </a:pPr>
            <a:r>
              <a:rPr lang="en-US" sz="3200" dirty="0"/>
              <a:t>Overview of the Office of International Nuclear Energy Policy and Cooperation (NE-6)</a:t>
            </a:r>
          </a:p>
          <a:p>
            <a:pPr>
              <a:spcBef>
                <a:spcPts val="1200"/>
              </a:spcBef>
            </a:pPr>
            <a:r>
              <a:rPr lang="en-US" sz="3200" dirty="0">
                <a:ea typeface="ＭＳ Ｐゴシック"/>
              </a:rPr>
              <a:t>NE-6 and U.S. Efforts to Promote U.S. Leadership in Nuclear Energy.</a:t>
            </a:r>
          </a:p>
          <a:p>
            <a:pPr>
              <a:spcBef>
                <a:spcPts val="1200"/>
              </a:spcBef>
            </a:pPr>
            <a:r>
              <a:rPr lang="en-US" sz="3200" dirty="0">
                <a:ea typeface="ＭＳ Ｐゴシック"/>
              </a:rPr>
              <a:t>Key Challenges and Opportunities.</a:t>
            </a:r>
          </a:p>
          <a:p>
            <a:pPr>
              <a:spcBef>
                <a:spcPts val="1200"/>
              </a:spcBef>
            </a:pPr>
            <a:endParaRPr lang="en-US" sz="1500" dirty="0"/>
          </a:p>
        </p:txBody>
      </p:sp>
      <p:sp>
        <p:nvSpPr>
          <p:cNvPr id="3" name="Title 2">
            <a:extLst>
              <a:ext uri="{FF2B5EF4-FFF2-40B4-BE49-F238E27FC236}">
                <a16:creationId xmlns:a16="http://schemas.microsoft.com/office/drawing/2014/main" id="{6EE6325D-4847-4478-B569-774E3C6675AF}"/>
              </a:ext>
            </a:extLst>
          </p:cNvPr>
          <p:cNvSpPr>
            <a:spLocks noGrp="1"/>
          </p:cNvSpPr>
          <p:nvPr>
            <p:ph type="title"/>
          </p:nvPr>
        </p:nvSpPr>
        <p:spPr>
          <a:xfrm>
            <a:off x="237067" y="0"/>
            <a:ext cx="9017292" cy="901700"/>
          </a:xfrm>
        </p:spPr>
        <p:txBody>
          <a:bodyPr/>
          <a:lstStyle/>
          <a:p>
            <a:r>
              <a:rPr lang="en-US" dirty="0"/>
              <a:t>Topics</a:t>
            </a:r>
          </a:p>
        </p:txBody>
      </p:sp>
    </p:spTree>
    <p:extLst>
      <p:ext uri="{BB962C8B-B14F-4D97-AF65-F5344CB8AC3E}">
        <p14:creationId xmlns:p14="http://schemas.microsoft.com/office/powerpoint/2010/main" val="32050472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760D17-6F61-633F-B201-BEA63268043A}"/>
              </a:ext>
            </a:extLst>
          </p:cNvPr>
          <p:cNvSpPr>
            <a:spLocks noGrp="1"/>
          </p:cNvSpPr>
          <p:nvPr>
            <p:ph idx="1"/>
          </p:nvPr>
        </p:nvSpPr>
        <p:spPr>
          <a:xfrm>
            <a:off x="609600" y="1451527"/>
            <a:ext cx="10972800" cy="4876800"/>
          </a:xfrm>
        </p:spPr>
        <p:txBody>
          <a:bodyPr/>
          <a:lstStyle/>
          <a:p>
            <a:r>
              <a:rPr lang="en-US" sz="2200">
                <a:ea typeface="ＭＳ Ｐゴシック"/>
              </a:rPr>
              <a:t>NE-6 supports the development of partnerships that contribute to bilateral and multilateral civil nuclear research and development (R&amp;D) with countries that have advanced nuclear programs and offers technical expertise and assistance to support embarking countries developing a civilian nuclear program. </a:t>
            </a:r>
            <a:endParaRPr lang="en-US" sz="2200" dirty="0"/>
          </a:p>
          <a:p>
            <a:r>
              <a:rPr lang="en-US" sz="2200">
                <a:ea typeface="ＭＳ Ｐゴシック"/>
              </a:rPr>
              <a:t>NE-6 supports and coordinates:</a:t>
            </a:r>
          </a:p>
          <a:p>
            <a:pPr lvl="1"/>
            <a:r>
              <a:rPr lang="en-US" sz="1800">
                <a:ea typeface="ＭＳ Ｐゴシック"/>
              </a:rPr>
              <a:t>Bilateral technical cooperation (lab-to-lab coordinated R&amp;D, action plans)</a:t>
            </a:r>
          </a:p>
          <a:p>
            <a:pPr lvl="1"/>
            <a:r>
              <a:rPr lang="en-US" sz="1800">
                <a:ea typeface="ＭＳ Ｐゴシック"/>
              </a:rPr>
              <a:t>Internships/educational exchanges</a:t>
            </a:r>
          </a:p>
          <a:p>
            <a:pPr lvl="1"/>
            <a:r>
              <a:rPr lang="en-US" sz="1800">
                <a:ea typeface="ＭＳ Ｐゴシック"/>
              </a:rPr>
              <a:t>Technical support on nuclear safety, including operator training and development of safety-related products, like PRAs and EOPs</a:t>
            </a:r>
          </a:p>
          <a:p>
            <a:pPr lvl="1"/>
            <a:r>
              <a:rPr lang="en-US" sz="1800">
                <a:ea typeface="ＭＳ Ｐゴシック"/>
              </a:rPr>
              <a:t>Technical exchanges (personnel exchanges, cooperative R&amp;D)</a:t>
            </a:r>
          </a:p>
          <a:p>
            <a:pPr lvl="1"/>
            <a:r>
              <a:rPr lang="en-US" sz="1800">
                <a:ea typeface="ＭＳ Ｐゴシック"/>
              </a:rPr>
              <a:t>Feasibility studies (simulators, energy feasibility studies, grid analyses comparative studies of energy options)</a:t>
            </a:r>
          </a:p>
          <a:p>
            <a:pPr lvl="1"/>
            <a:r>
              <a:rPr lang="en-US" sz="1800">
                <a:ea typeface="ＭＳ Ｐゴシック"/>
              </a:rPr>
              <a:t>Training (Online nuclear energy science and engineering, curriculum, online/remote training webinars)</a:t>
            </a:r>
          </a:p>
          <a:p>
            <a:endParaRPr lang="en-US" sz="2000" dirty="0"/>
          </a:p>
          <a:p>
            <a:endParaRPr lang="en-US" sz="2000" dirty="0"/>
          </a:p>
          <a:p>
            <a:endParaRPr lang="en-US" dirty="0"/>
          </a:p>
        </p:txBody>
      </p:sp>
      <p:sp>
        <p:nvSpPr>
          <p:cNvPr id="3" name="Title 2">
            <a:extLst>
              <a:ext uri="{FF2B5EF4-FFF2-40B4-BE49-F238E27FC236}">
                <a16:creationId xmlns:a16="http://schemas.microsoft.com/office/drawing/2014/main" id="{767A4D1D-E470-D9DB-7B99-B09D15DE4EEC}"/>
              </a:ext>
            </a:extLst>
          </p:cNvPr>
          <p:cNvSpPr>
            <a:spLocks noGrp="1"/>
          </p:cNvSpPr>
          <p:nvPr>
            <p:ph type="title"/>
          </p:nvPr>
        </p:nvSpPr>
        <p:spPr>
          <a:xfrm>
            <a:off x="237067" y="0"/>
            <a:ext cx="9081594" cy="901700"/>
          </a:xfrm>
        </p:spPr>
        <p:txBody>
          <a:bodyPr/>
          <a:lstStyle/>
          <a:p>
            <a:r>
              <a:rPr lang="en-US" dirty="0"/>
              <a:t>DOE-NE’s Office of International Nuclear Energy Policy and Cooperation (NE-6)</a:t>
            </a:r>
          </a:p>
        </p:txBody>
      </p:sp>
    </p:spTree>
    <p:extLst>
      <p:ext uri="{BB962C8B-B14F-4D97-AF65-F5344CB8AC3E}">
        <p14:creationId xmlns:p14="http://schemas.microsoft.com/office/powerpoint/2010/main" val="6801633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5F51AC-099B-E7F7-5C4A-3E481CCDD29F}"/>
              </a:ext>
            </a:extLst>
          </p:cNvPr>
          <p:cNvSpPr>
            <a:spLocks noGrp="1"/>
          </p:cNvSpPr>
          <p:nvPr>
            <p:ph idx="1"/>
          </p:nvPr>
        </p:nvSpPr>
        <p:spPr>
          <a:xfrm>
            <a:off x="609600" y="1590675"/>
            <a:ext cx="7052109" cy="4876800"/>
          </a:xfrm>
        </p:spPr>
        <p:txBody>
          <a:bodyPr/>
          <a:lstStyle/>
          <a:p>
            <a:r>
              <a:rPr lang="en-US" sz="2400" dirty="0"/>
              <a:t>Nuclear energy remains an important source of clean energy generation in the United States and around the world.</a:t>
            </a:r>
          </a:p>
          <a:p>
            <a:r>
              <a:rPr lang="en-US" sz="2400" dirty="0"/>
              <a:t>Nuclear energy will continue playing a crucial role in addressing sustainable development, energy security, and the climate crisis.</a:t>
            </a:r>
          </a:p>
          <a:p>
            <a:r>
              <a:rPr lang="en-US" sz="2400" dirty="0"/>
              <a:t>Efforts to support the global expansion of nuclear power will have an important impact on our ability to effectively address growing energy concerns and the climate crisis.</a:t>
            </a:r>
          </a:p>
        </p:txBody>
      </p:sp>
      <p:sp>
        <p:nvSpPr>
          <p:cNvPr id="3" name="Title 2">
            <a:extLst>
              <a:ext uri="{FF2B5EF4-FFF2-40B4-BE49-F238E27FC236}">
                <a16:creationId xmlns:a16="http://schemas.microsoft.com/office/drawing/2014/main" id="{B29569AF-EEEA-DEB4-853D-6BF4042FAE06}"/>
              </a:ext>
            </a:extLst>
          </p:cNvPr>
          <p:cNvSpPr>
            <a:spLocks noGrp="1"/>
          </p:cNvSpPr>
          <p:nvPr>
            <p:ph type="title"/>
          </p:nvPr>
        </p:nvSpPr>
        <p:spPr/>
        <p:txBody>
          <a:bodyPr/>
          <a:lstStyle/>
          <a:p>
            <a:r>
              <a:rPr lang="en-US" dirty="0"/>
              <a:t>Nuclear Energy and the Climate Crisis</a:t>
            </a:r>
          </a:p>
        </p:txBody>
      </p:sp>
      <p:grpSp>
        <p:nvGrpSpPr>
          <p:cNvPr id="4" name="Group 3">
            <a:extLst>
              <a:ext uri="{FF2B5EF4-FFF2-40B4-BE49-F238E27FC236}">
                <a16:creationId xmlns:a16="http://schemas.microsoft.com/office/drawing/2014/main" id="{C637CF08-9E82-D61B-7785-22459772FB9C}"/>
              </a:ext>
            </a:extLst>
          </p:cNvPr>
          <p:cNvGrpSpPr/>
          <p:nvPr/>
        </p:nvGrpSpPr>
        <p:grpSpPr>
          <a:xfrm>
            <a:off x="7993651" y="1983155"/>
            <a:ext cx="3819110" cy="3850351"/>
            <a:chOff x="8022679" y="1750485"/>
            <a:chExt cx="3819110" cy="3831818"/>
          </a:xfrm>
          <a:solidFill>
            <a:schemeClr val="accent3">
              <a:lumMod val="75000"/>
            </a:schemeClr>
          </a:solidFill>
        </p:grpSpPr>
        <p:sp>
          <p:nvSpPr>
            <p:cNvPr id="6" name="TextBox 5">
              <a:extLst>
                <a:ext uri="{FF2B5EF4-FFF2-40B4-BE49-F238E27FC236}">
                  <a16:creationId xmlns:a16="http://schemas.microsoft.com/office/drawing/2014/main" id="{6EA12894-08F2-1399-C62D-AA2104615FE3}"/>
                </a:ext>
              </a:extLst>
            </p:cNvPr>
            <p:cNvSpPr txBox="1"/>
            <p:nvPr/>
          </p:nvSpPr>
          <p:spPr>
            <a:xfrm>
              <a:off x="8022679" y="1750485"/>
              <a:ext cx="3652341" cy="31393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50565C"/>
                  </a:solidFill>
                  <a:effectLst/>
                  <a:uLnTx/>
                  <a:uFillTx/>
                  <a:latin typeface="Franklin Gothic Book" panose="020B0503020102020204" pitchFamily="34" charset="0"/>
                  <a:ea typeface="+mn-ea"/>
                  <a:cs typeface="+mn-cs"/>
                </a:rPr>
                <a:t>The global clean energy transition will require deploying, at massive scale, the full range of clean energy technologies available, including nuclear energy, over the next decade and beyond....The Biden Administration maintains the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50565C"/>
                  </a:solidFill>
                  <a:effectLst/>
                  <a:uLnTx/>
                  <a:uFillTx/>
                  <a:latin typeface="Franklin Gothic Book" panose="020B0503020102020204" pitchFamily="34" charset="0"/>
                  <a:ea typeface="+mn-ea"/>
                  <a:cs typeface="+mn-cs"/>
                </a:rPr>
                <a:t>United States’ decades long commitment to advancing nuclear energy as a solution to the climate crisis at home and abroad. </a:t>
              </a:r>
            </a:p>
          </p:txBody>
        </p:sp>
        <p:sp>
          <p:nvSpPr>
            <p:cNvPr id="7" name="TextBox 6">
              <a:extLst>
                <a:ext uri="{FF2B5EF4-FFF2-40B4-BE49-F238E27FC236}">
                  <a16:creationId xmlns:a16="http://schemas.microsoft.com/office/drawing/2014/main" id="{64F84AC0-1D05-C537-73B4-9FB025B2AD58}"/>
                </a:ext>
              </a:extLst>
            </p:cNvPr>
            <p:cNvSpPr txBox="1"/>
            <p:nvPr/>
          </p:nvSpPr>
          <p:spPr>
            <a:xfrm>
              <a:off x="8363618" y="4889806"/>
              <a:ext cx="3478171" cy="6924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50565C"/>
                  </a:solidFill>
                  <a:effectLst/>
                  <a:uLnTx/>
                  <a:uFillTx/>
                  <a:latin typeface="Franklin Gothic Book" panose="020B0503020102020204" pitchFamily="34" charset="0"/>
                  <a:ea typeface="+mn-ea"/>
                  <a:cs typeface="+mn-cs"/>
                </a:rPr>
                <a:t>John Kerry</a:t>
              </a:r>
              <a:r>
                <a:rPr kumimoji="0" lang="en-US" sz="1300" b="0" i="0" u="none" strike="noStrike" kern="1200" cap="none" spc="0" normalizeH="0" baseline="0" noProof="0" dirty="0">
                  <a:ln>
                    <a:noFill/>
                  </a:ln>
                  <a:solidFill>
                    <a:srgbClr val="50565C"/>
                  </a:solidFill>
                  <a:effectLst/>
                  <a:uLnTx/>
                  <a:uFillTx/>
                  <a:latin typeface="Franklin Gothic Book" panose="020B0503020102020204" pitchFamily="34" charset="0"/>
                  <a:ea typeface="+mn-ea"/>
                  <a:cs typeface="+mn-cs"/>
                </a:rPr>
                <a:t>, Special Presidential Envoy for Climate, from the U.S. Statement in the IAEA’s </a:t>
              </a:r>
              <a:r>
                <a:rPr kumimoji="0" lang="en-US" sz="1300" b="0" i="1" u="none" strike="noStrike" kern="1200" cap="none" spc="0" normalizeH="0" baseline="0" noProof="0" dirty="0">
                  <a:ln>
                    <a:noFill/>
                  </a:ln>
                  <a:solidFill>
                    <a:srgbClr val="50565C"/>
                  </a:solidFill>
                  <a:effectLst/>
                  <a:uLnTx/>
                  <a:uFillTx/>
                  <a:latin typeface="Franklin Gothic Book" panose="020B0503020102020204" pitchFamily="34" charset="0"/>
                  <a:ea typeface="+mn-ea"/>
                  <a:cs typeface="+mn-cs"/>
                </a:rPr>
                <a:t>Nuclear Energy for a Net Zero World</a:t>
              </a:r>
              <a:r>
                <a:rPr kumimoji="0" lang="en-US" sz="1300" b="0" i="0" u="none" strike="noStrike" kern="1200" cap="none" spc="0" normalizeH="0" baseline="0" noProof="0" dirty="0">
                  <a:ln>
                    <a:noFill/>
                  </a:ln>
                  <a:solidFill>
                    <a:srgbClr val="50565C"/>
                  </a:solidFill>
                  <a:effectLst/>
                  <a:uLnTx/>
                  <a:uFillTx/>
                  <a:latin typeface="Franklin Gothic Book" panose="020B0503020102020204" pitchFamily="34" charset="0"/>
                  <a:ea typeface="+mn-ea"/>
                  <a:cs typeface="+mn-cs"/>
                </a:rPr>
                <a:t>,</a:t>
              </a:r>
            </a:p>
          </p:txBody>
        </p:sp>
      </p:grpSp>
    </p:spTree>
    <p:extLst>
      <p:ext uri="{BB962C8B-B14F-4D97-AF65-F5344CB8AC3E}">
        <p14:creationId xmlns:p14="http://schemas.microsoft.com/office/powerpoint/2010/main" val="8361398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4B6CB2-A6F0-FBCD-39E9-088DECC5F165}"/>
              </a:ext>
            </a:extLst>
          </p:cNvPr>
          <p:cNvSpPr>
            <a:spLocks noGrp="1"/>
          </p:cNvSpPr>
          <p:nvPr>
            <p:ph idx="1"/>
          </p:nvPr>
        </p:nvSpPr>
        <p:spPr>
          <a:xfrm>
            <a:off x="609600" y="1451528"/>
            <a:ext cx="10972800" cy="4876800"/>
          </a:xfrm>
        </p:spPr>
        <p:txBody>
          <a:bodyPr/>
          <a:lstStyle/>
          <a:p>
            <a:r>
              <a:rPr lang="en-US" sz="2300">
                <a:ea typeface="+mn-lt"/>
                <a:cs typeface="+mn-lt"/>
              </a:rPr>
              <a:t>Building on our long-standing cooperation with Ukraine on nuclear safety, NE-6 has worked to coordinate additional funding support to Ukraine’s nuclear power plants. </a:t>
            </a:r>
            <a:endParaRPr lang="en-US"/>
          </a:p>
          <a:p>
            <a:r>
              <a:rPr lang="en-US" sz="2300">
                <a:ea typeface="ＭＳ Ｐゴシック"/>
              </a:rPr>
              <a:t>We have reoriented our messaging and engagement strategies so that they emphasize nuclear power’s contribution to energy security, as well as its role in battling climate change.</a:t>
            </a:r>
          </a:p>
          <a:p>
            <a:r>
              <a:rPr lang="en-US" sz="2300" dirty="0"/>
              <a:t>We facilitated the convening of two, high-level nuclear energy-focused meetings under the Partnership for Transatlantic Energy and Climate Cooperation (P-TECC) in Prague in Bucharest.</a:t>
            </a:r>
          </a:p>
          <a:p>
            <a:r>
              <a:rPr lang="en-US" sz="2300" dirty="0"/>
              <a:t>We will be working with industry within P-TECC on supply chain mapping to support countries looking for an alternative to Russia.</a:t>
            </a:r>
          </a:p>
          <a:p>
            <a:endParaRPr lang="en-US" dirty="0"/>
          </a:p>
          <a:p>
            <a:endParaRPr lang="en-US" dirty="0"/>
          </a:p>
        </p:txBody>
      </p:sp>
      <p:sp>
        <p:nvSpPr>
          <p:cNvPr id="3" name="Title 2">
            <a:extLst>
              <a:ext uri="{FF2B5EF4-FFF2-40B4-BE49-F238E27FC236}">
                <a16:creationId xmlns:a16="http://schemas.microsoft.com/office/drawing/2014/main" id="{98F71767-C4E7-0642-21E7-33F3D0A517E1}"/>
              </a:ext>
            </a:extLst>
          </p:cNvPr>
          <p:cNvSpPr>
            <a:spLocks noGrp="1"/>
          </p:cNvSpPr>
          <p:nvPr>
            <p:ph type="title"/>
          </p:nvPr>
        </p:nvSpPr>
        <p:spPr>
          <a:xfrm>
            <a:off x="237067" y="0"/>
            <a:ext cx="8608759" cy="901700"/>
          </a:xfrm>
        </p:spPr>
        <p:txBody>
          <a:bodyPr/>
          <a:lstStyle/>
          <a:p>
            <a:r>
              <a:rPr lang="en-US" dirty="0"/>
              <a:t>NE-6’s Response to the War in Ukraine</a:t>
            </a:r>
          </a:p>
        </p:txBody>
      </p:sp>
    </p:spTree>
    <p:extLst>
      <p:ext uri="{BB962C8B-B14F-4D97-AF65-F5344CB8AC3E}">
        <p14:creationId xmlns:p14="http://schemas.microsoft.com/office/powerpoint/2010/main" val="2108815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4B6CB2-A6F0-FBCD-39E9-088DECC5F165}"/>
              </a:ext>
            </a:extLst>
          </p:cNvPr>
          <p:cNvSpPr>
            <a:spLocks noGrp="1"/>
          </p:cNvSpPr>
          <p:nvPr>
            <p:ph idx="1"/>
          </p:nvPr>
        </p:nvSpPr>
        <p:spPr>
          <a:xfrm>
            <a:off x="609600" y="1472076"/>
            <a:ext cx="10972800" cy="4876800"/>
          </a:xfrm>
        </p:spPr>
        <p:txBody>
          <a:bodyPr/>
          <a:lstStyle/>
          <a:p>
            <a:r>
              <a:rPr lang="en-US" sz="2200" dirty="0"/>
              <a:t>Russia’s invasion has demonstrated that it is an unreliable and irresponsible supplier.</a:t>
            </a:r>
          </a:p>
          <a:p>
            <a:r>
              <a:rPr lang="en-US" sz="2200" dirty="0"/>
              <a:t>The crisis in Ukraine is having a transformative effect on prospects for nuclear power, particularly in Europe:</a:t>
            </a:r>
          </a:p>
          <a:p>
            <a:pPr lvl="1"/>
            <a:r>
              <a:rPr lang="en-US" sz="2200" dirty="0"/>
              <a:t>Delayed phase-outs in Belgium and Germany and new reactor plans in The Netherlands.</a:t>
            </a:r>
          </a:p>
          <a:p>
            <a:pPr lvl="1"/>
            <a:r>
              <a:rPr lang="en-US" sz="2200" dirty="0"/>
              <a:t>Reevaluation of Russia’s role as supplier to VVER fleet in central/eastern Europe.</a:t>
            </a:r>
          </a:p>
          <a:p>
            <a:pPr lvl="1"/>
            <a:r>
              <a:rPr lang="en-US" sz="2200" dirty="0"/>
              <a:t>Inclusion of nuclear energy in the EU’s Sustainable Energy Taxonomy</a:t>
            </a:r>
          </a:p>
          <a:p>
            <a:r>
              <a:rPr lang="en-US" sz="2200" dirty="0"/>
              <a:t>Russia’s isolation has the potential to expand global opportunities for the United States, but competition from China and other non-malign competitors remains.</a:t>
            </a:r>
          </a:p>
          <a:p>
            <a:endParaRPr lang="en-US" dirty="0"/>
          </a:p>
        </p:txBody>
      </p:sp>
      <p:sp>
        <p:nvSpPr>
          <p:cNvPr id="3" name="Title 2">
            <a:extLst>
              <a:ext uri="{FF2B5EF4-FFF2-40B4-BE49-F238E27FC236}">
                <a16:creationId xmlns:a16="http://schemas.microsoft.com/office/drawing/2014/main" id="{98F71767-C4E7-0642-21E7-33F3D0A517E1}"/>
              </a:ext>
            </a:extLst>
          </p:cNvPr>
          <p:cNvSpPr>
            <a:spLocks noGrp="1"/>
          </p:cNvSpPr>
          <p:nvPr>
            <p:ph type="title"/>
          </p:nvPr>
        </p:nvSpPr>
        <p:spPr>
          <a:xfrm>
            <a:off x="237067" y="0"/>
            <a:ext cx="8608759" cy="901700"/>
          </a:xfrm>
        </p:spPr>
        <p:txBody>
          <a:bodyPr/>
          <a:lstStyle/>
          <a:p>
            <a:r>
              <a:rPr lang="en-US" dirty="0"/>
              <a:t>Impacts of Russia’s Invasion of Ukraine</a:t>
            </a:r>
          </a:p>
        </p:txBody>
      </p:sp>
    </p:spTree>
    <p:extLst>
      <p:ext uri="{BB962C8B-B14F-4D97-AF65-F5344CB8AC3E}">
        <p14:creationId xmlns:p14="http://schemas.microsoft.com/office/powerpoint/2010/main" val="37146163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B636CE-D009-408D-A330-6F4427DA1C3A}"/>
              </a:ext>
            </a:extLst>
          </p:cNvPr>
          <p:cNvSpPr>
            <a:spLocks noGrp="1"/>
          </p:cNvSpPr>
          <p:nvPr>
            <p:ph idx="1"/>
          </p:nvPr>
        </p:nvSpPr>
        <p:spPr>
          <a:xfrm>
            <a:off x="592313" y="1331747"/>
            <a:ext cx="11254361" cy="4876800"/>
          </a:xfrm>
        </p:spPr>
        <p:txBody>
          <a:bodyPr anchor="ctr"/>
          <a:lstStyle/>
          <a:p>
            <a:pPr>
              <a:spcBef>
                <a:spcPts val="600"/>
              </a:spcBef>
              <a:buFont typeface="Arial" panose="020B0604020202020204" pitchFamily="34" charset="0"/>
              <a:buChar char="•"/>
            </a:pPr>
            <a:r>
              <a:rPr lang="en-US" sz="2200" dirty="0">
                <a:ea typeface="ＭＳ Ｐゴシック"/>
              </a:rPr>
              <a:t>Government-to-government and industry-to-industry relationships are critical.</a:t>
            </a:r>
          </a:p>
          <a:p>
            <a:pPr lvl="1">
              <a:spcBef>
                <a:spcPts val="600"/>
              </a:spcBef>
              <a:buFont typeface="Arial" panose="020B0604020202020204" pitchFamily="34" charset="0"/>
              <a:buChar char="•"/>
            </a:pPr>
            <a:r>
              <a:rPr lang="en-US" sz="2200" dirty="0">
                <a:ea typeface="ＭＳ Ｐゴシック"/>
              </a:rPr>
              <a:t>The implementation of our Intergovernmental Agreements has involved intense, time- and resource-consuming engagement and relationship building.</a:t>
            </a:r>
          </a:p>
          <a:p>
            <a:pPr>
              <a:spcBef>
                <a:spcPts val="600"/>
              </a:spcBef>
              <a:buFont typeface="Arial" panose="020B0604020202020204" pitchFamily="34" charset="0"/>
              <a:buChar char="•"/>
            </a:pPr>
            <a:r>
              <a:rPr lang="en-US" sz="2200" dirty="0">
                <a:ea typeface="ＭＳ Ｐゴシック"/>
              </a:rPr>
              <a:t>Project financing remains a critical challenge for international nuclear power projects.</a:t>
            </a:r>
          </a:p>
          <a:p>
            <a:pPr lvl="1">
              <a:spcBef>
                <a:spcPts val="600"/>
              </a:spcBef>
              <a:buFont typeface="Arial" panose="020B0604020202020204" pitchFamily="34" charset="0"/>
              <a:buChar char="•"/>
            </a:pPr>
            <a:r>
              <a:rPr lang="en-US" sz="2200" dirty="0">
                <a:ea typeface="ＭＳ Ｐゴシック"/>
              </a:rPr>
              <a:t>NE-6 is actively seeking solutions for augmenting EXIM and DFC capabilities.</a:t>
            </a:r>
          </a:p>
          <a:p>
            <a:pPr lvl="1">
              <a:spcBef>
                <a:spcPts val="600"/>
              </a:spcBef>
              <a:buFont typeface="Arial" panose="020B0604020202020204" pitchFamily="34" charset="0"/>
              <a:buChar char="•"/>
            </a:pPr>
            <a:r>
              <a:rPr lang="en-US" sz="2200" dirty="0">
                <a:ea typeface="ＭＳ Ｐゴシック"/>
              </a:rPr>
              <a:t>We are providing technical expertise to USTDA to support their ability to finance front-end activities.</a:t>
            </a:r>
          </a:p>
          <a:p>
            <a:pPr>
              <a:spcBef>
                <a:spcPts val="600"/>
              </a:spcBef>
              <a:buFont typeface="Arial" panose="020B0604020202020204" pitchFamily="34" charset="0"/>
              <a:buChar char="•"/>
            </a:pPr>
            <a:r>
              <a:rPr lang="en-US" sz="2200" dirty="0">
                <a:ea typeface="ＭＳ Ｐゴシック"/>
              </a:rPr>
              <a:t>Both embarking and expanding countries require nuclear infrastructure development support, an area in which NE-6 and our interagency partners play an important role and will need sustained resources in the coming years.</a:t>
            </a:r>
          </a:p>
          <a:p>
            <a:pPr>
              <a:spcBef>
                <a:spcPts val="600"/>
              </a:spcBef>
              <a:buFont typeface="Arial" panose="020B0604020202020204" pitchFamily="34" charset="0"/>
              <a:buChar char="•"/>
            </a:pPr>
            <a:r>
              <a:rPr lang="en-US" sz="2200" dirty="0">
                <a:ea typeface="ＭＳ Ｐゴシック"/>
              </a:rPr>
              <a:t>Nuclear liability will remain a critical focus area for bilateral engagement, including in India, where we continue to work to support the realization of the Kovvada project. </a:t>
            </a:r>
          </a:p>
          <a:p>
            <a:pPr marL="0" indent="0">
              <a:spcBef>
                <a:spcPts val="1200"/>
              </a:spcBef>
              <a:buNone/>
            </a:pPr>
            <a:endParaRPr lang="en-US" sz="3200" dirty="0">
              <a:ea typeface="ＭＳ Ｐゴシック"/>
            </a:endParaRPr>
          </a:p>
        </p:txBody>
      </p:sp>
      <p:sp>
        <p:nvSpPr>
          <p:cNvPr id="3" name="Title 2">
            <a:extLst>
              <a:ext uri="{FF2B5EF4-FFF2-40B4-BE49-F238E27FC236}">
                <a16:creationId xmlns:a16="http://schemas.microsoft.com/office/drawing/2014/main" id="{6EE6325D-4847-4478-B569-774E3C6675AF}"/>
              </a:ext>
            </a:extLst>
          </p:cNvPr>
          <p:cNvSpPr>
            <a:spLocks noGrp="1"/>
          </p:cNvSpPr>
          <p:nvPr>
            <p:ph type="title"/>
          </p:nvPr>
        </p:nvSpPr>
        <p:spPr>
          <a:xfrm>
            <a:off x="237067" y="0"/>
            <a:ext cx="9017292" cy="901700"/>
          </a:xfrm>
        </p:spPr>
        <p:txBody>
          <a:bodyPr/>
          <a:lstStyle/>
          <a:p>
            <a:pPr>
              <a:spcBef>
                <a:spcPts val="1200"/>
              </a:spcBef>
            </a:pPr>
            <a:r>
              <a:rPr lang="en-US" sz="3200" dirty="0"/>
              <a:t>Lessons-Learned from NE-6’s Engagement with Poland and Romania</a:t>
            </a:r>
          </a:p>
        </p:txBody>
      </p:sp>
    </p:spTree>
    <p:extLst>
      <p:ext uri="{BB962C8B-B14F-4D97-AF65-F5344CB8AC3E}">
        <p14:creationId xmlns:p14="http://schemas.microsoft.com/office/powerpoint/2010/main" val="2633769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7EF245-0DD0-623D-CBD1-ED5F83D4B721}"/>
              </a:ext>
            </a:extLst>
          </p:cNvPr>
          <p:cNvSpPr>
            <a:spLocks noGrp="1"/>
          </p:cNvSpPr>
          <p:nvPr>
            <p:ph idx="1"/>
          </p:nvPr>
        </p:nvSpPr>
        <p:spPr>
          <a:xfrm>
            <a:off x="609600" y="1374918"/>
            <a:ext cx="10972800" cy="4876800"/>
          </a:xfrm>
        </p:spPr>
        <p:txBody>
          <a:bodyPr/>
          <a:lstStyle/>
          <a:p>
            <a:r>
              <a:rPr lang="en-US" sz="2200" dirty="0"/>
              <a:t>All the interagency members of Team USA are on the same page regarding the need to support U.S. global leadership in nuclear power.</a:t>
            </a:r>
          </a:p>
          <a:p>
            <a:r>
              <a:rPr lang="en-US" sz="2200" dirty="0"/>
              <a:t>NE-6 is working to encourage and provide support to our global export credit agencies to maximize the use of their existing authorities.</a:t>
            </a:r>
          </a:p>
          <a:p>
            <a:r>
              <a:rPr lang="en-US" sz="2200" dirty="0"/>
              <a:t>We are also exploring how existing resources/mechanisms could be supplemented to support up to two new international nuclear power projects a year.</a:t>
            </a:r>
          </a:p>
          <a:p>
            <a:r>
              <a:rPr lang="en-US" sz="2200" dirty="0"/>
              <a:t>We are working closely with the NSC and our partners at NNSA and State to ensure that appropriate frameworks and agreements will be in place to engage key markets.</a:t>
            </a:r>
          </a:p>
          <a:p>
            <a:r>
              <a:rPr lang="en-US" sz="2200" dirty="0"/>
              <a:t>NE-6 is also engaging with both our close partners, like Canada and Japan, and non-malign competitors, including France and the ROK, on potential cooperation in third markets.</a:t>
            </a:r>
          </a:p>
        </p:txBody>
      </p:sp>
      <p:sp>
        <p:nvSpPr>
          <p:cNvPr id="3" name="Title 2">
            <a:extLst>
              <a:ext uri="{FF2B5EF4-FFF2-40B4-BE49-F238E27FC236}">
                <a16:creationId xmlns:a16="http://schemas.microsoft.com/office/drawing/2014/main" id="{030BD500-34EE-F414-720B-046A1CB38789}"/>
              </a:ext>
            </a:extLst>
          </p:cNvPr>
          <p:cNvSpPr>
            <a:spLocks noGrp="1"/>
          </p:cNvSpPr>
          <p:nvPr>
            <p:ph type="title"/>
          </p:nvPr>
        </p:nvSpPr>
        <p:spPr>
          <a:xfrm>
            <a:off x="150438" y="0"/>
            <a:ext cx="10061965" cy="901700"/>
          </a:xfrm>
        </p:spPr>
        <p:txBody>
          <a:bodyPr/>
          <a:lstStyle/>
          <a:p>
            <a:r>
              <a:rPr lang="en-US" dirty="0"/>
              <a:t>Interagency Cooperation Remains Critical to Success</a:t>
            </a:r>
          </a:p>
        </p:txBody>
      </p:sp>
    </p:spTree>
    <p:extLst>
      <p:ext uri="{BB962C8B-B14F-4D97-AF65-F5344CB8AC3E}">
        <p14:creationId xmlns:p14="http://schemas.microsoft.com/office/powerpoint/2010/main" val="11506106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D28BCC-B81D-42D2-84B2-01DA7E5FE937}"/>
              </a:ext>
            </a:extLst>
          </p:cNvPr>
          <p:cNvSpPr>
            <a:spLocks noGrp="1"/>
          </p:cNvSpPr>
          <p:nvPr>
            <p:ph type="title"/>
          </p:nvPr>
        </p:nvSpPr>
        <p:spPr>
          <a:xfrm>
            <a:off x="237067" y="0"/>
            <a:ext cx="10507133" cy="901700"/>
          </a:xfrm>
        </p:spPr>
        <p:txBody>
          <a:bodyPr/>
          <a:lstStyle/>
          <a:p>
            <a:r>
              <a:rPr lang="en-US" dirty="0"/>
              <a:t>Leveraging Our Multilateral Engagement</a:t>
            </a:r>
          </a:p>
        </p:txBody>
      </p:sp>
      <p:pic>
        <p:nvPicPr>
          <p:cNvPr id="4" name="Picture 3">
            <a:extLst>
              <a:ext uri="{FF2B5EF4-FFF2-40B4-BE49-F238E27FC236}">
                <a16:creationId xmlns:a16="http://schemas.microsoft.com/office/drawing/2014/main" id="{15964692-A41C-49A5-A8A1-2B80377DBB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061" y="1627886"/>
            <a:ext cx="2752725" cy="1009650"/>
          </a:xfrm>
          <a:prstGeom prst="rect">
            <a:avLst/>
          </a:prstGeom>
        </p:spPr>
      </p:pic>
      <p:pic>
        <p:nvPicPr>
          <p:cNvPr id="5" name="Picture 18" descr="Home">
            <a:extLst>
              <a:ext uri="{FF2B5EF4-FFF2-40B4-BE49-F238E27FC236}">
                <a16:creationId xmlns:a16="http://schemas.microsoft.com/office/drawing/2014/main" id="{259CD1B6-A82B-4448-9C19-BA4B607C52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336033" y="1709355"/>
            <a:ext cx="3566615" cy="97463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4BD8D6EE-BD88-498A-885A-0A96ED43DF89}"/>
              </a:ext>
            </a:extLst>
          </p:cNvPr>
          <p:cNvGrpSpPr/>
          <p:nvPr/>
        </p:nvGrpSpPr>
        <p:grpSpPr>
          <a:xfrm>
            <a:off x="2742877" y="3029912"/>
            <a:ext cx="5495512" cy="1320800"/>
            <a:chOff x="228600" y="2710085"/>
            <a:chExt cx="8104299" cy="1866901"/>
          </a:xfrm>
        </p:grpSpPr>
        <p:pic>
          <p:nvPicPr>
            <p:cNvPr id="7" name="Picture 15" descr="IFNEC Public">
              <a:extLst>
                <a:ext uri="{FF2B5EF4-FFF2-40B4-BE49-F238E27FC236}">
                  <a16:creationId xmlns:a16="http://schemas.microsoft.com/office/drawing/2014/main" id="{160A2A1C-46A5-4C4B-8AE2-00DF28661F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710085"/>
              <a:ext cx="1781175" cy="18669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a:extLst>
                <a:ext uri="{FF2B5EF4-FFF2-40B4-BE49-F238E27FC236}">
                  <a16:creationId xmlns:a16="http://schemas.microsoft.com/office/drawing/2014/main" id="{86FFE0BC-8346-4408-875A-E15B955EC3E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1988660" y="3252322"/>
              <a:ext cx="6344239" cy="78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9" name="Picture 14">
            <a:extLst>
              <a:ext uri="{FF2B5EF4-FFF2-40B4-BE49-F238E27FC236}">
                <a16:creationId xmlns:a16="http://schemas.microsoft.com/office/drawing/2014/main" id="{4AD5DE3F-5CC7-4243-9803-242405F8CA9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1021115" y="4723644"/>
            <a:ext cx="3566615" cy="1091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a:extLst>
              <a:ext uri="{FF2B5EF4-FFF2-40B4-BE49-F238E27FC236}">
                <a16:creationId xmlns:a16="http://schemas.microsoft.com/office/drawing/2014/main" id="{A4410B39-0322-40C4-8AA1-3875503E91F2}"/>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503172" y="4743086"/>
            <a:ext cx="3470433" cy="974636"/>
          </a:xfrm>
          <a:prstGeom prst="rect">
            <a:avLst/>
          </a:prstGeom>
        </p:spPr>
      </p:pic>
    </p:spTree>
    <p:extLst>
      <p:ext uri="{BB962C8B-B14F-4D97-AF65-F5344CB8AC3E}">
        <p14:creationId xmlns:p14="http://schemas.microsoft.com/office/powerpoint/2010/main" val="42882588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655339-6E21-5D01-80D5-7AAB1360A97D}"/>
              </a:ext>
            </a:extLst>
          </p:cNvPr>
          <p:cNvSpPr>
            <a:spLocks noGrp="1"/>
          </p:cNvSpPr>
          <p:nvPr>
            <p:ph idx="1"/>
          </p:nvPr>
        </p:nvSpPr>
        <p:spPr/>
        <p:txBody>
          <a:bodyPr/>
          <a:lstStyle/>
          <a:p>
            <a:r>
              <a:rPr lang="en-US" sz="2600" dirty="0"/>
              <a:t>NE-6 has worked to enhance our communication with industry on their international activities and engagements.</a:t>
            </a:r>
          </a:p>
          <a:p>
            <a:r>
              <a:rPr lang="en-US" sz="2600" dirty="0"/>
              <a:t>It remains critical for the NE-6 and the broader USG interagency to understand industry’s views on key medium- and long-term international market opportunities.</a:t>
            </a:r>
          </a:p>
          <a:p>
            <a:r>
              <a:rPr lang="en-US" sz="2600" dirty="0"/>
              <a:t>U.S. companies are in the best position to:</a:t>
            </a:r>
          </a:p>
          <a:p>
            <a:pPr lvl="1"/>
            <a:r>
              <a:rPr lang="en-US" sz="2600" dirty="0"/>
              <a:t>Engage and inform foreign government and industrial counterparts about their technical capabilities;</a:t>
            </a:r>
          </a:p>
          <a:p>
            <a:pPr lvl="1"/>
            <a:r>
              <a:rPr lang="en-US" sz="2600" dirty="0"/>
              <a:t>Establish the institutional and interpersonal connections needed to establish long-term supplier relationships.</a:t>
            </a:r>
          </a:p>
        </p:txBody>
      </p:sp>
      <p:sp>
        <p:nvSpPr>
          <p:cNvPr id="3" name="Title 2">
            <a:extLst>
              <a:ext uri="{FF2B5EF4-FFF2-40B4-BE49-F238E27FC236}">
                <a16:creationId xmlns:a16="http://schemas.microsoft.com/office/drawing/2014/main" id="{E707243E-6B74-2350-41E3-B1CA81DEDAF6}"/>
              </a:ext>
            </a:extLst>
          </p:cNvPr>
          <p:cNvSpPr>
            <a:spLocks noGrp="1"/>
          </p:cNvSpPr>
          <p:nvPr>
            <p:ph type="title"/>
          </p:nvPr>
        </p:nvSpPr>
        <p:spPr/>
        <p:txBody>
          <a:bodyPr/>
          <a:lstStyle/>
          <a:p>
            <a:r>
              <a:rPr lang="en-US" dirty="0"/>
              <a:t>U.S Industry is a Critical Partner</a:t>
            </a:r>
          </a:p>
        </p:txBody>
      </p:sp>
    </p:spTree>
    <p:extLst>
      <p:ext uri="{BB962C8B-B14F-4D97-AF65-F5344CB8AC3E}">
        <p14:creationId xmlns:p14="http://schemas.microsoft.com/office/powerpoint/2010/main" val="3000614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23D07E59-8CFE-7061-54D9-4C6B09691C7B}"/>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b="1" dirty="0"/>
              <a:t>Financial Conflicts</a:t>
            </a:r>
            <a:br>
              <a:rPr lang="en-US" b="1" dirty="0"/>
            </a:br>
            <a:r>
              <a:rPr lang="en-US" b="1" dirty="0"/>
              <a:t>18 U.S.C. 208</a:t>
            </a:r>
          </a:p>
        </p:txBody>
      </p:sp>
      <p:sp>
        <p:nvSpPr>
          <p:cNvPr id="11267" name="Rectangle 3">
            <a:extLst>
              <a:ext uri="{FF2B5EF4-FFF2-40B4-BE49-F238E27FC236}">
                <a16:creationId xmlns:a16="http://schemas.microsoft.com/office/drawing/2014/main" id="{40BDD724-3D01-2DFD-3B8F-07FACB863639}"/>
              </a:ext>
            </a:extLst>
          </p:cNvPr>
          <p:cNvSpPr>
            <a:spLocks noGrp="1"/>
          </p:cNvSpPr>
          <p:nvPr>
            <p:ph idx="1"/>
          </p:nvPr>
        </p:nvSpPr>
        <p:spPr/>
        <p:txBody>
          <a:bodyPr/>
          <a:lstStyle/>
          <a:p>
            <a:pPr eaLnBrk="1" hangingPunct="1">
              <a:lnSpc>
                <a:spcPct val="90000"/>
              </a:lnSpc>
            </a:pPr>
            <a:r>
              <a:rPr lang="en-US" altLang="en-US" sz="2800" b="1"/>
              <a:t>Prohibits involvement in a particular matter in which you, or spouse or dependent child has a financial interest:</a:t>
            </a:r>
          </a:p>
          <a:p>
            <a:pPr lvl="1" eaLnBrk="1" hangingPunct="1">
              <a:lnSpc>
                <a:spcPct val="90000"/>
              </a:lnSpc>
            </a:pPr>
            <a:r>
              <a:rPr lang="en-US" altLang="en-US" sz="2400" b="1"/>
              <a:t>An employee is disqualified </a:t>
            </a:r>
          </a:p>
          <a:p>
            <a:pPr lvl="1" eaLnBrk="1" hangingPunct="1">
              <a:lnSpc>
                <a:spcPct val="90000"/>
              </a:lnSpc>
            </a:pPr>
            <a:r>
              <a:rPr lang="en-US" altLang="en-US" sz="2400" b="1"/>
              <a:t>from participating personally and substantially </a:t>
            </a:r>
          </a:p>
          <a:p>
            <a:pPr lvl="1" eaLnBrk="1" hangingPunct="1">
              <a:lnSpc>
                <a:spcPct val="90000"/>
              </a:lnSpc>
            </a:pPr>
            <a:r>
              <a:rPr lang="en-US" altLang="en-US" sz="2400" b="1"/>
              <a:t>in any particular matter in which</a:t>
            </a:r>
          </a:p>
          <a:p>
            <a:pPr lvl="1" eaLnBrk="1" hangingPunct="1">
              <a:lnSpc>
                <a:spcPct val="90000"/>
              </a:lnSpc>
            </a:pPr>
            <a:r>
              <a:rPr lang="en-US" altLang="en-US" sz="2400" b="1"/>
              <a:t>the employee, or anyone whose interests are imputed to the employee, has a financial interest, </a:t>
            </a:r>
          </a:p>
          <a:p>
            <a:pPr lvl="1" eaLnBrk="1" hangingPunct="1">
              <a:lnSpc>
                <a:spcPct val="90000"/>
              </a:lnSpc>
            </a:pPr>
            <a:r>
              <a:rPr lang="en-US" altLang="en-US" sz="2400" b="1"/>
              <a:t>if the particular matter will have a direct and predictable effect on that interest.</a:t>
            </a:r>
          </a:p>
        </p:txBody>
      </p:sp>
      <p:pic>
        <p:nvPicPr>
          <p:cNvPr id="11268" name="Picture 4" descr="Graphic: New DOE Seal in Color, Small Size">
            <a:extLst>
              <a:ext uri="{FF2B5EF4-FFF2-40B4-BE49-F238E27FC236}">
                <a16:creationId xmlns:a16="http://schemas.microsoft.com/office/drawing/2014/main" id="{19463ED1-4F3E-D3D5-B6CB-6C1200723A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04800"/>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Slide Number Placeholder 4">
            <a:extLst>
              <a:ext uri="{FF2B5EF4-FFF2-40B4-BE49-F238E27FC236}">
                <a16:creationId xmlns:a16="http://schemas.microsoft.com/office/drawing/2014/main" id="{38C2B22F-62B1-CCAD-F1CA-EDDE8E88EEC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fld id="{1E50CA61-5344-4152-9962-44F2D0DA6E78}" type="slidenum">
              <a:rPr lang="en-US" altLang="en-US" sz="1200">
                <a:solidFill>
                  <a:srgbClr val="898989"/>
                </a:solidFill>
                <a:latin typeface="Arial" panose="020B0604020202020204" pitchFamily="34" charset="0"/>
                <a:ea typeface="ヒラギノ角ゴ Pro W3" charset="-128"/>
              </a:rPr>
              <a:pPr>
                <a:spcBef>
                  <a:spcPct val="0"/>
                </a:spcBef>
                <a:buNone/>
              </a:pPr>
              <a:t>6</a:t>
            </a:fld>
            <a:endParaRPr lang="en-US" altLang="en-US" sz="1200">
              <a:solidFill>
                <a:srgbClr val="898989"/>
              </a:solidFill>
              <a:latin typeface="Arial" panose="020B0604020202020204" pitchFamily="34" charset="0"/>
              <a:ea typeface="ヒラギノ角ゴ Pro W3" charset="-128"/>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C743E0-C506-6C22-5295-76F36BEA9949}"/>
              </a:ext>
            </a:extLst>
          </p:cNvPr>
          <p:cNvSpPr>
            <a:spLocks noGrp="1"/>
          </p:cNvSpPr>
          <p:nvPr>
            <p:ph idx="1"/>
          </p:nvPr>
        </p:nvSpPr>
        <p:spPr/>
        <p:txBody>
          <a:bodyPr/>
          <a:lstStyle/>
          <a:p>
            <a:r>
              <a:rPr lang="en-US" dirty="0"/>
              <a:t>August 1-26, 2022 – Nuclear Non-Proliferation Treaty Review Conference – New York City</a:t>
            </a:r>
          </a:p>
          <a:p>
            <a:r>
              <a:rPr lang="en-US" dirty="0"/>
              <a:t>September 21-23, 2022 – Global Clean Energy Action Forum (13th Clean Energy Ministerial/7th Mission Innovation Ministerial) – Pittsburgh, PA</a:t>
            </a:r>
          </a:p>
          <a:p>
            <a:r>
              <a:rPr lang="en-US" dirty="0"/>
              <a:t>September 26-30, 2022 – IAEA General Conference – Vienna, Austria</a:t>
            </a:r>
          </a:p>
          <a:p>
            <a:r>
              <a:rPr lang="en-US" dirty="0"/>
              <a:t>October 26-28, 2022 – IAEA Nuclear Power Ministerial – Washington, DC</a:t>
            </a:r>
          </a:p>
          <a:p>
            <a:r>
              <a:rPr lang="en-US" dirty="0"/>
              <a:t>November 6-18, 2022 – UN Climate Change Conference (COP27) – Sharm El-Sheik, Egypt</a:t>
            </a:r>
          </a:p>
          <a:p>
            <a:r>
              <a:rPr lang="en-US" dirty="0"/>
              <a:t>November 28, 2022 – International Framework for Nuclear Energy Cooperation (IFNEC)  Ministerial – Kenya</a:t>
            </a:r>
          </a:p>
        </p:txBody>
      </p:sp>
      <p:sp>
        <p:nvSpPr>
          <p:cNvPr id="3" name="Title 2">
            <a:extLst>
              <a:ext uri="{FF2B5EF4-FFF2-40B4-BE49-F238E27FC236}">
                <a16:creationId xmlns:a16="http://schemas.microsoft.com/office/drawing/2014/main" id="{7ACBB6D2-FB19-DD4D-083E-C4088724B0CD}"/>
              </a:ext>
            </a:extLst>
          </p:cNvPr>
          <p:cNvSpPr>
            <a:spLocks noGrp="1"/>
          </p:cNvSpPr>
          <p:nvPr>
            <p:ph type="title"/>
          </p:nvPr>
        </p:nvSpPr>
        <p:spPr/>
        <p:txBody>
          <a:bodyPr/>
          <a:lstStyle/>
          <a:p>
            <a:r>
              <a:rPr lang="en-US" dirty="0"/>
              <a:t>Upcoming High-Profile Nuclear Events</a:t>
            </a:r>
          </a:p>
        </p:txBody>
      </p:sp>
      <p:pic>
        <p:nvPicPr>
          <p:cNvPr id="5" name="Picture 4">
            <a:extLst>
              <a:ext uri="{FF2B5EF4-FFF2-40B4-BE49-F238E27FC236}">
                <a16:creationId xmlns:a16="http://schemas.microsoft.com/office/drawing/2014/main" id="{DDBC9909-BE15-2B0F-4693-B0EE334CB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3146" y="3108932"/>
            <a:ext cx="865707" cy="640135"/>
          </a:xfrm>
          <a:prstGeom prst="rect">
            <a:avLst/>
          </a:prstGeom>
        </p:spPr>
      </p:pic>
    </p:spTree>
    <p:extLst>
      <p:ext uri="{BB962C8B-B14F-4D97-AF65-F5344CB8AC3E}">
        <p14:creationId xmlns:p14="http://schemas.microsoft.com/office/powerpoint/2010/main" val="39961262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2E2777-F1A6-4385-8882-C6B78D388E06}"/>
              </a:ext>
            </a:extLst>
          </p:cNvPr>
          <p:cNvSpPr>
            <a:spLocks noGrp="1"/>
          </p:cNvSpPr>
          <p:nvPr>
            <p:ph type="title"/>
          </p:nvPr>
        </p:nvSpPr>
        <p:spPr>
          <a:xfrm>
            <a:off x="237067" y="0"/>
            <a:ext cx="11101493" cy="901700"/>
          </a:xfrm>
        </p:spPr>
        <p:txBody>
          <a:bodyPr/>
          <a:lstStyle/>
          <a:p>
            <a:r>
              <a:rPr lang="en-US" dirty="0"/>
              <a:t>United States to Host the IAEA’s 2022 Nuclear Power Ministerial</a:t>
            </a:r>
          </a:p>
        </p:txBody>
      </p:sp>
      <p:pic>
        <p:nvPicPr>
          <p:cNvPr id="4" name="Picture 2" descr="U.S. Secretary of Energy Jennifer M. Granholm and International Atomic Energy Agency (IAEA) Director General Rafael Grossi at the IAEA 65th General Conference in Vienna, Austria.">
            <a:extLst>
              <a:ext uri="{FF2B5EF4-FFF2-40B4-BE49-F238E27FC236}">
                <a16:creationId xmlns:a16="http://schemas.microsoft.com/office/drawing/2014/main" id="{AE480E7B-D53B-4272-9852-87F99AB55FA2}"/>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69646" y="1490294"/>
            <a:ext cx="4002232" cy="28064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8B89068-9DB2-4738-AED6-B485C71099ED}"/>
              </a:ext>
            </a:extLst>
          </p:cNvPr>
          <p:cNvSpPr txBox="1"/>
          <p:nvPr/>
        </p:nvSpPr>
        <p:spPr>
          <a:xfrm>
            <a:off x="693393" y="4721375"/>
            <a:ext cx="3212083" cy="646331"/>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50565C"/>
                </a:solidFill>
                <a:effectLst/>
                <a:uLnTx/>
                <a:uFillTx/>
                <a:latin typeface="Arial"/>
                <a:ea typeface="+mn-ea"/>
                <a:cs typeface="+mn-cs"/>
              </a:rPr>
              <a:t>Dates</a:t>
            </a:r>
            <a:r>
              <a:rPr kumimoji="0" lang="en-US" sz="1800" b="0" i="0" u="none" strike="noStrike" kern="1200" cap="none" spc="0" normalizeH="0" baseline="0" noProof="0" dirty="0">
                <a:ln>
                  <a:noFill/>
                </a:ln>
                <a:solidFill>
                  <a:srgbClr val="50565C"/>
                </a:solidFill>
                <a:effectLst/>
                <a:uLnTx/>
                <a:uFillTx/>
                <a:latin typeface="Arial"/>
                <a:ea typeface="+mn-ea"/>
                <a:cs typeface="+mn-cs"/>
              </a:rPr>
              <a:t>: October 26-28, 2022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50565C"/>
                </a:solidFill>
                <a:effectLst/>
                <a:uLnTx/>
                <a:uFillTx/>
                <a:latin typeface="Arial"/>
                <a:ea typeface="+mn-ea"/>
                <a:cs typeface="+mn-cs"/>
              </a:rPr>
              <a:t>Location</a:t>
            </a:r>
            <a:r>
              <a:rPr kumimoji="0" lang="en-US" sz="1800" b="0" i="0" u="none" strike="noStrike" kern="1200" cap="none" spc="0" normalizeH="0" baseline="0" noProof="0" dirty="0">
                <a:ln>
                  <a:noFill/>
                </a:ln>
                <a:solidFill>
                  <a:srgbClr val="50565C"/>
                </a:solidFill>
                <a:effectLst/>
                <a:uLnTx/>
                <a:uFillTx/>
                <a:latin typeface="Arial"/>
                <a:ea typeface="+mn-ea"/>
                <a:cs typeface="+mn-cs"/>
              </a:rPr>
              <a:t>: Washington, D.C.</a:t>
            </a:r>
          </a:p>
        </p:txBody>
      </p:sp>
      <p:sp>
        <p:nvSpPr>
          <p:cNvPr id="6" name="Rectangle 5">
            <a:extLst>
              <a:ext uri="{FF2B5EF4-FFF2-40B4-BE49-F238E27FC236}">
                <a16:creationId xmlns:a16="http://schemas.microsoft.com/office/drawing/2014/main" id="{0667FA82-50F5-4752-B7EB-D66B7C0E76ED}"/>
              </a:ext>
            </a:extLst>
          </p:cNvPr>
          <p:cNvSpPr/>
          <p:nvPr/>
        </p:nvSpPr>
        <p:spPr>
          <a:xfrm>
            <a:off x="4822193" y="2020200"/>
            <a:ext cx="3212083" cy="270843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700" b="0" i="1" u="none" strike="noStrike" kern="1200" cap="none" spc="0" normalizeH="0" baseline="0" noProof="0" dirty="0">
                <a:ln>
                  <a:noFill/>
                </a:ln>
                <a:solidFill>
                  <a:srgbClr val="50565C"/>
                </a:solidFill>
                <a:effectLst/>
                <a:uLnTx/>
                <a:uFillTx/>
                <a:latin typeface="Franklin Gothic Book" panose="020B0503020102020204" pitchFamily="34" charset="0"/>
                <a:ea typeface="+mn-ea"/>
                <a:cs typeface="+mn-cs"/>
              </a:rPr>
              <a:t>“The U.S. Department of Energy is committed to working with Director General Grossi and the IAEA to ensure a successful conference and we strongly encourage all countries to send Ministerial-level representatives to join us as we unlock the full potential of nuclear.</a:t>
            </a:r>
          </a:p>
        </p:txBody>
      </p:sp>
      <p:sp>
        <p:nvSpPr>
          <p:cNvPr id="7" name="Rectangle 6">
            <a:extLst>
              <a:ext uri="{FF2B5EF4-FFF2-40B4-BE49-F238E27FC236}">
                <a16:creationId xmlns:a16="http://schemas.microsoft.com/office/drawing/2014/main" id="{E19FF24B-2CD7-46A4-A2E6-8E4A8634699C}"/>
              </a:ext>
            </a:extLst>
          </p:cNvPr>
          <p:cNvSpPr/>
          <p:nvPr/>
        </p:nvSpPr>
        <p:spPr>
          <a:xfrm>
            <a:off x="4815751" y="4613647"/>
            <a:ext cx="4193721"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50565C"/>
                </a:solidFill>
                <a:effectLst/>
                <a:uLnTx/>
                <a:uFillTx/>
                <a:latin typeface="Franklin Gothic Book" panose="020B0503020102020204" pitchFamily="34" charset="0"/>
                <a:ea typeface="+mn-ea"/>
                <a:cs typeface="+mn-cs"/>
              </a:rPr>
              <a:t>U.S. Secretary of Energy Jennifer Granholm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50565C"/>
                </a:solidFill>
                <a:effectLst/>
                <a:uLnTx/>
                <a:uFillTx/>
                <a:latin typeface="Franklin Gothic Book" panose="020B0503020102020204" pitchFamily="34" charset="0"/>
                <a:ea typeface="+mn-ea"/>
                <a:cs typeface="+mn-cs"/>
              </a:rPr>
              <a:t>2021 IAEA General Conference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50565C"/>
                </a:solidFill>
                <a:effectLst/>
                <a:uLnTx/>
                <a:uFillTx/>
                <a:latin typeface="Franklin Gothic Book" panose="020B0503020102020204" pitchFamily="34" charset="0"/>
                <a:ea typeface="+mn-ea"/>
                <a:cs typeface="+mn-cs"/>
              </a:rPr>
              <a:t>September 21, 2021</a:t>
            </a:r>
          </a:p>
        </p:txBody>
      </p:sp>
      <p:pic>
        <p:nvPicPr>
          <p:cNvPr id="8" name="Picture 7">
            <a:extLst>
              <a:ext uri="{FF2B5EF4-FFF2-40B4-BE49-F238E27FC236}">
                <a16:creationId xmlns:a16="http://schemas.microsoft.com/office/drawing/2014/main" id="{B88AEAB7-10C2-4F25-BB8E-EC5C56DB53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3322" y="1397569"/>
            <a:ext cx="3025285" cy="4221162"/>
          </a:xfrm>
          <a:prstGeom prst="rect">
            <a:avLst/>
          </a:prstGeom>
        </p:spPr>
      </p:pic>
      <p:sp>
        <p:nvSpPr>
          <p:cNvPr id="2" name="TextBox 1">
            <a:extLst>
              <a:ext uri="{FF2B5EF4-FFF2-40B4-BE49-F238E27FC236}">
                <a16:creationId xmlns:a16="http://schemas.microsoft.com/office/drawing/2014/main" id="{4F20E4E7-4E7C-464D-9B32-30E128F6B706}"/>
              </a:ext>
            </a:extLst>
          </p:cNvPr>
          <p:cNvSpPr txBox="1"/>
          <p:nvPr/>
        </p:nvSpPr>
        <p:spPr>
          <a:xfrm>
            <a:off x="3179298" y="5711483"/>
            <a:ext cx="6443004" cy="646331"/>
          </a:xfrm>
          <a:prstGeom prst="rect">
            <a:avLst/>
          </a:prstGeom>
        </p:spPr>
        <p:txBody>
          <a:bodyPr vert="horz" wrap="square"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323" b="1" i="0" u="none" strike="noStrike" kern="1200" cap="none" spc="0" normalizeH="0" baseline="0" noProof="0" dirty="0">
              <a:ln>
                <a:noFill/>
              </a:ln>
              <a:solidFill>
                <a:srgbClr val="FFFFFF"/>
              </a:solidFill>
              <a:effectLst/>
              <a:uLnTx/>
              <a:uFillTx/>
              <a:latin typeface="Arial Narrow"/>
              <a:ea typeface="+mn-ea"/>
              <a:cs typeface="Arial Narrow"/>
            </a:endParaRPr>
          </a:p>
        </p:txBody>
      </p:sp>
      <p:sp>
        <p:nvSpPr>
          <p:cNvPr id="9" name="TextBox 8">
            <a:extLst>
              <a:ext uri="{FF2B5EF4-FFF2-40B4-BE49-F238E27FC236}">
                <a16:creationId xmlns:a16="http://schemas.microsoft.com/office/drawing/2014/main" id="{68CE86B3-5343-4402-8885-38F84C927709}"/>
              </a:ext>
            </a:extLst>
          </p:cNvPr>
          <p:cNvSpPr txBox="1"/>
          <p:nvPr/>
        </p:nvSpPr>
        <p:spPr>
          <a:xfrm>
            <a:off x="3179298" y="5819184"/>
            <a:ext cx="5964702" cy="451505"/>
          </a:xfrm>
          <a:prstGeom prst="rect">
            <a:avLst/>
          </a:prstGeom>
        </p:spPr>
        <p:txBody>
          <a:bodyPr vert="horz" wrap="square"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323" b="1" i="0" u="none" strike="noStrike" kern="1200" cap="none" spc="0" normalizeH="0" baseline="0" noProof="0" dirty="0">
              <a:ln>
                <a:noFill/>
              </a:ln>
              <a:solidFill>
                <a:srgbClr val="FFFFFF"/>
              </a:solidFill>
              <a:effectLst/>
              <a:uLnTx/>
              <a:uFillTx/>
              <a:latin typeface="Arial Narrow"/>
              <a:ea typeface="+mn-ea"/>
              <a:cs typeface="Arial Narrow"/>
            </a:endParaRPr>
          </a:p>
        </p:txBody>
      </p:sp>
      <p:sp>
        <p:nvSpPr>
          <p:cNvPr id="10" name="TextBox 9">
            <a:extLst>
              <a:ext uri="{FF2B5EF4-FFF2-40B4-BE49-F238E27FC236}">
                <a16:creationId xmlns:a16="http://schemas.microsoft.com/office/drawing/2014/main" id="{F617EF43-0244-4F09-B2DC-59AD4236CCD8}"/>
              </a:ext>
            </a:extLst>
          </p:cNvPr>
          <p:cNvSpPr txBox="1"/>
          <p:nvPr/>
        </p:nvSpPr>
        <p:spPr>
          <a:xfrm>
            <a:off x="2840952" y="5896987"/>
            <a:ext cx="10386647" cy="855540"/>
          </a:xfrm>
          <a:prstGeom prst="rect">
            <a:avLst/>
          </a:prstGeom>
        </p:spPr>
        <p:txBody>
          <a:bodyPr vert="horz" wrap="square"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a:ln>
                  <a:noFill/>
                </a:ln>
                <a:solidFill>
                  <a:srgbClr val="50565C"/>
                </a:solidFill>
                <a:effectLst/>
                <a:uLnTx/>
                <a:uFillTx/>
                <a:latin typeface="Franklin Gothic Book" panose="020B0503020102020204" pitchFamily="34" charset="0"/>
                <a:ea typeface="+mn-ea"/>
                <a:cs typeface="+mn-cs"/>
                <a:hlinkClick r:id="rId5"/>
              </a:rPr>
              <a:t>https://www.iaea.org/events/ministerial-nuclear-power-conference-2022</a:t>
            </a:r>
            <a:endParaRPr kumimoji="0" lang="en-US" sz="2000" b="1" i="0" u="none" strike="noStrike" kern="1200" cap="none" spc="0" normalizeH="0" baseline="0" noProof="0" dirty="0">
              <a:ln>
                <a:noFill/>
              </a:ln>
              <a:solidFill>
                <a:srgbClr val="FFFFFF"/>
              </a:solidFill>
              <a:effectLst/>
              <a:uLnTx/>
              <a:uFillTx/>
              <a:latin typeface="Arial Narrow"/>
              <a:ea typeface="+mn-ea"/>
              <a:cs typeface="Arial Narrow"/>
            </a:endParaRPr>
          </a:p>
        </p:txBody>
      </p:sp>
    </p:spTree>
    <p:extLst>
      <p:ext uri="{BB962C8B-B14F-4D97-AF65-F5344CB8AC3E}">
        <p14:creationId xmlns:p14="http://schemas.microsoft.com/office/powerpoint/2010/main" val="36118447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788820DC-4CC9-46AC-916B-5068BDCE7EE2}"/>
              </a:ext>
            </a:extLst>
          </p:cNvPr>
          <p:cNvSpPr>
            <a:spLocks noGrp="1"/>
          </p:cNvSpPr>
          <p:nvPr>
            <p:ph type="ctrTitle"/>
          </p:nvPr>
        </p:nvSpPr>
        <p:spPr/>
        <p:txBody>
          <a:bodyPr anchor="ctr">
            <a:normAutofit fontScale="90000"/>
          </a:bodyPr>
          <a:lstStyle/>
          <a:p>
            <a:pPr>
              <a:lnSpc>
                <a:spcPct val="100000"/>
              </a:lnSpc>
              <a:spcBef>
                <a:spcPts val="2400"/>
              </a:spcBef>
            </a:pPr>
            <a:r>
              <a:rPr lang="en-US">
                <a:latin typeface="Arial Black"/>
                <a:cs typeface="Calibri"/>
              </a:rPr>
              <a:t>Office of Reactor</a:t>
            </a:r>
            <a:r>
              <a:rPr lang="en-US">
                <a:ea typeface="+mj-lt"/>
                <a:cs typeface="+mj-lt"/>
              </a:rPr>
              <a:t> Fleet and Advanced Reactor Deployment</a:t>
            </a:r>
          </a:p>
        </p:txBody>
      </p:sp>
      <p:sp>
        <p:nvSpPr>
          <p:cNvPr id="18436" name="TextBox 3">
            <a:extLst>
              <a:ext uri="{FF2B5EF4-FFF2-40B4-BE49-F238E27FC236}">
                <a16:creationId xmlns:a16="http://schemas.microsoft.com/office/drawing/2014/main" id="{F10A03AC-4DC2-4FFD-829C-4E2658171462}"/>
              </a:ext>
            </a:extLst>
          </p:cNvPr>
          <p:cNvSpPr txBox="1">
            <a:spLocks noChangeArrowheads="1"/>
          </p:cNvSpPr>
          <p:nvPr/>
        </p:nvSpPr>
        <p:spPr bwMode="auto">
          <a:xfrm>
            <a:off x="8297331" y="4967283"/>
            <a:ext cx="328506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anose="020B0604020202020204"/>
                <a:ea typeface="+mn-ea"/>
                <a:cs typeface="+mn-cs"/>
              </a:rPr>
              <a:t>NEAC Meeting</a:t>
            </a:r>
            <a:endParaRPr kumimoji="0" lang="en-US" sz="18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endParaRPr>
          </a:p>
          <a:p>
            <a:pPr marL="0" marR="0" lvl="0" indent="0" algn="r" defTabSz="914400" rtl="0" eaLnBrk="1" fontAlgn="base" latinLnBrk="0" hangingPunct="1">
              <a:lnSpc>
                <a:spcPct val="100000"/>
              </a:lnSpc>
              <a:spcBef>
                <a:spcPts val="12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Arial" panose="020B0604020202020204"/>
                <a:ea typeface="+mn-ea"/>
                <a:cs typeface="+mn-cs"/>
              </a:rPr>
              <a:t>August 2, 2022</a:t>
            </a:r>
            <a:endParaRPr kumimoji="0" lang="en-US" altLang="en-US" sz="2000" b="0" i="0" u="none" strike="noStrike" kern="1200" cap="none" spc="0" normalizeH="0" baseline="0" noProof="0">
              <a:ln>
                <a:noFill/>
              </a:ln>
              <a:solidFill>
                <a:srgbClr val="FFFFFF"/>
              </a:solidFill>
              <a:effectLst/>
              <a:uLnTx/>
              <a:uFillTx/>
              <a:latin typeface="Arial" panose="020B0604020202020204"/>
              <a:ea typeface="+mn-ea"/>
              <a:cs typeface="Arial"/>
            </a:endParaRPr>
          </a:p>
        </p:txBody>
      </p:sp>
      <p:sp>
        <p:nvSpPr>
          <p:cNvPr id="5" name="Subtitle 2">
            <a:extLst>
              <a:ext uri="{FF2B5EF4-FFF2-40B4-BE49-F238E27FC236}">
                <a16:creationId xmlns:a16="http://schemas.microsoft.com/office/drawing/2014/main" id="{49676007-9631-489C-8D90-BF801234A078}"/>
              </a:ext>
            </a:extLst>
          </p:cNvPr>
          <p:cNvSpPr txBox="1">
            <a:spLocks/>
          </p:cNvSpPr>
          <p:nvPr/>
        </p:nvSpPr>
        <p:spPr>
          <a:xfrm>
            <a:off x="762000" y="4368368"/>
            <a:ext cx="7625644" cy="23876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600"/>
              </a:spcAft>
              <a:buClrTx/>
              <a:buSzTx/>
              <a:buFont typeface="Arial" panose="020B0604020202020204" pitchFamily="34" charset="0"/>
              <a:buNone/>
              <a:tabLst/>
              <a:defRPr/>
            </a:pPr>
            <a:endParaRPr kumimoji="0" lang="en-US" altLang="en-US"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90000"/>
              </a:lnSpc>
              <a:spcBef>
                <a:spcPts val="1800"/>
              </a:spcBef>
              <a:spcAft>
                <a:spcPts val="600"/>
              </a:spcAft>
              <a:buClrTx/>
              <a:buSzTx/>
              <a:buFont typeface="Arial" panose="020B0604020202020204" pitchFamily="34" charset="0"/>
              <a:buNone/>
              <a:tabLst/>
              <a:defRPr/>
            </a:pPr>
            <a:endParaRPr kumimoji="0" lang="en-US" altLang="en-US" sz="20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Subtitle 2">
            <a:extLst>
              <a:ext uri="{FF2B5EF4-FFF2-40B4-BE49-F238E27FC236}">
                <a16:creationId xmlns:a16="http://schemas.microsoft.com/office/drawing/2014/main" id="{AA62C7DA-7B2B-4137-9452-EAFDA40E98E3}"/>
              </a:ext>
            </a:extLst>
          </p:cNvPr>
          <p:cNvSpPr txBox="1">
            <a:spLocks/>
          </p:cNvSpPr>
          <p:nvPr/>
        </p:nvSpPr>
        <p:spPr>
          <a:xfrm>
            <a:off x="762000" y="4967283"/>
            <a:ext cx="5414963" cy="152272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800"/>
              </a:spcBef>
              <a:spcAft>
                <a:spcPts val="60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FFFFFF"/>
                </a:solidFill>
                <a:effectLst/>
                <a:uLnTx/>
                <a:uFillTx/>
                <a:latin typeface="Arial" panose="020B0604020202020204"/>
                <a:ea typeface="+mn-ea"/>
                <a:cs typeface="+mn-cs"/>
              </a:rPr>
              <a:t>Alice Caponiti</a:t>
            </a:r>
          </a:p>
          <a:p>
            <a:pPr marL="0" marR="0" lvl="0" indent="0" algn="l" defTabSz="914400" rtl="0" eaLnBrk="1" fontAlgn="auto" latinLnBrk="0" hangingPunct="1">
              <a:lnSpc>
                <a:spcPct val="90000"/>
              </a:lnSpc>
              <a:spcBef>
                <a:spcPts val="100"/>
              </a:spcBef>
              <a:spcAft>
                <a:spcPts val="60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a:ea typeface="+mn-ea"/>
                <a:cs typeface="+mn-cs"/>
              </a:rPr>
              <a:t>Deputy Assistant Secretary for Reactor Fleet and Advanced Reactor Deployment</a:t>
            </a:r>
          </a:p>
          <a:p>
            <a:pPr marL="0" marR="0" lvl="0"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a:ea typeface="+mn-ea"/>
                <a:cs typeface="+mn-cs"/>
              </a:rPr>
              <a:t>Office of Nuclear Energy</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494349" y="6392687"/>
            <a:ext cx="304800" cy="30780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885C13-66A5-4D66-A6C2-319BA5063639}" type="slidenum">
              <a:rPr kumimoji="0" lang="en-US" sz="1600" b="0" i="0" u="none" strike="noStrike" kern="1200" cap="none" spc="0" normalizeH="0" baseline="0" noProof="0" smtClean="0">
                <a:ln>
                  <a:noFill/>
                </a:ln>
                <a:solidFill>
                  <a:srgbClr val="33339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600" b="0" i="0" u="none" strike="noStrike" kern="1200" cap="none" spc="0" normalizeH="0" baseline="0" noProof="0" dirty="0">
              <a:ln>
                <a:noFill/>
              </a:ln>
              <a:solidFill>
                <a:srgbClr val="333399"/>
              </a:solidFill>
              <a:effectLst/>
              <a:uLnTx/>
              <a:uFillTx/>
              <a:latin typeface="Calibri" panose="020F0502020204030204"/>
              <a:ea typeface="+mn-ea"/>
              <a:cs typeface="+mn-cs"/>
            </a:endParaRPr>
          </a:p>
        </p:txBody>
      </p:sp>
      <p:sp>
        <p:nvSpPr>
          <p:cNvPr id="18" name="TextBox 17"/>
          <p:cNvSpPr txBox="1"/>
          <p:nvPr/>
        </p:nvSpPr>
        <p:spPr>
          <a:xfrm>
            <a:off x="350379" y="3505200"/>
            <a:ext cx="3359719" cy="2805170"/>
          </a:xfrm>
          <a:prstGeom prst="roundRect">
            <a:avLst>
              <a:gd name="adj" fmla="val 9562"/>
            </a:avLst>
          </a:prstGeom>
          <a:solidFill>
            <a:schemeClr val="bg1"/>
          </a:solidFill>
          <a:ln w="19050">
            <a:solidFill>
              <a:schemeClr val="accent1"/>
            </a:solidFill>
          </a:ln>
        </p:spPr>
        <p:txBody>
          <a:bodyPr vert="horz" wrap="square" lIns="91440" tIns="45720" rIns="91440" bIns="45720" rtlCol="0" anchor="t">
            <a:normAutofit fontScale="92500" lnSpcReduction="20000"/>
          </a:bodyPr>
          <a:lstStyle/>
          <a:p>
            <a:pPr marL="0" marR="0" lvl="0" indent="0" algn="l" defTabSz="457200" rtl="0" eaLnBrk="0" fontAlgn="base" latinLnBrk="0" hangingPunct="0">
              <a:lnSpc>
                <a:spcPct val="120000"/>
              </a:lnSpc>
              <a:spcBef>
                <a:spcPct val="2000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Calibri"/>
                <a:ea typeface="+mn-lt"/>
                <a:cs typeface="Calibri"/>
              </a:rPr>
              <a:t>University Support</a:t>
            </a:r>
            <a:endParaRPr kumimoji="0" lang="en-US" sz="1300" b="0" i="0" u="none" strike="noStrike" kern="1200" cap="none" spc="0" normalizeH="0" baseline="0" noProof="0">
              <a:ln>
                <a:noFill/>
              </a:ln>
              <a:solidFill>
                <a:srgbClr val="000000"/>
              </a:solidFill>
              <a:effectLst/>
              <a:uLnTx/>
              <a:uFillTx/>
              <a:latin typeface="Calibri"/>
              <a:ea typeface="+mn-ea"/>
              <a:cs typeface="Calibri"/>
            </a:endParaRPr>
          </a:p>
          <a:p>
            <a:pPr marL="171450" marR="0" lvl="0" indent="-171450" algn="l" defTabSz="457200" rtl="0" eaLnBrk="0" fontAlgn="base" latinLnBrk="0" hangingPunct="0">
              <a:lnSpc>
                <a:spcPct val="120000"/>
              </a:lnSpc>
              <a:spcBef>
                <a:spcPct val="2000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Calibri"/>
                <a:ea typeface="+mn-lt"/>
                <a:cs typeface="Calibri"/>
              </a:rPr>
              <a:t>Nuclear Energy University Program </a:t>
            </a:r>
          </a:p>
          <a:p>
            <a:pPr marL="171450" marR="0" lvl="0" indent="-171450" algn="l" defTabSz="457200" rtl="0" eaLnBrk="0" fontAlgn="base" latinLnBrk="0" hangingPunct="0">
              <a:lnSpc>
                <a:spcPct val="120000"/>
              </a:lnSpc>
              <a:spcBef>
                <a:spcPct val="2000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Calibri"/>
                <a:ea typeface="+mn-lt"/>
                <a:cs typeface="Calibri"/>
              </a:rPr>
              <a:t>Research Reactor Infrastructure</a:t>
            </a:r>
          </a:p>
          <a:p>
            <a:pPr marL="171450" marR="0" lvl="0" indent="-171450" algn="l" defTabSz="457200" rtl="0" eaLnBrk="0" fontAlgn="base" latinLnBrk="0" hangingPunct="0">
              <a:lnSpc>
                <a:spcPct val="120000"/>
              </a:lnSpc>
              <a:spcBef>
                <a:spcPct val="2000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Calibri"/>
                <a:ea typeface="+mn-lt"/>
                <a:cs typeface="Arial"/>
              </a:rPr>
              <a:t>University Nuclear Leadership Program (Scholarships, Fellowships) </a:t>
            </a:r>
          </a:p>
          <a:p>
            <a:pPr marL="0" marR="0" lvl="0" indent="0" algn="l" defTabSz="457200" rtl="0" eaLnBrk="0" fontAlgn="base" latinLnBrk="0" hangingPunct="0">
              <a:lnSpc>
                <a:spcPct val="100000"/>
              </a:lnSpc>
              <a:spcBef>
                <a:spcPts val="600"/>
              </a:spcBef>
              <a:spcAft>
                <a:spcPct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Calibri"/>
                <a:ea typeface="+mn-lt"/>
                <a:cs typeface="Calibri"/>
              </a:rPr>
              <a:t>Industry Support</a:t>
            </a:r>
          </a:p>
          <a:p>
            <a:pPr marL="171450" marR="0" lvl="0" indent="-171450" algn="l" defTabSz="457200" rtl="0" eaLnBrk="0" fontAlgn="base" latinLnBrk="0" hangingPunct="0">
              <a:lnSpc>
                <a:spcPct val="100000"/>
              </a:lnSpc>
              <a:spcBef>
                <a:spcPts val="600"/>
              </a:spcBef>
              <a:spcAft>
                <a:spcPct val="0"/>
              </a:spcAft>
              <a:buClrTx/>
              <a:buSzTx/>
              <a:buFont typeface="Arial"/>
              <a:buChar char="•"/>
              <a:tabLst/>
              <a:defRPr/>
            </a:pPr>
            <a:r>
              <a:rPr kumimoji="0" lang="en-US" sz="1300" b="0" i="0" u="none" strike="noStrike" kern="1200" cap="none" spc="0" normalizeH="0" baseline="0" noProof="0">
                <a:ln>
                  <a:noFill/>
                </a:ln>
                <a:solidFill>
                  <a:srgbClr val="000000"/>
                </a:solidFill>
                <a:effectLst/>
                <a:uLnTx/>
                <a:uFillTx/>
                <a:latin typeface="Calibri"/>
                <a:ea typeface="+mn-lt"/>
                <a:cs typeface="Arial"/>
              </a:rPr>
              <a:t>Advanced Nuclear Energy Funding Opportunity (Industry FOA)</a:t>
            </a:r>
          </a:p>
          <a:p>
            <a:pPr marL="171450" marR="0" lvl="0" indent="-171450" algn="l" defTabSz="457200" rtl="0" eaLnBrk="0" fontAlgn="base" latinLnBrk="0" hangingPunct="0">
              <a:lnSpc>
                <a:spcPct val="100000"/>
              </a:lnSpc>
              <a:spcBef>
                <a:spcPts val="600"/>
              </a:spcBef>
              <a:spcAft>
                <a:spcPct val="0"/>
              </a:spcAft>
              <a:buClrTx/>
              <a:buSzTx/>
              <a:buFont typeface="Arial"/>
              <a:buChar char="•"/>
              <a:tabLst/>
              <a:defRPr/>
            </a:pPr>
            <a:r>
              <a:rPr kumimoji="0" lang="en-US" sz="1300" b="0" i="0" u="none" strike="noStrike" kern="1200" cap="none" spc="0" normalizeH="0" baseline="0" noProof="0">
                <a:ln>
                  <a:noFill/>
                </a:ln>
                <a:solidFill>
                  <a:srgbClr val="000000"/>
                </a:solidFill>
                <a:effectLst/>
                <a:uLnTx/>
                <a:uFillTx/>
                <a:latin typeface="Calibri"/>
                <a:ea typeface="+mn-lt"/>
                <a:cs typeface="Arial"/>
              </a:rPr>
              <a:t>Gateway for Accelerated Innovation in Nuclear (NE Voucher awards) </a:t>
            </a:r>
          </a:p>
          <a:p>
            <a:pPr marL="171450" marR="0" lvl="0" indent="-171450" algn="l" defTabSz="457200" rtl="0" eaLnBrk="0" fontAlgn="base" latinLnBrk="0" hangingPunct="0">
              <a:lnSpc>
                <a:spcPct val="100000"/>
              </a:lnSpc>
              <a:spcBef>
                <a:spcPts val="600"/>
              </a:spcBef>
              <a:spcAft>
                <a:spcPct val="0"/>
              </a:spcAft>
              <a:buClrTx/>
              <a:buSzTx/>
              <a:buFont typeface="Arial"/>
              <a:buChar char="•"/>
              <a:tabLst/>
              <a:defRPr/>
            </a:pPr>
            <a:r>
              <a:rPr kumimoji="0" lang="en-US" sz="1300" b="0" i="0" u="none" strike="noStrike" kern="1200" cap="none" spc="0" normalizeH="0" baseline="0" noProof="0">
                <a:ln>
                  <a:noFill/>
                </a:ln>
                <a:solidFill>
                  <a:srgbClr val="000000"/>
                </a:solidFill>
                <a:effectLst/>
                <a:uLnTx/>
                <a:uFillTx/>
                <a:latin typeface="Calibri"/>
                <a:ea typeface="+mn-lt"/>
                <a:cs typeface="Arial"/>
              </a:rPr>
              <a:t>Small Business Innovative Research (SBIR) / Small Business Technology Transfer (STTR)</a:t>
            </a:r>
          </a:p>
          <a:p>
            <a:pPr marL="171450" marR="0" lvl="0" indent="-171450" algn="l" defTabSz="457200" rtl="0" eaLnBrk="0" fontAlgn="base" latinLnBrk="0" hangingPunct="0">
              <a:lnSpc>
                <a:spcPct val="100000"/>
              </a:lnSpc>
              <a:spcBef>
                <a:spcPts val="600"/>
              </a:spcBef>
              <a:spcAft>
                <a:spcPct val="0"/>
              </a:spcAft>
              <a:buClrTx/>
              <a:buSzTx/>
              <a:buFont typeface="Arial"/>
              <a:buChar char="•"/>
              <a:tabLst/>
              <a:defRPr/>
            </a:pPr>
            <a:r>
              <a:rPr kumimoji="0" lang="en-US" sz="1300" b="0" i="0" u="none" strike="noStrike" kern="1200" cap="none" spc="0" normalizeH="0" baseline="0" noProof="0">
                <a:ln>
                  <a:noFill/>
                </a:ln>
                <a:solidFill>
                  <a:srgbClr val="000000"/>
                </a:solidFill>
                <a:effectLst/>
                <a:uLnTx/>
                <a:uFillTx/>
                <a:latin typeface="Calibri"/>
                <a:ea typeface="+mn-lt"/>
                <a:cs typeface="Arial"/>
              </a:rPr>
              <a:t>Technology Commercialization Fund (TCF)</a:t>
            </a:r>
            <a:endParaRPr kumimoji="0" lang="en-US" sz="1300" b="0" i="0" u="none" strike="noStrike" kern="1200" cap="none" spc="0" normalizeH="0" baseline="0" noProof="0">
              <a:ln>
                <a:noFill/>
              </a:ln>
              <a:solidFill>
                <a:srgbClr val="000000"/>
              </a:solidFill>
              <a:effectLst/>
              <a:uLnTx/>
              <a:uFillTx/>
              <a:latin typeface="Calibri"/>
              <a:ea typeface="+mn-ea"/>
              <a:cs typeface="Arial"/>
            </a:endParaRPr>
          </a:p>
          <a:p>
            <a:pPr marL="171450" marR="0" lvl="0" indent="-17145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000000"/>
              </a:solidFill>
              <a:effectLst/>
              <a:uLnTx/>
              <a:uFillTx/>
              <a:latin typeface="Calibri"/>
              <a:ea typeface="+mn-ea"/>
              <a:cs typeface="Calibri"/>
            </a:endParaRPr>
          </a:p>
        </p:txBody>
      </p:sp>
      <p:grpSp>
        <p:nvGrpSpPr>
          <p:cNvPr id="19" name="Group 18"/>
          <p:cNvGrpSpPr/>
          <p:nvPr/>
        </p:nvGrpSpPr>
        <p:grpSpPr>
          <a:xfrm>
            <a:off x="4078235" y="1490510"/>
            <a:ext cx="3972269" cy="4559366"/>
            <a:chOff x="2667000" y="2020581"/>
            <a:chExt cx="3972269" cy="4559366"/>
          </a:xfrm>
        </p:grpSpPr>
        <p:cxnSp>
          <p:nvCxnSpPr>
            <p:cNvPr id="20" name="Straight Connector 19"/>
            <p:cNvCxnSpPr/>
            <p:nvPr/>
          </p:nvCxnSpPr>
          <p:spPr bwMode="auto">
            <a:xfrm>
              <a:off x="3547856" y="4253331"/>
              <a:ext cx="4466" cy="319987"/>
            </a:xfrm>
            <a:prstGeom prst="line">
              <a:avLst/>
            </a:prstGeom>
            <a:ln w="19050">
              <a:solidFill>
                <a:srgbClr val="5AA9B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auto">
            <a:xfrm>
              <a:off x="5762567" y="4182256"/>
              <a:ext cx="4466" cy="319987"/>
            </a:xfrm>
            <a:prstGeom prst="line">
              <a:avLst/>
            </a:prstGeom>
            <a:ln w="19050">
              <a:solidFill>
                <a:srgbClr val="5AA9B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auto">
            <a:xfrm>
              <a:off x="4648720" y="2975995"/>
              <a:ext cx="4466" cy="319987"/>
            </a:xfrm>
            <a:prstGeom prst="line">
              <a:avLst/>
            </a:prstGeom>
            <a:ln w="19050">
              <a:solidFill>
                <a:srgbClr val="5AA9B1"/>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bwMode="auto">
            <a:xfrm>
              <a:off x="2667000" y="3385839"/>
              <a:ext cx="1769752" cy="930223"/>
            </a:xfrm>
            <a:prstGeom prst="rect">
              <a:avLst/>
            </a:prstGeom>
            <a:solidFill>
              <a:srgbClr val="ABD9DD"/>
            </a:solidFill>
            <a:ln w="19050">
              <a:solidFill>
                <a:srgbClr val="5AA9B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546A">
                      <a:lumMod val="50000"/>
                    </a:srgbClr>
                  </a:solidFill>
                  <a:effectLst/>
                  <a:uLnTx/>
                  <a:uFillTx/>
                  <a:latin typeface="Calibri" panose="020F0502020204030204"/>
                  <a:ea typeface="+mn-ea"/>
                  <a:cs typeface="+mn-cs"/>
                </a:rPr>
                <a:t>Office of Nuclear Energy Technologies</a:t>
              </a:r>
            </a:p>
          </p:txBody>
        </p:sp>
        <p:sp>
          <p:nvSpPr>
            <p:cNvPr id="24" name="Rectangle 23"/>
            <p:cNvSpPr/>
            <p:nvPr/>
          </p:nvSpPr>
          <p:spPr bwMode="auto">
            <a:xfrm>
              <a:off x="4869517" y="3385839"/>
              <a:ext cx="1769752" cy="930223"/>
            </a:xfrm>
            <a:prstGeom prst="rect">
              <a:avLst/>
            </a:prstGeom>
            <a:solidFill>
              <a:srgbClr val="ABD9DD"/>
            </a:solidFill>
            <a:ln w="19050">
              <a:solidFill>
                <a:srgbClr val="5AA9B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44546A">
                      <a:lumMod val="50000"/>
                    </a:srgbClr>
                  </a:solidFill>
                  <a:effectLst/>
                  <a:uLnTx/>
                  <a:uFillTx/>
                  <a:latin typeface="Calibri" panose="020F0502020204030204"/>
                  <a:ea typeface="+mn-ea"/>
                  <a:cs typeface="+mn-cs"/>
                </a:rPr>
                <a:t>Office of Nuclear Reactor Deployment</a:t>
              </a:r>
            </a:p>
          </p:txBody>
        </p:sp>
        <p:grpSp>
          <p:nvGrpSpPr>
            <p:cNvPr id="25" name="Group 24"/>
            <p:cNvGrpSpPr/>
            <p:nvPr/>
          </p:nvGrpSpPr>
          <p:grpSpPr>
            <a:xfrm>
              <a:off x="3526700" y="2020581"/>
              <a:ext cx="2243678" cy="997365"/>
              <a:chOff x="3484396" y="1196342"/>
              <a:chExt cx="2544962" cy="1984503"/>
            </a:xfrm>
          </p:grpSpPr>
          <p:sp>
            <p:nvSpPr>
              <p:cNvPr id="37" name="Rectangle 36"/>
              <p:cNvSpPr/>
              <p:nvPr/>
            </p:nvSpPr>
            <p:spPr bwMode="auto">
              <a:xfrm>
                <a:off x="3484396" y="1201593"/>
                <a:ext cx="2544962" cy="1961734"/>
              </a:xfrm>
              <a:prstGeom prst="rect">
                <a:avLst/>
              </a:prstGeom>
              <a:solidFill>
                <a:srgbClr val="ABD9DD"/>
              </a:solidFill>
              <a:ln w="19050">
                <a:solidFill>
                  <a:srgbClr val="5AA9B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TextBox 37"/>
              <p:cNvSpPr txBox="1"/>
              <p:nvPr/>
            </p:nvSpPr>
            <p:spPr bwMode="auto">
              <a:xfrm>
                <a:off x="3758449" y="1711091"/>
                <a:ext cx="2007396" cy="1469754"/>
              </a:xfrm>
              <a:prstGeom prst="rect">
                <a:avLst/>
              </a:prstGeom>
              <a:noFill/>
              <a:ln w="19050">
                <a:no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50000"/>
                      </a:prstClr>
                    </a:solidFill>
                    <a:effectLst/>
                    <a:uLnTx/>
                    <a:uFillTx/>
                    <a:latin typeface="Calibri" panose="020F0502020204030204"/>
                    <a:ea typeface="ＭＳ Ｐゴシック"/>
                    <a:cs typeface="Times New Roman" panose="02020603050405020304" pitchFamily="18" charset="0"/>
                  </a:rPr>
                  <a:t>DAS for Reactor Fleet and Advanced Reactor Deployment</a:t>
                </a:r>
              </a:p>
            </p:txBody>
          </p:sp>
          <p:sp>
            <p:nvSpPr>
              <p:cNvPr id="39" name="TextBox 38"/>
              <p:cNvSpPr txBox="1"/>
              <p:nvPr/>
            </p:nvSpPr>
            <p:spPr bwMode="auto">
              <a:xfrm>
                <a:off x="3758331" y="1196342"/>
                <a:ext cx="908962" cy="551158"/>
              </a:xfrm>
              <a:prstGeom prst="rect">
                <a:avLst/>
              </a:prstGeom>
              <a:noFill/>
              <a:ln w="19050">
                <a:no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prstClr>
                    </a:solidFill>
                    <a:effectLst/>
                    <a:uLnTx/>
                    <a:uFillTx/>
                    <a:latin typeface="Calibri" panose="020F0502020204030204"/>
                    <a:ea typeface="ＭＳ Ｐゴシック"/>
                    <a:cs typeface="Times New Roman" panose="02020603050405020304" pitchFamily="18" charset="0"/>
                  </a:rPr>
                  <a:t>NE-5</a:t>
                </a:r>
              </a:p>
            </p:txBody>
          </p:sp>
        </p:grpSp>
        <p:sp>
          <p:nvSpPr>
            <p:cNvPr id="26" name="TextBox 25"/>
            <p:cNvSpPr txBox="1"/>
            <p:nvPr/>
          </p:nvSpPr>
          <p:spPr bwMode="auto">
            <a:xfrm>
              <a:off x="2667000" y="3377463"/>
              <a:ext cx="801355" cy="276999"/>
            </a:xfrm>
            <a:prstGeom prst="rect">
              <a:avLst/>
            </a:prstGeom>
            <a:noFill/>
            <a:ln w="19050">
              <a:no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prstClr>
                  </a:solidFill>
                  <a:effectLst/>
                  <a:uLnTx/>
                  <a:uFillTx/>
                  <a:latin typeface="Calibri" panose="020F0502020204030204"/>
                  <a:ea typeface="ＭＳ Ｐゴシック"/>
                  <a:cs typeface="Times New Roman" panose="02020603050405020304" pitchFamily="18" charset="0"/>
                </a:rPr>
                <a:t>NE-51</a:t>
              </a:r>
            </a:p>
          </p:txBody>
        </p:sp>
        <p:sp>
          <p:nvSpPr>
            <p:cNvPr id="27" name="TextBox 26"/>
            <p:cNvSpPr txBox="1"/>
            <p:nvPr/>
          </p:nvSpPr>
          <p:spPr bwMode="auto">
            <a:xfrm>
              <a:off x="4823967" y="3356971"/>
              <a:ext cx="801355" cy="276999"/>
            </a:xfrm>
            <a:prstGeom prst="rect">
              <a:avLst/>
            </a:prstGeom>
            <a:noFill/>
            <a:ln w="19050">
              <a:no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prstClr>
                  </a:solidFill>
                  <a:effectLst/>
                  <a:uLnTx/>
                  <a:uFillTx/>
                  <a:latin typeface="Calibri" panose="020F0502020204030204"/>
                  <a:ea typeface="ＭＳ Ｐゴシック"/>
                  <a:cs typeface="Times New Roman" panose="02020603050405020304" pitchFamily="18" charset="0"/>
                </a:rPr>
                <a:t>NE-52</a:t>
              </a:r>
            </a:p>
          </p:txBody>
        </p:sp>
        <p:cxnSp>
          <p:nvCxnSpPr>
            <p:cNvPr id="28" name="Straight Connector 27"/>
            <p:cNvCxnSpPr/>
            <p:nvPr/>
          </p:nvCxnSpPr>
          <p:spPr bwMode="auto">
            <a:xfrm>
              <a:off x="5754393" y="3288810"/>
              <a:ext cx="0" cy="97570"/>
            </a:xfrm>
            <a:prstGeom prst="line">
              <a:avLst/>
            </a:prstGeom>
            <a:ln w="19050">
              <a:solidFill>
                <a:srgbClr val="5AA9B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auto">
            <a:xfrm>
              <a:off x="3530252" y="3288810"/>
              <a:ext cx="0" cy="97570"/>
            </a:xfrm>
            <a:prstGeom prst="line">
              <a:avLst/>
            </a:prstGeom>
            <a:ln w="19050">
              <a:solidFill>
                <a:srgbClr val="5AA9B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auto">
            <a:xfrm flipV="1">
              <a:off x="3539399" y="3288810"/>
              <a:ext cx="2214994" cy="8110"/>
            </a:xfrm>
            <a:prstGeom prst="line">
              <a:avLst/>
            </a:prstGeom>
            <a:ln w="19050">
              <a:solidFill>
                <a:srgbClr val="5AA9B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auto">
            <a:xfrm>
              <a:off x="3547856" y="5395013"/>
              <a:ext cx="4466" cy="319987"/>
            </a:xfrm>
            <a:prstGeom prst="line">
              <a:avLst/>
            </a:prstGeom>
            <a:ln w="19050">
              <a:solidFill>
                <a:srgbClr val="5AA9B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auto">
            <a:xfrm>
              <a:off x="5751175" y="5318813"/>
              <a:ext cx="4466" cy="319987"/>
            </a:xfrm>
            <a:prstGeom prst="line">
              <a:avLst/>
            </a:prstGeom>
            <a:ln w="19050">
              <a:solidFill>
                <a:srgbClr val="5AA9B1"/>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bwMode="auto">
            <a:xfrm>
              <a:off x="2687531" y="4517782"/>
              <a:ext cx="1769752" cy="930223"/>
            </a:xfrm>
            <a:prstGeom prst="rect">
              <a:avLst/>
            </a:prstGeom>
            <a:solidFill>
              <a:srgbClr val="ABD9DD"/>
            </a:solidFill>
            <a:ln w="19050">
              <a:solidFill>
                <a:srgbClr val="5AA9B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546A">
                      <a:lumMod val="50000"/>
                    </a:srgbClr>
                  </a:solidFill>
                  <a:effectLst/>
                  <a:uLnTx/>
                  <a:uFillTx/>
                  <a:latin typeface="Calibri" panose="020F0502020204030204"/>
                  <a:ea typeface="+mn-ea"/>
                  <a:cs typeface="+mn-cs"/>
                </a:rPr>
                <a:t>Enabling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546A">
                      <a:lumMod val="50000"/>
                    </a:srgbClr>
                  </a:solidFill>
                  <a:effectLst/>
                  <a:uLnTx/>
                  <a:uFillTx/>
                  <a:latin typeface="Calibri" panose="020F0502020204030204"/>
                  <a:ea typeface="+mn-ea"/>
                  <a:cs typeface="+mn-cs"/>
                </a:rPr>
                <a:t>Technologies Team</a:t>
              </a:r>
            </a:p>
          </p:txBody>
        </p:sp>
        <p:sp>
          <p:nvSpPr>
            <p:cNvPr id="34" name="Rectangle 33"/>
            <p:cNvSpPr/>
            <p:nvPr/>
          </p:nvSpPr>
          <p:spPr bwMode="auto">
            <a:xfrm>
              <a:off x="2667000" y="5649724"/>
              <a:ext cx="1769752" cy="930223"/>
            </a:xfrm>
            <a:prstGeom prst="rect">
              <a:avLst/>
            </a:prstGeom>
            <a:solidFill>
              <a:srgbClr val="ABD9DD"/>
            </a:solidFill>
            <a:ln w="19050">
              <a:solidFill>
                <a:srgbClr val="5AA9B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546A">
                      <a:lumMod val="50000"/>
                    </a:srgbClr>
                  </a:solidFill>
                  <a:effectLst/>
                  <a:uLnTx/>
                  <a:uFillTx/>
                  <a:latin typeface="Calibri" panose="020F0502020204030204"/>
                  <a:ea typeface="+mn-ea"/>
                  <a:cs typeface="+mn-cs"/>
                </a:rPr>
                <a:t>University and Competitive Research Team</a:t>
              </a:r>
            </a:p>
          </p:txBody>
        </p:sp>
        <p:sp>
          <p:nvSpPr>
            <p:cNvPr id="35" name="Rectangle 34"/>
            <p:cNvSpPr/>
            <p:nvPr/>
          </p:nvSpPr>
          <p:spPr bwMode="auto">
            <a:xfrm>
              <a:off x="4868532" y="5649724"/>
              <a:ext cx="1769752" cy="930223"/>
            </a:xfrm>
            <a:prstGeom prst="rect">
              <a:avLst/>
            </a:prstGeom>
            <a:solidFill>
              <a:srgbClr val="ABD9DD"/>
            </a:solidFill>
            <a:ln w="19050">
              <a:solidFill>
                <a:srgbClr val="5AA9B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546A">
                      <a:lumMod val="50000"/>
                    </a:srgbClr>
                  </a:solidFill>
                  <a:effectLst/>
                  <a:uLnTx/>
                  <a:uFillTx/>
                  <a:latin typeface="Calibri" panose="020F0502020204030204"/>
                  <a:ea typeface="+mn-ea"/>
                  <a:cs typeface="+mn-cs"/>
                </a:rPr>
                <a:t>Advanced Reactor Development Team</a:t>
              </a:r>
            </a:p>
          </p:txBody>
        </p:sp>
        <p:sp>
          <p:nvSpPr>
            <p:cNvPr id="36" name="Rectangle 35"/>
            <p:cNvSpPr/>
            <p:nvPr/>
          </p:nvSpPr>
          <p:spPr bwMode="auto">
            <a:xfrm>
              <a:off x="4868532" y="4517782"/>
              <a:ext cx="1769752" cy="930223"/>
            </a:xfrm>
            <a:prstGeom prst="rect">
              <a:avLst/>
            </a:prstGeom>
            <a:solidFill>
              <a:srgbClr val="ABD9DD"/>
            </a:solidFill>
            <a:ln w="19050">
              <a:solidFill>
                <a:srgbClr val="5AA9B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546A">
                      <a:lumMod val="50000"/>
                    </a:srgbClr>
                  </a:solidFill>
                  <a:effectLst/>
                  <a:uLnTx/>
                  <a:uFillTx/>
                  <a:latin typeface="Calibri" panose="020F0502020204030204"/>
                  <a:ea typeface="+mn-ea"/>
                  <a:cs typeface="+mn-cs"/>
                </a:rPr>
                <a:t>Reactor Optimization and Modernization Team</a:t>
              </a:r>
            </a:p>
          </p:txBody>
        </p:sp>
      </p:grpSp>
      <p:sp>
        <p:nvSpPr>
          <p:cNvPr id="40" name="TextBox 39"/>
          <p:cNvSpPr txBox="1"/>
          <p:nvPr/>
        </p:nvSpPr>
        <p:spPr>
          <a:xfrm>
            <a:off x="8415869" y="1444904"/>
            <a:ext cx="3383280" cy="2060296"/>
          </a:xfrm>
          <a:prstGeom prst="roundRect">
            <a:avLst>
              <a:gd name="adj" fmla="val 6802"/>
            </a:avLst>
          </a:prstGeom>
          <a:ln w="19050"/>
        </p:spPr>
        <p:style>
          <a:lnRef idx="2">
            <a:schemeClr val="accent1"/>
          </a:lnRef>
          <a:fillRef idx="1">
            <a:schemeClr val="lt1"/>
          </a:fillRef>
          <a:effectRef idx="0">
            <a:schemeClr val="accent1"/>
          </a:effectRef>
          <a:fontRef idx="minor">
            <a:schemeClr val="dk1"/>
          </a:fontRef>
        </p:style>
        <p:txBody>
          <a:bodyPr vert="horz" wrap="none" lIns="91440" tIns="45720" rIns="91440" bIns="45720" rtlCol="0">
            <a:norm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Light Water Reactor Sustainability</a:t>
            </a:r>
          </a:p>
          <a:p>
            <a:pPr marL="171450" marR="0" lvl="0" indent="-1714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LWR modernization and optimization</a:t>
            </a:r>
          </a:p>
          <a:p>
            <a:pPr marL="171450" marR="0" lvl="0" indent="-1714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Hydrogen production demonstrations</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srgbClr val="44546A">
                    <a:lumMod val="50000"/>
                  </a:srgbClr>
                </a:solidFill>
                <a:effectLst/>
                <a:uLnTx/>
                <a:uFillTx/>
                <a:latin typeface="Calibri" panose="020F0502020204030204"/>
                <a:ea typeface="+mn-ea"/>
                <a:cs typeface="Arial Narrow"/>
              </a:rPr>
              <a:t>Advanced Reactor Modernization</a:t>
            </a:r>
          </a:p>
          <a:p>
            <a:pPr marL="171450" marR="0" lvl="0" indent="-171450" algn="l" defTabSz="457200" rtl="0" eaLnBrk="1" fontAlgn="auto" latinLnBrk="0" hangingPunct="1">
              <a:lnSpc>
                <a:spcPct val="90000"/>
              </a:lnSpc>
              <a:spcBef>
                <a:spcPts val="288"/>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44546A">
                    <a:lumMod val="50000"/>
                  </a:srgbClr>
                </a:solidFill>
                <a:effectLst/>
                <a:uLnTx/>
                <a:uFillTx/>
                <a:latin typeface="Calibri" panose="020F0502020204030204"/>
                <a:ea typeface="+mn-ea"/>
                <a:cs typeface="Arial Narrow"/>
              </a:rPr>
              <a:t>Integrated Energy Systems</a:t>
            </a:r>
          </a:p>
          <a:p>
            <a:pPr marL="171450" marR="0" lvl="0" indent="-171450" algn="l" defTabSz="457200" rtl="0" eaLnBrk="1" fontAlgn="auto" latinLnBrk="0" hangingPunct="1">
              <a:lnSpc>
                <a:spcPct val="90000"/>
              </a:lnSpc>
              <a:spcBef>
                <a:spcPts val="288"/>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44546A">
                    <a:lumMod val="50000"/>
                  </a:srgbClr>
                </a:solidFill>
                <a:effectLst/>
                <a:uLnTx/>
                <a:uFillTx/>
                <a:latin typeface="Calibri" panose="020F0502020204030204"/>
                <a:ea typeface="+mn-ea"/>
                <a:cs typeface="Arial Narrow"/>
              </a:rPr>
              <a:t>Safeguards and Security	</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srgbClr val="44546A">
                    <a:lumMod val="50000"/>
                  </a:srgbClr>
                </a:solidFill>
                <a:effectLst/>
                <a:uLnTx/>
                <a:uFillTx/>
                <a:latin typeface="Calibri" panose="020F0502020204030204"/>
                <a:ea typeface="+mn-ea"/>
                <a:cs typeface="Arial Narrow"/>
              </a:rPr>
              <a:t>Advanced SMR R&amp;D</a:t>
            </a:r>
          </a:p>
          <a:p>
            <a:pPr marL="171450" marR="0" lvl="0" indent="-171450" algn="l" defTabSz="457200" rtl="0" eaLnBrk="1" fontAlgn="auto" latinLnBrk="0" hangingPunct="1">
              <a:lnSpc>
                <a:spcPct val="90000"/>
              </a:lnSpc>
              <a:spcBef>
                <a:spcPts val="288"/>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44546A">
                    <a:lumMod val="50000"/>
                  </a:srgbClr>
                </a:solidFill>
                <a:effectLst/>
                <a:uLnTx/>
                <a:uFillTx/>
                <a:latin typeface="Calibri" panose="020F0502020204030204"/>
                <a:ea typeface="+mn-ea"/>
                <a:cs typeface="Arial Narrow"/>
              </a:rPr>
              <a:t>Industry Awards</a:t>
            </a:r>
          </a:p>
        </p:txBody>
      </p:sp>
      <p:sp>
        <p:nvSpPr>
          <p:cNvPr id="41" name="TextBox 40"/>
          <p:cNvSpPr txBox="1"/>
          <p:nvPr/>
        </p:nvSpPr>
        <p:spPr>
          <a:xfrm>
            <a:off x="8415869" y="3581400"/>
            <a:ext cx="3383280" cy="2771471"/>
          </a:xfrm>
          <a:prstGeom prst="roundRect">
            <a:avLst>
              <a:gd name="adj" fmla="val 6127"/>
            </a:avLst>
          </a:prstGeom>
          <a:ln w="19050"/>
        </p:spPr>
        <p:style>
          <a:lnRef idx="2">
            <a:schemeClr val="accent1"/>
          </a:lnRef>
          <a:fillRef idx="1">
            <a:schemeClr val="lt1"/>
          </a:fillRef>
          <a:effectRef idx="0">
            <a:schemeClr val="accent1"/>
          </a:effectRef>
          <a:fontRef idx="minor">
            <a:schemeClr val="dk1"/>
          </a:fontRef>
        </p:style>
        <p:txBody>
          <a:bodyPr vert="horz" wrap="none" lIns="91440" tIns="45720" rIns="91440" bIns="4572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Advanced Reactor Technologies</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171450" marR="0" lvl="0" indent="-1714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Advanced non-LWRs R&amp;D</a:t>
            </a:r>
          </a:p>
          <a:p>
            <a:pPr marL="628650" marR="0" lvl="1" indent="-1714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Gas-cooled/TRISO</a:t>
            </a:r>
          </a:p>
          <a:p>
            <a:pPr marL="628650" marR="0" lvl="1" indent="-1714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Molten Salt cooled/fueled</a:t>
            </a:r>
          </a:p>
          <a:p>
            <a:pPr marL="628650" marR="0" lvl="1" indent="-1714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Fast metal cooled</a:t>
            </a:r>
          </a:p>
          <a:p>
            <a:pPr marL="628650" marR="0" lvl="1" indent="-1714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Advanced structural materials</a:t>
            </a:r>
          </a:p>
          <a:p>
            <a:pPr marL="171450" marR="0" lvl="0" indent="-1714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Microreactor</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R&amp;D</a:t>
            </a:r>
          </a:p>
          <a:p>
            <a:pPr marL="171450" marR="0" lvl="0" indent="-1714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ARC-20 Projects</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Advanced Reactor Demonstration Program</a:t>
            </a:r>
          </a:p>
          <a:p>
            <a:pPr marL="171450" marR="0" lvl="0" indent="-1714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National Reactor Innovation Center</a:t>
            </a:r>
          </a:p>
          <a:p>
            <a:pPr marL="171450" marR="0" lvl="0" indent="-1714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Risk Reduction Projects</a:t>
            </a:r>
          </a:p>
          <a:p>
            <a:pPr marL="171450" marR="0" lvl="0" indent="-1714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Regulatory framework and technical support</a:t>
            </a:r>
          </a:p>
        </p:txBody>
      </p:sp>
      <p:sp>
        <p:nvSpPr>
          <p:cNvPr id="42" name="TextBox 41"/>
          <p:cNvSpPr txBox="1"/>
          <p:nvPr/>
        </p:nvSpPr>
        <p:spPr>
          <a:xfrm>
            <a:off x="8415869" y="820871"/>
            <a:ext cx="3383280" cy="531759"/>
          </a:xfrm>
          <a:prstGeom prst="roundRect">
            <a:avLst>
              <a:gd name="adj" fmla="val 30049"/>
            </a:avLst>
          </a:prstGeom>
          <a:ln w="19050"/>
        </p:spPr>
        <p:style>
          <a:lnRef idx="2">
            <a:schemeClr val="accent1"/>
          </a:lnRef>
          <a:fillRef idx="1">
            <a:schemeClr val="lt1"/>
          </a:fillRef>
          <a:effectRef idx="0">
            <a:schemeClr val="accent1"/>
          </a:effectRef>
          <a:fontRef idx="minor">
            <a:schemeClr val="dk1"/>
          </a:fontRef>
        </p:style>
        <p:txBody>
          <a:bodyPr vert="horz" wrap="none" lIns="91440" tIns="45720" rIns="91440" bIns="45720" rtlCol="0" anchor="ctr">
            <a:normAutofit fontScale="70000" lnSpcReduction="20000"/>
          </a:body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700" b="1" i="0" u="none" strike="noStrike" kern="1200" cap="none" spc="0" normalizeH="0" baseline="0" noProof="0">
                <a:ln>
                  <a:noFill/>
                </a:ln>
                <a:solidFill>
                  <a:prstClr val="black"/>
                </a:solidFill>
                <a:effectLst/>
                <a:uLnTx/>
                <a:uFillTx/>
                <a:latin typeface="Calibri" panose="020F0502020204030204"/>
                <a:ea typeface="+mn-ea"/>
                <a:cs typeface="+mn-cs"/>
              </a:rPr>
              <a:t>Advanced Reactor Demonstration Projects</a:t>
            </a: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700" b="1" i="0" u="none" strike="noStrike" kern="1200" cap="none" spc="0" normalizeH="0" baseline="0" noProof="0">
                <a:ln>
                  <a:noFill/>
                </a:ln>
                <a:solidFill>
                  <a:srgbClr val="000000"/>
                </a:solidFill>
                <a:effectLst/>
                <a:uLnTx/>
                <a:uFillTx/>
                <a:latin typeface="Calibri" panose="020F0502020204030204"/>
                <a:ea typeface="+mn-ea"/>
                <a:cs typeface="+mn-cs"/>
              </a:rPr>
              <a:t>(Xe-100 and Natrium Reactor Demos)</a:t>
            </a:r>
            <a:endParaRPr kumimoji="0" lang="en-US" sz="1700" b="1" i="0" u="none" strike="noStrike" kern="1200" cap="none" spc="0" normalizeH="0" baseline="0" noProof="0">
              <a:ln>
                <a:noFill/>
              </a:ln>
              <a:solidFill>
                <a:srgbClr val="000000"/>
              </a:solidFill>
              <a:effectLst/>
              <a:uLnTx/>
              <a:uFillTx/>
              <a:latin typeface="Calibri" panose="020F0502020204030204"/>
              <a:ea typeface="+mn-ea"/>
              <a:cs typeface="Arial Narrow"/>
            </a:endParaRPr>
          </a:p>
        </p:txBody>
      </p:sp>
      <p:cxnSp>
        <p:nvCxnSpPr>
          <p:cNvPr id="13" name="Straight Connector 12"/>
          <p:cNvCxnSpPr>
            <a:cxnSpLocks/>
          </p:cNvCxnSpPr>
          <p:nvPr/>
        </p:nvCxnSpPr>
        <p:spPr>
          <a:xfrm flipH="1" flipV="1">
            <a:off x="3488387" y="2924229"/>
            <a:ext cx="610682" cy="1508698"/>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flipV="1">
            <a:off x="3721179" y="5584764"/>
            <a:ext cx="354284"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6949297" y="1058135"/>
            <a:ext cx="1466572" cy="770665"/>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8049519" y="3109002"/>
            <a:ext cx="366350" cy="1158198"/>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35" idx="3"/>
          </p:cNvCxnSpPr>
          <p:nvPr/>
        </p:nvCxnSpPr>
        <p:spPr>
          <a:xfrm flipV="1">
            <a:off x="8049519" y="5584764"/>
            <a:ext cx="366350" cy="1"/>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97E0561-06EB-4579-9CF8-0537BBAA5AD8}"/>
              </a:ext>
            </a:extLst>
          </p:cNvPr>
          <p:cNvSpPr txBox="1"/>
          <p:nvPr/>
        </p:nvSpPr>
        <p:spPr>
          <a:xfrm>
            <a:off x="276723" y="6553027"/>
            <a:ext cx="843501" cy="261610"/>
          </a:xfrm>
          <a:prstGeom prst="rect">
            <a:avLst/>
          </a:prstGeom>
          <a:noFill/>
        </p:spPr>
        <p:txBody>
          <a:bodyPr wrap="non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rPr>
              <a:t>June 2022</a:t>
            </a:r>
          </a:p>
        </p:txBody>
      </p:sp>
      <p:sp>
        <p:nvSpPr>
          <p:cNvPr id="16" name="TextBox 15"/>
          <p:cNvSpPr txBox="1"/>
          <p:nvPr/>
        </p:nvSpPr>
        <p:spPr>
          <a:xfrm>
            <a:off x="348151" y="1356869"/>
            <a:ext cx="3350427" cy="1912106"/>
          </a:xfrm>
          <a:prstGeom prst="roundRect">
            <a:avLst>
              <a:gd name="adj" fmla="val 9057"/>
            </a:avLst>
          </a:prstGeom>
          <a:ln w="19050"/>
        </p:spPr>
        <p:style>
          <a:lnRef idx="2">
            <a:schemeClr val="accent1"/>
          </a:lnRef>
          <a:fillRef idx="1">
            <a:schemeClr val="lt1"/>
          </a:fillRef>
          <a:effectRef idx="0">
            <a:schemeClr val="accent1"/>
          </a:effectRef>
          <a:fontRef idx="minor">
            <a:schemeClr val="dk1"/>
          </a:fontRef>
        </p:style>
        <p:txBody>
          <a:bodyPr vert="horz" wrap="none" lIns="91440" tIns="45720" rIns="91440" bIns="45720" rtlCol="0" anchor="t">
            <a:normAutofit/>
          </a:bodyPr>
          <a:lstStyle/>
          <a:p>
            <a:pPr marL="0" marR="0" lvl="0" indent="0" algn="l" defTabSz="457200" rtl="0" eaLnBrk="0" fontAlgn="base" latinLnBrk="0" hangingPunct="0">
              <a:lnSpc>
                <a:spcPct val="100000"/>
              </a:lnSpc>
              <a:spcBef>
                <a:spcPct val="2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panose="020F0502020204030204"/>
                <a:ea typeface="+mn-ea"/>
                <a:cs typeface="+mn-cs"/>
              </a:rPr>
              <a:t>Nuclear Energy Enabling Technologies</a:t>
            </a: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171450" marR="0" lvl="0" indent="-17145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Nuclear Science User Facilities (High </a:t>
            </a:r>
          </a:p>
          <a:p>
            <a:pPr marL="0" marR="0" lvl="0" indent="0" algn="l" defTabSz="457200" rtl="0" eaLnBrk="0" fontAlgn="base" latinLnBrk="0" hangingPunct="0">
              <a:lnSpc>
                <a:spcPct val="100000"/>
              </a:lnSpc>
              <a:spcBef>
                <a:spcPct val="2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     Performance Computing)</a:t>
            </a: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171450" marR="0" lvl="0" indent="-1714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44546A"/>
                </a:solidFill>
                <a:effectLst/>
                <a:uLnTx/>
                <a:uFillTx/>
                <a:latin typeface="Calibri" panose="020F0502020204030204"/>
                <a:ea typeface="+mn-ea"/>
                <a:cs typeface="Arial Narrow"/>
              </a:rPr>
              <a:t>Advanced Modeling and Simulation</a:t>
            </a:r>
          </a:p>
          <a:p>
            <a:pPr marL="171450" marR="0" lvl="0" indent="-17145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Arial Narrow"/>
              </a:rPr>
              <a:t>Advanced Materials and Manufacturing </a:t>
            </a:r>
          </a:p>
          <a:p>
            <a:pPr marL="0" marR="0" lvl="0" indent="0" algn="l" defTabSz="457200" rtl="0" eaLnBrk="0" fontAlgn="base" latinLnBrk="0" hangingPunct="0">
              <a:lnSpc>
                <a:spcPct val="100000"/>
              </a:lnSpc>
              <a:spcBef>
                <a:spcPct val="2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Arial Narrow"/>
              </a:rPr>
              <a:t>     Technologies</a:t>
            </a:r>
            <a:endParaRPr kumimoji="0" lang="en-US" sz="1800" b="0" i="0" u="none" strike="noStrike" kern="1200" cap="none" spc="0" normalizeH="0" baseline="0" noProof="0">
              <a:ln>
                <a:noFill/>
              </a:ln>
              <a:solidFill>
                <a:srgbClr val="000000"/>
              </a:solidFill>
              <a:effectLst/>
              <a:uLnTx/>
              <a:uFillTx/>
              <a:latin typeface="Arial"/>
              <a:ea typeface="+mn-ea"/>
              <a:cs typeface="Arial"/>
            </a:endParaRPr>
          </a:p>
          <a:p>
            <a:pPr marL="171450" marR="0" lvl="0" indent="-1714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44546A"/>
                </a:solidFill>
                <a:effectLst/>
                <a:uLnTx/>
                <a:uFillTx/>
                <a:latin typeface="Calibri" panose="020F0502020204030204"/>
                <a:ea typeface="+mn-ea"/>
                <a:cs typeface="Arial Narrow"/>
              </a:rPr>
              <a:t>Advanced Sensors and Instrumentation</a:t>
            </a:r>
          </a:p>
          <a:p>
            <a:pPr marL="171450" marR="0" lvl="0" indent="-17145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44546A"/>
                </a:solidFill>
                <a:effectLst/>
                <a:uLnTx/>
                <a:uFillTx/>
                <a:latin typeface="Calibri" panose="020F0502020204030204"/>
                <a:ea typeface="+mn-ea"/>
                <a:cs typeface="Arial Narrow"/>
              </a:rPr>
              <a:t>Nuclear Cybersecurity</a:t>
            </a:r>
          </a:p>
        </p:txBody>
      </p:sp>
      <p:sp>
        <p:nvSpPr>
          <p:cNvPr id="2" name="TextBox 1">
            <a:extLst>
              <a:ext uri="{FF2B5EF4-FFF2-40B4-BE49-F238E27FC236}">
                <a16:creationId xmlns:a16="http://schemas.microsoft.com/office/drawing/2014/main" id="{B6FE3D1C-F8CE-7351-39CD-1288BC34F884}"/>
              </a:ext>
            </a:extLst>
          </p:cNvPr>
          <p:cNvSpPr txBox="1"/>
          <p:nvPr/>
        </p:nvSpPr>
        <p:spPr>
          <a:xfrm>
            <a:off x="8646475" y="219292"/>
            <a:ext cx="1748991" cy="531760"/>
          </a:xfrm>
          <a:prstGeom prst="roundRect">
            <a:avLst>
              <a:gd name="adj" fmla="val 30049"/>
            </a:avLst>
          </a:prstGeom>
          <a:ln w="19050"/>
        </p:spPr>
        <p:style>
          <a:lnRef idx="2">
            <a:schemeClr val="accent1"/>
          </a:lnRef>
          <a:fillRef idx="1">
            <a:schemeClr val="lt1"/>
          </a:fillRef>
          <a:effectRef idx="0">
            <a:schemeClr val="accent1"/>
          </a:effectRef>
          <a:fontRef idx="minor">
            <a:schemeClr val="dk1"/>
          </a:fontRef>
        </p:style>
        <p:txBody>
          <a:bodyPr vert="horz" wrap="none" lIns="91440" tIns="45720" rIns="91440" bIns="45720" rtlCol="0" anchor="ctr">
            <a:normAutofit/>
          </a:body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dirty="0">
                <a:ln>
                  <a:noFill/>
                </a:ln>
                <a:solidFill>
                  <a:srgbClr val="2D2D8A">
                    <a:lumMod val="60000"/>
                    <a:lumOff val="40000"/>
                  </a:srgbClr>
                </a:solidFill>
                <a:effectLst/>
                <a:uLnTx/>
                <a:uFillTx/>
                <a:latin typeface="Calibri"/>
                <a:ea typeface="+mn-ea"/>
                <a:cs typeface="Calibri"/>
              </a:rPr>
              <a:t>Now managed by OCED</a:t>
            </a:r>
          </a:p>
        </p:txBody>
      </p:sp>
      <p:sp>
        <p:nvSpPr>
          <p:cNvPr id="5" name="Arrow: Curved Left 4">
            <a:extLst>
              <a:ext uri="{FF2B5EF4-FFF2-40B4-BE49-F238E27FC236}">
                <a16:creationId xmlns:a16="http://schemas.microsoft.com/office/drawing/2014/main" id="{C683457D-7426-43D6-340F-E3BBF0BFB53E}"/>
              </a:ext>
            </a:extLst>
          </p:cNvPr>
          <p:cNvSpPr/>
          <p:nvPr/>
        </p:nvSpPr>
        <p:spPr>
          <a:xfrm rot="11280000">
            <a:off x="7900640" y="265947"/>
            <a:ext cx="782052" cy="85223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689374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0F1CA18-1C85-BD03-403C-8D7DD72A08D0}"/>
              </a:ext>
            </a:extLst>
          </p:cNvPr>
          <p:cNvSpPr txBox="1">
            <a:spLocks noChangeArrowheads="1"/>
          </p:cNvSpPr>
          <p:nvPr/>
        </p:nvSpPr>
        <p:spPr>
          <a:xfrm>
            <a:off x="783441" y="287258"/>
            <a:ext cx="10625118" cy="588111"/>
          </a:xfrm>
          <a:prstGeom prst="rect">
            <a:avLst/>
          </a:prstGeom>
        </p:spPr>
        <p:txBody>
          <a:bodyPr vert="horz" lIns="91440" tIns="45720" rIns="91440" bIns="45720" rtlCol="0" anchor="t">
            <a:normAutofit fontScale="52500" lnSpcReduction="20000"/>
          </a:bodyPr>
          <a:lstStyle>
            <a:lvl1pPr algn="ctr" defTabSz="914400" rtl="0" eaLnBrk="1" latinLnBrk="0" hangingPunct="1">
              <a:lnSpc>
                <a:spcPct val="90000"/>
              </a:lnSpc>
              <a:spcBef>
                <a:spcPct val="0"/>
              </a:spcBef>
              <a:buNone/>
              <a:defRPr sz="6000" kern="1200" spc="-150">
                <a:solidFill>
                  <a:schemeClr val="bg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6000" b="0" i="0" u="none" strike="noStrike" kern="1200" cap="none" spc="-150" normalizeH="0" baseline="0" noProof="0" dirty="0">
                <a:ln>
                  <a:noFill/>
                </a:ln>
                <a:solidFill>
                  <a:srgbClr val="02617F"/>
                </a:solidFill>
                <a:effectLst/>
                <a:uLnTx/>
                <a:uFillTx/>
                <a:latin typeface="Arial Black" panose="020B0A04020102020204"/>
                <a:ea typeface="+mj-ea"/>
                <a:cs typeface="+mj-cs"/>
              </a:rPr>
              <a:t>Office </a:t>
            </a:r>
            <a:r>
              <a:rPr kumimoji="0" lang="en-US" sz="5300" b="0" i="0" u="none" strike="noStrike" kern="1200" cap="none" spc="-150" normalizeH="0" baseline="0" noProof="0" dirty="0">
                <a:ln>
                  <a:noFill/>
                </a:ln>
                <a:solidFill>
                  <a:srgbClr val="02617F"/>
                </a:solidFill>
                <a:effectLst/>
                <a:uLnTx/>
                <a:uFillTx/>
                <a:latin typeface="Arial Black" panose="020B0A04020102020204"/>
                <a:ea typeface="+mj-ea"/>
                <a:cs typeface="+mj-cs"/>
              </a:rPr>
              <a:t>of</a:t>
            </a:r>
            <a:r>
              <a:rPr kumimoji="0" lang="en-US" sz="6000" b="0" i="0" u="none" strike="noStrike" kern="1200" cap="none" spc="-150" normalizeH="0" baseline="0" noProof="0" dirty="0">
                <a:ln>
                  <a:noFill/>
                </a:ln>
                <a:solidFill>
                  <a:srgbClr val="02617F"/>
                </a:solidFill>
                <a:effectLst/>
                <a:uLnTx/>
                <a:uFillTx/>
                <a:latin typeface="Arial Black" panose="020B0A04020102020204"/>
                <a:ea typeface="+mj-ea"/>
                <a:cs typeface="+mj-cs"/>
              </a:rPr>
              <a:t> Nuclear Energy Technologies (NE-51)</a:t>
            </a:r>
            <a:endParaRPr kumimoji="0" lang="en-US" altLang="en-US" sz="6000" b="0" i="0" u="none" strike="noStrike" kern="1200" cap="none" spc="-150" normalizeH="0" baseline="0" noProof="0" dirty="0">
              <a:ln>
                <a:noFill/>
              </a:ln>
              <a:solidFill>
                <a:srgbClr val="02617F"/>
              </a:solidFill>
              <a:effectLst/>
              <a:uLnTx/>
              <a:uFillTx/>
              <a:latin typeface="Arial Black" panose="020B0A04020102020204"/>
              <a:ea typeface="+mj-ea"/>
              <a:cs typeface="+mj-cs"/>
            </a:endParaRPr>
          </a:p>
        </p:txBody>
      </p:sp>
      <p:pic>
        <p:nvPicPr>
          <p:cNvPr id="6" name="Picture 2">
            <a:extLst>
              <a:ext uri="{FF2B5EF4-FFF2-40B4-BE49-F238E27FC236}">
                <a16:creationId xmlns:a16="http://schemas.microsoft.com/office/drawing/2014/main" id="{05128F6A-945A-7CDE-8D5C-041DBBB85CE7}"/>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317201" y="949015"/>
            <a:ext cx="1452283" cy="219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C29E1EC-7BB6-B7F7-A9A0-3BFF015FB005}"/>
              </a:ext>
            </a:extLst>
          </p:cNvPr>
          <p:cNvSpPr txBox="1"/>
          <p:nvPr/>
        </p:nvSpPr>
        <p:spPr>
          <a:xfrm>
            <a:off x="4876081" y="3131024"/>
            <a:ext cx="2334523" cy="584775"/>
          </a:xfrm>
          <a:prstGeom prst="rect">
            <a:avLst/>
          </a:prstGeom>
          <a:noFill/>
        </p:spPr>
        <p:txBody>
          <a:bodyPr wrap="square">
            <a:spAutoFit/>
          </a:bodyPr>
          <a:lstStyle/>
          <a:p>
            <a:pPr marL="548640" marR="185420" lvl="0" indent="-36576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2617F"/>
                </a:solidFill>
                <a:effectLst/>
                <a:uLnTx/>
                <a:uFillTx/>
                <a:latin typeface="Arial" panose="020B0604020202020204"/>
                <a:ea typeface="+mn-ea"/>
                <a:cs typeface="Times New Roman"/>
              </a:rPr>
              <a:t>Suibel Schuppner</a:t>
            </a:r>
          </a:p>
          <a:p>
            <a:pPr marL="548640" marR="185420" lvl="0" indent="-36576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5" normalizeH="0" baseline="0" noProof="0" dirty="0">
                <a:ln>
                  <a:noFill/>
                </a:ln>
                <a:solidFill>
                  <a:srgbClr val="02617F"/>
                </a:solidFill>
                <a:effectLst/>
                <a:uLnTx/>
                <a:uFillTx/>
                <a:latin typeface="Arial" panose="020B0604020202020204"/>
                <a:ea typeface="+mn-ea"/>
                <a:cs typeface="Times New Roman"/>
              </a:rPr>
              <a:t>Director</a:t>
            </a:r>
          </a:p>
        </p:txBody>
      </p:sp>
      <p:pic>
        <p:nvPicPr>
          <p:cNvPr id="8" name="Picture 7">
            <a:extLst>
              <a:ext uri="{FF2B5EF4-FFF2-40B4-BE49-F238E27FC236}">
                <a16:creationId xmlns:a16="http://schemas.microsoft.com/office/drawing/2014/main" id="{AAA5F4C6-C483-C5DE-203D-4072511404D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291232" y="1421549"/>
            <a:ext cx="1243388" cy="1834530"/>
          </a:xfrm>
          <a:prstGeom prst="rect">
            <a:avLst/>
          </a:prstGeom>
          <a:ln w="12700">
            <a:noFill/>
          </a:ln>
        </p:spPr>
      </p:pic>
      <p:sp>
        <p:nvSpPr>
          <p:cNvPr id="9" name="TextBox 8">
            <a:extLst>
              <a:ext uri="{FF2B5EF4-FFF2-40B4-BE49-F238E27FC236}">
                <a16:creationId xmlns:a16="http://schemas.microsoft.com/office/drawing/2014/main" id="{541611B2-53FF-A162-2CA8-432CAEBA5FEF}"/>
              </a:ext>
            </a:extLst>
          </p:cNvPr>
          <p:cNvSpPr txBox="1"/>
          <p:nvPr/>
        </p:nvSpPr>
        <p:spPr>
          <a:xfrm>
            <a:off x="1605942" y="3252599"/>
            <a:ext cx="2613968" cy="80021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sz="1600" b="1" i="0" u="none" strike="noStrike" kern="1200" cap="none" spc="0" normalizeH="0" baseline="0" noProof="0" dirty="0">
                <a:ln>
                  <a:noFill/>
                </a:ln>
                <a:solidFill>
                  <a:srgbClr val="02617F"/>
                </a:solidFill>
                <a:effectLst/>
                <a:uLnTx/>
                <a:uFillTx/>
                <a:latin typeface="Arial" panose="020B0604020202020204"/>
                <a:ea typeface="+mn-ea"/>
                <a:cs typeface="+mn-cs"/>
              </a:rPr>
              <a:t>Melissa Bates</a:t>
            </a:r>
          </a:p>
          <a:p>
            <a:pPr marL="0" marR="0" lvl="0" indent="0" algn="ctr" defTabSz="914400" rtl="0" eaLnBrk="0" fontAlgn="base" latinLnBrk="0" hangingPunct="0">
              <a:lnSpc>
                <a:spcPts val="15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2617F"/>
                </a:solidFill>
                <a:effectLst/>
                <a:uLnTx/>
                <a:uFillTx/>
                <a:latin typeface="Arial" panose="020B0604020202020204"/>
                <a:ea typeface="+mn-ea"/>
                <a:cs typeface="+mn-cs"/>
              </a:rPr>
              <a:t>Enabling Technologies Team Lead</a:t>
            </a:r>
          </a:p>
        </p:txBody>
      </p:sp>
      <p:pic>
        <p:nvPicPr>
          <p:cNvPr id="10" name="Picture 9">
            <a:extLst>
              <a:ext uri="{FF2B5EF4-FFF2-40B4-BE49-F238E27FC236}">
                <a16:creationId xmlns:a16="http://schemas.microsoft.com/office/drawing/2014/main" id="{CA3C717F-CBB2-7D60-C938-A78A492D6946}"/>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8683611" y="1433322"/>
            <a:ext cx="1302115" cy="1840609"/>
          </a:xfrm>
          <a:prstGeom prst="rect">
            <a:avLst/>
          </a:prstGeom>
        </p:spPr>
      </p:pic>
      <p:sp>
        <p:nvSpPr>
          <p:cNvPr id="11" name="TextBox 10">
            <a:extLst>
              <a:ext uri="{FF2B5EF4-FFF2-40B4-BE49-F238E27FC236}">
                <a16:creationId xmlns:a16="http://schemas.microsoft.com/office/drawing/2014/main" id="{F3E5A726-107E-EC77-14B7-BE272A7442D9}"/>
              </a:ext>
            </a:extLst>
          </p:cNvPr>
          <p:cNvSpPr txBox="1"/>
          <p:nvPr/>
        </p:nvSpPr>
        <p:spPr>
          <a:xfrm>
            <a:off x="7732281" y="3332108"/>
            <a:ext cx="3204775" cy="720710"/>
          </a:xfrm>
          <a:prstGeom prst="rect">
            <a:avLst/>
          </a:prstGeom>
          <a:noFill/>
        </p:spPr>
        <p:txBody>
          <a:bodyPr wrap="square">
            <a:spAutoFit/>
          </a:bodyPr>
          <a:lstStyle/>
          <a:p>
            <a:pPr marL="38735" marR="0" lvl="0" indent="0" algn="ctr" defTabSz="914400" rtl="0" eaLnBrk="0" fontAlgn="base" latinLnBrk="0" hangingPunct="0">
              <a:lnSpc>
                <a:spcPts val="1255"/>
              </a:lnSpc>
              <a:spcBef>
                <a:spcPct val="0"/>
              </a:spcBef>
              <a:spcAft>
                <a:spcPts val="600"/>
              </a:spcAft>
              <a:buClrTx/>
              <a:buSzTx/>
              <a:buFontTx/>
              <a:buNone/>
              <a:tabLst/>
              <a:defRPr/>
            </a:pPr>
            <a:r>
              <a:rPr kumimoji="0" lang="en-US" sz="1600" b="1" i="0" u="none" strike="noStrike" kern="1200" cap="none" spc="0" normalizeH="0" baseline="0" noProof="0" dirty="0">
                <a:ln>
                  <a:noFill/>
                </a:ln>
                <a:solidFill>
                  <a:srgbClr val="02617F"/>
                </a:solidFill>
                <a:effectLst/>
                <a:uLnTx/>
                <a:uFillTx/>
                <a:latin typeface="Arial" panose="020B0604020202020204"/>
                <a:ea typeface="+mn-ea"/>
                <a:cs typeface="Times New Roman"/>
              </a:rPr>
              <a:t>Aaron Gravelle</a:t>
            </a:r>
          </a:p>
          <a:p>
            <a:pPr marL="38735" marR="0" lvl="0" indent="0" algn="ctr" defTabSz="914400" rtl="0" eaLnBrk="0" fontAlgn="base" latinLnBrk="0" hangingPunct="0">
              <a:lnSpc>
                <a:spcPts val="15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2617F"/>
                </a:solidFill>
                <a:effectLst/>
                <a:uLnTx/>
                <a:uFillTx/>
                <a:latin typeface="Arial" panose="020B0604020202020204"/>
                <a:ea typeface="+mn-ea"/>
                <a:cs typeface="Times New Roman"/>
              </a:rPr>
              <a:t>University and Competitive Research Team Lead</a:t>
            </a:r>
          </a:p>
        </p:txBody>
      </p:sp>
      <p:pic>
        <p:nvPicPr>
          <p:cNvPr id="12" name="Picture 11">
            <a:extLst>
              <a:ext uri="{FF2B5EF4-FFF2-40B4-BE49-F238E27FC236}">
                <a16:creationId xmlns:a16="http://schemas.microsoft.com/office/drawing/2014/main" id="{9DEA712B-DFDB-799B-043C-F7CA91368FAE}"/>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00803" y="4440601"/>
            <a:ext cx="1142671" cy="1667175"/>
          </a:xfrm>
          <a:prstGeom prst="rect">
            <a:avLst/>
          </a:prstGeom>
        </p:spPr>
      </p:pic>
      <p:sp>
        <p:nvSpPr>
          <p:cNvPr id="13" name="TextBox 12">
            <a:extLst>
              <a:ext uri="{FF2B5EF4-FFF2-40B4-BE49-F238E27FC236}">
                <a16:creationId xmlns:a16="http://schemas.microsoft.com/office/drawing/2014/main" id="{DDA084B6-1208-ADCB-16D2-9C4851C478F3}"/>
              </a:ext>
            </a:extLst>
          </p:cNvPr>
          <p:cNvSpPr txBox="1"/>
          <p:nvPr/>
        </p:nvSpPr>
        <p:spPr>
          <a:xfrm>
            <a:off x="418642" y="6084262"/>
            <a:ext cx="1562986"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2617F"/>
                </a:solidFill>
                <a:effectLst/>
                <a:uLnTx/>
                <a:uFillTx/>
                <a:latin typeface="Arial" panose="020B0604020202020204"/>
                <a:ea typeface="+mn-ea"/>
                <a:cs typeface="+mn-cs"/>
              </a:rPr>
              <a:t>Dave Henderson</a:t>
            </a:r>
          </a:p>
        </p:txBody>
      </p:sp>
      <p:pic>
        <p:nvPicPr>
          <p:cNvPr id="14" name="Picture 13">
            <a:extLst>
              <a:ext uri="{FF2B5EF4-FFF2-40B4-BE49-F238E27FC236}">
                <a16:creationId xmlns:a16="http://schemas.microsoft.com/office/drawing/2014/main" id="{A1AA4AC2-BA6B-2964-CE45-F0F097CE60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2204" y="4413645"/>
            <a:ext cx="1244087" cy="1667175"/>
          </a:xfrm>
          <a:prstGeom prst="rect">
            <a:avLst/>
          </a:prstGeom>
        </p:spPr>
      </p:pic>
      <p:sp>
        <p:nvSpPr>
          <p:cNvPr id="15" name="TextBox 14">
            <a:extLst>
              <a:ext uri="{FF2B5EF4-FFF2-40B4-BE49-F238E27FC236}">
                <a16:creationId xmlns:a16="http://schemas.microsoft.com/office/drawing/2014/main" id="{79ECA160-8AA9-7F64-62A1-523C52B336F5}"/>
              </a:ext>
            </a:extLst>
          </p:cNvPr>
          <p:cNvSpPr txBox="1"/>
          <p:nvPr/>
        </p:nvSpPr>
        <p:spPr>
          <a:xfrm>
            <a:off x="1925635" y="6080820"/>
            <a:ext cx="1562986"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2617F"/>
                </a:solidFill>
                <a:effectLst/>
                <a:uLnTx/>
                <a:uFillTx/>
                <a:latin typeface="Arial" panose="020B0604020202020204"/>
                <a:ea typeface="+mn-ea"/>
                <a:cs typeface="+mn-cs"/>
              </a:rPr>
              <a:t>Dirk Cairns-Gallimore</a:t>
            </a:r>
          </a:p>
        </p:txBody>
      </p:sp>
      <p:pic>
        <p:nvPicPr>
          <p:cNvPr id="16" name="Picture 15">
            <a:extLst>
              <a:ext uri="{FF2B5EF4-FFF2-40B4-BE49-F238E27FC236}">
                <a16:creationId xmlns:a16="http://schemas.microsoft.com/office/drawing/2014/main" id="{D0FA5A66-6B17-A4C8-8A06-79B11846A9CA}"/>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0247232" y="4464113"/>
            <a:ext cx="1133851" cy="1620149"/>
          </a:xfrm>
          <a:prstGeom prst="rect">
            <a:avLst/>
          </a:prstGeom>
        </p:spPr>
      </p:pic>
      <p:sp>
        <p:nvSpPr>
          <p:cNvPr id="17" name="TextBox 16">
            <a:extLst>
              <a:ext uri="{FF2B5EF4-FFF2-40B4-BE49-F238E27FC236}">
                <a16:creationId xmlns:a16="http://schemas.microsoft.com/office/drawing/2014/main" id="{5E7D7A7D-D287-6BB9-4A5C-002422D436E0}"/>
              </a:ext>
            </a:extLst>
          </p:cNvPr>
          <p:cNvSpPr txBox="1"/>
          <p:nvPr/>
        </p:nvSpPr>
        <p:spPr>
          <a:xfrm>
            <a:off x="10247232" y="6107776"/>
            <a:ext cx="1261958"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2617F"/>
                </a:solidFill>
                <a:effectLst/>
                <a:uLnTx/>
                <a:uFillTx/>
                <a:latin typeface="Arial" panose="020B0604020202020204"/>
                <a:ea typeface="+mn-ea"/>
                <a:cs typeface="+mn-cs"/>
              </a:rPr>
              <a:t>Jenna Payne</a:t>
            </a:r>
          </a:p>
        </p:txBody>
      </p:sp>
      <p:sp>
        <p:nvSpPr>
          <p:cNvPr id="18" name="TextBox 17">
            <a:extLst>
              <a:ext uri="{FF2B5EF4-FFF2-40B4-BE49-F238E27FC236}">
                <a16:creationId xmlns:a16="http://schemas.microsoft.com/office/drawing/2014/main" id="{611BAA46-FE1F-CCEE-1224-27E353EA6015}"/>
              </a:ext>
            </a:extLst>
          </p:cNvPr>
          <p:cNvSpPr txBox="1"/>
          <p:nvPr/>
        </p:nvSpPr>
        <p:spPr>
          <a:xfrm>
            <a:off x="3484149" y="6084262"/>
            <a:ext cx="1562986"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2617F"/>
                </a:solidFill>
                <a:effectLst/>
                <a:uLnTx/>
                <a:uFillTx/>
                <a:latin typeface="Arial" panose="020B0604020202020204"/>
                <a:ea typeface="+mn-ea"/>
                <a:cs typeface="+mn-cs"/>
              </a:rPr>
              <a:t>Daniel  Nichols </a:t>
            </a:r>
          </a:p>
        </p:txBody>
      </p:sp>
      <p:sp>
        <p:nvSpPr>
          <p:cNvPr id="19" name="TextBox 18">
            <a:extLst>
              <a:ext uri="{FF2B5EF4-FFF2-40B4-BE49-F238E27FC236}">
                <a16:creationId xmlns:a16="http://schemas.microsoft.com/office/drawing/2014/main" id="{9F024BF0-F2B8-4C70-B79F-9D875EDB165A}"/>
              </a:ext>
            </a:extLst>
          </p:cNvPr>
          <p:cNvSpPr txBox="1"/>
          <p:nvPr/>
        </p:nvSpPr>
        <p:spPr>
          <a:xfrm>
            <a:off x="8542975" y="6110091"/>
            <a:ext cx="1442752"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2617F"/>
                </a:solidFill>
                <a:effectLst/>
                <a:uLnTx/>
                <a:uFillTx/>
                <a:latin typeface="Arial" panose="020B0604020202020204"/>
                <a:ea typeface="+mn-ea"/>
                <a:cs typeface="+mn-cs"/>
              </a:rPr>
              <a:t>Rebecca Onuschak</a:t>
            </a:r>
          </a:p>
        </p:txBody>
      </p:sp>
      <p:sp>
        <p:nvSpPr>
          <p:cNvPr id="21" name="TextBox 20">
            <a:extLst>
              <a:ext uri="{FF2B5EF4-FFF2-40B4-BE49-F238E27FC236}">
                <a16:creationId xmlns:a16="http://schemas.microsoft.com/office/drawing/2014/main" id="{1354A801-2A08-4DB7-FD3F-437E7A9D1A3F}"/>
              </a:ext>
            </a:extLst>
          </p:cNvPr>
          <p:cNvSpPr txBox="1"/>
          <p:nvPr/>
        </p:nvSpPr>
        <p:spPr>
          <a:xfrm>
            <a:off x="6838719" y="6105016"/>
            <a:ext cx="1442752"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2617F"/>
                </a:solidFill>
                <a:effectLst/>
                <a:uLnTx/>
                <a:uFillTx/>
                <a:latin typeface="Arial" panose="020B0604020202020204"/>
                <a:ea typeface="+mn-ea"/>
                <a:cs typeface="+mn-cs"/>
              </a:rPr>
              <a:t>JoAnne Hanners</a:t>
            </a:r>
          </a:p>
        </p:txBody>
      </p:sp>
      <p:pic>
        <p:nvPicPr>
          <p:cNvPr id="20" name="Picture 19">
            <a:extLst>
              <a:ext uri="{FF2B5EF4-FFF2-40B4-BE49-F238E27FC236}">
                <a16:creationId xmlns:a16="http://schemas.microsoft.com/office/drawing/2014/main" id="{80A555B1-8ED8-443A-5449-57B92E743DBB}"/>
              </a:ext>
            </a:extLst>
          </p:cNvPr>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939939" y="4413644"/>
            <a:ext cx="1250382" cy="1667176"/>
          </a:xfrm>
          <a:prstGeom prst="rect">
            <a:avLst/>
          </a:prstGeom>
          <a:noFill/>
          <a:ln>
            <a:noFill/>
          </a:ln>
        </p:spPr>
      </p:pic>
      <p:pic>
        <p:nvPicPr>
          <p:cNvPr id="3" name="Picture 2" descr="A person smiling for the camera&#10;&#10;Description automatically generated with medium confidence">
            <a:extLst>
              <a:ext uri="{FF2B5EF4-FFF2-40B4-BE49-F238E27FC236}">
                <a16:creationId xmlns:a16="http://schemas.microsoft.com/office/drawing/2014/main" id="{1DDD474D-3F8A-DD13-6C6E-723BCD5EECBB}"/>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499722" y="4413643"/>
            <a:ext cx="1645989" cy="1582067"/>
          </a:xfrm>
          <a:prstGeom prst="rect">
            <a:avLst/>
          </a:prstGeom>
        </p:spPr>
      </p:pic>
      <p:pic>
        <p:nvPicPr>
          <p:cNvPr id="2" name="Picture 4" descr="becky rover cropped.jpg">
            <a:extLst>
              <a:ext uri="{FF2B5EF4-FFF2-40B4-BE49-F238E27FC236}">
                <a16:creationId xmlns:a16="http://schemas.microsoft.com/office/drawing/2014/main" id="{161A555B-4EC1-82B9-FDF7-06777B0BC0F7}"/>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8544295" y="4411853"/>
            <a:ext cx="1248890" cy="1628900"/>
          </a:xfrm>
          <a:prstGeom prst="rect">
            <a:avLst/>
          </a:prstGeom>
        </p:spPr>
      </p:pic>
      <p:sp>
        <p:nvSpPr>
          <p:cNvPr id="23" name="Slide Number Placeholder 2">
            <a:extLst>
              <a:ext uri="{FF2B5EF4-FFF2-40B4-BE49-F238E27FC236}">
                <a16:creationId xmlns:a16="http://schemas.microsoft.com/office/drawing/2014/main" id="{64D9B91A-A3F7-F990-BDDA-0486F5F6596F}"/>
              </a:ext>
            </a:extLst>
          </p:cNvPr>
          <p:cNvSpPr txBox="1">
            <a:spLocks/>
          </p:cNvSpPr>
          <p:nvPr/>
        </p:nvSpPr>
        <p:spPr>
          <a:xfrm>
            <a:off x="11494349" y="6392687"/>
            <a:ext cx="304800" cy="307802"/>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5pPr>
            <a:lvl6pPr marL="2286000" algn="l" defTabSz="914400" rtl="0" eaLnBrk="1" latinLnBrk="0" hangingPunct="1">
              <a:defRPr kern="1200">
                <a:solidFill>
                  <a:schemeClr val="tx1"/>
                </a:solidFill>
                <a:latin typeface="Franklin Gothic Book" panose="020B0503020102020204" pitchFamily="34" charset="0"/>
                <a:ea typeface="+mn-ea"/>
                <a:cs typeface="+mn-cs"/>
              </a:defRPr>
            </a:lvl6pPr>
            <a:lvl7pPr marL="2743200" algn="l" defTabSz="914400" rtl="0" eaLnBrk="1" latinLnBrk="0" hangingPunct="1">
              <a:defRPr kern="1200">
                <a:solidFill>
                  <a:schemeClr val="tx1"/>
                </a:solidFill>
                <a:latin typeface="Franklin Gothic Book" panose="020B0503020102020204" pitchFamily="34" charset="0"/>
                <a:ea typeface="+mn-ea"/>
                <a:cs typeface="+mn-cs"/>
              </a:defRPr>
            </a:lvl7pPr>
            <a:lvl8pPr marL="3200400" algn="l" defTabSz="914400" rtl="0" eaLnBrk="1" latinLnBrk="0" hangingPunct="1">
              <a:defRPr kern="1200">
                <a:solidFill>
                  <a:schemeClr val="tx1"/>
                </a:solidFill>
                <a:latin typeface="Franklin Gothic Book" panose="020B0503020102020204" pitchFamily="34" charset="0"/>
                <a:ea typeface="+mn-ea"/>
                <a:cs typeface="+mn-cs"/>
              </a:defRPr>
            </a:lvl8pPr>
            <a:lvl9pPr marL="3657600" algn="l" defTabSz="914400" rtl="0" eaLnBrk="1" latinLnBrk="0" hangingPunct="1">
              <a:defRPr kern="1200">
                <a:solidFill>
                  <a:schemeClr val="tx1"/>
                </a:solidFill>
                <a:latin typeface="Franklin Gothic Book" panose="020B0503020102020204" pitchFamily="34" charset="0"/>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885C13-66A5-4D66-A6C2-319BA5063639}" type="slidenum">
              <a:rPr kumimoji="0" lang="en-US" sz="1600" b="0" i="0" u="none" strike="noStrike" kern="1200" cap="none" spc="0" normalizeH="0" baseline="0" noProof="0" smtClean="0">
                <a:ln>
                  <a:noFill/>
                </a:ln>
                <a:solidFill>
                  <a:srgbClr val="02617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600" b="0" i="0" u="none" strike="noStrike" kern="1200" cap="none" spc="0" normalizeH="0" baseline="0" noProof="0" dirty="0">
              <a:ln>
                <a:noFill/>
              </a:ln>
              <a:solidFill>
                <a:srgbClr val="02617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9804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10ADAE2-E808-22C1-AC2D-6ADE51EF66B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336091" y="924511"/>
            <a:ext cx="1519819" cy="2032775"/>
          </a:xfrm>
          <a:prstGeom prst="rect">
            <a:avLst/>
          </a:prstGeom>
        </p:spPr>
      </p:pic>
      <p:pic>
        <p:nvPicPr>
          <p:cNvPr id="7" name="Picture 7">
            <a:extLst>
              <a:ext uri="{FF2B5EF4-FFF2-40B4-BE49-F238E27FC236}">
                <a16:creationId xmlns:a16="http://schemas.microsoft.com/office/drawing/2014/main" id="{0BA0A6C5-2593-5D9C-FF1E-24417F0740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9021" y="1477981"/>
            <a:ext cx="1253583" cy="1851568"/>
          </a:xfrm>
          <a:prstGeom prst="rect">
            <a:avLst/>
          </a:prstGeom>
        </p:spPr>
      </p:pic>
      <p:pic>
        <p:nvPicPr>
          <p:cNvPr id="9" name="Picture 9">
            <a:extLst>
              <a:ext uri="{FF2B5EF4-FFF2-40B4-BE49-F238E27FC236}">
                <a16:creationId xmlns:a16="http://schemas.microsoft.com/office/drawing/2014/main" id="{7A975F97-5122-D49A-D1C1-C17B7D7B214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442036" y="1477981"/>
            <a:ext cx="1587790" cy="1731944"/>
          </a:xfrm>
          <a:prstGeom prst="rect">
            <a:avLst/>
          </a:prstGeom>
        </p:spPr>
      </p:pic>
      <p:pic>
        <p:nvPicPr>
          <p:cNvPr id="13" name="Picture 13">
            <a:extLst>
              <a:ext uri="{FF2B5EF4-FFF2-40B4-BE49-F238E27FC236}">
                <a16:creationId xmlns:a16="http://schemas.microsoft.com/office/drawing/2014/main" id="{B5CC18EC-6D78-E72D-E600-C05316FE3F47}"/>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907152" y="4332020"/>
            <a:ext cx="1326041" cy="1696318"/>
          </a:xfrm>
          <a:prstGeom prst="rect">
            <a:avLst/>
          </a:prstGeom>
        </p:spPr>
      </p:pic>
      <p:pic>
        <p:nvPicPr>
          <p:cNvPr id="15" name="Picture 15">
            <a:extLst>
              <a:ext uri="{FF2B5EF4-FFF2-40B4-BE49-F238E27FC236}">
                <a16:creationId xmlns:a16="http://schemas.microsoft.com/office/drawing/2014/main" id="{698D6058-B212-A2B1-8CBA-7DE55BD1B542}"/>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253961" y="4332020"/>
            <a:ext cx="1213690" cy="1721427"/>
          </a:xfrm>
          <a:prstGeom prst="rect">
            <a:avLst/>
          </a:prstGeom>
        </p:spPr>
      </p:pic>
      <p:pic>
        <p:nvPicPr>
          <p:cNvPr id="16" name="Picture 16">
            <a:extLst>
              <a:ext uri="{FF2B5EF4-FFF2-40B4-BE49-F238E27FC236}">
                <a16:creationId xmlns:a16="http://schemas.microsoft.com/office/drawing/2014/main" id="{A3BD2CE2-0F09-6D45-68CE-2CD57407672D}"/>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655064" y="4332020"/>
            <a:ext cx="1021775" cy="1696318"/>
          </a:xfrm>
          <a:prstGeom prst="rect">
            <a:avLst/>
          </a:prstGeom>
        </p:spPr>
      </p:pic>
      <p:pic>
        <p:nvPicPr>
          <p:cNvPr id="17" name="Picture 17">
            <a:extLst>
              <a:ext uri="{FF2B5EF4-FFF2-40B4-BE49-F238E27FC236}">
                <a16:creationId xmlns:a16="http://schemas.microsoft.com/office/drawing/2014/main" id="{44475F75-3180-B799-E6E2-81BCB75400CC}"/>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8278663" y="4332020"/>
            <a:ext cx="1134340" cy="1721427"/>
          </a:xfrm>
          <a:prstGeom prst="rect">
            <a:avLst/>
          </a:prstGeom>
        </p:spPr>
      </p:pic>
      <p:pic>
        <p:nvPicPr>
          <p:cNvPr id="19" name="Picture 19">
            <a:extLst>
              <a:ext uri="{FF2B5EF4-FFF2-40B4-BE49-F238E27FC236}">
                <a16:creationId xmlns:a16="http://schemas.microsoft.com/office/drawing/2014/main" id="{3C22D9EF-1E7A-EEBD-FBED-AE8B0CCA4F23}"/>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9872819" y="4332020"/>
            <a:ext cx="1305792" cy="1726623"/>
          </a:xfrm>
          <a:prstGeom prst="rect">
            <a:avLst/>
          </a:prstGeom>
        </p:spPr>
      </p:pic>
      <p:sp>
        <p:nvSpPr>
          <p:cNvPr id="20" name="Rectangle 2">
            <a:extLst>
              <a:ext uri="{FF2B5EF4-FFF2-40B4-BE49-F238E27FC236}">
                <a16:creationId xmlns:a16="http://schemas.microsoft.com/office/drawing/2014/main" id="{114137F6-C8D5-69AC-B0BB-E4B8F979BD47}"/>
              </a:ext>
            </a:extLst>
          </p:cNvPr>
          <p:cNvSpPr txBox="1">
            <a:spLocks noChangeArrowheads="1"/>
          </p:cNvSpPr>
          <p:nvPr/>
        </p:nvSpPr>
        <p:spPr>
          <a:xfrm>
            <a:off x="783441" y="287258"/>
            <a:ext cx="10625118" cy="588111"/>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spc="-150">
                <a:solidFill>
                  <a:schemeClr val="bg1"/>
                </a:solidFill>
                <a:latin typeface="+mj-lt"/>
                <a:ea typeface="+mj-ea"/>
                <a:cs typeface="+mj-cs"/>
              </a:defRPr>
            </a:lvl1p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0" lang="en-US" sz="2800" b="0" i="0" u="none" strike="noStrike" kern="1200" cap="none" spc="-150" normalizeH="0" baseline="0" noProof="0">
                <a:ln>
                  <a:noFill/>
                </a:ln>
                <a:solidFill>
                  <a:srgbClr val="02617F"/>
                </a:solidFill>
                <a:effectLst/>
                <a:uLnTx/>
                <a:uFillTx/>
                <a:latin typeface="Arial Black" panose="020B0A04020102020204"/>
                <a:ea typeface="+mj-ea"/>
                <a:cs typeface="+mj-cs"/>
              </a:rPr>
              <a:t>Office of Nuclear Reactor Deployment (NE-52)</a:t>
            </a:r>
            <a:endParaRPr kumimoji="0" lang="en-US" altLang="en-US" sz="2800" b="0" i="0" u="none" strike="noStrike" kern="1200" cap="none" spc="-150" normalizeH="0" baseline="0" noProof="0">
              <a:ln>
                <a:noFill/>
              </a:ln>
              <a:solidFill>
                <a:srgbClr val="02617F"/>
              </a:solidFill>
              <a:effectLst/>
              <a:uLnTx/>
              <a:uFillTx/>
              <a:latin typeface="Arial Black" panose="020B0A04020102020204"/>
              <a:ea typeface="+mj-ea"/>
              <a:cs typeface="+mj-cs"/>
            </a:endParaRPr>
          </a:p>
        </p:txBody>
      </p:sp>
      <p:sp>
        <p:nvSpPr>
          <p:cNvPr id="21" name="TextBox 20">
            <a:extLst>
              <a:ext uri="{FF2B5EF4-FFF2-40B4-BE49-F238E27FC236}">
                <a16:creationId xmlns:a16="http://schemas.microsoft.com/office/drawing/2014/main" id="{B16BFDB8-276C-688A-893D-BAD2C7C3D239}"/>
              </a:ext>
            </a:extLst>
          </p:cNvPr>
          <p:cNvSpPr txBox="1"/>
          <p:nvPr/>
        </p:nvSpPr>
        <p:spPr>
          <a:xfrm>
            <a:off x="1073654" y="3368453"/>
            <a:ext cx="3144316" cy="80021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sz="1600" b="1" i="0" u="none" strike="noStrike" kern="1200" cap="none" spc="0" normalizeH="0" baseline="0" noProof="0">
                <a:ln>
                  <a:noFill/>
                </a:ln>
                <a:solidFill>
                  <a:srgbClr val="02617F"/>
                </a:solidFill>
                <a:effectLst/>
                <a:uLnTx/>
                <a:uFillTx/>
                <a:latin typeface="Arial" panose="020B0604020202020204"/>
                <a:ea typeface="+mn-ea"/>
                <a:cs typeface="+mn-cs"/>
              </a:rPr>
              <a:t>Jason Tokey</a:t>
            </a:r>
          </a:p>
          <a:p>
            <a:pPr marL="0" marR="0" lvl="0" indent="0" algn="ctr" defTabSz="914400" rtl="0" eaLnBrk="0" fontAlgn="base" latinLnBrk="0" hangingPunct="0">
              <a:lnSpc>
                <a:spcPts val="1500"/>
              </a:lnSpc>
              <a:spcBef>
                <a:spcPct val="0"/>
              </a:spcBef>
              <a:spcAft>
                <a:spcPct val="0"/>
              </a:spcAft>
              <a:buClrTx/>
              <a:buSzTx/>
              <a:buFontTx/>
              <a:buNone/>
              <a:tabLst/>
              <a:defRPr/>
            </a:pPr>
            <a:r>
              <a:rPr kumimoji="0" lang="en-US" sz="1600" b="1" i="0" u="none" strike="noStrike" kern="1200" cap="none" spc="0" normalizeH="0" baseline="0" noProof="0">
                <a:ln>
                  <a:noFill/>
                </a:ln>
                <a:solidFill>
                  <a:srgbClr val="02617F"/>
                </a:solidFill>
                <a:effectLst/>
                <a:uLnTx/>
                <a:uFillTx/>
                <a:latin typeface="Arial" panose="020B0604020202020204"/>
                <a:ea typeface="+mn-ea"/>
                <a:cs typeface="+mn-cs"/>
              </a:rPr>
              <a:t>Reactor Optimization and Modernization Team Lead</a:t>
            </a:r>
          </a:p>
        </p:txBody>
      </p:sp>
      <p:sp>
        <p:nvSpPr>
          <p:cNvPr id="22" name="TextBox 21">
            <a:extLst>
              <a:ext uri="{FF2B5EF4-FFF2-40B4-BE49-F238E27FC236}">
                <a16:creationId xmlns:a16="http://schemas.microsoft.com/office/drawing/2014/main" id="{A8E9500D-9BA1-DF22-B5C4-B9D991CF2248}"/>
              </a:ext>
            </a:extLst>
          </p:cNvPr>
          <p:cNvSpPr txBox="1"/>
          <p:nvPr/>
        </p:nvSpPr>
        <p:spPr>
          <a:xfrm>
            <a:off x="4928739" y="3001852"/>
            <a:ext cx="2334523" cy="584775"/>
          </a:xfrm>
          <a:prstGeom prst="rect">
            <a:avLst/>
          </a:prstGeom>
          <a:noFill/>
        </p:spPr>
        <p:txBody>
          <a:bodyPr wrap="square">
            <a:spAutoFit/>
          </a:bodyPr>
          <a:lstStyle/>
          <a:p>
            <a:pPr marL="548640" marR="185420" lvl="0" indent="-36576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2617F"/>
                </a:solidFill>
                <a:effectLst/>
                <a:uLnTx/>
                <a:uFillTx/>
                <a:latin typeface="Arial" panose="020B0604020202020204"/>
                <a:ea typeface="+mn-ea"/>
                <a:cs typeface="Times New Roman"/>
              </a:rPr>
              <a:t>Alison Hahn</a:t>
            </a:r>
          </a:p>
          <a:p>
            <a:pPr marL="548640" marR="185420" lvl="0" indent="-36576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5" normalizeH="0" baseline="0" noProof="0">
                <a:ln>
                  <a:noFill/>
                </a:ln>
                <a:solidFill>
                  <a:srgbClr val="02617F"/>
                </a:solidFill>
                <a:effectLst/>
                <a:uLnTx/>
                <a:uFillTx/>
                <a:latin typeface="Arial" panose="020B0604020202020204"/>
                <a:ea typeface="+mn-ea"/>
                <a:cs typeface="Times New Roman"/>
              </a:rPr>
              <a:t>Director</a:t>
            </a:r>
          </a:p>
        </p:txBody>
      </p:sp>
      <p:sp>
        <p:nvSpPr>
          <p:cNvPr id="23" name="TextBox 22">
            <a:extLst>
              <a:ext uri="{FF2B5EF4-FFF2-40B4-BE49-F238E27FC236}">
                <a16:creationId xmlns:a16="http://schemas.microsoft.com/office/drawing/2014/main" id="{D0FC5C3F-597A-8656-50DB-90C43B6EF4C5}"/>
              </a:ext>
            </a:extLst>
          </p:cNvPr>
          <p:cNvSpPr txBox="1"/>
          <p:nvPr/>
        </p:nvSpPr>
        <p:spPr>
          <a:xfrm>
            <a:off x="7690905" y="3336445"/>
            <a:ext cx="3223736" cy="80021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sz="1600" b="1" i="0" u="none" strike="noStrike" kern="1200" cap="none" spc="0" normalizeH="0" baseline="0" noProof="0">
                <a:ln>
                  <a:noFill/>
                </a:ln>
                <a:solidFill>
                  <a:srgbClr val="02617F"/>
                </a:solidFill>
                <a:effectLst/>
                <a:uLnTx/>
                <a:uFillTx/>
                <a:latin typeface="Arial" panose="020B0604020202020204"/>
                <a:ea typeface="+mn-ea"/>
                <a:cs typeface="+mn-cs"/>
              </a:rPr>
              <a:t>Janelle Eddins</a:t>
            </a:r>
          </a:p>
          <a:p>
            <a:pPr marL="0" marR="0" lvl="0" indent="0" algn="ctr" defTabSz="914400" rtl="0" eaLnBrk="0" fontAlgn="base" latinLnBrk="0" hangingPunct="0">
              <a:lnSpc>
                <a:spcPts val="1500"/>
              </a:lnSpc>
              <a:spcBef>
                <a:spcPct val="0"/>
              </a:spcBef>
              <a:spcAft>
                <a:spcPct val="0"/>
              </a:spcAft>
              <a:buClrTx/>
              <a:buSzTx/>
              <a:buFontTx/>
              <a:buNone/>
              <a:tabLst/>
              <a:defRPr/>
            </a:pPr>
            <a:r>
              <a:rPr kumimoji="0" lang="en-US" sz="1600" b="1" i="0" u="none" strike="noStrike" kern="1200" cap="none" spc="0" normalizeH="0" baseline="0" noProof="0">
                <a:ln>
                  <a:noFill/>
                </a:ln>
                <a:solidFill>
                  <a:srgbClr val="02617F"/>
                </a:solidFill>
                <a:effectLst/>
                <a:uLnTx/>
                <a:uFillTx/>
                <a:latin typeface="Arial" panose="020B0604020202020204"/>
                <a:ea typeface="+mn-ea"/>
                <a:cs typeface="+mn-cs"/>
              </a:rPr>
              <a:t>Advanced Reactor Development Team Lead</a:t>
            </a:r>
          </a:p>
        </p:txBody>
      </p:sp>
      <p:sp>
        <p:nvSpPr>
          <p:cNvPr id="24" name="TextBox 23">
            <a:extLst>
              <a:ext uri="{FF2B5EF4-FFF2-40B4-BE49-F238E27FC236}">
                <a16:creationId xmlns:a16="http://schemas.microsoft.com/office/drawing/2014/main" id="{5940EFDF-EAB9-8C4D-B538-55064948A4FE}"/>
              </a:ext>
            </a:extLst>
          </p:cNvPr>
          <p:cNvSpPr txBox="1"/>
          <p:nvPr/>
        </p:nvSpPr>
        <p:spPr>
          <a:xfrm>
            <a:off x="418642" y="6111185"/>
            <a:ext cx="1562986"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2617F"/>
                </a:solidFill>
                <a:effectLst/>
                <a:uLnTx/>
                <a:uFillTx/>
                <a:latin typeface="Arial" panose="020B0604020202020204"/>
                <a:ea typeface="+mn-ea"/>
                <a:cs typeface="+mn-cs"/>
              </a:rPr>
              <a:t>Jason Marcinkoski</a:t>
            </a:r>
          </a:p>
        </p:txBody>
      </p:sp>
      <p:sp>
        <p:nvSpPr>
          <p:cNvPr id="25" name="TextBox 24">
            <a:extLst>
              <a:ext uri="{FF2B5EF4-FFF2-40B4-BE49-F238E27FC236}">
                <a16:creationId xmlns:a16="http://schemas.microsoft.com/office/drawing/2014/main" id="{9C668466-9CA6-9FB6-F8A3-7262F4AB7202}"/>
              </a:ext>
            </a:extLst>
          </p:cNvPr>
          <p:cNvSpPr txBox="1"/>
          <p:nvPr/>
        </p:nvSpPr>
        <p:spPr>
          <a:xfrm>
            <a:off x="2048719" y="6111185"/>
            <a:ext cx="1508427"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2617F"/>
                </a:solidFill>
                <a:effectLst/>
                <a:uLnTx/>
                <a:uFillTx/>
                <a:latin typeface="Arial" panose="020B0604020202020204"/>
                <a:ea typeface="+mn-ea"/>
                <a:cs typeface="+mn-cs"/>
              </a:rPr>
              <a:t>William Walsh</a:t>
            </a:r>
          </a:p>
        </p:txBody>
      </p:sp>
      <p:sp>
        <p:nvSpPr>
          <p:cNvPr id="26" name="TextBox 25">
            <a:extLst>
              <a:ext uri="{FF2B5EF4-FFF2-40B4-BE49-F238E27FC236}">
                <a16:creationId xmlns:a16="http://schemas.microsoft.com/office/drawing/2014/main" id="{5199861E-D73C-C4C1-70DA-CA6566003FBB}"/>
              </a:ext>
            </a:extLst>
          </p:cNvPr>
          <p:cNvSpPr txBox="1"/>
          <p:nvPr/>
        </p:nvSpPr>
        <p:spPr>
          <a:xfrm>
            <a:off x="3788679" y="6111185"/>
            <a:ext cx="1562986"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2617F"/>
                </a:solidFill>
                <a:effectLst/>
                <a:uLnTx/>
                <a:uFillTx/>
                <a:latin typeface="Arial" panose="020B0604020202020204"/>
                <a:ea typeface="+mn-ea"/>
                <a:cs typeface="+mn-cs"/>
              </a:rPr>
              <a:t>Savannah Fitzwater</a:t>
            </a:r>
          </a:p>
        </p:txBody>
      </p:sp>
      <p:sp>
        <p:nvSpPr>
          <p:cNvPr id="27" name="TextBox 26">
            <a:extLst>
              <a:ext uri="{FF2B5EF4-FFF2-40B4-BE49-F238E27FC236}">
                <a16:creationId xmlns:a16="http://schemas.microsoft.com/office/drawing/2014/main" id="{44CF7D15-7B33-6C20-358B-840A511605DA}"/>
              </a:ext>
            </a:extLst>
          </p:cNvPr>
          <p:cNvSpPr txBox="1"/>
          <p:nvPr/>
        </p:nvSpPr>
        <p:spPr>
          <a:xfrm>
            <a:off x="6384458" y="6111185"/>
            <a:ext cx="1562986"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2617F"/>
                </a:solidFill>
                <a:effectLst/>
                <a:uLnTx/>
                <a:uFillTx/>
                <a:latin typeface="Arial" panose="020B0604020202020204"/>
                <a:ea typeface="+mn-ea"/>
                <a:cs typeface="+mn-cs"/>
              </a:rPr>
              <a:t>Brian Robinson</a:t>
            </a:r>
          </a:p>
        </p:txBody>
      </p:sp>
      <p:sp>
        <p:nvSpPr>
          <p:cNvPr id="28" name="TextBox 27">
            <a:extLst>
              <a:ext uri="{FF2B5EF4-FFF2-40B4-BE49-F238E27FC236}">
                <a16:creationId xmlns:a16="http://schemas.microsoft.com/office/drawing/2014/main" id="{DC83B839-BABE-FD18-75FF-BBD48E99465D}"/>
              </a:ext>
            </a:extLst>
          </p:cNvPr>
          <p:cNvSpPr txBox="1"/>
          <p:nvPr/>
        </p:nvSpPr>
        <p:spPr>
          <a:xfrm>
            <a:off x="8064340" y="6111185"/>
            <a:ext cx="1562986" cy="33855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2617F"/>
                </a:solidFill>
                <a:effectLst/>
                <a:uLnTx/>
                <a:uFillTx/>
                <a:latin typeface="Arial" panose="020B0604020202020204"/>
                <a:ea typeface="+mn-ea"/>
                <a:cs typeface="+mn-cs"/>
              </a:rPr>
              <a:t>Diana Li</a:t>
            </a:r>
          </a:p>
        </p:txBody>
      </p:sp>
      <p:sp>
        <p:nvSpPr>
          <p:cNvPr id="29" name="TextBox 28">
            <a:extLst>
              <a:ext uri="{FF2B5EF4-FFF2-40B4-BE49-F238E27FC236}">
                <a16:creationId xmlns:a16="http://schemas.microsoft.com/office/drawing/2014/main" id="{74653835-9FC2-9AF0-4EB1-914092E4A7C6}"/>
              </a:ext>
            </a:extLst>
          </p:cNvPr>
          <p:cNvSpPr txBox="1"/>
          <p:nvPr/>
        </p:nvSpPr>
        <p:spPr>
          <a:xfrm>
            <a:off x="9744222" y="6111185"/>
            <a:ext cx="1562986" cy="33855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2617F"/>
                </a:solidFill>
                <a:effectLst/>
                <a:uLnTx/>
                <a:uFillTx/>
                <a:latin typeface="Arial" panose="020B0604020202020204"/>
                <a:ea typeface="+mn-ea"/>
                <a:cs typeface="+mn-cs"/>
              </a:rPr>
              <a:t>Matthew Hahn</a:t>
            </a:r>
          </a:p>
        </p:txBody>
      </p:sp>
      <p:sp>
        <p:nvSpPr>
          <p:cNvPr id="30" name="Slide Number Placeholder 2">
            <a:extLst>
              <a:ext uri="{FF2B5EF4-FFF2-40B4-BE49-F238E27FC236}">
                <a16:creationId xmlns:a16="http://schemas.microsoft.com/office/drawing/2014/main" id="{01FE5CD3-8C29-1390-A807-35437AC95DBD}"/>
              </a:ext>
            </a:extLst>
          </p:cNvPr>
          <p:cNvSpPr txBox="1">
            <a:spLocks/>
          </p:cNvSpPr>
          <p:nvPr/>
        </p:nvSpPr>
        <p:spPr>
          <a:xfrm>
            <a:off x="11494349" y="6392687"/>
            <a:ext cx="304800" cy="307802"/>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5pPr>
            <a:lvl6pPr marL="2286000" algn="l" defTabSz="914400" rtl="0" eaLnBrk="1" latinLnBrk="0" hangingPunct="1">
              <a:defRPr kern="1200">
                <a:solidFill>
                  <a:schemeClr val="tx1"/>
                </a:solidFill>
                <a:latin typeface="Franklin Gothic Book" panose="020B0503020102020204" pitchFamily="34" charset="0"/>
                <a:ea typeface="+mn-ea"/>
                <a:cs typeface="+mn-cs"/>
              </a:defRPr>
            </a:lvl6pPr>
            <a:lvl7pPr marL="2743200" algn="l" defTabSz="914400" rtl="0" eaLnBrk="1" latinLnBrk="0" hangingPunct="1">
              <a:defRPr kern="1200">
                <a:solidFill>
                  <a:schemeClr val="tx1"/>
                </a:solidFill>
                <a:latin typeface="Franklin Gothic Book" panose="020B0503020102020204" pitchFamily="34" charset="0"/>
                <a:ea typeface="+mn-ea"/>
                <a:cs typeface="+mn-cs"/>
              </a:defRPr>
            </a:lvl7pPr>
            <a:lvl8pPr marL="3200400" algn="l" defTabSz="914400" rtl="0" eaLnBrk="1" latinLnBrk="0" hangingPunct="1">
              <a:defRPr kern="1200">
                <a:solidFill>
                  <a:schemeClr val="tx1"/>
                </a:solidFill>
                <a:latin typeface="Franklin Gothic Book" panose="020B0503020102020204" pitchFamily="34" charset="0"/>
                <a:ea typeface="+mn-ea"/>
                <a:cs typeface="+mn-cs"/>
              </a:defRPr>
            </a:lvl8pPr>
            <a:lvl9pPr marL="3657600" algn="l" defTabSz="914400" rtl="0" eaLnBrk="1" latinLnBrk="0" hangingPunct="1">
              <a:defRPr kern="1200">
                <a:solidFill>
                  <a:schemeClr val="tx1"/>
                </a:solidFill>
                <a:latin typeface="Franklin Gothic Book" panose="020B0503020102020204" pitchFamily="34" charset="0"/>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885C13-66A5-4D66-A6C2-319BA5063639}" type="slidenum">
              <a:rPr kumimoji="0" lang="en-US" sz="1600" b="0" i="0" u="none" strike="noStrike" kern="1200" cap="none" spc="0" normalizeH="0" baseline="0" noProof="0" smtClean="0">
                <a:ln>
                  <a:noFill/>
                </a:ln>
                <a:solidFill>
                  <a:srgbClr val="02617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600" b="0" i="0" u="none" strike="noStrike" kern="1200" cap="none" spc="0" normalizeH="0" baseline="0" noProof="0">
              <a:ln>
                <a:noFill/>
              </a:ln>
              <a:solidFill>
                <a:srgbClr val="02617F"/>
              </a:solidFill>
              <a:effectLst/>
              <a:uLnTx/>
              <a:uFillTx/>
              <a:latin typeface="Calibri" panose="020F0502020204030204"/>
              <a:ea typeface="+mn-ea"/>
              <a:cs typeface="+mn-cs"/>
            </a:endParaRPr>
          </a:p>
        </p:txBody>
      </p:sp>
      <p:pic>
        <p:nvPicPr>
          <p:cNvPr id="2" name="Picture 2" descr="Jason_Marcinkoski.png">
            <a:extLst>
              <a:ext uri="{FF2B5EF4-FFF2-40B4-BE49-F238E27FC236}">
                <a16:creationId xmlns:a16="http://schemas.microsoft.com/office/drawing/2014/main" id="{9F2EB27A-8528-80C4-8A96-F409664B11CE}"/>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538223" y="4338067"/>
            <a:ext cx="1219201" cy="1731438"/>
          </a:xfrm>
          <a:prstGeom prst="rect">
            <a:avLst/>
          </a:prstGeom>
        </p:spPr>
      </p:pic>
    </p:spTree>
    <p:extLst>
      <p:ext uri="{BB962C8B-B14F-4D97-AF65-F5344CB8AC3E}">
        <p14:creationId xmlns:p14="http://schemas.microsoft.com/office/powerpoint/2010/main" val="33298749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3FF7DA-6EFF-44BA-BCEB-2C11654907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 y="11999"/>
            <a:ext cx="12170666" cy="6608257"/>
          </a:xfrm>
          <a:prstGeom prst="rect">
            <a:avLst/>
          </a:prstGeom>
        </p:spPr>
      </p:pic>
      <p:sp>
        <p:nvSpPr>
          <p:cNvPr id="6" name="Content Placeholder 1">
            <a:extLst>
              <a:ext uri="{FF2B5EF4-FFF2-40B4-BE49-F238E27FC236}">
                <a16:creationId xmlns:a16="http://schemas.microsoft.com/office/drawing/2014/main" id="{4F7583A9-2EB5-432F-A060-E9122C20E754}"/>
              </a:ext>
            </a:extLst>
          </p:cNvPr>
          <p:cNvSpPr txBox="1">
            <a:spLocks/>
          </p:cNvSpPr>
          <p:nvPr/>
        </p:nvSpPr>
        <p:spPr bwMode="auto">
          <a:xfrm>
            <a:off x="119340" y="862735"/>
            <a:ext cx="9718432" cy="5827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2400" kern="1200">
                <a:solidFill>
                  <a:srgbClr val="292929"/>
                </a:solidFill>
                <a:latin typeface="+mn-lt"/>
                <a:ea typeface="ＭＳ Ｐゴシック" pitchFamily="-108" charset="-128"/>
                <a:cs typeface="ＭＳ Ｐゴシック" pitchFamily="-110"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292929"/>
                </a:solidFill>
                <a:latin typeface="+mn-lt"/>
                <a:ea typeface="ＭＳ Ｐゴシック" pitchFamily="-108" charset="-128"/>
                <a:cs typeface="ＭＳ Ｐゴシック"/>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292929"/>
                </a:solidFill>
                <a:latin typeface="+mn-lt"/>
                <a:ea typeface="ＭＳ Ｐゴシック" pitchFamily="-108" charset="-128"/>
                <a:cs typeface="ＭＳ Ｐゴシック"/>
              </a:defRPr>
            </a:lvl3pPr>
            <a:lvl4pPr marL="1600200" indent="-228600" algn="l" defTabSz="457200" rtl="0" eaLnBrk="0" fontAlgn="base" hangingPunct="0">
              <a:spcBef>
                <a:spcPct val="20000"/>
              </a:spcBef>
              <a:spcAft>
                <a:spcPct val="0"/>
              </a:spcAft>
              <a:buFont typeface="Arial" panose="020B0604020202020204" pitchFamily="34" charset="0"/>
              <a:buChar char="–"/>
              <a:defRPr kern="1200">
                <a:solidFill>
                  <a:srgbClr val="292929"/>
                </a:solidFill>
                <a:latin typeface="+mn-lt"/>
                <a:ea typeface="ＭＳ Ｐゴシック" pitchFamily="-108" charset="-128"/>
                <a:cs typeface="ＭＳ Ｐゴシック"/>
              </a:defRPr>
            </a:lvl4pPr>
            <a:lvl5pPr marL="2057400" indent="-228600" algn="l" defTabSz="457200" rtl="0" eaLnBrk="0" fontAlgn="base" hangingPunct="0">
              <a:spcBef>
                <a:spcPct val="20000"/>
              </a:spcBef>
              <a:spcAft>
                <a:spcPct val="0"/>
              </a:spcAft>
              <a:buFont typeface="Arial" panose="020B0604020202020204" pitchFamily="34" charset="0"/>
              <a:buChar char="»"/>
              <a:defRPr lang="en-US" kern="1200">
                <a:solidFill>
                  <a:srgbClr val="292929"/>
                </a:solidFill>
                <a:latin typeface="+mn-lt"/>
                <a:ea typeface="ＭＳ Ｐゴシック" pitchFamily="-108"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white"/>
                </a:solidFill>
                <a:effectLst/>
                <a:uLnTx/>
                <a:uFillTx/>
                <a:latin typeface="Arial"/>
                <a:ea typeface="ＭＳ Ｐゴシック" pitchFamily="-108" charset="-128"/>
              </a:rPr>
              <a:t>In the United States, we are committed to getting to: </a:t>
            </a:r>
          </a:p>
          <a:p>
            <a:pPr marL="742950" marR="0" lvl="1" indent="-28575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rial"/>
                <a:ea typeface="ＭＳ Ｐゴシック" pitchFamily="-108" charset="-128"/>
              </a:rPr>
              <a:t>100 percent clean energy on our transmission grid by 2035, and </a:t>
            </a:r>
          </a:p>
          <a:p>
            <a:pPr marL="742950" marR="0" lvl="1" indent="-28575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rial"/>
                <a:ea typeface="ＭＳ Ｐゴシック" pitchFamily="-108" charset="-128"/>
              </a:rPr>
              <a:t>net-zero carbon emissions by 2050. </a:t>
            </a:r>
          </a:p>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white"/>
              </a:solidFill>
              <a:effectLst/>
              <a:uLnTx/>
              <a:uFillTx/>
              <a:latin typeface="Arial"/>
              <a:ea typeface="ＭＳ Ｐゴシック" pitchFamily="-108" charset="-128"/>
            </a:endParaRPr>
          </a:p>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white"/>
                </a:solidFill>
                <a:effectLst/>
                <a:uLnTx/>
                <a:uFillTx/>
                <a:latin typeface="Arial"/>
                <a:ea typeface="ＭＳ Ｐゴシック" pitchFamily="-108" charset="-128"/>
              </a:rPr>
              <a:t>Investments in clean energy technologies will ensure </a:t>
            </a:r>
            <a:br>
              <a:rPr kumimoji="0" lang="en-US" sz="2800" b="0" i="0" u="none" strike="noStrike" kern="1200" cap="none" spc="0" normalizeH="0" baseline="0" noProof="0">
                <a:ln>
                  <a:noFill/>
                </a:ln>
                <a:solidFill>
                  <a:prstClr val="white"/>
                </a:solidFill>
                <a:effectLst/>
                <a:uLnTx/>
                <a:uFillTx/>
                <a:latin typeface="Arial"/>
                <a:ea typeface="ＭＳ Ｐゴシック" pitchFamily="-108" charset="-128"/>
              </a:rPr>
            </a:br>
            <a:r>
              <a:rPr kumimoji="0" lang="en-US" sz="2800" b="0" i="0" u="none" strike="noStrike" kern="1200" cap="none" spc="0" normalizeH="0" baseline="0" noProof="0">
                <a:ln>
                  <a:noFill/>
                </a:ln>
                <a:solidFill>
                  <a:prstClr val="white"/>
                </a:solidFill>
                <a:effectLst/>
                <a:uLnTx/>
                <a:uFillTx/>
                <a:latin typeface="Arial"/>
                <a:ea typeface="ＭＳ Ｐゴシック" pitchFamily="-108" charset="-128"/>
              </a:rPr>
              <a:t>the U.S. is the global leader in research, </a:t>
            </a:r>
            <a:br>
              <a:rPr kumimoji="0" lang="en-US" sz="2800" b="0" i="0" u="none" strike="noStrike" kern="1200" cap="none" spc="0" normalizeH="0" baseline="0" noProof="0">
                <a:ln>
                  <a:noFill/>
                </a:ln>
                <a:solidFill>
                  <a:prstClr val="white"/>
                </a:solidFill>
                <a:effectLst/>
                <a:uLnTx/>
                <a:uFillTx/>
                <a:latin typeface="Arial"/>
                <a:ea typeface="ＭＳ Ｐゴシック" pitchFamily="-108" charset="-128"/>
              </a:rPr>
            </a:br>
            <a:r>
              <a:rPr kumimoji="0" lang="en-US" sz="2800" b="0" i="0" u="none" strike="noStrike" kern="1200" cap="none" spc="0" normalizeH="0" baseline="0" noProof="0">
                <a:ln>
                  <a:noFill/>
                </a:ln>
                <a:solidFill>
                  <a:prstClr val="white"/>
                </a:solidFill>
                <a:effectLst/>
                <a:uLnTx/>
                <a:uFillTx/>
                <a:latin typeface="Arial"/>
                <a:ea typeface="ＭＳ Ｐゴシック" pitchFamily="-108" charset="-128"/>
              </a:rPr>
              <a:t>development, and deployment of </a:t>
            </a:r>
            <a:br>
              <a:rPr kumimoji="0" lang="en-US" sz="2800" b="0" i="0" u="none" strike="noStrike" kern="1200" cap="none" spc="0" normalizeH="0" baseline="0" noProof="0">
                <a:ln>
                  <a:noFill/>
                </a:ln>
                <a:solidFill>
                  <a:prstClr val="white"/>
                </a:solidFill>
                <a:effectLst/>
                <a:uLnTx/>
                <a:uFillTx/>
                <a:latin typeface="Arial"/>
                <a:ea typeface="ＭＳ Ｐゴシック" pitchFamily="-108" charset="-128"/>
              </a:rPr>
            </a:br>
            <a:r>
              <a:rPr kumimoji="0" lang="en-US" sz="2800" b="0" i="0" u="none" strike="noStrike" kern="1200" cap="none" spc="0" normalizeH="0" baseline="0" noProof="0">
                <a:ln>
                  <a:noFill/>
                </a:ln>
                <a:solidFill>
                  <a:prstClr val="white"/>
                </a:solidFill>
                <a:effectLst/>
                <a:uLnTx/>
                <a:uFillTx/>
                <a:latin typeface="Arial"/>
                <a:ea typeface="ＭＳ Ｐゴシック" pitchFamily="-108" charset="-128"/>
              </a:rPr>
              <a:t>critical energy technologies to combat </a:t>
            </a:r>
            <a:br>
              <a:rPr kumimoji="0" lang="en-US" sz="2800" b="0" i="0" u="none" strike="noStrike" kern="1200" cap="none" spc="0" normalizeH="0" baseline="0" noProof="0">
                <a:ln>
                  <a:noFill/>
                </a:ln>
                <a:solidFill>
                  <a:prstClr val="white"/>
                </a:solidFill>
                <a:effectLst/>
                <a:uLnTx/>
                <a:uFillTx/>
                <a:latin typeface="Arial"/>
                <a:ea typeface="ＭＳ Ｐゴシック" pitchFamily="-108" charset="-128"/>
              </a:rPr>
            </a:br>
            <a:r>
              <a:rPr kumimoji="0" lang="en-US" sz="2800" b="0" i="0" u="none" strike="noStrike" kern="1200" cap="none" spc="0" normalizeH="0" baseline="0" noProof="0">
                <a:ln>
                  <a:noFill/>
                </a:ln>
                <a:solidFill>
                  <a:prstClr val="white"/>
                </a:solidFill>
                <a:effectLst/>
                <a:uLnTx/>
                <a:uFillTx/>
                <a:latin typeface="Arial"/>
                <a:ea typeface="ＭＳ Ｐゴシック" pitchFamily="-108" charset="-128"/>
              </a:rPr>
              <a:t>the climate crisis, create good-paying </a:t>
            </a:r>
            <a:br>
              <a:rPr kumimoji="0" lang="en-US" sz="2800" b="0" i="0" u="none" strike="noStrike" kern="1200" cap="none" spc="0" normalizeH="0" baseline="0" noProof="0">
                <a:ln>
                  <a:noFill/>
                </a:ln>
                <a:solidFill>
                  <a:prstClr val="white"/>
                </a:solidFill>
                <a:effectLst/>
                <a:uLnTx/>
                <a:uFillTx/>
                <a:latin typeface="Arial"/>
                <a:ea typeface="ＭＳ Ｐゴシック" pitchFamily="-108" charset="-128"/>
              </a:rPr>
            </a:br>
            <a:r>
              <a:rPr kumimoji="0" lang="en-US" sz="2800" b="0" i="0" u="none" strike="noStrike" kern="1200" cap="none" spc="0" normalizeH="0" baseline="0" noProof="0">
                <a:ln>
                  <a:noFill/>
                </a:ln>
                <a:solidFill>
                  <a:prstClr val="white"/>
                </a:solidFill>
                <a:effectLst/>
                <a:uLnTx/>
                <a:uFillTx/>
                <a:latin typeface="Arial"/>
                <a:ea typeface="ＭＳ Ｐゴシック" pitchFamily="-108" charset="-128"/>
              </a:rPr>
              <a:t>union jobs, and strengthen our </a:t>
            </a:r>
            <a:br>
              <a:rPr kumimoji="0" lang="en-US" sz="2800" b="0" i="0" u="none" strike="noStrike" kern="1200" cap="none" spc="0" normalizeH="0" baseline="0" noProof="0">
                <a:ln>
                  <a:noFill/>
                </a:ln>
                <a:solidFill>
                  <a:prstClr val="white"/>
                </a:solidFill>
                <a:effectLst/>
                <a:uLnTx/>
                <a:uFillTx/>
                <a:latin typeface="Arial"/>
                <a:ea typeface="ＭＳ Ｐゴシック" pitchFamily="-108" charset="-128"/>
              </a:rPr>
            </a:br>
            <a:r>
              <a:rPr kumimoji="0" lang="en-US" sz="2800" b="0" i="0" u="none" strike="noStrike" kern="1200" cap="none" spc="0" normalizeH="0" baseline="0" noProof="0">
                <a:ln>
                  <a:noFill/>
                </a:ln>
                <a:solidFill>
                  <a:prstClr val="white"/>
                </a:solidFill>
                <a:effectLst/>
                <a:uLnTx/>
                <a:uFillTx/>
                <a:latin typeface="Arial"/>
                <a:ea typeface="ＭＳ Ｐゴシック" pitchFamily="-108" charset="-128"/>
              </a:rPr>
              <a:t>communities in all pockets of America.</a:t>
            </a:r>
          </a:p>
        </p:txBody>
      </p:sp>
      <p:pic>
        <p:nvPicPr>
          <p:cNvPr id="5" name="Picture 4" descr="A picture containing person&#10;&#10;Description automatically generated">
            <a:extLst>
              <a:ext uri="{FF2B5EF4-FFF2-40B4-BE49-F238E27FC236}">
                <a16:creationId xmlns:a16="http://schemas.microsoft.com/office/drawing/2014/main" id="{68EF72CA-EC28-4771-A14A-F8C9A64442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2486" y="3596791"/>
            <a:ext cx="3768178" cy="3023465"/>
          </a:xfrm>
          <a:prstGeom prst="rect">
            <a:avLst/>
          </a:prstGeom>
        </p:spPr>
      </p:pic>
    </p:spTree>
    <p:extLst>
      <p:ext uri="{BB962C8B-B14F-4D97-AF65-F5344CB8AC3E}">
        <p14:creationId xmlns:p14="http://schemas.microsoft.com/office/powerpoint/2010/main" val="4225446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descr="Schematic&#10;&#10;Description automatically generated with medium confidence">
            <a:extLst>
              <a:ext uri="{FF2B5EF4-FFF2-40B4-BE49-F238E27FC236}">
                <a16:creationId xmlns:a16="http://schemas.microsoft.com/office/drawing/2014/main" id="{2A9F9E57-45E4-0EBC-B3F5-2A308A3F7B15}"/>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15925" y="-384175"/>
            <a:ext cx="13085763" cy="740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DF128FD1-5051-597D-E991-C983C4D170E1}"/>
              </a:ext>
            </a:extLst>
          </p:cNvPr>
          <p:cNvSpPr>
            <a:spLocks noGrp="1"/>
          </p:cNvSpPr>
          <p:nvPr>
            <p:ph type="title"/>
          </p:nvPr>
        </p:nvSpPr>
        <p:spPr>
          <a:xfrm>
            <a:off x="307975" y="-161925"/>
            <a:ext cx="11045825" cy="1325563"/>
          </a:xfrm>
        </p:spPr>
        <p:txBody>
          <a:bodyPr/>
          <a:lstStyle/>
          <a:p>
            <a:pPr>
              <a:spcAft>
                <a:spcPts val="0"/>
              </a:spcAft>
              <a:defRPr/>
            </a:pPr>
            <a:r>
              <a:rPr lang="en-US" sz="2800"/>
              <a:t>The Future Landscape for Nuclear Energy Systems</a:t>
            </a:r>
            <a:endParaRPr lang="en-US"/>
          </a:p>
        </p:txBody>
      </p:sp>
      <p:sp>
        <p:nvSpPr>
          <p:cNvPr id="2" name="TextBox 1">
            <a:extLst>
              <a:ext uri="{FF2B5EF4-FFF2-40B4-BE49-F238E27FC236}">
                <a16:creationId xmlns:a16="http://schemas.microsoft.com/office/drawing/2014/main" id="{07EF1256-2031-0410-40A3-6289740320D1}"/>
              </a:ext>
            </a:extLst>
          </p:cNvPr>
          <p:cNvSpPr txBox="1"/>
          <p:nvPr/>
        </p:nvSpPr>
        <p:spPr>
          <a:xfrm>
            <a:off x="9642475" y="2887663"/>
            <a:ext cx="2549525" cy="1200150"/>
          </a:xfrm>
          <a:prstGeom prst="rect">
            <a:avLst/>
          </a:prstGeom>
          <a:solidFill>
            <a:schemeClr val="bg1"/>
          </a:solid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B8DB2C">
                    <a:lumMod val="50000"/>
                  </a:srgbClr>
                </a:solidFill>
                <a:effectLst/>
                <a:uLnTx/>
                <a:uFillTx/>
                <a:latin typeface="Franklin Gothic Book" panose="020B0503020102020204" pitchFamily="34" charset="0"/>
                <a:ea typeface="+mn-ea"/>
                <a:cs typeface="+mn-cs"/>
              </a:rPr>
              <a:t>Variable renewables, municipal waste, fossil with carbon capture, etc.</a:t>
            </a:r>
          </a:p>
        </p:txBody>
      </p:sp>
      <p:sp>
        <p:nvSpPr>
          <p:cNvPr id="10" name="Rectangle 9">
            <a:extLst>
              <a:ext uri="{FF2B5EF4-FFF2-40B4-BE49-F238E27FC236}">
                <a16:creationId xmlns:a16="http://schemas.microsoft.com/office/drawing/2014/main" id="{EECCE74D-52BE-34A1-2B12-D3074955BE61}"/>
              </a:ext>
            </a:extLst>
          </p:cNvPr>
          <p:cNvSpPr/>
          <p:nvPr/>
        </p:nvSpPr>
        <p:spPr>
          <a:xfrm>
            <a:off x="2499659" y="3824474"/>
            <a:ext cx="1341438" cy="517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6086" name="TextBox 7">
            <a:extLst>
              <a:ext uri="{FF2B5EF4-FFF2-40B4-BE49-F238E27FC236}">
                <a16:creationId xmlns:a16="http://schemas.microsoft.com/office/drawing/2014/main" id="{61E5FA70-F67A-13C3-309C-4CD45CB9AAF0}"/>
              </a:ext>
            </a:extLst>
          </p:cNvPr>
          <p:cNvSpPr txBox="1">
            <a:spLocks noChangeArrowheads="1"/>
          </p:cNvSpPr>
          <p:nvPr/>
        </p:nvSpPr>
        <p:spPr bwMode="auto">
          <a:xfrm>
            <a:off x="250825" y="4619625"/>
            <a:ext cx="2136775" cy="1257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7519E"/>
              </a:solidFill>
              <a:effectLst/>
              <a:uLnTx/>
              <a:uFillTx/>
              <a:latin typeface="Franklin Gothic Book" panose="020B0503020102020204" pitchFamily="34" charset="0"/>
              <a:ea typeface="+mn-ea"/>
              <a:cs typeface="+mn-cs"/>
            </a:endParaRPr>
          </a:p>
        </p:txBody>
      </p:sp>
      <p:sp>
        <p:nvSpPr>
          <p:cNvPr id="6" name="Rectangle 5">
            <a:extLst>
              <a:ext uri="{FF2B5EF4-FFF2-40B4-BE49-F238E27FC236}">
                <a16:creationId xmlns:a16="http://schemas.microsoft.com/office/drawing/2014/main" id="{BE95B013-8FDF-7B81-9542-D775FF4E1B91}"/>
              </a:ext>
            </a:extLst>
          </p:cNvPr>
          <p:cNvSpPr/>
          <p:nvPr/>
        </p:nvSpPr>
        <p:spPr>
          <a:xfrm>
            <a:off x="371475" y="4233863"/>
            <a:ext cx="3357563" cy="517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Slide Number Placeholder 2">
            <a:extLst>
              <a:ext uri="{FF2B5EF4-FFF2-40B4-BE49-F238E27FC236}">
                <a16:creationId xmlns:a16="http://schemas.microsoft.com/office/drawing/2014/main" id="{257CCAE8-C380-8F1C-7C71-466BECD2B52A}"/>
              </a:ext>
            </a:extLst>
          </p:cNvPr>
          <p:cNvSpPr txBox="1">
            <a:spLocks/>
          </p:cNvSpPr>
          <p:nvPr/>
        </p:nvSpPr>
        <p:spPr>
          <a:xfrm>
            <a:off x="11494349" y="6392687"/>
            <a:ext cx="304800" cy="307802"/>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5pPr>
            <a:lvl6pPr marL="2286000" algn="l" defTabSz="914400" rtl="0" eaLnBrk="1" latinLnBrk="0" hangingPunct="1">
              <a:defRPr kern="1200">
                <a:solidFill>
                  <a:schemeClr val="tx1"/>
                </a:solidFill>
                <a:latin typeface="Franklin Gothic Book" panose="020B0503020102020204" pitchFamily="34" charset="0"/>
                <a:ea typeface="+mn-ea"/>
                <a:cs typeface="+mn-cs"/>
              </a:defRPr>
            </a:lvl6pPr>
            <a:lvl7pPr marL="2743200" algn="l" defTabSz="914400" rtl="0" eaLnBrk="1" latinLnBrk="0" hangingPunct="1">
              <a:defRPr kern="1200">
                <a:solidFill>
                  <a:schemeClr val="tx1"/>
                </a:solidFill>
                <a:latin typeface="Franklin Gothic Book" panose="020B0503020102020204" pitchFamily="34" charset="0"/>
                <a:ea typeface="+mn-ea"/>
                <a:cs typeface="+mn-cs"/>
              </a:defRPr>
            </a:lvl7pPr>
            <a:lvl8pPr marL="3200400" algn="l" defTabSz="914400" rtl="0" eaLnBrk="1" latinLnBrk="0" hangingPunct="1">
              <a:defRPr kern="1200">
                <a:solidFill>
                  <a:schemeClr val="tx1"/>
                </a:solidFill>
                <a:latin typeface="Franklin Gothic Book" panose="020B0503020102020204" pitchFamily="34" charset="0"/>
                <a:ea typeface="+mn-ea"/>
                <a:cs typeface="+mn-cs"/>
              </a:defRPr>
            </a:lvl8pPr>
            <a:lvl9pPr marL="3657600" algn="l" defTabSz="914400" rtl="0" eaLnBrk="1" latinLnBrk="0" hangingPunct="1">
              <a:defRPr kern="1200">
                <a:solidFill>
                  <a:schemeClr val="tx1"/>
                </a:solidFill>
                <a:latin typeface="Franklin Gothic Book" panose="020B0503020102020204" pitchFamily="34" charset="0"/>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885C13-66A5-4D66-A6C2-319BA5063639}" type="slidenum">
              <a:rPr kumimoji="0" lang="en-US" sz="1600" b="0" i="0" u="none" strike="noStrike" kern="1200" cap="none" spc="0" normalizeH="0" baseline="0" noProof="0" smtClean="0">
                <a:ln>
                  <a:noFill/>
                </a:ln>
                <a:solidFill>
                  <a:srgbClr val="02617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600" b="0" i="0" u="none" strike="noStrike" kern="1200" cap="none" spc="0" normalizeH="0" baseline="0" noProof="0" dirty="0">
              <a:ln>
                <a:noFill/>
              </a:ln>
              <a:solidFill>
                <a:srgbClr val="02617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F57C625-4D0C-55C3-CE06-E52B45A32C5A}"/>
              </a:ext>
            </a:extLst>
          </p:cNvPr>
          <p:cNvSpPr/>
          <p:nvPr/>
        </p:nvSpPr>
        <p:spPr>
          <a:xfrm>
            <a:off x="706717" y="2804738"/>
            <a:ext cx="1531938" cy="517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0C280FF8-3993-422E-6FF9-CCF764EF3F92}"/>
              </a:ext>
            </a:extLst>
          </p:cNvPr>
          <p:cNvSpPr txBox="1"/>
          <p:nvPr/>
        </p:nvSpPr>
        <p:spPr>
          <a:xfrm>
            <a:off x="519766" y="2943878"/>
            <a:ext cx="2423458" cy="1477328"/>
          </a:xfrm>
          <a:prstGeom prst="rect">
            <a:avLst/>
          </a:prstGeom>
          <a:solidFill>
            <a:schemeClr val="bg1"/>
          </a:solidFill>
        </p:spPr>
        <p:txBody>
          <a:bodyPr wrap="square" lIns="91440" tIns="45720" rIns="91440" bIns="4572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B8DB2C">
                    <a:lumMod val="50000"/>
                  </a:srgbClr>
                </a:solidFill>
                <a:effectLst/>
                <a:uLnTx/>
                <a:uFillTx/>
                <a:latin typeface="Franklin Gothic Book"/>
                <a:ea typeface="+mn-ea"/>
                <a:cs typeface="+mn-cs"/>
              </a:rPr>
              <a:t>Light water reactors, high temperature advanced reactors, small modular reactors, microreactors</a:t>
            </a:r>
            <a:endParaRPr kumimoji="0" lang="en-US" sz="1800" b="0" i="0" u="none" strike="noStrike" kern="1200" cap="none" spc="0" normalizeH="0" baseline="0" noProof="0">
              <a:ln>
                <a:noFill/>
              </a:ln>
              <a:solidFill>
                <a:srgbClr val="B8DB2C">
                  <a:lumMod val="50000"/>
                </a:srgbClr>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17128440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F967212-72B9-4E98-B6C0-E637A713DF86}"/>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1412465" y="1175919"/>
            <a:ext cx="8709787" cy="5476487"/>
          </a:xfrm>
        </p:spPr>
      </p:pic>
      <p:sp>
        <p:nvSpPr>
          <p:cNvPr id="6" name="Title 5">
            <a:extLst>
              <a:ext uri="{FF2B5EF4-FFF2-40B4-BE49-F238E27FC236}">
                <a16:creationId xmlns:a16="http://schemas.microsoft.com/office/drawing/2014/main" id="{42D70A4A-B7AD-432A-81CC-591C5E57AFD7}"/>
              </a:ext>
            </a:extLst>
          </p:cNvPr>
          <p:cNvSpPr>
            <a:spLocks noGrp="1"/>
          </p:cNvSpPr>
          <p:nvPr>
            <p:ph type="title"/>
          </p:nvPr>
        </p:nvSpPr>
        <p:spPr>
          <a:xfrm>
            <a:off x="838200" y="0"/>
            <a:ext cx="8542867" cy="1325563"/>
          </a:xfrm>
        </p:spPr>
        <p:txBody>
          <a:bodyPr>
            <a:normAutofit/>
          </a:bodyPr>
          <a:lstStyle/>
          <a:p>
            <a:r>
              <a:rPr lang="en-US" sz="3600">
                <a:latin typeface="+mn-lt"/>
              </a:rPr>
              <a:t>Nuclear has the right-sized reactors to meet the energy needs of any community</a:t>
            </a:r>
          </a:p>
        </p:txBody>
      </p:sp>
      <p:sp>
        <p:nvSpPr>
          <p:cNvPr id="4" name="Slide Number Placeholder 2">
            <a:extLst>
              <a:ext uri="{FF2B5EF4-FFF2-40B4-BE49-F238E27FC236}">
                <a16:creationId xmlns:a16="http://schemas.microsoft.com/office/drawing/2014/main" id="{FDF44561-9A84-0FBF-FBD8-21E2AE0077FB}"/>
              </a:ext>
            </a:extLst>
          </p:cNvPr>
          <p:cNvSpPr txBox="1">
            <a:spLocks/>
          </p:cNvSpPr>
          <p:nvPr/>
        </p:nvSpPr>
        <p:spPr>
          <a:xfrm>
            <a:off x="11494349" y="6392687"/>
            <a:ext cx="304800" cy="307802"/>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5pPr>
            <a:lvl6pPr marL="2286000" algn="l" defTabSz="914400" rtl="0" eaLnBrk="1" latinLnBrk="0" hangingPunct="1">
              <a:defRPr kern="1200">
                <a:solidFill>
                  <a:schemeClr val="tx1"/>
                </a:solidFill>
                <a:latin typeface="Franklin Gothic Book" panose="020B0503020102020204" pitchFamily="34" charset="0"/>
                <a:ea typeface="+mn-ea"/>
                <a:cs typeface="+mn-cs"/>
              </a:defRPr>
            </a:lvl6pPr>
            <a:lvl7pPr marL="2743200" algn="l" defTabSz="914400" rtl="0" eaLnBrk="1" latinLnBrk="0" hangingPunct="1">
              <a:defRPr kern="1200">
                <a:solidFill>
                  <a:schemeClr val="tx1"/>
                </a:solidFill>
                <a:latin typeface="Franklin Gothic Book" panose="020B0503020102020204" pitchFamily="34" charset="0"/>
                <a:ea typeface="+mn-ea"/>
                <a:cs typeface="+mn-cs"/>
              </a:defRPr>
            </a:lvl7pPr>
            <a:lvl8pPr marL="3200400" algn="l" defTabSz="914400" rtl="0" eaLnBrk="1" latinLnBrk="0" hangingPunct="1">
              <a:defRPr kern="1200">
                <a:solidFill>
                  <a:schemeClr val="tx1"/>
                </a:solidFill>
                <a:latin typeface="Franklin Gothic Book" panose="020B0503020102020204" pitchFamily="34" charset="0"/>
                <a:ea typeface="+mn-ea"/>
                <a:cs typeface="+mn-cs"/>
              </a:defRPr>
            </a:lvl8pPr>
            <a:lvl9pPr marL="3657600" algn="l" defTabSz="914400" rtl="0" eaLnBrk="1" latinLnBrk="0" hangingPunct="1">
              <a:defRPr kern="1200">
                <a:solidFill>
                  <a:schemeClr val="tx1"/>
                </a:solidFill>
                <a:latin typeface="Franklin Gothic Book" panose="020B0503020102020204" pitchFamily="34" charset="0"/>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885C13-66A5-4D66-A6C2-319BA5063639}" type="slidenum">
              <a:rPr kumimoji="0" lang="en-US" sz="1600" b="0" i="0" u="none" strike="noStrike" kern="1200" cap="none" spc="0" normalizeH="0" baseline="0" noProof="0" smtClean="0">
                <a:ln>
                  <a:noFill/>
                </a:ln>
                <a:solidFill>
                  <a:srgbClr val="02617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600" b="0" i="0" u="none" strike="noStrike" kern="1200" cap="none" spc="0" normalizeH="0" baseline="0" noProof="0" dirty="0">
              <a:ln>
                <a:noFill/>
              </a:ln>
              <a:solidFill>
                <a:srgbClr val="02617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895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3EB1A-A75E-0253-4773-3EE047BAC700}"/>
              </a:ext>
            </a:extLst>
          </p:cNvPr>
          <p:cNvSpPr>
            <a:spLocks noGrp="1"/>
          </p:cNvSpPr>
          <p:nvPr>
            <p:ph type="title" idx="4294967295"/>
          </p:nvPr>
        </p:nvSpPr>
        <p:spPr>
          <a:xfrm>
            <a:off x="838200" y="2103438"/>
            <a:ext cx="10515600" cy="1325562"/>
          </a:xfrm>
        </p:spPr>
        <p:txBody>
          <a:bodyPr/>
          <a:lstStyle/>
          <a:p>
            <a:pPr algn="ctr"/>
            <a:r>
              <a:rPr lang="en-US" dirty="0"/>
              <a:t>Sustaining the Existing Fleet</a:t>
            </a:r>
          </a:p>
        </p:txBody>
      </p:sp>
      <p:sp>
        <p:nvSpPr>
          <p:cNvPr id="3" name="Slide Number Placeholder 2">
            <a:extLst>
              <a:ext uri="{FF2B5EF4-FFF2-40B4-BE49-F238E27FC236}">
                <a16:creationId xmlns:a16="http://schemas.microsoft.com/office/drawing/2014/main" id="{38805C7A-E6F1-6E12-D8AC-4F6627BBC032}"/>
              </a:ext>
            </a:extLst>
          </p:cNvPr>
          <p:cNvSpPr>
            <a:spLocks noGrp="1"/>
          </p:cNvSpPr>
          <p:nvPr>
            <p:ph type="sldNum" sz="quarter" idx="4294967295"/>
          </p:nvPr>
        </p:nvSpPr>
        <p:spPr>
          <a:xfrm>
            <a:off x="11517747" y="6392863"/>
            <a:ext cx="304800" cy="3079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885C13-66A5-4D66-A6C2-319BA5063639}" type="slidenum">
              <a:rPr kumimoji="0" lang="en-US" sz="1600" b="0" i="0" u="none" strike="noStrike" kern="1200" cap="none" spc="0" normalizeH="0" baseline="0" noProof="0" smtClean="0">
                <a:ln>
                  <a:noFill/>
                </a:ln>
                <a:solidFill>
                  <a:srgbClr val="02617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600" b="0" i="0" u="none" strike="noStrike" kern="1200" cap="none" spc="0" normalizeH="0" baseline="0" noProof="0" dirty="0">
              <a:ln>
                <a:noFill/>
              </a:ln>
              <a:solidFill>
                <a:srgbClr val="02617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6193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BDF86619-FCAD-1313-26A9-440629BFF41A}"/>
              </a:ext>
            </a:extLst>
          </p:cNvPr>
          <p:cNvSpPr>
            <a:spLocks noGrp="1"/>
          </p:cNvSpPr>
          <p:nvPr>
            <p:ph type="title"/>
          </p:nvPr>
        </p:nvSpPr>
        <p:spPr/>
        <p:txBody>
          <a:bodyPr/>
          <a:lstStyle/>
          <a:p>
            <a:pPr eaLnBrk="1" hangingPunct="1"/>
            <a:r>
              <a:rPr lang="en-US" altLang="en-US" b="1"/>
              <a:t>Imputed Interests</a:t>
            </a:r>
          </a:p>
        </p:txBody>
      </p:sp>
      <p:sp>
        <p:nvSpPr>
          <p:cNvPr id="12291" name="Rectangle 3">
            <a:extLst>
              <a:ext uri="{FF2B5EF4-FFF2-40B4-BE49-F238E27FC236}">
                <a16:creationId xmlns:a16="http://schemas.microsoft.com/office/drawing/2014/main" id="{4BB35047-4343-AF59-2CE0-97A484648890}"/>
              </a:ext>
            </a:extLst>
          </p:cNvPr>
          <p:cNvSpPr>
            <a:spLocks noGrp="1"/>
          </p:cNvSpPr>
          <p:nvPr>
            <p:ph idx="1"/>
          </p:nvPr>
        </p:nvSpPr>
        <p:spPr/>
        <p:txBody>
          <a:bodyPr/>
          <a:lstStyle/>
          <a:p>
            <a:pPr eaLnBrk="1" hangingPunct="1">
              <a:lnSpc>
                <a:spcPct val="90000"/>
              </a:lnSpc>
            </a:pPr>
            <a:r>
              <a:rPr lang="en-US" altLang="en-US" sz="2800" b="1"/>
              <a:t>Spouse</a:t>
            </a:r>
          </a:p>
          <a:p>
            <a:pPr eaLnBrk="1" hangingPunct="1">
              <a:lnSpc>
                <a:spcPct val="90000"/>
              </a:lnSpc>
            </a:pPr>
            <a:r>
              <a:rPr lang="en-US" altLang="en-US" sz="2800" b="1"/>
              <a:t>Minor Child</a:t>
            </a:r>
          </a:p>
          <a:p>
            <a:pPr eaLnBrk="1" hangingPunct="1">
              <a:lnSpc>
                <a:spcPct val="90000"/>
              </a:lnSpc>
            </a:pPr>
            <a:r>
              <a:rPr lang="en-US" altLang="en-US" sz="2800" b="1"/>
              <a:t>General Partner</a:t>
            </a:r>
          </a:p>
          <a:p>
            <a:pPr eaLnBrk="1" hangingPunct="1">
              <a:lnSpc>
                <a:spcPct val="90000"/>
              </a:lnSpc>
            </a:pPr>
            <a:r>
              <a:rPr lang="en-US" altLang="en-US" sz="2800" b="1"/>
              <a:t>Organization which the individual serves as officer, director, trustee, general partner or employee</a:t>
            </a:r>
          </a:p>
          <a:p>
            <a:pPr eaLnBrk="1" hangingPunct="1">
              <a:lnSpc>
                <a:spcPct val="90000"/>
              </a:lnSpc>
            </a:pPr>
            <a:r>
              <a:rPr lang="en-US" altLang="en-US" sz="2800" b="1"/>
              <a:t>Person or organization which the employee is negotiating or has an arrangement for prospective employment</a:t>
            </a:r>
          </a:p>
          <a:p>
            <a:pPr eaLnBrk="1" hangingPunct="1">
              <a:lnSpc>
                <a:spcPct val="90000"/>
              </a:lnSpc>
            </a:pPr>
            <a:endParaRPr lang="en-US" altLang="en-US" sz="2800" b="1"/>
          </a:p>
          <a:p>
            <a:pPr eaLnBrk="1" hangingPunct="1">
              <a:lnSpc>
                <a:spcPct val="90000"/>
              </a:lnSpc>
              <a:buFont typeface="Monotype Sorts" charset="2"/>
              <a:buNone/>
            </a:pPr>
            <a:endParaRPr lang="en-US" altLang="en-US" sz="2800"/>
          </a:p>
          <a:p>
            <a:pPr eaLnBrk="1" hangingPunct="1">
              <a:lnSpc>
                <a:spcPct val="90000"/>
              </a:lnSpc>
              <a:buFont typeface="Monotype Sorts" charset="2"/>
              <a:buNone/>
            </a:pPr>
            <a:endParaRPr lang="en-US" altLang="en-US" sz="2800"/>
          </a:p>
        </p:txBody>
      </p:sp>
      <p:pic>
        <p:nvPicPr>
          <p:cNvPr id="12292" name="Picture 4" descr="Graphic: New DOE Seal in Color, Small Size">
            <a:extLst>
              <a:ext uri="{FF2B5EF4-FFF2-40B4-BE49-F238E27FC236}">
                <a16:creationId xmlns:a16="http://schemas.microsoft.com/office/drawing/2014/main" id="{DE116AAE-26D1-2B64-AA1D-DC02FF77CC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04800"/>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Slide Number Placeholder 4">
            <a:extLst>
              <a:ext uri="{FF2B5EF4-FFF2-40B4-BE49-F238E27FC236}">
                <a16:creationId xmlns:a16="http://schemas.microsoft.com/office/drawing/2014/main" id="{ECFB0A5B-D932-B4C1-7BF3-9168FE7E1B4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fld id="{5ECF6480-D950-4AEA-AABE-CEDE0ADE0256}" type="slidenum">
              <a:rPr lang="en-US" altLang="en-US" sz="1200">
                <a:solidFill>
                  <a:srgbClr val="898989"/>
                </a:solidFill>
                <a:latin typeface="Arial" panose="020B0604020202020204" pitchFamily="34" charset="0"/>
                <a:ea typeface="ヒラギノ角ゴ Pro W3" charset="-128"/>
              </a:rPr>
              <a:pPr>
                <a:spcBef>
                  <a:spcPct val="0"/>
                </a:spcBef>
                <a:buNone/>
              </a:pPr>
              <a:t>7</a:t>
            </a:fld>
            <a:endParaRPr lang="en-US" altLang="en-US" sz="1200">
              <a:solidFill>
                <a:srgbClr val="898989"/>
              </a:solidFill>
              <a:latin typeface="Arial" panose="020B0604020202020204" pitchFamily="34" charset="0"/>
              <a:ea typeface="ヒラギノ角ゴ Pro W3" charset="-128"/>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F0AF1-27F1-3CAD-8CA4-5E1B3718E01F}"/>
              </a:ext>
            </a:extLst>
          </p:cNvPr>
          <p:cNvSpPr>
            <a:spLocks noGrp="1"/>
          </p:cNvSpPr>
          <p:nvPr>
            <p:ph type="title"/>
          </p:nvPr>
        </p:nvSpPr>
        <p:spPr>
          <a:xfrm>
            <a:off x="190500" y="147638"/>
            <a:ext cx="11090275" cy="950912"/>
          </a:xfrm>
        </p:spPr>
        <p:txBody>
          <a:bodyPr>
            <a:normAutofit fontScale="90000"/>
          </a:bodyPr>
          <a:lstStyle/>
          <a:p>
            <a:pPr eaLnBrk="1" fontAlgn="auto" hangingPunct="1">
              <a:spcAft>
                <a:spcPts val="0"/>
              </a:spcAft>
              <a:defRPr/>
            </a:pPr>
            <a:r>
              <a:rPr lang="en-US" dirty="0">
                <a:solidFill>
                  <a:schemeClr val="accent1"/>
                </a:solidFill>
              </a:rPr>
              <a:t>Light Water Reactor Sustainability Program Overview</a:t>
            </a:r>
          </a:p>
        </p:txBody>
      </p:sp>
      <p:sp>
        <p:nvSpPr>
          <p:cNvPr id="25603" name="Content Placeholder 5">
            <a:extLst>
              <a:ext uri="{FF2B5EF4-FFF2-40B4-BE49-F238E27FC236}">
                <a16:creationId xmlns:a16="http://schemas.microsoft.com/office/drawing/2014/main" id="{871704E9-D082-CFFF-D4E4-060F1C780B66}"/>
              </a:ext>
            </a:extLst>
          </p:cNvPr>
          <p:cNvSpPr>
            <a:spLocks noGrp="1" noChangeArrowheads="1"/>
          </p:cNvSpPr>
          <p:nvPr>
            <p:ph idx="1"/>
          </p:nvPr>
        </p:nvSpPr>
        <p:spPr>
          <a:xfrm>
            <a:off x="190500" y="1338263"/>
            <a:ext cx="11879263" cy="4513262"/>
          </a:xfrm>
        </p:spPr>
        <p:txBody>
          <a:bodyPr/>
          <a:lstStyle/>
          <a:p>
            <a:pPr marL="0" indent="0" eaLnBrk="1" hangingPunct="1">
              <a:buFont typeface="Arial" panose="020B0604020202020204" pitchFamily="34" charset="0"/>
              <a:buNone/>
            </a:pPr>
            <a:endParaRPr lang="en-US" altLang="en-US" sz="2000"/>
          </a:p>
          <a:p>
            <a:pPr marL="0" indent="0" eaLnBrk="1" hangingPunct="1">
              <a:buFont typeface="Arial" panose="020B0604020202020204" pitchFamily="34" charset="0"/>
              <a:buNone/>
            </a:pPr>
            <a:endParaRPr lang="en-US" altLang="en-US" sz="2000"/>
          </a:p>
          <a:p>
            <a:pPr marL="0" indent="0" eaLnBrk="1" hangingPunct="1">
              <a:buFont typeface="Arial" panose="020B0604020202020204" pitchFamily="34" charset="0"/>
              <a:buNone/>
            </a:pPr>
            <a:endParaRPr lang="en-US" altLang="en-US" sz="2000"/>
          </a:p>
          <a:p>
            <a:pPr marL="0" indent="0" eaLnBrk="1" hangingPunct="1">
              <a:buFont typeface="Arial" panose="020B0604020202020204" pitchFamily="34" charset="0"/>
              <a:buNone/>
            </a:pPr>
            <a:endParaRPr lang="en-US" altLang="en-US" sz="2000" b="1"/>
          </a:p>
          <a:p>
            <a:pPr marL="0" indent="0" eaLnBrk="1" hangingPunct="1">
              <a:buFont typeface="Arial" panose="020B0604020202020204" pitchFamily="34" charset="0"/>
              <a:buNone/>
            </a:pPr>
            <a:endParaRPr lang="en-US" altLang="en-US" sz="2000" b="1"/>
          </a:p>
          <a:p>
            <a:pPr marL="0" indent="0" eaLnBrk="1" hangingPunct="1">
              <a:buFont typeface="Arial" panose="020B0604020202020204" pitchFamily="34" charset="0"/>
              <a:buNone/>
            </a:pPr>
            <a:endParaRPr lang="en-US" altLang="en-US" sz="2000" b="1"/>
          </a:p>
        </p:txBody>
      </p:sp>
      <p:sp>
        <p:nvSpPr>
          <p:cNvPr id="6" name="Subtitle 2">
            <a:extLst>
              <a:ext uri="{FF2B5EF4-FFF2-40B4-BE49-F238E27FC236}">
                <a16:creationId xmlns:a16="http://schemas.microsoft.com/office/drawing/2014/main" id="{AE183934-1F42-5BFF-9584-BDA004D236D0}"/>
              </a:ext>
            </a:extLst>
          </p:cNvPr>
          <p:cNvSpPr txBox="1">
            <a:spLocks/>
          </p:cNvSpPr>
          <p:nvPr/>
        </p:nvSpPr>
        <p:spPr bwMode="auto">
          <a:xfrm>
            <a:off x="190500" y="1098550"/>
            <a:ext cx="12091988" cy="5499198"/>
          </a:xfrm>
          <a:prstGeom prst="rect">
            <a:avLst/>
          </a:prstGeom>
          <a:noFill/>
          <a:ln w="9525">
            <a:noFill/>
            <a:miter lim="800000"/>
            <a:headEnd/>
            <a:tailEnd/>
          </a:ln>
        </p:spPr>
        <p:txBody>
          <a:bodyPr lIns="91440" tIns="45720" rIns="91440" bIns="45720" anchor="t">
            <a:normAutofit fontScale="92500" lnSpcReduction="20000"/>
          </a:bodyPr>
          <a:lstStyle>
            <a:lvl1pPr marL="342900" indent="-342900" algn="l" defTabSz="457200" rtl="0" eaLnBrk="0" fontAlgn="base" hangingPunct="0">
              <a:spcBef>
                <a:spcPct val="20000"/>
              </a:spcBef>
              <a:spcAft>
                <a:spcPct val="0"/>
              </a:spcAft>
              <a:buFont typeface="Arial" charset="0"/>
              <a:buChar char="•"/>
              <a:defRPr sz="2400" kern="1200">
                <a:solidFill>
                  <a:srgbClr val="292929"/>
                </a:solidFill>
                <a:latin typeface="+mn-lt"/>
                <a:ea typeface="ＭＳ Ｐゴシック" pitchFamily="-108" charset="-128"/>
                <a:cs typeface="ＭＳ Ｐゴシック" pitchFamily="-110" charset="-128"/>
              </a:defRPr>
            </a:lvl1pPr>
            <a:lvl2pPr marL="742950" indent="-285750" algn="l" defTabSz="457200" rtl="0" eaLnBrk="0" fontAlgn="base" hangingPunct="0">
              <a:spcBef>
                <a:spcPct val="20000"/>
              </a:spcBef>
              <a:spcAft>
                <a:spcPct val="0"/>
              </a:spcAft>
              <a:buFont typeface="Arial" charset="0"/>
              <a:buChar char="–"/>
              <a:defRPr sz="2000" kern="1200">
                <a:solidFill>
                  <a:srgbClr val="292929"/>
                </a:solidFill>
                <a:latin typeface="+mn-lt"/>
                <a:ea typeface="ＭＳ Ｐゴシック" pitchFamily="-108" charset="-128"/>
                <a:cs typeface="ＭＳ Ｐゴシック"/>
              </a:defRPr>
            </a:lvl2pPr>
            <a:lvl3pPr marL="1143000" indent="-228600" algn="l" defTabSz="457200" rtl="0" eaLnBrk="0" fontAlgn="base" hangingPunct="0">
              <a:spcBef>
                <a:spcPct val="20000"/>
              </a:spcBef>
              <a:spcAft>
                <a:spcPct val="0"/>
              </a:spcAft>
              <a:buFont typeface="Arial" charset="0"/>
              <a:buChar char="•"/>
              <a:defRPr kern="1200">
                <a:solidFill>
                  <a:srgbClr val="292929"/>
                </a:solidFill>
                <a:latin typeface="+mn-lt"/>
                <a:ea typeface="ＭＳ Ｐゴシック" pitchFamily="-108" charset="-128"/>
                <a:cs typeface="ＭＳ Ｐゴシック"/>
              </a:defRPr>
            </a:lvl3pPr>
            <a:lvl4pPr marL="1600200" indent="-228600" algn="l" defTabSz="457200" rtl="0" eaLnBrk="0" fontAlgn="base" hangingPunct="0">
              <a:spcBef>
                <a:spcPct val="20000"/>
              </a:spcBef>
              <a:spcAft>
                <a:spcPct val="0"/>
              </a:spcAft>
              <a:buFont typeface="Arial" charset="0"/>
              <a:buChar char="–"/>
              <a:defRPr kern="1200">
                <a:solidFill>
                  <a:srgbClr val="292929"/>
                </a:solidFill>
                <a:latin typeface="+mn-lt"/>
                <a:ea typeface="ＭＳ Ｐゴシック" pitchFamily="-108" charset="-128"/>
                <a:cs typeface="ＭＳ Ｐゴシック"/>
              </a:defRPr>
            </a:lvl4pPr>
            <a:lvl5pPr marL="2057400" marR="0" indent="-228600" algn="l" defTabSz="457200" rtl="0" eaLnBrk="0" fontAlgn="base" latinLnBrk="0" hangingPunct="0">
              <a:lnSpc>
                <a:spcPct val="100000"/>
              </a:lnSpc>
              <a:spcBef>
                <a:spcPct val="20000"/>
              </a:spcBef>
              <a:spcAft>
                <a:spcPct val="0"/>
              </a:spcAft>
              <a:buClrTx/>
              <a:buSzTx/>
              <a:buFont typeface="Arial" charset="0"/>
              <a:buChar char="»"/>
              <a:tabLst/>
              <a:defRPr lang="en-US" kern="1200" smtClean="0">
                <a:solidFill>
                  <a:srgbClr val="292929"/>
                </a:solidFill>
                <a:effectLst/>
                <a:latin typeface="+mn-lt"/>
                <a:ea typeface="ＭＳ Ｐゴシック" pitchFamily="-108"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kern="1200" cap="none" spc="0" normalizeH="0" baseline="0" noProof="0" dirty="0">
                <a:ln>
                  <a:noFill/>
                </a:ln>
                <a:solidFill>
                  <a:srgbClr val="02617F"/>
                </a:solidFill>
                <a:effectLst/>
                <a:uLnTx/>
                <a:uFillTx/>
                <a:latin typeface="Arial" panose="020B0604020202020204"/>
                <a:ea typeface="ＭＳ Ｐゴシック"/>
              </a:rPr>
              <a:t>LWRS Mission: </a:t>
            </a:r>
            <a:r>
              <a:rPr kumimoji="0" lang="en-US" sz="1600" b="0" i="0" u="none" strike="noStrike" kern="1200" cap="none" spc="0" normalizeH="0" baseline="0" noProof="0" dirty="0">
                <a:ln>
                  <a:noFill/>
                </a:ln>
                <a:solidFill>
                  <a:srgbClr val="02617F"/>
                </a:solidFill>
                <a:effectLst/>
                <a:uLnTx/>
                <a:uFillTx/>
                <a:latin typeface="Arial" panose="020B0604020202020204"/>
                <a:ea typeface="+mn-lt"/>
                <a:cs typeface="Arial" panose="020B0604020202020204"/>
              </a:rPr>
              <a:t>Enable long term operation of the existing commercial nuclear power fleet.</a:t>
            </a:r>
            <a:endParaRPr kumimoji="0" lang="en-US" sz="1600" b="0" i="0" u="none" strike="noStrike" kern="1200" cap="none" spc="0" normalizeH="0" baseline="0" noProof="0">
              <a:ln>
                <a:noFill/>
              </a:ln>
              <a:solidFill>
                <a:srgbClr val="02617F"/>
              </a:solidFill>
              <a:effectLst/>
              <a:uLnTx/>
              <a:uFillTx/>
              <a:latin typeface="Arial" panose="020B0604020202020204"/>
              <a:ea typeface="ＭＳ Ｐゴシック" pitchFamily="-108" charset="-128"/>
              <a:cs typeface="Arial"/>
            </a:endParaRPr>
          </a:p>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endParaRPr kumimoji="0" lang="en-US" sz="1600" b="0" i="0" u="none" strike="noStrike" kern="1200" cap="none" spc="0" normalizeH="0" baseline="0" noProof="0">
              <a:ln>
                <a:noFill/>
              </a:ln>
              <a:solidFill>
                <a:srgbClr val="02617F"/>
              </a:solidFill>
              <a:effectLst/>
              <a:uLnTx/>
              <a:uFillTx/>
              <a:latin typeface="Arial" panose="020B0604020202020204"/>
              <a:ea typeface="ＭＳ Ｐゴシック"/>
              <a:cs typeface="Arial"/>
            </a:endParaRPr>
          </a:p>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kern="1200" cap="none" spc="0" normalizeH="0" baseline="0" noProof="0">
                <a:ln>
                  <a:noFill/>
                </a:ln>
                <a:solidFill>
                  <a:srgbClr val="02617F"/>
                </a:solidFill>
                <a:effectLst/>
                <a:uLnTx/>
                <a:uFillTx/>
                <a:latin typeface="Arial" panose="020B0604020202020204"/>
                <a:ea typeface="ＭＳ Ｐゴシック"/>
                <a:cs typeface="Arial"/>
              </a:rPr>
              <a:t>Focus: </a:t>
            </a:r>
            <a:r>
              <a:rPr kumimoji="0" lang="en-US" sz="1600" b="0" i="0" u="none" strike="noStrike" kern="1200" cap="none" spc="0" normalizeH="0" baseline="0" noProof="0">
                <a:ln>
                  <a:noFill/>
                </a:ln>
                <a:solidFill>
                  <a:srgbClr val="02617F"/>
                </a:solidFill>
                <a:effectLst/>
                <a:uLnTx/>
                <a:uFillTx/>
                <a:latin typeface="Arial" panose="020B0604020202020204"/>
                <a:ea typeface="ＭＳ Ｐゴシック"/>
                <a:cs typeface="Arial"/>
              </a:rPr>
              <a:t>Originally material issues related to SLR applications, recent shift toward improving economic competitiveness</a:t>
            </a:r>
            <a:endParaRPr kumimoji="0" lang="en-US" sz="1600" b="0" i="0" u="none" strike="noStrike" kern="1200" cap="none" spc="0" normalizeH="0" baseline="0" noProof="0">
              <a:ln>
                <a:noFill/>
              </a:ln>
              <a:solidFill>
                <a:srgbClr val="02617F"/>
              </a:solidFill>
              <a:effectLst/>
              <a:uLnTx/>
              <a:uFillTx/>
              <a:latin typeface="Arial" panose="020B0604020202020204"/>
              <a:ea typeface="ＭＳ Ｐゴシック" pitchFamily="-108" charset="-128"/>
              <a:cs typeface="Arial"/>
            </a:endParaRPr>
          </a:p>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endParaRPr kumimoji="0" lang="en-US" sz="1600" b="1" i="0" u="none" strike="noStrike" kern="1200" cap="none" spc="0" normalizeH="0" baseline="0" noProof="0">
              <a:ln>
                <a:noFill/>
              </a:ln>
              <a:solidFill>
                <a:srgbClr val="292929"/>
              </a:solidFill>
              <a:effectLst/>
              <a:uLnTx/>
              <a:uFillTx/>
              <a:latin typeface="Arial" panose="020B0604020202020204"/>
              <a:ea typeface="ＭＳ Ｐゴシック" pitchFamily="-108" charset="-128"/>
            </a:endParaRPr>
          </a:p>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kern="1200" cap="none" spc="0" normalizeH="0" baseline="0" noProof="0" dirty="0">
                <a:ln>
                  <a:noFill/>
                </a:ln>
                <a:solidFill>
                  <a:srgbClr val="292929"/>
                </a:solidFill>
                <a:effectLst/>
                <a:uLnTx/>
                <a:uFillTx/>
                <a:latin typeface="Arial" panose="020B0604020202020204"/>
                <a:ea typeface="ＭＳ Ｐゴシック"/>
              </a:rPr>
              <a:t>Plant Modernization</a:t>
            </a:r>
            <a:endParaRPr kumimoji="0" lang="en-US" sz="1400" b="0" i="0" u="none" strike="noStrike" kern="1200" cap="none" spc="0" normalizeH="0" baseline="0" noProof="0" dirty="0">
              <a:ln>
                <a:noFill/>
              </a:ln>
              <a:solidFill>
                <a:srgbClr val="292929"/>
              </a:solidFill>
              <a:effectLst/>
              <a:uLnTx/>
              <a:uFillTx/>
              <a:latin typeface="Arial" panose="020B0604020202020204"/>
              <a:ea typeface="ＭＳ Ｐゴシック" pitchFamily="-108" charset="-128"/>
            </a:endParaRPr>
          </a:p>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92929"/>
                </a:solidFill>
                <a:effectLst/>
                <a:uLnTx/>
                <a:uFillTx/>
                <a:latin typeface="Arial" panose="020B0604020202020204"/>
                <a:ea typeface="ＭＳ Ｐゴシック"/>
              </a:rPr>
              <a:t>Modernize technology by replacing existing I&amp;C technologies with digital systems</a:t>
            </a:r>
          </a:p>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92929"/>
                </a:solidFill>
                <a:effectLst/>
                <a:uLnTx/>
                <a:uFillTx/>
                <a:latin typeface="Arial" panose="020B0604020202020204"/>
                <a:ea typeface="ＭＳ Ｐゴシック"/>
              </a:rPr>
              <a:t>Leverage digitalization to modernize business model</a:t>
            </a:r>
          </a:p>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292929"/>
              </a:solidFill>
              <a:effectLst/>
              <a:uLnTx/>
              <a:uFillTx/>
              <a:latin typeface="Arial" panose="020B0604020202020204"/>
              <a:ea typeface="ＭＳ Ｐゴシック" pitchFamily="-108" charset="-128"/>
            </a:endParaRPr>
          </a:p>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kern="1200" cap="none" spc="0" normalizeH="0" baseline="0" noProof="0" dirty="0">
                <a:ln>
                  <a:noFill/>
                </a:ln>
                <a:solidFill>
                  <a:srgbClr val="292929"/>
                </a:solidFill>
                <a:effectLst/>
                <a:uLnTx/>
                <a:uFillTx/>
                <a:latin typeface="Arial" panose="020B0604020202020204"/>
                <a:ea typeface="ＭＳ Ｐゴシック"/>
              </a:rPr>
              <a:t>Flexible Plant Operation and Generation</a:t>
            </a:r>
          </a:p>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92929"/>
                </a:solidFill>
                <a:effectLst/>
                <a:uLnTx/>
                <a:uFillTx/>
                <a:latin typeface="Arial" panose="020B0604020202020204"/>
                <a:ea typeface="ＭＳ Ｐゴシック"/>
              </a:rPr>
              <a:t>Maximize revenue by producing new economic products and integrating energy storage </a:t>
            </a:r>
            <a:endParaRPr kumimoji="0" lang="en-US" sz="1400" b="0" i="0" u="none" strike="noStrike" kern="1200" cap="none" spc="0" normalizeH="0" baseline="0" noProof="0" dirty="0">
              <a:ln>
                <a:noFill/>
              </a:ln>
              <a:solidFill>
                <a:srgbClr val="292929"/>
              </a:solidFill>
              <a:effectLst/>
              <a:uLnTx/>
              <a:uFillTx/>
              <a:latin typeface="Arial" panose="020B0604020202020204"/>
              <a:ea typeface="ＭＳ Ｐゴシック" pitchFamily="-108" charset="-128"/>
            </a:endParaRPr>
          </a:p>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92929"/>
                </a:solidFill>
                <a:effectLst/>
                <a:uLnTx/>
                <a:uFillTx/>
                <a:latin typeface="Arial" panose="020B0604020202020204"/>
                <a:ea typeface="ＭＳ Ｐゴシック"/>
              </a:rPr>
              <a:t>Decarbonize industrial processes and support the grid as variable resources increase</a:t>
            </a:r>
            <a:endParaRPr kumimoji="0" lang="en-US" sz="1400" b="0" i="0" u="none" strike="noStrike" kern="1200" cap="none" spc="0" normalizeH="0" baseline="0" noProof="0" dirty="0">
              <a:ln>
                <a:noFill/>
              </a:ln>
              <a:solidFill>
                <a:srgbClr val="292929"/>
              </a:solidFill>
              <a:effectLst/>
              <a:uLnTx/>
              <a:uFillTx/>
              <a:latin typeface="Arial" panose="020B0604020202020204"/>
              <a:ea typeface="ＭＳ Ｐゴシック" pitchFamily="-108" charset="-128"/>
            </a:endParaRPr>
          </a:p>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endParaRPr kumimoji="0" lang="en-US" sz="1600" b="1" i="0" u="none" strike="noStrike" kern="1200" cap="none" spc="0" normalizeH="0" baseline="0" noProof="0" dirty="0">
              <a:ln>
                <a:noFill/>
              </a:ln>
              <a:solidFill>
                <a:srgbClr val="292929"/>
              </a:solidFill>
              <a:effectLst/>
              <a:uLnTx/>
              <a:uFillTx/>
              <a:latin typeface="Arial" panose="020B0604020202020204"/>
              <a:ea typeface="ＭＳ Ｐゴシック" pitchFamily="-108" charset="-128"/>
            </a:endParaRPr>
          </a:p>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kern="1200" cap="none" spc="0" normalizeH="0" baseline="0" noProof="0" dirty="0">
                <a:ln>
                  <a:noFill/>
                </a:ln>
                <a:solidFill>
                  <a:srgbClr val="292929"/>
                </a:solidFill>
                <a:effectLst/>
                <a:uLnTx/>
                <a:uFillTx/>
                <a:latin typeface="Arial" panose="020B0604020202020204"/>
                <a:ea typeface="ＭＳ Ｐゴシック"/>
              </a:rPr>
              <a:t>Risk Informed System Analysis</a:t>
            </a:r>
          </a:p>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92929"/>
                </a:solidFill>
                <a:effectLst/>
                <a:uLnTx/>
                <a:uFillTx/>
                <a:latin typeface="Arial" panose="020B0604020202020204"/>
                <a:ea typeface="ＭＳ Ｐゴシック"/>
              </a:rPr>
              <a:t>Applies quantitative methods to optimize safety, reliability, and economics</a:t>
            </a:r>
          </a:p>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92929"/>
                </a:solidFill>
                <a:effectLst/>
                <a:uLnTx/>
                <a:uFillTx/>
                <a:latin typeface="Arial" panose="020B0604020202020204"/>
                <a:ea typeface="+mn-lt"/>
                <a:cs typeface="Arial" panose="020B0604020202020204"/>
              </a:rPr>
              <a:t>Coupling probabilistic risk assessment and systems margin quantification to</a:t>
            </a:r>
            <a:endParaRPr kumimoji="0" lang="en-US" sz="1400" b="0" i="0" u="none" strike="noStrike" kern="1200" cap="none" spc="0" normalizeH="0" baseline="0" noProof="0" dirty="0">
              <a:ln>
                <a:noFill/>
              </a:ln>
              <a:solidFill>
                <a:srgbClr val="292929"/>
              </a:solidFill>
              <a:effectLst/>
              <a:uLnTx/>
              <a:uFillTx/>
              <a:latin typeface="Arial" panose="020B0604020202020204"/>
              <a:ea typeface="ＭＳ Ｐゴシック" pitchFamily="-108" charset="-128"/>
              <a:cs typeface="Arial" panose="020B0604020202020204"/>
            </a:endParaRPr>
          </a:p>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r>
              <a:rPr kumimoji="0" lang="en-US" sz="1400" b="0" i="0" u="none" strike="noStrike" kern="1200" cap="none" spc="0" normalizeH="0" baseline="0" noProof="0" dirty="0">
                <a:ln>
                  <a:noFill/>
                </a:ln>
                <a:solidFill>
                  <a:srgbClr val="292929"/>
                </a:solidFill>
                <a:effectLst/>
                <a:uLnTx/>
                <a:uFillTx/>
                <a:latin typeface="Arial" panose="020B0604020202020204"/>
                <a:ea typeface="+mn-lt"/>
                <a:cs typeface="Arial" panose="020B0604020202020204"/>
              </a:rPr>
              <a:t>        achieve accurate modeling and representation of safety margins</a:t>
            </a:r>
            <a:endParaRPr kumimoji="0" lang="en-US" sz="1400" b="0" i="0" u="none" strike="noStrike" kern="1200" cap="none" spc="0" normalizeH="0" baseline="0" noProof="0" dirty="0">
              <a:ln>
                <a:noFill/>
              </a:ln>
              <a:solidFill>
                <a:srgbClr val="292929"/>
              </a:solidFill>
              <a:effectLst/>
              <a:uLnTx/>
              <a:uFillTx/>
              <a:latin typeface="Arial" panose="020B0604020202020204"/>
              <a:ea typeface="ＭＳ Ｐゴシック" pitchFamily="-108" charset="-128"/>
            </a:endParaRPr>
          </a:p>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endParaRPr kumimoji="0" lang="en-US" sz="1400" b="0" i="0" u="none" strike="noStrike" kern="1200" cap="none" spc="0" normalizeH="0" baseline="0" noProof="0" dirty="0">
              <a:ln>
                <a:noFill/>
              </a:ln>
              <a:solidFill>
                <a:srgbClr val="292929"/>
              </a:solidFill>
              <a:effectLst/>
              <a:uLnTx/>
              <a:uFillTx/>
              <a:latin typeface="Arial" panose="020B0604020202020204"/>
              <a:ea typeface="ＭＳ Ｐゴシック" pitchFamily="-108" charset="-128"/>
            </a:endParaRPr>
          </a:p>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kern="1200" cap="none" spc="0" normalizeH="0" baseline="0" noProof="0" dirty="0">
                <a:ln>
                  <a:noFill/>
                </a:ln>
                <a:solidFill>
                  <a:srgbClr val="292929"/>
                </a:solidFill>
                <a:effectLst/>
                <a:uLnTx/>
                <a:uFillTx/>
                <a:latin typeface="Arial" panose="020B0604020202020204"/>
                <a:ea typeface="ＭＳ Ｐゴシック"/>
              </a:rPr>
              <a:t>Materials Research</a:t>
            </a:r>
          </a:p>
          <a:p>
            <a:pPr marL="342900" marR="0" lvl="0" indent="-342900" algn="l" defTabSz="4572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92929"/>
                </a:solidFill>
                <a:effectLst/>
                <a:uLnTx/>
                <a:uFillTx/>
                <a:latin typeface="Arial" panose="020B0604020202020204"/>
                <a:ea typeface="Abadi MT Condensed Extra Bold" charset="0"/>
                <a:cs typeface="Abadi MT Condensed Extra Bold" charset="0"/>
              </a:rPr>
              <a:t>Understand and predict long-term behavior of materials</a:t>
            </a:r>
            <a:endParaRPr kumimoji="0" lang="en-US" sz="1400" b="0" i="0" u="none" strike="noStrike" kern="1200" cap="none" spc="0" normalizeH="0" baseline="0" noProof="0" dirty="0">
              <a:ln>
                <a:noFill/>
              </a:ln>
              <a:solidFill>
                <a:srgbClr val="292929"/>
              </a:solidFill>
              <a:effectLst/>
              <a:uLnTx/>
              <a:uFillTx/>
              <a:latin typeface="Arial" panose="020B0604020202020204"/>
              <a:ea typeface="Abadi MT Condensed Extra Bold" charset="0"/>
              <a:cs typeface="Arial" panose="020B0604020202020204"/>
            </a:endParaRPr>
          </a:p>
          <a:p>
            <a:pPr marL="342900" marR="0" lvl="0" indent="-342900" algn="l" defTabSz="4572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92929"/>
                </a:solidFill>
                <a:effectLst/>
                <a:uLnTx/>
                <a:uFillTx/>
                <a:latin typeface="Arial" panose="020B0604020202020204"/>
                <a:ea typeface="+mn-lt"/>
                <a:cs typeface="Arial" panose="020B0604020202020204"/>
              </a:rPr>
              <a:t>Including detecting, characterizing, and mitigating aging degradation</a:t>
            </a:r>
          </a:p>
          <a:p>
            <a:pPr marL="342900" marR="0" lvl="0" indent="-34290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292929"/>
              </a:solidFill>
              <a:effectLst/>
              <a:uLnTx/>
              <a:uFillTx/>
              <a:latin typeface="Arial" panose="020B0604020202020204"/>
              <a:ea typeface="+mn-lt"/>
              <a:cs typeface="Arial" panose="020B0604020202020204"/>
            </a:endParaRPr>
          </a:p>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kern="1200" cap="none" spc="0" normalizeH="0" baseline="0" noProof="0" dirty="0">
                <a:ln>
                  <a:noFill/>
                </a:ln>
                <a:solidFill>
                  <a:srgbClr val="292929"/>
                </a:solidFill>
                <a:effectLst/>
                <a:uLnTx/>
                <a:uFillTx/>
                <a:latin typeface="Arial" panose="020B0604020202020204"/>
                <a:ea typeface="ＭＳ Ｐゴシック"/>
              </a:rPr>
              <a:t>Physical Security</a:t>
            </a:r>
          </a:p>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92929"/>
                </a:solidFill>
                <a:effectLst/>
                <a:uLnTx/>
                <a:uFillTx/>
                <a:latin typeface="Arial" panose="020B0604020202020204"/>
                <a:ea typeface="ＭＳ Ｐゴシック"/>
              </a:rPr>
              <a:t>Improve efficiency of physical security posture</a:t>
            </a:r>
          </a:p>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92929"/>
                </a:solidFill>
                <a:effectLst/>
                <a:uLnTx/>
                <a:uFillTx/>
                <a:latin typeface="Arial" panose="020B0604020202020204"/>
                <a:ea typeface="+mn-lt"/>
                <a:cs typeface="Arial" panose="020B0604020202020204"/>
              </a:rPr>
              <a:t>Conduct research on risk-informed techniques, apply advanced modeling and simulation tools</a:t>
            </a:r>
            <a:endParaRPr kumimoji="0" lang="en-US" sz="1400" b="0" i="0" u="none" strike="noStrike" kern="1200" cap="none" spc="0" normalizeH="0" baseline="0" noProof="0" dirty="0">
              <a:ln>
                <a:noFill/>
              </a:ln>
              <a:solidFill>
                <a:srgbClr val="292929"/>
              </a:solidFill>
              <a:effectLst/>
              <a:uLnTx/>
              <a:uFillTx/>
              <a:latin typeface="Arial" panose="020B0604020202020204"/>
              <a:ea typeface="ＭＳ Ｐゴシック" pitchFamily="-108" charset="-128"/>
              <a:cs typeface="Arial" panose="020B0604020202020204"/>
            </a:endParaRPr>
          </a:p>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r>
              <a:rPr kumimoji="0" lang="en-US" sz="1400" b="0" i="0" u="none" strike="noStrike" kern="1200" cap="none" spc="0" normalizeH="0" baseline="0" noProof="0" dirty="0">
                <a:ln>
                  <a:noFill/>
                </a:ln>
                <a:solidFill>
                  <a:srgbClr val="292929"/>
                </a:solidFill>
                <a:effectLst/>
                <a:uLnTx/>
                <a:uFillTx/>
                <a:latin typeface="Arial" panose="020B0604020202020204"/>
                <a:ea typeface="+mn-lt"/>
                <a:cs typeface="Arial" panose="020B0604020202020204"/>
              </a:rPr>
              <a:t>        assess benefits from proposed enhancements and novel mitigation strategies</a:t>
            </a:r>
            <a:endParaRPr kumimoji="0" lang="en-US" sz="1400" b="0" i="0" u="none" strike="noStrike" kern="1200" cap="none" spc="0" normalizeH="0" baseline="0" noProof="0" dirty="0">
              <a:ln>
                <a:noFill/>
              </a:ln>
              <a:solidFill>
                <a:srgbClr val="292929"/>
              </a:solidFill>
              <a:effectLst/>
              <a:uLnTx/>
              <a:uFillTx/>
              <a:latin typeface="Arial" panose="020B0604020202020204"/>
              <a:ea typeface="ＭＳ Ｐゴシック" pitchFamily="-108" charset="-128"/>
            </a:endParaRPr>
          </a:p>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292929"/>
              </a:solidFill>
              <a:effectLst/>
              <a:uLnTx/>
              <a:uFillTx/>
              <a:latin typeface="Arial" panose="020B0604020202020204"/>
              <a:ea typeface="ＭＳ Ｐゴシック"/>
            </a:endParaRPr>
          </a:p>
        </p:txBody>
      </p:sp>
      <p:pic>
        <p:nvPicPr>
          <p:cNvPr id="25605" name="Picture 8">
            <a:extLst>
              <a:ext uri="{FF2B5EF4-FFF2-40B4-BE49-F238E27FC236}">
                <a16:creationId xmlns:a16="http://schemas.microsoft.com/office/drawing/2014/main" id="{612F7F31-20DC-76B3-B839-215F5431C8FB}"/>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54881" y="1267139"/>
            <a:ext cx="4793059" cy="4766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2">
            <a:extLst>
              <a:ext uri="{FF2B5EF4-FFF2-40B4-BE49-F238E27FC236}">
                <a16:creationId xmlns:a16="http://schemas.microsoft.com/office/drawing/2014/main" id="{1A70ED88-29E9-15F3-A61A-E983DD3DC2CD}"/>
              </a:ext>
            </a:extLst>
          </p:cNvPr>
          <p:cNvSpPr>
            <a:spLocks noGrp="1"/>
          </p:cNvSpPr>
          <p:nvPr>
            <p:ph type="sldNum" sz="quarter" idx="12"/>
          </p:nvPr>
        </p:nvSpPr>
        <p:spPr>
          <a:xfrm>
            <a:off x="11494349" y="6392687"/>
            <a:ext cx="304800" cy="30780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885C13-66A5-4D66-A6C2-319BA5063639}" type="slidenum">
              <a:rPr kumimoji="0" lang="en-US" sz="1600" b="0" i="0" u="none" strike="noStrike" kern="1200" cap="none" spc="0" normalizeH="0" baseline="0" noProof="0" smtClean="0">
                <a:ln>
                  <a:noFill/>
                </a:ln>
                <a:solidFill>
                  <a:srgbClr val="02617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600" b="0" i="0" u="none" strike="noStrike" kern="1200" cap="none" spc="0" normalizeH="0" baseline="0" noProof="0" dirty="0">
              <a:ln>
                <a:noFill/>
              </a:ln>
              <a:solidFill>
                <a:srgbClr val="02617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01605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F0AF1-27F1-3CAD-8CA4-5E1B3718E01F}"/>
              </a:ext>
            </a:extLst>
          </p:cNvPr>
          <p:cNvSpPr>
            <a:spLocks noGrp="1"/>
          </p:cNvSpPr>
          <p:nvPr>
            <p:ph type="title"/>
          </p:nvPr>
        </p:nvSpPr>
        <p:spPr>
          <a:xfrm>
            <a:off x="190500" y="147638"/>
            <a:ext cx="11090275" cy="950912"/>
          </a:xfrm>
        </p:spPr>
        <p:txBody>
          <a:bodyPr>
            <a:normAutofit/>
          </a:bodyPr>
          <a:lstStyle/>
          <a:p>
            <a:pPr eaLnBrk="1" fontAlgn="auto" hangingPunct="1">
              <a:spcAft>
                <a:spcPts val="0"/>
              </a:spcAft>
              <a:defRPr/>
            </a:pPr>
            <a:r>
              <a:rPr lang="en-US" sz="2900">
                <a:solidFill>
                  <a:schemeClr val="accent1"/>
                </a:solidFill>
              </a:rPr>
              <a:t>Integrated Operations for Nuclear (ION)</a:t>
            </a:r>
          </a:p>
        </p:txBody>
      </p:sp>
      <p:sp>
        <p:nvSpPr>
          <p:cNvPr id="25603" name="Content Placeholder 5">
            <a:extLst>
              <a:ext uri="{FF2B5EF4-FFF2-40B4-BE49-F238E27FC236}">
                <a16:creationId xmlns:a16="http://schemas.microsoft.com/office/drawing/2014/main" id="{871704E9-D082-CFFF-D4E4-060F1C780B66}"/>
              </a:ext>
            </a:extLst>
          </p:cNvPr>
          <p:cNvSpPr>
            <a:spLocks noGrp="1" noChangeArrowheads="1"/>
          </p:cNvSpPr>
          <p:nvPr>
            <p:ph idx="1"/>
          </p:nvPr>
        </p:nvSpPr>
        <p:spPr>
          <a:xfrm>
            <a:off x="190500" y="1338263"/>
            <a:ext cx="11879263" cy="4513262"/>
          </a:xfrm>
        </p:spPr>
        <p:txBody>
          <a:bodyPr/>
          <a:lstStyle/>
          <a:p>
            <a:pPr marL="0" indent="0" eaLnBrk="1" hangingPunct="1">
              <a:buFont typeface="Arial" panose="020B0604020202020204" pitchFamily="34" charset="0"/>
              <a:buNone/>
            </a:pPr>
            <a:endParaRPr lang="en-US" altLang="en-US" sz="2000"/>
          </a:p>
          <a:p>
            <a:pPr marL="0" indent="0" eaLnBrk="1" hangingPunct="1">
              <a:buFont typeface="Arial" panose="020B0604020202020204" pitchFamily="34" charset="0"/>
              <a:buNone/>
            </a:pPr>
            <a:endParaRPr lang="en-US" altLang="en-US" sz="2000"/>
          </a:p>
          <a:p>
            <a:pPr marL="0" indent="0" eaLnBrk="1" hangingPunct="1">
              <a:buFont typeface="Arial" panose="020B0604020202020204" pitchFamily="34" charset="0"/>
              <a:buNone/>
            </a:pPr>
            <a:endParaRPr lang="en-US" altLang="en-US" sz="2000"/>
          </a:p>
          <a:p>
            <a:pPr marL="0" indent="0" eaLnBrk="1" hangingPunct="1">
              <a:buFont typeface="Arial" panose="020B0604020202020204" pitchFamily="34" charset="0"/>
              <a:buNone/>
            </a:pPr>
            <a:endParaRPr lang="en-US" altLang="en-US" sz="2000" b="1"/>
          </a:p>
          <a:p>
            <a:pPr marL="0" indent="0" eaLnBrk="1" hangingPunct="1">
              <a:buFont typeface="Arial" panose="020B0604020202020204" pitchFamily="34" charset="0"/>
              <a:buNone/>
            </a:pPr>
            <a:endParaRPr lang="en-US" altLang="en-US" sz="2000" b="1"/>
          </a:p>
          <a:p>
            <a:pPr marL="0" indent="0" eaLnBrk="1" hangingPunct="1">
              <a:buFont typeface="Arial" panose="020B0604020202020204" pitchFamily="34" charset="0"/>
              <a:buNone/>
            </a:pPr>
            <a:endParaRPr lang="en-US" altLang="en-US" sz="2000" b="1"/>
          </a:p>
        </p:txBody>
      </p:sp>
      <p:sp>
        <p:nvSpPr>
          <p:cNvPr id="6" name="Subtitle 2">
            <a:extLst>
              <a:ext uri="{FF2B5EF4-FFF2-40B4-BE49-F238E27FC236}">
                <a16:creationId xmlns:a16="http://schemas.microsoft.com/office/drawing/2014/main" id="{AE183934-1F42-5BFF-9584-BDA004D236D0}"/>
              </a:ext>
            </a:extLst>
          </p:cNvPr>
          <p:cNvSpPr txBox="1">
            <a:spLocks/>
          </p:cNvSpPr>
          <p:nvPr/>
        </p:nvSpPr>
        <p:spPr bwMode="auto">
          <a:xfrm>
            <a:off x="149137" y="2225194"/>
            <a:ext cx="6613825" cy="3615006"/>
          </a:xfrm>
          <a:prstGeom prst="rect">
            <a:avLst/>
          </a:prstGeom>
          <a:noFill/>
          <a:ln w="9525">
            <a:noFill/>
            <a:miter lim="800000"/>
            <a:headEnd/>
            <a:tailEnd/>
          </a:ln>
        </p:spPr>
        <p:txBody>
          <a:bodyPr lIns="91440" tIns="45720" rIns="91440" bIns="45720" anchor="t">
            <a:noAutofit/>
          </a:bodyPr>
          <a:lstStyle>
            <a:lvl1pPr marL="342900" indent="-342900" algn="l" defTabSz="457200" rtl="0" eaLnBrk="0" fontAlgn="base" hangingPunct="0">
              <a:spcBef>
                <a:spcPct val="20000"/>
              </a:spcBef>
              <a:spcAft>
                <a:spcPct val="0"/>
              </a:spcAft>
              <a:buFont typeface="Arial" charset="0"/>
              <a:buChar char="•"/>
              <a:defRPr sz="2400" kern="1200">
                <a:solidFill>
                  <a:srgbClr val="292929"/>
                </a:solidFill>
                <a:latin typeface="+mn-lt"/>
                <a:ea typeface="ＭＳ Ｐゴシック" pitchFamily="-108" charset="-128"/>
                <a:cs typeface="ＭＳ Ｐゴシック" pitchFamily="-110" charset="-128"/>
              </a:defRPr>
            </a:lvl1pPr>
            <a:lvl2pPr marL="742950" indent="-285750" algn="l" defTabSz="457200" rtl="0" eaLnBrk="0" fontAlgn="base" hangingPunct="0">
              <a:spcBef>
                <a:spcPct val="20000"/>
              </a:spcBef>
              <a:spcAft>
                <a:spcPct val="0"/>
              </a:spcAft>
              <a:buFont typeface="Arial" charset="0"/>
              <a:buChar char="–"/>
              <a:defRPr sz="2000" kern="1200">
                <a:solidFill>
                  <a:srgbClr val="292929"/>
                </a:solidFill>
                <a:latin typeface="+mn-lt"/>
                <a:ea typeface="ＭＳ Ｐゴシック" pitchFamily="-108" charset="-128"/>
                <a:cs typeface="ＭＳ Ｐゴシック"/>
              </a:defRPr>
            </a:lvl2pPr>
            <a:lvl3pPr marL="1143000" indent="-228600" algn="l" defTabSz="457200" rtl="0" eaLnBrk="0" fontAlgn="base" hangingPunct="0">
              <a:spcBef>
                <a:spcPct val="20000"/>
              </a:spcBef>
              <a:spcAft>
                <a:spcPct val="0"/>
              </a:spcAft>
              <a:buFont typeface="Arial" charset="0"/>
              <a:buChar char="•"/>
              <a:defRPr kern="1200">
                <a:solidFill>
                  <a:srgbClr val="292929"/>
                </a:solidFill>
                <a:latin typeface="+mn-lt"/>
                <a:ea typeface="ＭＳ Ｐゴシック" pitchFamily="-108" charset="-128"/>
                <a:cs typeface="ＭＳ Ｐゴシック"/>
              </a:defRPr>
            </a:lvl3pPr>
            <a:lvl4pPr marL="1600200" indent="-228600" algn="l" defTabSz="457200" rtl="0" eaLnBrk="0" fontAlgn="base" hangingPunct="0">
              <a:spcBef>
                <a:spcPct val="20000"/>
              </a:spcBef>
              <a:spcAft>
                <a:spcPct val="0"/>
              </a:spcAft>
              <a:buFont typeface="Arial" charset="0"/>
              <a:buChar char="–"/>
              <a:defRPr kern="1200">
                <a:solidFill>
                  <a:srgbClr val="292929"/>
                </a:solidFill>
                <a:latin typeface="+mn-lt"/>
                <a:ea typeface="ＭＳ Ｐゴシック" pitchFamily="-108" charset="-128"/>
                <a:cs typeface="ＭＳ Ｐゴシック"/>
              </a:defRPr>
            </a:lvl4pPr>
            <a:lvl5pPr marL="2057400" marR="0" indent="-228600" algn="l" defTabSz="457200" rtl="0" eaLnBrk="0" fontAlgn="base" latinLnBrk="0" hangingPunct="0">
              <a:lnSpc>
                <a:spcPct val="100000"/>
              </a:lnSpc>
              <a:spcBef>
                <a:spcPct val="20000"/>
              </a:spcBef>
              <a:spcAft>
                <a:spcPct val="0"/>
              </a:spcAft>
              <a:buClrTx/>
              <a:buSzTx/>
              <a:buFont typeface="Arial" charset="0"/>
              <a:buChar char="»"/>
              <a:tabLst/>
              <a:defRPr lang="en-US" kern="1200" smtClean="0">
                <a:solidFill>
                  <a:srgbClr val="292929"/>
                </a:solidFill>
                <a:effectLst/>
                <a:latin typeface="+mn-lt"/>
                <a:ea typeface="ＭＳ Ｐゴシック" pitchFamily="-108"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marR="0" lvl="0" indent="-285750" algn="l" defTabSz="457200" rtl="0" eaLnBrk="0" fontAlgn="base" latinLnBrk="0" hangingPunct="0">
              <a:lnSpc>
                <a:spcPct val="90000"/>
              </a:lnSpc>
              <a:spcBef>
                <a:spcPts val="1000"/>
              </a:spcBef>
              <a:spcAft>
                <a:spcPts val="0"/>
              </a:spcAft>
              <a:buClrTx/>
              <a:buSzTx/>
              <a:buFont typeface="Arial" charset="0"/>
              <a:buChar char="•"/>
              <a:tabLst/>
              <a:defRPr/>
            </a:pPr>
            <a:endParaRPr kumimoji="0" lang="en-US" sz="1800" b="0" i="0" u="none" strike="noStrike" kern="1200" cap="none" spc="0" normalizeH="0" baseline="0" noProof="0">
              <a:ln>
                <a:noFill/>
              </a:ln>
              <a:solidFill>
                <a:srgbClr val="292929"/>
              </a:solidFill>
              <a:effectLst/>
              <a:uLnTx/>
              <a:uFillTx/>
              <a:latin typeface="Arial" panose="020B0604020202020204"/>
              <a:ea typeface="+mn-lt"/>
              <a:cs typeface="Arial" panose="020B0604020202020204"/>
            </a:endParaRPr>
          </a:p>
          <a:p>
            <a:pPr marL="285750" marR="0" lvl="0" indent="-285750" algn="l" defTabSz="457200" rtl="0" eaLnBrk="0" fontAlgn="base" latinLnBrk="0" hangingPunct="0">
              <a:lnSpc>
                <a:spcPct val="90000"/>
              </a:lnSpc>
              <a:spcBef>
                <a:spcPts val="1000"/>
              </a:spcBef>
              <a:spcAft>
                <a:spcPts val="0"/>
              </a:spcAft>
              <a:buClrTx/>
              <a:buSzTx/>
              <a:buFont typeface="Arial" charset="0"/>
              <a:buChar char="•"/>
              <a:tabLst/>
              <a:defRPr/>
            </a:pPr>
            <a:r>
              <a:rPr kumimoji="0" lang="en-US" sz="1600" b="0" i="0" u="none" strike="noStrike" kern="1200" cap="none" spc="0" normalizeH="0" baseline="0" noProof="0">
                <a:ln>
                  <a:noFill/>
                </a:ln>
                <a:solidFill>
                  <a:srgbClr val="292929"/>
                </a:solidFill>
                <a:effectLst/>
                <a:uLnTx/>
                <a:uFillTx/>
                <a:latin typeface="Arial" panose="020B0604020202020204"/>
                <a:ea typeface="+mn-lt"/>
                <a:cs typeface="Arial" panose="020B0604020202020204"/>
              </a:rPr>
              <a:t>Evaluating the innovation necessary to deliver technology-centric and highly automated business model</a:t>
            </a:r>
            <a:endParaRPr kumimoji="0" lang="en-US" sz="1600" b="0" i="0" u="none" strike="noStrike" kern="1200" cap="none" spc="0" normalizeH="0" baseline="0" noProof="0">
              <a:ln>
                <a:noFill/>
              </a:ln>
              <a:solidFill>
                <a:srgbClr val="292929"/>
              </a:solidFill>
              <a:effectLst/>
              <a:uLnTx/>
              <a:uFillTx/>
              <a:latin typeface="Arial" panose="020B0604020202020204"/>
              <a:ea typeface="ＭＳ Ｐゴシック" pitchFamily="-108" charset="-128"/>
              <a:cs typeface="Arial" panose="020B0604020202020204"/>
            </a:endParaRPr>
          </a:p>
          <a:p>
            <a:pPr marL="285750" marR="0" lvl="0" indent="-285750" algn="l" defTabSz="457200" rtl="0" eaLnBrk="0" fontAlgn="base" latinLnBrk="0" hangingPunct="0">
              <a:lnSpc>
                <a:spcPct val="90000"/>
              </a:lnSpc>
              <a:spcBef>
                <a:spcPts val="1000"/>
              </a:spcBef>
              <a:spcAft>
                <a:spcPts val="0"/>
              </a:spcAft>
              <a:buClrTx/>
              <a:buSzTx/>
              <a:buFont typeface="Arial" charset="0"/>
              <a:buChar char="•"/>
              <a:tabLst/>
              <a:defRPr/>
            </a:pPr>
            <a:r>
              <a:rPr kumimoji="0" lang="en-US" sz="1600" b="0" i="0" u="none" strike="noStrike" kern="1200" cap="none" spc="0" normalizeH="0" baseline="0" noProof="0">
                <a:ln>
                  <a:noFill/>
                </a:ln>
                <a:solidFill>
                  <a:srgbClr val="292929"/>
                </a:solidFill>
                <a:effectLst/>
                <a:uLnTx/>
                <a:uFillTx/>
                <a:latin typeface="Arial" panose="020B0604020202020204"/>
                <a:ea typeface="+mn-lt"/>
                <a:cs typeface="Arial" panose="020B0604020202020204"/>
              </a:rPr>
              <a:t>Potential reduction of operating and maintenance (O&amp;M) cost by one-third</a:t>
            </a:r>
            <a:endParaRPr kumimoji="0" lang="en-US" sz="1600" b="0" i="0" u="none" strike="noStrike" kern="1200" cap="none" spc="0" normalizeH="0" baseline="0" noProof="0">
              <a:ln>
                <a:noFill/>
              </a:ln>
              <a:solidFill>
                <a:srgbClr val="292929"/>
              </a:solidFill>
              <a:effectLst/>
              <a:uLnTx/>
              <a:uFillTx/>
              <a:latin typeface="Arial" panose="020B0604020202020204"/>
              <a:ea typeface="ＭＳ Ｐゴシック" pitchFamily="-108" charset="-128"/>
              <a:cs typeface="Arial" panose="020B0604020202020204"/>
            </a:endParaRPr>
          </a:p>
          <a:p>
            <a:pPr marL="285750" marR="0" lvl="0" indent="-285750" algn="l" defTabSz="457200" rtl="0" eaLnBrk="0" fontAlgn="base" latinLnBrk="0" hangingPunct="0">
              <a:lnSpc>
                <a:spcPct val="90000"/>
              </a:lnSpc>
              <a:spcBef>
                <a:spcPts val="1000"/>
              </a:spcBef>
              <a:spcAft>
                <a:spcPts val="0"/>
              </a:spcAft>
              <a:buClrTx/>
              <a:buSzTx/>
              <a:buFont typeface="Arial" charset="0"/>
              <a:buChar char="•"/>
              <a:tabLst/>
              <a:defRPr/>
            </a:pPr>
            <a:r>
              <a:rPr kumimoji="0" lang="en-US" sz="1600" b="0" i="0" u="none" strike="noStrike" kern="1200" cap="none" spc="0" normalizeH="0" baseline="0" noProof="0">
                <a:ln>
                  <a:noFill/>
                </a:ln>
                <a:solidFill>
                  <a:srgbClr val="292929"/>
                </a:solidFill>
                <a:effectLst/>
                <a:uLnTx/>
                <a:uFillTx/>
                <a:latin typeface="Arial" panose="020B0604020202020204"/>
                <a:ea typeface="+mn-lt"/>
                <a:cs typeface="Arial" panose="020B0604020202020204"/>
              </a:rPr>
              <a:t>Benchmarking with industry, ION informed modernization’s ability to achieve target cost reductions within 3–5 years</a:t>
            </a:r>
            <a:endParaRPr kumimoji="0" lang="en-US" sz="1600" b="0" i="0" u="none" strike="noStrike" kern="1200" cap="none" spc="0" normalizeH="0" baseline="0" noProof="0">
              <a:ln>
                <a:noFill/>
              </a:ln>
              <a:solidFill>
                <a:srgbClr val="292929"/>
              </a:solidFill>
              <a:effectLst/>
              <a:uLnTx/>
              <a:uFillTx/>
              <a:latin typeface="Arial" panose="020B0604020202020204"/>
              <a:ea typeface="ＭＳ Ｐゴシック" pitchFamily="-108" charset="-128"/>
              <a:cs typeface="Arial" panose="020B0604020202020204"/>
            </a:endParaRPr>
          </a:p>
          <a:p>
            <a:pPr marL="0" marR="0" lvl="0" indent="0" algn="l" defTabSz="457200" rtl="0" eaLnBrk="0" fontAlgn="base" latinLnBrk="0" hangingPunct="0">
              <a:lnSpc>
                <a:spcPct val="90000"/>
              </a:lnSpc>
              <a:spcBef>
                <a:spcPts val="1000"/>
              </a:spcBef>
              <a:spcAft>
                <a:spcPts val="0"/>
              </a:spcAft>
              <a:buClrTx/>
              <a:buSzTx/>
              <a:buFont typeface="Arial" charset="0"/>
              <a:buNone/>
              <a:tabLst/>
              <a:defRPr/>
            </a:pPr>
            <a:r>
              <a:rPr kumimoji="0" lang="en-US" sz="1800" b="1" i="0" u="none" strike="noStrike" kern="1200" cap="none" spc="0" normalizeH="0" baseline="0" noProof="0">
                <a:ln>
                  <a:noFill/>
                </a:ln>
                <a:solidFill>
                  <a:srgbClr val="292929"/>
                </a:solidFill>
                <a:effectLst/>
                <a:uLnTx/>
                <a:uFillTx/>
                <a:latin typeface="Arial" panose="020B0604020202020204"/>
                <a:ea typeface="+mn-lt"/>
                <a:cs typeface="Arial" panose="020B0604020202020204"/>
              </a:rPr>
              <a:t>Next phase:</a:t>
            </a:r>
            <a:r>
              <a:rPr kumimoji="0" lang="en-US" sz="1800" b="0" i="0" u="none" strike="noStrike" kern="1200" cap="none" spc="0" normalizeH="0" baseline="0" noProof="0">
                <a:ln>
                  <a:noFill/>
                </a:ln>
                <a:solidFill>
                  <a:srgbClr val="292929"/>
                </a:solidFill>
                <a:effectLst/>
                <a:uLnTx/>
                <a:uFillTx/>
                <a:latin typeface="Arial" panose="020B0604020202020204"/>
                <a:ea typeface="+mn-lt"/>
                <a:cs typeface="Arial" panose="020B0604020202020204"/>
              </a:rPr>
              <a:t> </a:t>
            </a:r>
            <a:endParaRPr kumimoji="0" lang="en-US" sz="1800" b="0" i="0" u="none" strike="noStrike" kern="1200" cap="none" spc="0" normalizeH="0" baseline="0" noProof="0">
              <a:ln>
                <a:noFill/>
              </a:ln>
              <a:solidFill>
                <a:srgbClr val="292929"/>
              </a:solidFill>
              <a:effectLst/>
              <a:uLnTx/>
              <a:uFillTx/>
              <a:latin typeface="Arial" panose="020B0604020202020204"/>
              <a:ea typeface="ＭＳ Ｐゴシック" pitchFamily="-108" charset="-128"/>
              <a:cs typeface="Arial" panose="020B0604020202020204"/>
            </a:endParaRPr>
          </a:p>
          <a:p>
            <a:pPr marL="285750" marR="0" lvl="0" indent="-285750" algn="l" defTabSz="457200" rtl="0" eaLnBrk="0" fontAlgn="base" latinLnBrk="0" hangingPunct="0">
              <a:lnSpc>
                <a:spcPct val="90000"/>
              </a:lnSpc>
              <a:spcBef>
                <a:spcPts val="1000"/>
              </a:spcBef>
              <a:spcAft>
                <a:spcPts val="0"/>
              </a:spcAft>
              <a:buClrTx/>
              <a:buSzTx/>
              <a:buFont typeface="Arial" charset="0"/>
              <a:buChar char="•"/>
              <a:tabLst/>
              <a:defRPr/>
            </a:pPr>
            <a:r>
              <a:rPr kumimoji="0" lang="en-US" sz="1600" b="0" i="0" u="none" strike="noStrike" kern="1200" cap="none" spc="0" normalizeH="0" baseline="0" noProof="0">
                <a:ln>
                  <a:noFill/>
                </a:ln>
                <a:solidFill>
                  <a:srgbClr val="292929"/>
                </a:solidFill>
                <a:effectLst/>
                <a:uLnTx/>
                <a:uFillTx/>
                <a:latin typeface="Arial" panose="020B0604020202020204"/>
                <a:ea typeface="+mn-lt"/>
                <a:cs typeface="Arial" panose="020B0604020202020204"/>
              </a:rPr>
              <a:t>Full-scale pilot, demonstrating the effectiveness of ION guided plant modernization</a:t>
            </a:r>
            <a:endParaRPr kumimoji="0" lang="en-US" sz="1600" b="0" i="0" u="none" strike="noStrike" kern="1200" cap="none" spc="0" normalizeH="0" baseline="0" noProof="0">
              <a:ln>
                <a:noFill/>
              </a:ln>
              <a:solidFill>
                <a:srgbClr val="292929"/>
              </a:solidFill>
              <a:effectLst/>
              <a:uLnTx/>
              <a:uFillTx/>
              <a:latin typeface="Arial" panose="020B0604020202020204"/>
              <a:ea typeface="ＭＳ Ｐゴシック" pitchFamily="-108" charset="-128"/>
            </a:endParaRPr>
          </a:p>
        </p:txBody>
      </p:sp>
      <p:sp>
        <p:nvSpPr>
          <p:cNvPr id="4" name="Rectangle: Rounded Corners 2">
            <a:extLst>
              <a:ext uri="{FF2B5EF4-FFF2-40B4-BE49-F238E27FC236}">
                <a16:creationId xmlns:a16="http://schemas.microsoft.com/office/drawing/2014/main" id="{5C656B68-D7E5-0488-C1B2-561541EE2C94}"/>
              </a:ext>
            </a:extLst>
          </p:cNvPr>
          <p:cNvSpPr/>
          <p:nvPr/>
        </p:nvSpPr>
        <p:spPr bwMode="auto">
          <a:xfrm>
            <a:off x="6946136" y="4992414"/>
            <a:ext cx="4839601" cy="618257"/>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LWRS Researchers are piloting ION concepts at Xcel Energy to evaluate how the IO concept will enable lower operating costs.</a:t>
            </a:r>
          </a:p>
        </p:txBody>
      </p:sp>
      <p:pic>
        <p:nvPicPr>
          <p:cNvPr id="7" name="Picture 6">
            <a:extLst>
              <a:ext uri="{FF2B5EF4-FFF2-40B4-BE49-F238E27FC236}">
                <a16:creationId xmlns:a16="http://schemas.microsoft.com/office/drawing/2014/main" id="{D4404296-BFBD-1AF5-FAEB-46995D69E70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098525" y="2835740"/>
            <a:ext cx="4563104" cy="2055904"/>
          </a:xfrm>
          <a:prstGeom prst="rect">
            <a:avLst/>
          </a:prstGeom>
        </p:spPr>
      </p:pic>
      <p:sp>
        <p:nvSpPr>
          <p:cNvPr id="8" name="Subtitle 2">
            <a:extLst>
              <a:ext uri="{FF2B5EF4-FFF2-40B4-BE49-F238E27FC236}">
                <a16:creationId xmlns:a16="http://schemas.microsoft.com/office/drawing/2014/main" id="{B62C5595-0A67-512B-04FF-9FC20FD70861}"/>
              </a:ext>
            </a:extLst>
          </p:cNvPr>
          <p:cNvSpPr txBox="1">
            <a:spLocks/>
          </p:cNvSpPr>
          <p:nvPr/>
        </p:nvSpPr>
        <p:spPr bwMode="auto">
          <a:xfrm>
            <a:off x="149310" y="1272606"/>
            <a:ext cx="10990177" cy="865628"/>
          </a:xfrm>
          <a:prstGeom prst="rect">
            <a:avLst/>
          </a:prstGeom>
          <a:noFill/>
          <a:ln w="9525">
            <a:noFill/>
            <a:miter lim="800000"/>
            <a:headEnd/>
            <a:tailEnd/>
          </a:ln>
        </p:spPr>
        <p:txBody>
          <a:bodyPr lIns="91440" tIns="45720" rIns="91440" bIns="45720" anchor="t">
            <a:noAutofit/>
          </a:bodyPr>
          <a:lstStyle>
            <a:lvl1pPr marL="342900" indent="-342900" algn="l" defTabSz="457200" rtl="0" eaLnBrk="0" fontAlgn="base" hangingPunct="0">
              <a:spcBef>
                <a:spcPct val="20000"/>
              </a:spcBef>
              <a:spcAft>
                <a:spcPct val="0"/>
              </a:spcAft>
              <a:buFont typeface="Arial" charset="0"/>
              <a:buChar char="•"/>
              <a:defRPr sz="2400" kern="1200">
                <a:solidFill>
                  <a:srgbClr val="292929"/>
                </a:solidFill>
                <a:latin typeface="+mn-lt"/>
                <a:ea typeface="ＭＳ Ｐゴシック" pitchFamily="-108" charset="-128"/>
                <a:cs typeface="ＭＳ Ｐゴシック" pitchFamily="-110" charset="-128"/>
              </a:defRPr>
            </a:lvl1pPr>
            <a:lvl2pPr marL="742950" indent="-285750" algn="l" defTabSz="457200" rtl="0" eaLnBrk="0" fontAlgn="base" hangingPunct="0">
              <a:spcBef>
                <a:spcPct val="20000"/>
              </a:spcBef>
              <a:spcAft>
                <a:spcPct val="0"/>
              </a:spcAft>
              <a:buFont typeface="Arial" charset="0"/>
              <a:buChar char="–"/>
              <a:defRPr sz="2000" kern="1200">
                <a:solidFill>
                  <a:srgbClr val="292929"/>
                </a:solidFill>
                <a:latin typeface="+mn-lt"/>
                <a:ea typeface="ＭＳ Ｐゴシック" pitchFamily="-108" charset="-128"/>
                <a:cs typeface="ＭＳ Ｐゴシック"/>
              </a:defRPr>
            </a:lvl2pPr>
            <a:lvl3pPr marL="1143000" indent="-228600" algn="l" defTabSz="457200" rtl="0" eaLnBrk="0" fontAlgn="base" hangingPunct="0">
              <a:spcBef>
                <a:spcPct val="20000"/>
              </a:spcBef>
              <a:spcAft>
                <a:spcPct val="0"/>
              </a:spcAft>
              <a:buFont typeface="Arial" charset="0"/>
              <a:buChar char="•"/>
              <a:defRPr kern="1200">
                <a:solidFill>
                  <a:srgbClr val="292929"/>
                </a:solidFill>
                <a:latin typeface="+mn-lt"/>
                <a:ea typeface="ＭＳ Ｐゴシック" pitchFamily="-108" charset="-128"/>
                <a:cs typeface="ＭＳ Ｐゴシック"/>
              </a:defRPr>
            </a:lvl3pPr>
            <a:lvl4pPr marL="1600200" indent="-228600" algn="l" defTabSz="457200" rtl="0" eaLnBrk="0" fontAlgn="base" hangingPunct="0">
              <a:spcBef>
                <a:spcPct val="20000"/>
              </a:spcBef>
              <a:spcAft>
                <a:spcPct val="0"/>
              </a:spcAft>
              <a:buFont typeface="Arial" charset="0"/>
              <a:buChar char="–"/>
              <a:defRPr kern="1200">
                <a:solidFill>
                  <a:srgbClr val="292929"/>
                </a:solidFill>
                <a:latin typeface="+mn-lt"/>
                <a:ea typeface="ＭＳ Ｐゴシック" pitchFamily="-108" charset="-128"/>
                <a:cs typeface="ＭＳ Ｐゴシック"/>
              </a:defRPr>
            </a:lvl4pPr>
            <a:lvl5pPr marL="2057400" marR="0" indent="-228600" algn="l" defTabSz="457200" rtl="0" eaLnBrk="0" fontAlgn="base" latinLnBrk="0" hangingPunct="0">
              <a:lnSpc>
                <a:spcPct val="100000"/>
              </a:lnSpc>
              <a:spcBef>
                <a:spcPct val="20000"/>
              </a:spcBef>
              <a:spcAft>
                <a:spcPct val="0"/>
              </a:spcAft>
              <a:buClrTx/>
              <a:buSzTx/>
              <a:buFont typeface="Arial" charset="0"/>
              <a:buChar char="»"/>
              <a:tabLst/>
              <a:defRPr lang="en-US" kern="1200" smtClean="0">
                <a:solidFill>
                  <a:srgbClr val="292929"/>
                </a:solidFill>
                <a:effectLst/>
                <a:latin typeface="+mn-lt"/>
                <a:ea typeface="ＭＳ Ｐゴシック" pitchFamily="-108"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90000"/>
              </a:lnSpc>
              <a:spcBef>
                <a:spcPts val="1000"/>
              </a:spcBef>
              <a:spcAft>
                <a:spcPts val="0"/>
              </a:spcAft>
              <a:buClrTx/>
              <a:buSzTx/>
              <a:buFont typeface="Arial" charset="0"/>
              <a:buNone/>
              <a:tabLst/>
              <a:defRPr/>
            </a:pPr>
            <a:r>
              <a:rPr kumimoji="0" lang="en-US" sz="1800" b="1" i="0" u="none" strike="noStrike" kern="1200" cap="none" spc="0" normalizeH="0" baseline="0" noProof="0">
                <a:ln>
                  <a:noFill/>
                </a:ln>
                <a:solidFill>
                  <a:srgbClr val="02617F"/>
                </a:solidFill>
                <a:effectLst/>
                <a:uLnTx/>
                <a:uFillTx/>
                <a:latin typeface="Arial" panose="020B0604020202020204"/>
                <a:ea typeface="+mn-lt"/>
                <a:cs typeface="Arial" panose="020B0604020202020204"/>
              </a:rPr>
              <a:t>Background:</a:t>
            </a:r>
            <a:r>
              <a:rPr kumimoji="0" lang="en-US" sz="1800" b="0" i="0" u="none" strike="noStrike" kern="1200" cap="none" spc="0" normalizeH="0" baseline="0" noProof="0">
                <a:ln>
                  <a:noFill/>
                </a:ln>
                <a:solidFill>
                  <a:srgbClr val="02617F"/>
                </a:solidFill>
                <a:effectLst/>
                <a:uLnTx/>
                <a:uFillTx/>
                <a:latin typeface="Arial" panose="020B0604020202020204"/>
                <a:ea typeface="+mn-lt"/>
                <a:cs typeface="Arial" panose="020B0604020202020204"/>
              </a:rPr>
              <a:t> Unlike competing industries, the nuclear sector has not modernized and currently relies on a labor-centric business model</a:t>
            </a:r>
            <a:endParaRPr kumimoji="0" lang="en-US" sz="1800" b="0" i="0" u="none" strike="noStrike" kern="1200" cap="none" spc="0" normalizeH="0" baseline="0" noProof="0">
              <a:ln>
                <a:noFill/>
              </a:ln>
              <a:solidFill>
                <a:srgbClr val="02617F"/>
              </a:solidFill>
              <a:effectLst/>
              <a:uLnTx/>
              <a:uFillTx/>
              <a:latin typeface="Arial" panose="020B0604020202020204"/>
              <a:ea typeface="ＭＳ Ｐゴシック" pitchFamily="-108" charset="-128"/>
            </a:endParaRPr>
          </a:p>
        </p:txBody>
      </p:sp>
      <p:sp>
        <p:nvSpPr>
          <p:cNvPr id="9" name="Subtitle 2">
            <a:extLst>
              <a:ext uri="{FF2B5EF4-FFF2-40B4-BE49-F238E27FC236}">
                <a16:creationId xmlns:a16="http://schemas.microsoft.com/office/drawing/2014/main" id="{4283AFD4-8AFC-4A86-E916-CE327E19542F}"/>
              </a:ext>
            </a:extLst>
          </p:cNvPr>
          <p:cNvSpPr txBox="1">
            <a:spLocks/>
          </p:cNvSpPr>
          <p:nvPr/>
        </p:nvSpPr>
        <p:spPr bwMode="auto">
          <a:xfrm>
            <a:off x="149136" y="1949783"/>
            <a:ext cx="11608015" cy="1020088"/>
          </a:xfrm>
          <a:prstGeom prst="rect">
            <a:avLst/>
          </a:prstGeom>
          <a:noFill/>
          <a:ln w="9525">
            <a:noFill/>
            <a:miter lim="800000"/>
            <a:headEnd/>
            <a:tailEnd/>
          </a:ln>
        </p:spPr>
        <p:txBody>
          <a:bodyPr lIns="91440" tIns="45720" rIns="91440" bIns="45720" anchor="t">
            <a:noAutofit/>
          </a:bodyPr>
          <a:lstStyle>
            <a:lvl1pPr marL="342900" indent="-342900" algn="l" defTabSz="457200" rtl="0" eaLnBrk="0" fontAlgn="base" hangingPunct="0">
              <a:spcBef>
                <a:spcPct val="20000"/>
              </a:spcBef>
              <a:spcAft>
                <a:spcPct val="0"/>
              </a:spcAft>
              <a:buFont typeface="Arial" charset="0"/>
              <a:buChar char="•"/>
              <a:defRPr sz="2400" kern="1200">
                <a:solidFill>
                  <a:srgbClr val="292929"/>
                </a:solidFill>
                <a:latin typeface="+mn-lt"/>
                <a:ea typeface="ＭＳ Ｐゴシック" pitchFamily="-108" charset="-128"/>
                <a:cs typeface="ＭＳ Ｐゴシック" pitchFamily="-110" charset="-128"/>
              </a:defRPr>
            </a:lvl1pPr>
            <a:lvl2pPr marL="742950" indent="-285750" algn="l" defTabSz="457200" rtl="0" eaLnBrk="0" fontAlgn="base" hangingPunct="0">
              <a:spcBef>
                <a:spcPct val="20000"/>
              </a:spcBef>
              <a:spcAft>
                <a:spcPct val="0"/>
              </a:spcAft>
              <a:buFont typeface="Arial" charset="0"/>
              <a:buChar char="–"/>
              <a:defRPr sz="2000" kern="1200">
                <a:solidFill>
                  <a:srgbClr val="292929"/>
                </a:solidFill>
                <a:latin typeface="+mn-lt"/>
                <a:ea typeface="ＭＳ Ｐゴシック" pitchFamily="-108" charset="-128"/>
                <a:cs typeface="ＭＳ Ｐゴシック"/>
              </a:defRPr>
            </a:lvl2pPr>
            <a:lvl3pPr marL="1143000" indent="-228600" algn="l" defTabSz="457200" rtl="0" eaLnBrk="0" fontAlgn="base" hangingPunct="0">
              <a:spcBef>
                <a:spcPct val="20000"/>
              </a:spcBef>
              <a:spcAft>
                <a:spcPct val="0"/>
              </a:spcAft>
              <a:buFont typeface="Arial" charset="0"/>
              <a:buChar char="•"/>
              <a:defRPr kern="1200">
                <a:solidFill>
                  <a:srgbClr val="292929"/>
                </a:solidFill>
                <a:latin typeface="+mn-lt"/>
                <a:ea typeface="ＭＳ Ｐゴシック" pitchFamily="-108" charset="-128"/>
                <a:cs typeface="ＭＳ Ｐゴシック"/>
              </a:defRPr>
            </a:lvl3pPr>
            <a:lvl4pPr marL="1600200" indent="-228600" algn="l" defTabSz="457200" rtl="0" eaLnBrk="0" fontAlgn="base" hangingPunct="0">
              <a:spcBef>
                <a:spcPct val="20000"/>
              </a:spcBef>
              <a:spcAft>
                <a:spcPct val="0"/>
              </a:spcAft>
              <a:buFont typeface="Arial" charset="0"/>
              <a:buChar char="–"/>
              <a:defRPr kern="1200">
                <a:solidFill>
                  <a:srgbClr val="292929"/>
                </a:solidFill>
                <a:latin typeface="+mn-lt"/>
                <a:ea typeface="ＭＳ Ｐゴシック" pitchFamily="-108" charset="-128"/>
                <a:cs typeface="ＭＳ Ｐゴシック"/>
              </a:defRPr>
            </a:lvl4pPr>
            <a:lvl5pPr marL="2057400" marR="0" indent="-228600" algn="l" defTabSz="457200" rtl="0" eaLnBrk="0" fontAlgn="base" latinLnBrk="0" hangingPunct="0">
              <a:lnSpc>
                <a:spcPct val="100000"/>
              </a:lnSpc>
              <a:spcBef>
                <a:spcPct val="20000"/>
              </a:spcBef>
              <a:spcAft>
                <a:spcPct val="0"/>
              </a:spcAft>
              <a:buClrTx/>
              <a:buSzTx/>
              <a:buFont typeface="Arial" charset="0"/>
              <a:buChar char="»"/>
              <a:tabLst/>
              <a:defRPr lang="en-US" kern="1200" smtClean="0">
                <a:solidFill>
                  <a:srgbClr val="292929"/>
                </a:solidFill>
                <a:effectLst/>
                <a:latin typeface="+mn-lt"/>
                <a:ea typeface="ＭＳ Ｐゴシック" pitchFamily="-108"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90000"/>
              </a:lnSpc>
              <a:spcBef>
                <a:spcPts val="1000"/>
              </a:spcBef>
              <a:spcAft>
                <a:spcPts val="0"/>
              </a:spcAft>
              <a:buClrTx/>
              <a:buSzTx/>
              <a:buFont typeface="Arial" charset="0"/>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lt"/>
                <a:cs typeface="Arial" panose="020B0604020202020204"/>
              </a:rPr>
              <a:t>Integrated Operations for Nuclear (ION):</a:t>
            </a:r>
            <a:r>
              <a:rPr kumimoji="0" lang="en-US" sz="1800" b="0" i="0" u="none" strike="noStrike" kern="1200" cap="none" spc="0" normalizeH="0" baseline="0" noProof="0">
                <a:ln>
                  <a:noFill/>
                </a:ln>
                <a:solidFill>
                  <a:srgbClr val="292929"/>
                </a:solidFill>
                <a:effectLst/>
                <a:uLnTx/>
                <a:uFillTx/>
                <a:latin typeface="Arial" panose="020B0604020202020204"/>
                <a:ea typeface="+mn-lt"/>
                <a:cs typeface="Arial" panose="020B0604020202020204"/>
              </a:rPr>
              <a:t> Novel more efficient model of operation supported by the application of digital information and communication technology</a:t>
            </a:r>
            <a:endParaRPr kumimoji="0" lang="en-US" sz="1800" b="0" i="0" u="none" strike="noStrike" kern="1200" cap="none" spc="0" normalizeH="0" baseline="0" noProof="0">
              <a:ln>
                <a:noFill/>
              </a:ln>
              <a:solidFill>
                <a:srgbClr val="292929"/>
              </a:solidFill>
              <a:effectLst/>
              <a:uLnTx/>
              <a:uFillTx/>
              <a:latin typeface="Arial" panose="020B0604020202020204"/>
              <a:ea typeface="ＭＳ Ｐゴシック" pitchFamily="-108" charset="-128"/>
            </a:endParaRPr>
          </a:p>
        </p:txBody>
      </p:sp>
      <p:sp>
        <p:nvSpPr>
          <p:cNvPr id="10" name="Slide Number Placeholder 2">
            <a:extLst>
              <a:ext uri="{FF2B5EF4-FFF2-40B4-BE49-F238E27FC236}">
                <a16:creationId xmlns:a16="http://schemas.microsoft.com/office/drawing/2014/main" id="{4E542CD6-8428-34E6-0053-B329A0F651A0}"/>
              </a:ext>
            </a:extLst>
          </p:cNvPr>
          <p:cNvSpPr>
            <a:spLocks noGrp="1"/>
          </p:cNvSpPr>
          <p:nvPr>
            <p:ph type="sldNum" sz="quarter" idx="12"/>
          </p:nvPr>
        </p:nvSpPr>
        <p:spPr>
          <a:xfrm>
            <a:off x="11494348" y="6392687"/>
            <a:ext cx="392851" cy="30780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885C13-66A5-4D66-A6C2-319BA5063639}" type="slidenum">
              <a:rPr kumimoji="0" lang="en-US" sz="1600" b="0" i="0" u="none" strike="noStrike" kern="1200" cap="none" spc="0" normalizeH="0" baseline="0" noProof="0" smtClean="0">
                <a:ln>
                  <a:noFill/>
                </a:ln>
                <a:solidFill>
                  <a:srgbClr val="02617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600" b="0" i="0" u="none" strike="noStrike" kern="1200" cap="none" spc="0" normalizeH="0" baseline="0" noProof="0" dirty="0">
              <a:ln>
                <a:noFill/>
              </a:ln>
              <a:solidFill>
                <a:srgbClr val="02617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8071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F0AF1-27F1-3CAD-8CA4-5E1B3718E01F}"/>
              </a:ext>
            </a:extLst>
          </p:cNvPr>
          <p:cNvSpPr>
            <a:spLocks noGrp="1"/>
          </p:cNvSpPr>
          <p:nvPr>
            <p:ph type="title"/>
          </p:nvPr>
        </p:nvSpPr>
        <p:spPr>
          <a:xfrm>
            <a:off x="190500" y="147638"/>
            <a:ext cx="11090275" cy="950912"/>
          </a:xfrm>
        </p:spPr>
        <p:txBody>
          <a:bodyPr>
            <a:normAutofit/>
          </a:bodyPr>
          <a:lstStyle/>
          <a:p>
            <a:pPr eaLnBrk="1" fontAlgn="auto" hangingPunct="1">
              <a:spcAft>
                <a:spcPts val="0"/>
              </a:spcAft>
              <a:defRPr/>
            </a:pPr>
            <a:r>
              <a:rPr lang="en-US" sz="2900">
                <a:solidFill>
                  <a:schemeClr val="accent1"/>
                </a:solidFill>
              </a:rPr>
              <a:t>Nuclear Safety-System Digital Upgrades</a:t>
            </a:r>
          </a:p>
        </p:txBody>
      </p:sp>
      <p:sp>
        <p:nvSpPr>
          <p:cNvPr id="25603" name="Content Placeholder 5">
            <a:extLst>
              <a:ext uri="{FF2B5EF4-FFF2-40B4-BE49-F238E27FC236}">
                <a16:creationId xmlns:a16="http://schemas.microsoft.com/office/drawing/2014/main" id="{871704E9-D082-CFFF-D4E4-060F1C780B66}"/>
              </a:ext>
            </a:extLst>
          </p:cNvPr>
          <p:cNvSpPr>
            <a:spLocks noGrp="1" noChangeArrowheads="1"/>
          </p:cNvSpPr>
          <p:nvPr>
            <p:ph idx="1"/>
          </p:nvPr>
        </p:nvSpPr>
        <p:spPr>
          <a:xfrm>
            <a:off x="190500" y="1338263"/>
            <a:ext cx="11879263" cy="4513262"/>
          </a:xfrm>
        </p:spPr>
        <p:txBody>
          <a:bodyPr/>
          <a:lstStyle/>
          <a:p>
            <a:pPr marL="0" indent="0" eaLnBrk="1" hangingPunct="1">
              <a:buFont typeface="Arial" panose="020B0604020202020204" pitchFamily="34" charset="0"/>
              <a:buNone/>
            </a:pPr>
            <a:endParaRPr lang="en-US" altLang="en-US" sz="2000"/>
          </a:p>
          <a:p>
            <a:pPr marL="0" indent="0" eaLnBrk="1" hangingPunct="1">
              <a:buFont typeface="Arial" panose="020B0604020202020204" pitchFamily="34" charset="0"/>
              <a:buNone/>
            </a:pPr>
            <a:endParaRPr lang="en-US" altLang="en-US" sz="2000"/>
          </a:p>
          <a:p>
            <a:pPr marL="0" indent="0" eaLnBrk="1" hangingPunct="1">
              <a:buFont typeface="Arial" panose="020B0604020202020204" pitchFamily="34" charset="0"/>
              <a:buNone/>
            </a:pPr>
            <a:endParaRPr lang="en-US" altLang="en-US" sz="2000"/>
          </a:p>
          <a:p>
            <a:pPr marL="0" indent="0" eaLnBrk="1" hangingPunct="1">
              <a:buFont typeface="Arial" panose="020B0604020202020204" pitchFamily="34" charset="0"/>
              <a:buNone/>
            </a:pPr>
            <a:endParaRPr lang="en-US" altLang="en-US" sz="2000" b="1"/>
          </a:p>
          <a:p>
            <a:pPr marL="0" indent="0" eaLnBrk="1" hangingPunct="1">
              <a:buFont typeface="Arial" panose="020B0604020202020204" pitchFamily="34" charset="0"/>
              <a:buNone/>
            </a:pPr>
            <a:endParaRPr lang="en-US" altLang="en-US" sz="2000" b="1"/>
          </a:p>
          <a:p>
            <a:pPr marL="0" indent="0" eaLnBrk="1" hangingPunct="1">
              <a:buFont typeface="Arial" panose="020B0604020202020204" pitchFamily="34" charset="0"/>
              <a:buNone/>
            </a:pPr>
            <a:endParaRPr lang="en-US" altLang="en-US" sz="2000" b="1"/>
          </a:p>
        </p:txBody>
      </p:sp>
      <p:sp>
        <p:nvSpPr>
          <p:cNvPr id="6" name="Subtitle 2">
            <a:extLst>
              <a:ext uri="{FF2B5EF4-FFF2-40B4-BE49-F238E27FC236}">
                <a16:creationId xmlns:a16="http://schemas.microsoft.com/office/drawing/2014/main" id="{AE183934-1F42-5BFF-9584-BDA004D236D0}"/>
              </a:ext>
            </a:extLst>
          </p:cNvPr>
          <p:cNvSpPr txBox="1">
            <a:spLocks/>
          </p:cNvSpPr>
          <p:nvPr/>
        </p:nvSpPr>
        <p:spPr bwMode="auto">
          <a:xfrm>
            <a:off x="64990" y="1174296"/>
            <a:ext cx="8189313" cy="4603548"/>
          </a:xfrm>
          <a:prstGeom prst="rect">
            <a:avLst/>
          </a:prstGeom>
          <a:noFill/>
          <a:ln w="9525">
            <a:noFill/>
            <a:miter lim="800000"/>
            <a:headEnd/>
            <a:tailEnd/>
          </a:ln>
        </p:spPr>
        <p:txBody>
          <a:bodyPr lIns="91440" tIns="45720" rIns="91440" bIns="45720" anchor="t">
            <a:normAutofit/>
          </a:bodyPr>
          <a:lstStyle>
            <a:lvl1pPr marL="342900" indent="-342900" algn="l" defTabSz="457200" rtl="0" eaLnBrk="0" fontAlgn="base" hangingPunct="0">
              <a:spcBef>
                <a:spcPct val="20000"/>
              </a:spcBef>
              <a:spcAft>
                <a:spcPct val="0"/>
              </a:spcAft>
              <a:buFont typeface="Arial" charset="0"/>
              <a:buChar char="•"/>
              <a:defRPr sz="2400" kern="1200">
                <a:solidFill>
                  <a:srgbClr val="292929"/>
                </a:solidFill>
                <a:latin typeface="+mn-lt"/>
                <a:ea typeface="ＭＳ Ｐゴシック" pitchFamily="-108" charset="-128"/>
                <a:cs typeface="ＭＳ Ｐゴシック" pitchFamily="-110" charset="-128"/>
              </a:defRPr>
            </a:lvl1pPr>
            <a:lvl2pPr marL="742950" indent="-285750" algn="l" defTabSz="457200" rtl="0" eaLnBrk="0" fontAlgn="base" hangingPunct="0">
              <a:spcBef>
                <a:spcPct val="20000"/>
              </a:spcBef>
              <a:spcAft>
                <a:spcPct val="0"/>
              </a:spcAft>
              <a:buFont typeface="Arial" charset="0"/>
              <a:buChar char="–"/>
              <a:defRPr sz="2000" kern="1200">
                <a:solidFill>
                  <a:srgbClr val="292929"/>
                </a:solidFill>
                <a:latin typeface="+mn-lt"/>
                <a:ea typeface="ＭＳ Ｐゴシック" pitchFamily="-108" charset="-128"/>
                <a:cs typeface="ＭＳ Ｐゴシック"/>
              </a:defRPr>
            </a:lvl2pPr>
            <a:lvl3pPr marL="1143000" indent="-228600" algn="l" defTabSz="457200" rtl="0" eaLnBrk="0" fontAlgn="base" hangingPunct="0">
              <a:spcBef>
                <a:spcPct val="20000"/>
              </a:spcBef>
              <a:spcAft>
                <a:spcPct val="0"/>
              </a:spcAft>
              <a:buFont typeface="Arial" charset="0"/>
              <a:buChar char="•"/>
              <a:defRPr kern="1200">
                <a:solidFill>
                  <a:srgbClr val="292929"/>
                </a:solidFill>
                <a:latin typeface="+mn-lt"/>
                <a:ea typeface="ＭＳ Ｐゴシック" pitchFamily="-108" charset="-128"/>
                <a:cs typeface="ＭＳ Ｐゴシック"/>
              </a:defRPr>
            </a:lvl3pPr>
            <a:lvl4pPr marL="1600200" indent="-228600" algn="l" defTabSz="457200" rtl="0" eaLnBrk="0" fontAlgn="base" hangingPunct="0">
              <a:spcBef>
                <a:spcPct val="20000"/>
              </a:spcBef>
              <a:spcAft>
                <a:spcPct val="0"/>
              </a:spcAft>
              <a:buFont typeface="Arial" charset="0"/>
              <a:buChar char="–"/>
              <a:defRPr kern="1200">
                <a:solidFill>
                  <a:srgbClr val="292929"/>
                </a:solidFill>
                <a:latin typeface="+mn-lt"/>
                <a:ea typeface="ＭＳ Ｐゴシック" pitchFamily="-108" charset="-128"/>
                <a:cs typeface="ＭＳ Ｐゴシック"/>
              </a:defRPr>
            </a:lvl4pPr>
            <a:lvl5pPr marL="2057400" marR="0" indent="-228600" algn="l" defTabSz="457200" rtl="0" eaLnBrk="0" fontAlgn="base" latinLnBrk="0" hangingPunct="0">
              <a:lnSpc>
                <a:spcPct val="100000"/>
              </a:lnSpc>
              <a:spcBef>
                <a:spcPct val="20000"/>
              </a:spcBef>
              <a:spcAft>
                <a:spcPct val="0"/>
              </a:spcAft>
              <a:buClrTx/>
              <a:buSzTx/>
              <a:buFont typeface="Arial" charset="0"/>
              <a:buChar char="»"/>
              <a:tabLst/>
              <a:defRPr lang="en-US" kern="1200" smtClean="0">
                <a:solidFill>
                  <a:srgbClr val="292929"/>
                </a:solidFill>
                <a:effectLst/>
                <a:latin typeface="+mn-lt"/>
                <a:ea typeface="ＭＳ Ｐゴシック" pitchFamily="-108"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endParaRPr kumimoji="0" lang="en-US" sz="1600" b="1" i="0" u="none" strike="noStrike" kern="1200" cap="none" spc="0" normalizeH="0" baseline="0" noProof="0">
              <a:ln>
                <a:noFill/>
              </a:ln>
              <a:solidFill>
                <a:srgbClr val="292929"/>
              </a:solidFill>
              <a:effectLst/>
              <a:uLnTx/>
              <a:uFillTx/>
              <a:latin typeface="Arial" panose="020B0604020202020204"/>
              <a:ea typeface="+mn-lt"/>
              <a:cs typeface="Arial" panose="020B0604020202020204"/>
            </a:endParaRPr>
          </a:p>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kern="1200" cap="none" spc="0" normalizeH="0" baseline="0" noProof="0">
                <a:ln>
                  <a:noFill/>
                </a:ln>
                <a:solidFill>
                  <a:srgbClr val="292929"/>
                </a:solidFill>
                <a:effectLst/>
                <a:uLnTx/>
                <a:uFillTx/>
                <a:latin typeface="Arial" panose="020B0604020202020204"/>
                <a:ea typeface="+mn-lt"/>
                <a:cs typeface="Arial" panose="020B0604020202020204"/>
              </a:rPr>
              <a:t>Background</a:t>
            </a:r>
          </a:p>
          <a:p>
            <a:pPr marL="342900" marR="0" lvl="0" indent="-342900" algn="l" defTabSz="457200" rtl="0" eaLnBrk="0" fontAlgn="base" latinLnBrk="0" hangingPunct="0">
              <a:lnSpc>
                <a:spcPct val="100000"/>
              </a:lnSpc>
              <a:spcBef>
                <a:spcPct val="20000"/>
              </a:spcBef>
              <a:spcAft>
                <a:spcPct val="0"/>
              </a:spcAft>
              <a:buClrTx/>
              <a:buSzTx/>
              <a:buFont typeface="Arial" charset="0"/>
              <a:buChar char="•"/>
              <a:tabLst/>
              <a:defRPr/>
            </a:pPr>
            <a:r>
              <a:rPr kumimoji="0" lang="en-US" sz="1600" b="0" i="0" u="none" strike="noStrike" kern="1200" cap="none" spc="0" normalizeH="0" baseline="0" noProof="0">
                <a:ln>
                  <a:noFill/>
                </a:ln>
                <a:solidFill>
                  <a:srgbClr val="292929"/>
                </a:solidFill>
                <a:effectLst/>
                <a:uLnTx/>
                <a:uFillTx/>
                <a:latin typeface="Arial" panose="020B0604020202020204"/>
                <a:ea typeface="+mn-lt"/>
                <a:cs typeface="Arial" panose="020B0604020202020204"/>
              </a:rPr>
              <a:t>Industry cost shared project to upgrade the analog safety-related instrumentation and control systems at Constellation’s Limerick Generating Station </a:t>
            </a:r>
          </a:p>
          <a:p>
            <a:pPr marL="342900" marR="0" lvl="0" indent="-342900" algn="l" defTabSz="457200" rtl="0" eaLnBrk="0" fontAlgn="base" latinLnBrk="0" hangingPunct="0">
              <a:lnSpc>
                <a:spcPct val="100000"/>
              </a:lnSpc>
              <a:spcBef>
                <a:spcPct val="20000"/>
              </a:spcBef>
              <a:spcAft>
                <a:spcPct val="0"/>
              </a:spcAft>
              <a:buClrTx/>
              <a:buSzTx/>
              <a:buFont typeface="Arial" charset="0"/>
              <a:buChar char="•"/>
              <a:tabLst/>
              <a:defRPr/>
            </a:pPr>
            <a:r>
              <a:rPr kumimoji="0" lang="en-US" sz="1600" b="0" i="0" u="none" strike="noStrike" kern="1200" cap="none" spc="0" normalizeH="0" baseline="0" noProof="0">
                <a:ln>
                  <a:noFill/>
                </a:ln>
                <a:solidFill>
                  <a:srgbClr val="292929"/>
                </a:solidFill>
                <a:effectLst/>
                <a:uLnTx/>
                <a:uFillTx/>
                <a:latin typeface="Arial" panose="020B0604020202020204"/>
                <a:ea typeface="+mn-lt"/>
                <a:cs typeface="Arial" panose="020B0604020202020204"/>
              </a:rPr>
              <a:t>Cost shared agreement between DOE and Constellation</a:t>
            </a:r>
          </a:p>
          <a:p>
            <a:pPr marL="342900" marR="0" lvl="0" indent="-342900" algn="l" defTabSz="457200" rtl="0" eaLnBrk="0" fontAlgn="base" latinLnBrk="0" hangingPunct="0">
              <a:lnSpc>
                <a:spcPct val="100000"/>
              </a:lnSpc>
              <a:spcBef>
                <a:spcPct val="20000"/>
              </a:spcBef>
              <a:spcAft>
                <a:spcPct val="0"/>
              </a:spcAft>
              <a:buClrTx/>
              <a:buSzTx/>
              <a:buFont typeface="Arial" charset="0"/>
              <a:buChar char="•"/>
              <a:tabLst/>
              <a:defRPr/>
            </a:pPr>
            <a:r>
              <a:rPr kumimoji="0" lang="en-US" sz="1600" b="0" i="0" u="none" strike="noStrike" kern="1200" cap="none" spc="0" normalizeH="0" baseline="0" noProof="0">
                <a:ln>
                  <a:noFill/>
                </a:ln>
                <a:solidFill>
                  <a:srgbClr val="292929"/>
                </a:solidFill>
                <a:effectLst/>
                <a:uLnTx/>
                <a:uFillTx/>
                <a:latin typeface="Arial" panose="020B0604020202020204"/>
                <a:ea typeface="+mn-lt"/>
                <a:cs typeface="Arial" panose="020B0604020202020204"/>
              </a:rPr>
              <a:t>De-risking activity vital to fleet digital transition and modernization</a:t>
            </a:r>
          </a:p>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endParaRPr kumimoji="0" lang="en-US" sz="1600" b="0" i="0" u="none" strike="noStrike" kern="1200" cap="none" spc="0" normalizeH="0" baseline="0" noProof="0">
              <a:ln>
                <a:noFill/>
              </a:ln>
              <a:solidFill>
                <a:srgbClr val="292929"/>
              </a:solidFill>
              <a:effectLst/>
              <a:uLnTx/>
              <a:uFillTx/>
              <a:latin typeface="Arial" panose="020B0604020202020204"/>
              <a:ea typeface="+mn-lt"/>
              <a:cs typeface="Arial" panose="020B0604020202020204"/>
            </a:endParaRPr>
          </a:p>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kern="1200" cap="none" spc="0" normalizeH="0" baseline="0" noProof="0">
                <a:ln>
                  <a:noFill/>
                </a:ln>
                <a:solidFill>
                  <a:srgbClr val="292929"/>
                </a:solidFill>
                <a:effectLst/>
                <a:uLnTx/>
                <a:uFillTx/>
                <a:latin typeface="Arial" panose="020B0604020202020204"/>
                <a:ea typeface="+mn-lt"/>
                <a:cs typeface="Arial" panose="020B0604020202020204"/>
              </a:rPr>
              <a:t>Purpose</a:t>
            </a:r>
            <a:endParaRPr kumimoji="0" lang="en-US" sz="1600" b="1" i="0" u="none" strike="noStrike" kern="1200" cap="none" spc="0" normalizeH="0" baseline="0" noProof="0">
              <a:ln>
                <a:noFill/>
              </a:ln>
              <a:solidFill>
                <a:srgbClr val="292929"/>
              </a:solidFill>
              <a:effectLst/>
              <a:uLnTx/>
              <a:uFillTx/>
              <a:latin typeface="Arial" panose="020B0604020202020204"/>
              <a:ea typeface="ＭＳ Ｐゴシック" pitchFamily="-108" charset="-128"/>
              <a:cs typeface="Arial" panose="020B0604020202020204"/>
            </a:endParaRPr>
          </a:p>
          <a:p>
            <a:pPr marL="342900" marR="0" lvl="0" indent="-342900" algn="l" defTabSz="457200" rtl="0" eaLnBrk="0" fontAlgn="base" latinLnBrk="0" hangingPunct="0">
              <a:lnSpc>
                <a:spcPct val="100000"/>
              </a:lnSpc>
              <a:spcBef>
                <a:spcPct val="20000"/>
              </a:spcBef>
              <a:spcAft>
                <a:spcPct val="0"/>
              </a:spcAft>
              <a:buClrTx/>
              <a:buSzTx/>
              <a:buFont typeface="Arial" charset="0"/>
              <a:buChar char="•"/>
              <a:tabLst/>
              <a:defRPr/>
            </a:pPr>
            <a:r>
              <a:rPr kumimoji="0" lang="en-US" sz="1600" b="0" i="0" u="none" strike="noStrike" kern="1200" cap="none" spc="0" normalizeH="0" baseline="0" noProof="0">
                <a:ln>
                  <a:noFill/>
                </a:ln>
                <a:solidFill>
                  <a:srgbClr val="292929"/>
                </a:solidFill>
                <a:effectLst/>
                <a:uLnTx/>
                <a:uFillTx/>
                <a:latin typeface="Arial" panose="020B0604020202020204"/>
                <a:ea typeface="+mn-lt"/>
                <a:cs typeface="Arial" panose="020B0604020202020204"/>
              </a:rPr>
              <a:t>Demonstrating viability of streamlined alternate approach for licensing such upgrades</a:t>
            </a:r>
            <a:endParaRPr kumimoji="0" lang="en-US" sz="1600" b="0" i="0" u="none" strike="noStrike" kern="1200" cap="none" spc="0" normalizeH="0" baseline="0" noProof="0">
              <a:ln>
                <a:noFill/>
              </a:ln>
              <a:solidFill>
                <a:srgbClr val="292929"/>
              </a:solidFill>
              <a:effectLst/>
              <a:uLnTx/>
              <a:uFillTx/>
              <a:latin typeface="Arial" panose="020B0604020202020204"/>
              <a:ea typeface="ＭＳ Ｐゴシック" pitchFamily="-108" charset="-128"/>
              <a:cs typeface="Arial" panose="020B0604020202020204"/>
            </a:endParaRPr>
          </a:p>
          <a:p>
            <a:pPr marL="342900" marR="0" lvl="0" indent="-342900" algn="l" defTabSz="457200" rtl="0" eaLnBrk="0" fontAlgn="base" latinLnBrk="0" hangingPunct="0">
              <a:lnSpc>
                <a:spcPct val="100000"/>
              </a:lnSpc>
              <a:spcBef>
                <a:spcPct val="20000"/>
              </a:spcBef>
              <a:spcAft>
                <a:spcPct val="0"/>
              </a:spcAft>
              <a:buClrTx/>
              <a:buSzTx/>
              <a:buFont typeface="Arial" charset="0"/>
              <a:buChar char="•"/>
              <a:tabLst/>
              <a:defRPr/>
            </a:pPr>
            <a:endParaRPr kumimoji="0" lang="en-US" sz="1600" b="0" i="0" u="none" strike="noStrike" kern="1200" cap="none" spc="0" normalizeH="0" baseline="0" noProof="0">
              <a:ln>
                <a:noFill/>
              </a:ln>
              <a:solidFill>
                <a:srgbClr val="292929"/>
              </a:solidFill>
              <a:effectLst/>
              <a:uLnTx/>
              <a:uFillTx/>
              <a:latin typeface="Arial" panose="020B0604020202020204"/>
              <a:ea typeface="+mn-lt"/>
              <a:cs typeface="Arial" panose="020B0604020202020204"/>
            </a:endParaRPr>
          </a:p>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kern="1200" cap="none" spc="0" normalizeH="0" baseline="0" noProof="0">
                <a:ln>
                  <a:noFill/>
                </a:ln>
                <a:solidFill>
                  <a:srgbClr val="292929"/>
                </a:solidFill>
                <a:effectLst/>
                <a:uLnTx/>
                <a:uFillTx/>
                <a:latin typeface="Arial" panose="020B0604020202020204"/>
                <a:ea typeface="+mn-lt"/>
                <a:cs typeface="Arial" panose="020B0604020202020204"/>
              </a:rPr>
              <a:t>Current Status </a:t>
            </a:r>
          </a:p>
          <a:p>
            <a:pPr marL="342900" marR="0" lvl="0" indent="-342900" algn="l" defTabSz="457200" rtl="0" eaLnBrk="0" fontAlgn="base" latinLnBrk="0" hangingPunct="0">
              <a:lnSpc>
                <a:spcPct val="100000"/>
              </a:lnSpc>
              <a:spcBef>
                <a:spcPct val="20000"/>
              </a:spcBef>
              <a:spcAft>
                <a:spcPct val="0"/>
              </a:spcAft>
              <a:buClrTx/>
              <a:buSzTx/>
              <a:buFont typeface="Arial" charset="0"/>
              <a:buChar char="•"/>
              <a:tabLst/>
              <a:defRPr/>
            </a:pPr>
            <a:r>
              <a:rPr kumimoji="0" lang="en-US" sz="1600" b="0" i="0" u="none" strike="noStrike" kern="1200" cap="none" spc="0" normalizeH="0" baseline="0" noProof="0">
                <a:ln>
                  <a:noFill/>
                </a:ln>
                <a:solidFill>
                  <a:srgbClr val="292929"/>
                </a:solidFill>
                <a:effectLst/>
                <a:uLnTx/>
                <a:uFillTx/>
                <a:latin typeface="Arial" panose="020B0604020202020204"/>
                <a:ea typeface="+mn-lt"/>
                <a:cs typeface="Arial" panose="020B0604020202020204"/>
              </a:rPr>
              <a:t>Conceptual Design Completed</a:t>
            </a:r>
            <a:endParaRPr kumimoji="0" lang="en-US" sz="1600" b="0" i="0" u="none" strike="noStrike" kern="1200" cap="none" spc="0" normalizeH="0" baseline="0" noProof="0">
              <a:ln>
                <a:noFill/>
              </a:ln>
              <a:solidFill>
                <a:srgbClr val="292929"/>
              </a:solidFill>
              <a:effectLst/>
              <a:uLnTx/>
              <a:uFillTx/>
              <a:latin typeface="Arial" panose="020B0604020202020204"/>
              <a:ea typeface="ＭＳ Ｐゴシック" pitchFamily="-108" charset="-128"/>
              <a:cs typeface="Arial" panose="020B0604020202020204"/>
            </a:endParaRPr>
          </a:p>
          <a:p>
            <a:pPr marL="342900" marR="0" lvl="0" indent="-342900" algn="l" defTabSz="457200" rtl="0" eaLnBrk="0" fontAlgn="base" latinLnBrk="0" hangingPunct="0">
              <a:lnSpc>
                <a:spcPct val="100000"/>
              </a:lnSpc>
              <a:spcBef>
                <a:spcPct val="20000"/>
              </a:spcBef>
              <a:spcAft>
                <a:spcPct val="0"/>
              </a:spcAft>
              <a:buClrTx/>
              <a:buSzTx/>
              <a:buFont typeface="Arial" charset="0"/>
              <a:buChar char="•"/>
              <a:tabLst/>
              <a:defRPr/>
            </a:pPr>
            <a:r>
              <a:rPr kumimoji="0" lang="en-US" sz="1600" b="0" i="0" u="none" strike="noStrike" kern="1200" cap="none" spc="0" normalizeH="0" baseline="0" noProof="0">
                <a:ln>
                  <a:noFill/>
                </a:ln>
                <a:solidFill>
                  <a:srgbClr val="292929"/>
                </a:solidFill>
                <a:effectLst/>
                <a:uLnTx/>
                <a:uFillTx/>
                <a:latin typeface="Arial" panose="020B0604020202020204"/>
                <a:ea typeface="+mn-lt"/>
                <a:cs typeface="Arial" panose="020B0604020202020204"/>
              </a:rPr>
              <a:t>Planned installation for Unit 1 in 2024 and Unit 2 in 2025</a:t>
            </a:r>
            <a:endParaRPr kumimoji="0" lang="en-US" sz="1600" b="0" i="0" u="none" strike="noStrike" kern="1200" cap="none" spc="0" normalizeH="0" baseline="0" noProof="0">
              <a:ln>
                <a:noFill/>
              </a:ln>
              <a:solidFill>
                <a:srgbClr val="292929"/>
              </a:solidFill>
              <a:effectLst/>
              <a:uLnTx/>
              <a:uFillTx/>
              <a:latin typeface="Arial" panose="020B0604020202020204"/>
              <a:ea typeface="ＭＳ Ｐゴシック" pitchFamily="-108" charset="-128"/>
              <a:cs typeface="Arial" panose="020B0604020202020204"/>
            </a:endParaRPr>
          </a:p>
          <a:p>
            <a:pPr marL="342900" marR="0" lvl="0" indent="-342900" algn="l" defTabSz="457200" rtl="0" eaLnBrk="0" fontAlgn="base" latinLnBrk="0" hangingPunct="0">
              <a:lnSpc>
                <a:spcPct val="100000"/>
              </a:lnSpc>
              <a:spcBef>
                <a:spcPct val="20000"/>
              </a:spcBef>
              <a:spcAft>
                <a:spcPct val="0"/>
              </a:spcAft>
              <a:buClrTx/>
              <a:buSzTx/>
              <a:buFont typeface="Arial" charset="0"/>
              <a:buChar char="•"/>
              <a:tabLst/>
              <a:defRPr/>
            </a:pPr>
            <a:r>
              <a:rPr kumimoji="0" lang="en-US" sz="1600" b="0" i="0" u="none" strike="noStrike" kern="1200" cap="none" spc="0" normalizeH="0" baseline="0" noProof="0">
                <a:ln>
                  <a:noFill/>
                </a:ln>
                <a:solidFill>
                  <a:srgbClr val="292929"/>
                </a:solidFill>
                <a:effectLst/>
                <a:uLnTx/>
                <a:uFillTx/>
                <a:latin typeface="Arial" panose="020B0604020202020204"/>
                <a:ea typeface="+mn-lt"/>
                <a:cs typeface="Arial" panose="020B0604020202020204"/>
              </a:rPr>
              <a:t>Coordination with INL: Human Factors efforts underway</a:t>
            </a:r>
            <a:endParaRPr kumimoji="0" lang="en-US" sz="1600" b="0" i="0" u="none" strike="noStrike" kern="1200" cap="none" spc="0" normalizeH="0" baseline="0" noProof="0">
              <a:ln>
                <a:noFill/>
              </a:ln>
              <a:solidFill>
                <a:srgbClr val="292929"/>
              </a:solidFill>
              <a:effectLst/>
              <a:uLnTx/>
              <a:uFillTx/>
              <a:latin typeface="Arial" panose="020B0604020202020204"/>
              <a:ea typeface="ＭＳ Ｐゴシック" pitchFamily="-108" charset="-128"/>
              <a:cs typeface="Arial"/>
            </a:endParaRPr>
          </a:p>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endParaRPr kumimoji="0" lang="en-US" sz="1600" b="0" i="0" u="none" strike="noStrike" kern="1200" cap="none" spc="0" normalizeH="0" baseline="0" noProof="0">
              <a:ln>
                <a:noFill/>
              </a:ln>
              <a:solidFill>
                <a:srgbClr val="292929"/>
              </a:solidFill>
              <a:effectLst/>
              <a:uLnTx/>
              <a:uFillTx/>
              <a:latin typeface="Arial" panose="020B0604020202020204"/>
              <a:ea typeface="ＭＳ Ｐゴシック"/>
              <a:cs typeface="Arial"/>
            </a:endParaRPr>
          </a:p>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endParaRPr kumimoji="0" lang="en-US" sz="1400" b="0" i="0" u="none" strike="noStrike" kern="1200" cap="none" spc="0" normalizeH="0" baseline="0" noProof="0">
              <a:ln>
                <a:noFill/>
              </a:ln>
              <a:solidFill>
                <a:srgbClr val="292929"/>
              </a:solidFill>
              <a:effectLst/>
              <a:uLnTx/>
              <a:uFillTx/>
              <a:latin typeface="Arial" panose="020B0604020202020204"/>
              <a:ea typeface="ＭＳ Ｐゴシック"/>
              <a:cs typeface="Arial"/>
            </a:endParaRPr>
          </a:p>
        </p:txBody>
      </p:sp>
      <p:sp>
        <p:nvSpPr>
          <p:cNvPr id="8" name="TextBox 7">
            <a:extLst>
              <a:ext uri="{FF2B5EF4-FFF2-40B4-BE49-F238E27FC236}">
                <a16:creationId xmlns:a16="http://schemas.microsoft.com/office/drawing/2014/main" id="{8AA2424D-B92C-8161-F25C-A05208384501}"/>
              </a:ext>
            </a:extLst>
          </p:cNvPr>
          <p:cNvSpPr txBox="1"/>
          <p:nvPr/>
        </p:nvSpPr>
        <p:spPr>
          <a:xfrm>
            <a:off x="8433297" y="3476383"/>
            <a:ext cx="3468672" cy="253916"/>
          </a:xfrm>
          <a:prstGeom prst="rect">
            <a:avLst/>
          </a:prstGeom>
          <a:noFill/>
        </p:spPr>
        <p:txBody>
          <a:bodyPr wrap="square" numCol="1">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rPr>
              <a:t>Limerick Generating Station</a:t>
            </a:r>
          </a:p>
        </p:txBody>
      </p:sp>
      <p:pic>
        <p:nvPicPr>
          <p:cNvPr id="10" name="Picture 9">
            <a:extLst>
              <a:ext uri="{FF2B5EF4-FFF2-40B4-BE49-F238E27FC236}">
                <a16:creationId xmlns:a16="http://schemas.microsoft.com/office/drawing/2014/main" id="{B78413A1-2D6B-A8E9-7E0D-85255B1B0EC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425805" y="1476412"/>
            <a:ext cx="3476164" cy="1979775"/>
          </a:xfrm>
          <a:prstGeom prst="rect">
            <a:avLst/>
          </a:prstGeom>
        </p:spPr>
      </p:pic>
      <p:pic>
        <p:nvPicPr>
          <p:cNvPr id="12" name="Picture 11" descr="A picture containing text, floor, indoor, ceiling&#10;&#10;Description automatically generated">
            <a:extLst>
              <a:ext uri="{FF2B5EF4-FFF2-40B4-BE49-F238E27FC236}">
                <a16:creationId xmlns:a16="http://schemas.microsoft.com/office/drawing/2014/main" id="{330216C5-A850-8425-122C-DCEE5BCE5A3B}"/>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8451683" y="3789405"/>
            <a:ext cx="3410542" cy="1881627"/>
          </a:xfrm>
          <a:prstGeom prst="rect">
            <a:avLst/>
          </a:prstGeom>
        </p:spPr>
      </p:pic>
      <p:sp>
        <p:nvSpPr>
          <p:cNvPr id="14" name="TextBox 13">
            <a:extLst>
              <a:ext uri="{FF2B5EF4-FFF2-40B4-BE49-F238E27FC236}">
                <a16:creationId xmlns:a16="http://schemas.microsoft.com/office/drawing/2014/main" id="{442EB54F-30E4-5A4B-7FA3-6F6940C080A9}"/>
              </a:ext>
            </a:extLst>
          </p:cNvPr>
          <p:cNvSpPr txBox="1"/>
          <p:nvPr/>
        </p:nvSpPr>
        <p:spPr>
          <a:xfrm>
            <a:off x="8308169" y="5671032"/>
            <a:ext cx="3780444" cy="415498"/>
          </a:xfrm>
          <a:prstGeom prst="rect">
            <a:avLst/>
          </a:prstGeom>
          <a:noFill/>
        </p:spPr>
        <p:txBody>
          <a:bodyPr wrap="square" numCol="1">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rPr>
              <a:t>INL Human Systems Simulation Laboratory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rPr>
              <a:t>Task Analysis Workshop </a:t>
            </a:r>
          </a:p>
        </p:txBody>
      </p:sp>
      <p:sp>
        <p:nvSpPr>
          <p:cNvPr id="9" name="Slide Number Placeholder 2">
            <a:extLst>
              <a:ext uri="{FF2B5EF4-FFF2-40B4-BE49-F238E27FC236}">
                <a16:creationId xmlns:a16="http://schemas.microsoft.com/office/drawing/2014/main" id="{50C9DF06-20D1-C1FC-5542-553281685B6A}"/>
              </a:ext>
            </a:extLst>
          </p:cNvPr>
          <p:cNvSpPr>
            <a:spLocks noGrp="1"/>
          </p:cNvSpPr>
          <p:nvPr>
            <p:ph type="sldNum" sz="quarter" idx="12"/>
          </p:nvPr>
        </p:nvSpPr>
        <p:spPr>
          <a:xfrm>
            <a:off x="11494348" y="6392687"/>
            <a:ext cx="392851" cy="30780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885C13-66A5-4D66-A6C2-319BA5063639}" type="slidenum">
              <a:rPr kumimoji="0" lang="en-US" sz="1600" b="0" i="0" u="none" strike="noStrike" kern="1200" cap="none" spc="0" normalizeH="0" baseline="0" noProof="0" smtClean="0">
                <a:ln>
                  <a:noFill/>
                </a:ln>
                <a:solidFill>
                  <a:srgbClr val="02617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600" b="0" i="0" u="none" strike="noStrike" kern="1200" cap="none" spc="0" normalizeH="0" baseline="0" noProof="0" dirty="0">
              <a:ln>
                <a:noFill/>
              </a:ln>
              <a:solidFill>
                <a:srgbClr val="02617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3777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F0AF1-27F1-3CAD-8CA4-5E1B3718E01F}"/>
              </a:ext>
            </a:extLst>
          </p:cNvPr>
          <p:cNvSpPr>
            <a:spLocks noGrp="1"/>
          </p:cNvSpPr>
          <p:nvPr>
            <p:ph type="title"/>
          </p:nvPr>
        </p:nvSpPr>
        <p:spPr>
          <a:xfrm>
            <a:off x="190500" y="147638"/>
            <a:ext cx="11787199" cy="950912"/>
          </a:xfrm>
        </p:spPr>
        <p:txBody>
          <a:bodyPr>
            <a:normAutofit/>
          </a:bodyPr>
          <a:lstStyle/>
          <a:p>
            <a:pPr eaLnBrk="1" fontAlgn="auto" hangingPunct="1">
              <a:spcAft>
                <a:spcPts val="0"/>
              </a:spcAft>
              <a:defRPr/>
            </a:pPr>
            <a:r>
              <a:rPr lang="en-US" sz="2900">
                <a:solidFill>
                  <a:schemeClr val="accent1"/>
                </a:solidFill>
              </a:rPr>
              <a:t>Industry-led Hydrogen Demonstration Projects</a:t>
            </a:r>
          </a:p>
        </p:txBody>
      </p:sp>
      <p:sp>
        <p:nvSpPr>
          <p:cNvPr id="25603" name="Content Placeholder 5">
            <a:extLst>
              <a:ext uri="{FF2B5EF4-FFF2-40B4-BE49-F238E27FC236}">
                <a16:creationId xmlns:a16="http://schemas.microsoft.com/office/drawing/2014/main" id="{871704E9-D082-CFFF-D4E4-060F1C780B66}"/>
              </a:ext>
            </a:extLst>
          </p:cNvPr>
          <p:cNvSpPr>
            <a:spLocks noGrp="1" noChangeArrowheads="1"/>
          </p:cNvSpPr>
          <p:nvPr>
            <p:ph idx="1"/>
          </p:nvPr>
        </p:nvSpPr>
        <p:spPr>
          <a:xfrm>
            <a:off x="190500" y="1338263"/>
            <a:ext cx="11879263" cy="4513262"/>
          </a:xfrm>
        </p:spPr>
        <p:txBody>
          <a:bodyPr/>
          <a:lstStyle/>
          <a:p>
            <a:pPr marL="0" indent="0" eaLnBrk="1" hangingPunct="1">
              <a:buFont typeface="Arial" panose="020B0604020202020204" pitchFamily="34" charset="0"/>
              <a:buNone/>
            </a:pPr>
            <a:endParaRPr lang="en-US" altLang="en-US" sz="2000"/>
          </a:p>
          <a:p>
            <a:pPr marL="0" indent="0" eaLnBrk="1" hangingPunct="1">
              <a:buFont typeface="Arial" panose="020B0604020202020204" pitchFamily="34" charset="0"/>
              <a:buNone/>
            </a:pPr>
            <a:endParaRPr lang="en-US" altLang="en-US" sz="2000"/>
          </a:p>
          <a:p>
            <a:pPr marL="0" indent="0" eaLnBrk="1" hangingPunct="1">
              <a:buFont typeface="Arial" panose="020B0604020202020204" pitchFamily="34" charset="0"/>
              <a:buNone/>
            </a:pPr>
            <a:endParaRPr lang="en-US" altLang="en-US" sz="2000"/>
          </a:p>
          <a:p>
            <a:pPr marL="0" indent="0" eaLnBrk="1" hangingPunct="1">
              <a:buFont typeface="Arial" panose="020B0604020202020204" pitchFamily="34" charset="0"/>
              <a:buNone/>
            </a:pPr>
            <a:endParaRPr lang="en-US" altLang="en-US" sz="2000" b="1"/>
          </a:p>
          <a:p>
            <a:pPr marL="0" indent="0" eaLnBrk="1" hangingPunct="1">
              <a:buFont typeface="Arial" panose="020B0604020202020204" pitchFamily="34" charset="0"/>
              <a:buNone/>
            </a:pPr>
            <a:endParaRPr lang="en-US" altLang="en-US" sz="2000" b="1"/>
          </a:p>
          <a:p>
            <a:pPr marL="0" indent="0" eaLnBrk="1" hangingPunct="1">
              <a:buFont typeface="Arial" panose="020B0604020202020204" pitchFamily="34" charset="0"/>
              <a:buNone/>
            </a:pPr>
            <a:endParaRPr lang="en-US" altLang="en-US" sz="2000" b="1"/>
          </a:p>
        </p:txBody>
      </p:sp>
      <p:pic>
        <p:nvPicPr>
          <p:cNvPr id="4" name="Picture Placeholder 7" descr="Picture of the Davis-Besse Nuclear Power Plant on the shores of Lake Erie">
            <a:extLst>
              <a:ext uri="{FF2B5EF4-FFF2-40B4-BE49-F238E27FC236}">
                <a16:creationId xmlns:a16="http://schemas.microsoft.com/office/drawing/2014/main" id="{5643AABC-420E-A8EC-283E-A0C8679E9B7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9606263" y="1953698"/>
            <a:ext cx="2532063" cy="1674812"/>
          </a:xfrm>
          <a:prstGeom prst="rect">
            <a:avLst/>
          </a:prstGeom>
          <a:solidFill>
            <a:schemeClr val="bg1">
              <a:lumMod val="95000"/>
            </a:schemeClr>
          </a:solidFill>
          <a:ln>
            <a:noFill/>
          </a:ln>
        </p:spPr>
      </p:pic>
      <p:sp>
        <p:nvSpPr>
          <p:cNvPr id="7" name="TextBox 6">
            <a:extLst>
              <a:ext uri="{FF2B5EF4-FFF2-40B4-BE49-F238E27FC236}">
                <a16:creationId xmlns:a16="http://schemas.microsoft.com/office/drawing/2014/main" id="{F5927972-0D56-C090-4D50-03E7ECABCB7E}"/>
              </a:ext>
            </a:extLst>
          </p:cNvPr>
          <p:cNvSpPr txBox="1"/>
          <p:nvPr/>
        </p:nvSpPr>
        <p:spPr>
          <a:xfrm>
            <a:off x="9796763" y="1305998"/>
            <a:ext cx="2152650" cy="522287"/>
          </a:xfrm>
          <a:prstGeom prst="rect">
            <a:avLst/>
          </a:prstGeom>
          <a:solidFill>
            <a:schemeClr val="tx2"/>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Davis-Besse Nuclear Power Plant</a:t>
            </a:r>
          </a:p>
        </p:txBody>
      </p:sp>
      <p:pic>
        <p:nvPicPr>
          <p:cNvPr id="11" name="Picture 26">
            <a:extLst>
              <a:ext uri="{FF2B5EF4-FFF2-40B4-BE49-F238E27FC236}">
                <a16:creationId xmlns:a16="http://schemas.microsoft.com/office/drawing/2014/main" id="{BC8E5B18-738D-3F81-F130-C493B788A139}"/>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104363" y="1953698"/>
            <a:ext cx="2417763"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ECAF9EC7-8D2D-7F96-F4DC-C30CA979DCA6}"/>
              </a:ext>
            </a:extLst>
          </p:cNvPr>
          <p:cNvSpPr txBox="1"/>
          <p:nvPr/>
        </p:nvSpPr>
        <p:spPr>
          <a:xfrm>
            <a:off x="7286926" y="1302823"/>
            <a:ext cx="2152650" cy="523875"/>
          </a:xfrm>
          <a:prstGeom prst="rect">
            <a:avLst/>
          </a:prstGeom>
          <a:solidFill>
            <a:schemeClr val="tx2"/>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Nine Mile Point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Nuclear Power Plant</a:t>
            </a:r>
          </a:p>
        </p:txBody>
      </p:sp>
      <p:pic>
        <p:nvPicPr>
          <p:cNvPr id="17" name="Picture 28">
            <a:extLst>
              <a:ext uri="{FF2B5EF4-FFF2-40B4-BE49-F238E27FC236}">
                <a16:creationId xmlns:a16="http://schemas.microsoft.com/office/drawing/2014/main" id="{FA2D0A55-ADC8-AF85-A750-EAE0E25FDB5F}"/>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061212" y="4358760"/>
            <a:ext cx="251460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51A2A2F7-49F2-3781-B97A-1B2A0CDDF077}"/>
              </a:ext>
            </a:extLst>
          </p:cNvPr>
          <p:cNvSpPr txBox="1"/>
          <p:nvPr/>
        </p:nvSpPr>
        <p:spPr>
          <a:xfrm>
            <a:off x="7129474" y="3774560"/>
            <a:ext cx="2332038" cy="523875"/>
          </a:xfrm>
          <a:prstGeom prst="rect">
            <a:avLst/>
          </a:prstGeom>
          <a:solidFill>
            <a:schemeClr val="tx2"/>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Prairie Island Nuclear Power Plant</a:t>
            </a:r>
          </a:p>
        </p:txBody>
      </p:sp>
      <p:pic>
        <p:nvPicPr>
          <p:cNvPr id="25" name="Picture 2">
            <a:extLst>
              <a:ext uri="{FF2B5EF4-FFF2-40B4-BE49-F238E27FC236}">
                <a16:creationId xmlns:a16="http://schemas.microsoft.com/office/drawing/2014/main" id="{E301B2D2-3F33-9596-C17A-1C82627EC1BC}"/>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819015" y="4302683"/>
            <a:ext cx="1203325" cy="385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34">
            <a:extLst>
              <a:ext uri="{FF2B5EF4-FFF2-40B4-BE49-F238E27FC236}">
                <a16:creationId xmlns:a16="http://schemas.microsoft.com/office/drawing/2014/main" id="{4D1B832A-0924-0E06-A52A-CBACE6E334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55920" y="4687716"/>
            <a:ext cx="763588"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5">
            <a:extLst>
              <a:ext uri="{FF2B5EF4-FFF2-40B4-BE49-F238E27FC236}">
                <a16:creationId xmlns:a16="http://schemas.microsoft.com/office/drawing/2014/main" id="{354BD653-EA82-7FBD-11AF-038E07B0E33A}"/>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156197" y="2257253"/>
            <a:ext cx="847253" cy="289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a16="http://schemas.microsoft.com/office/drawing/2014/main" id="{EB644BFF-1F6A-95F9-3F36-8E148743573E}"/>
              </a:ext>
            </a:extLst>
          </p:cNvPr>
          <p:cNvSpPr txBox="1"/>
          <p:nvPr/>
        </p:nvSpPr>
        <p:spPr>
          <a:xfrm>
            <a:off x="9777424" y="3755510"/>
            <a:ext cx="2200275" cy="522288"/>
          </a:xfrm>
          <a:prstGeom prst="rect">
            <a:avLst/>
          </a:prstGeom>
          <a:solidFill>
            <a:schemeClr val="tx2"/>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Palo Verde Generating Station</a:t>
            </a:r>
          </a:p>
        </p:txBody>
      </p:sp>
      <p:pic>
        <p:nvPicPr>
          <p:cNvPr id="33" name="Picture 19">
            <a:extLst>
              <a:ext uri="{FF2B5EF4-FFF2-40B4-BE49-F238E27FC236}">
                <a16:creationId xmlns:a16="http://schemas.microsoft.com/office/drawing/2014/main" id="{34B5F584-F365-B6AD-D79E-2DC7B88603A0}"/>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9666299" y="4347648"/>
            <a:ext cx="2422525"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Content Placeholder 3">
            <a:extLst>
              <a:ext uri="{FF2B5EF4-FFF2-40B4-BE49-F238E27FC236}">
                <a16:creationId xmlns:a16="http://schemas.microsoft.com/office/drawing/2014/main" id="{E21E607B-81D7-B4C4-4A1C-E9DD76AC925D}"/>
              </a:ext>
            </a:extLst>
          </p:cNvPr>
          <p:cNvSpPr txBox="1">
            <a:spLocks/>
          </p:cNvSpPr>
          <p:nvPr/>
        </p:nvSpPr>
        <p:spPr>
          <a:xfrm>
            <a:off x="255201" y="1062423"/>
            <a:ext cx="6924160" cy="5189366"/>
          </a:xfrm>
          <a:prstGeom prst="rect">
            <a:avLst/>
          </a:prstGeom>
        </p:spPr>
        <p:txBody>
          <a:bodyPr lIns="0" tIns="0" rIns="91440" bIns="45720" anchor="t"/>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4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
                <a:srgbClr val="E7E6E6"/>
              </a:buClr>
              <a:buSzTx/>
              <a:buFont typeface="Arial" panose="020B0604020202020204" pitchFamily="34" charset="0"/>
              <a:buNone/>
              <a:tabLst/>
              <a:defRPr/>
            </a:pPr>
            <a:r>
              <a:rPr kumimoji="0" lang="en-US" sz="1800" b="1" i="0" u="none" strike="noStrike" kern="1200" cap="none" spc="0" normalizeH="0" baseline="0" noProof="0" dirty="0">
                <a:ln>
                  <a:noFill/>
                </a:ln>
                <a:solidFill>
                  <a:srgbClr val="44546A"/>
                </a:solidFill>
                <a:effectLst/>
                <a:uLnTx/>
                <a:uFillTx/>
                <a:latin typeface="Arial"/>
                <a:ea typeface="+mn-ea"/>
                <a:cs typeface="Arial"/>
              </a:rPr>
              <a:t>Nuclear Hydrogen Production Demonstration Projects</a:t>
            </a:r>
          </a:p>
          <a:p>
            <a:pPr marL="0" marR="0" lvl="0" indent="0" algn="l" defTabSz="914400" rtl="0" eaLnBrk="1" fontAlgn="base" latinLnBrk="0" hangingPunct="1">
              <a:lnSpc>
                <a:spcPct val="90000"/>
              </a:lnSpc>
              <a:spcBef>
                <a:spcPts val="1000"/>
              </a:spcBef>
              <a:spcAft>
                <a:spcPct val="0"/>
              </a:spcAft>
              <a:buClr>
                <a:srgbClr val="E7E6E6"/>
              </a:buClr>
              <a:buSzTx/>
              <a:buFont typeface="Arial" panose="020B0604020202020204" pitchFamily="34" charset="0"/>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a:rPr>
              <a:t>Constellation (Exelon): Nine-Mile Point NPP</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base" latinLnBrk="0" hangingPunct="1">
              <a:lnSpc>
                <a:spcPct val="90000"/>
              </a:lnSpc>
              <a:spcBef>
                <a:spcPts val="500"/>
              </a:spcBef>
              <a:spcAft>
                <a:spcPct val="0"/>
              </a:spcAft>
              <a:buClr>
                <a:srgbClr val="E7E6E6"/>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a:rPr>
              <a:t>1 MWe Low Temperature Electrolysis (LTE)</a:t>
            </a:r>
          </a:p>
          <a:p>
            <a:pPr marL="685800" marR="0" lvl="1" indent="-228600" algn="l" defTabSz="914400" rtl="0" eaLnBrk="1" fontAlgn="base" latinLnBrk="0" hangingPunct="1">
              <a:lnSpc>
                <a:spcPct val="90000"/>
              </a:lnSpc>
              <a:spcBef>
                <a:spcPts val="500"/>
              </a:spcBef>
              <a:spcAft>
                <a:spcPct val="0"/>
              </a:spcAft>
              <a:buClr>
                <a:srgbClr val="E7E6E6"/>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a:rPr>
              <a:t>Using “house load” power</a:t>
            </a:r>
          </a:p>
          <a:p>
            <a:pPr marL="685800" marR="0" lvl="1" indent="-228600" algn="l" defTabSz="914400" rtl="0" eaLnBrk="1" fontAlgn="base" latinLnBrk="0" hangingPunct="1">
              <a:lnSpc>
                <a:spcPct val="90000"/>
              </a:lnSpc>
              <a:spcBef>
                <a:spcPts val="500"/>
              </a:spcBef>
              <a:spcAft>
                <a:spcPct val="0"/>
              </a:spcAft>
              <a:buClr>
                <a:srgbClr val="E7E6E6"/>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a:rPr>
              <a:t>H</a:t>
            </a:r>
            <a:r>
              <a:rPr kumimoji="0" lang="en-US" sz="1600" b="0" i="0" u="none" strike="noStrike" kern="1200" cap="none" spc="0" normalizeH="0" baseline="-25000" noProof="0" dirty="0">
                <a:ln>
                  <a:noFill/>
                </a:ln>
                <a:solidFill>
                  <a:srgbClr val="000000"/>
                </a:solidFill>
                <a:effectLst/>
                <a:uLnTx/>
                <a:uFillTx/>
                <a:latin typeface="Arial"/>
                <a:ea typeface="+mn-ea"/>
                <a:cs typeface="Arial"/>
              </a:rPr>
              <a:t>2</a:t>
            </a:r>
            <a:r>
              <a:rPr kumimoji="0" lang="en-US" sz="1600" b="0" i="0" u="none" strike="noStrike" kern="1200" cap="none" spc="0" normalizeH="0" baseline="0" noProof="0" dirty="0">
                <a:ln>
                  <a:noFill/>
                </a:ln>
                <a:solidFill>
                  <a:srgbClr val="000000"/>
                </a:solidFill>
                <a:effectLst/>
                <a:uLnTx/>
                <a:uFillTx/>
                <a:latin typeface="Arial"/>
                <a:ea typeface="+mn-ea"/>
                <a:cs typeface="Arial"/>
              </a:rPr>
              <a:t> production expected, October 2022</a:t>
            </a:r>
          </a:p>
          <a:p>
            <a:pPr marL="0" marR="0" lvl="0" indent="0" algn="l" defTabSz="914400" rtl="0" eaLnBrk="1" fontAlgn="base" latinLnBrk="0" hangingPunct="1">
              <a:lnSpc>
                <a:spcPct val="90000"/>
              </a:lnSpc>
              <a:spcBef>
                <a:spcPts val="1000"/>
              </a:spcBef>
              <a:spcAft>
                <a:spcPct val="0"/>
              </a:spcAft>
              <a:buClr>
                <a:srgbClr val="E7E6E6"/>
              </a:buClr>
              <a:buSzTx/>
              <a:buFont typeface="Arial" panose="020B0604020202020204" pitchFamily="34" charset="0"/>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a:rPr>
              <a:t>Energy Harbor: Davis-</a:t>
            </a:r>
            <a:r>
              <a:rPr kumimoji="0" lang="en-US" sz="1600" b="1" i="0" u="none" strike="noStrike" kern="1200" cap="none" spc="0" normalizeH="0" baseline="0" noProof="0" dirty="0" err="1">
                <a:ln>
                  <a:noFill/>
                </a:ln>
                <a:solidFill>
                  <a:srgbClr val="000000"/>
                </a:solidFill>
                <a:effectLst/>
                <a:uLnTx/>
                <a:uFillTx/>
                <a:latin typeface="Arial"/>
                <a:ea typeface="+mn-ea"/>
                <a:cs typeface="Arial"/>
              </a:rPr>
              <a:t>Besse</a:t>
            </a:r>
            <a:r>
              <a:rPr kumimoji="0" lang="en-US" sz="1600" b="1" i="0" u="none" strike="noStrike" kern="1200" cap="none" spc="0" normalizeH="0" baseline="0" noProof="0" dirty="0">
                <a:ln>
                  <a:noFill/>
                </a:ln>
                <a:solidFill>
                  <a:srgbClr val="000000"/>
                </a:solidFill>
                <a:effectLst/>
                <a:uLnTx/>
                <a:uFillTx/>
                <a:latin typeface="Arial"/>
                <a:ea typeface="+mn-ea"/>
                <a:cs typeface="Arial"/>
              </a:rPr>
              <a:t> NPP</a:t>
            </a:r>
          </a:p>
          <a:p>
            <a:pPr marL="685800" marR="0" lvl="1" indent="-228600" algn="l" defTabSz="914400" rtl="0" eaLnBrk="1" fontAlgn="base" latinLnBrk="0" hangingPunct="1">
              <a:lnSpc>
                <a:spcPct val="90000"/>
              </a:lnSpc>
              <a:spcBef>
                <a:spcPts val="500"/>
              </a:spcBef>
              <a:spcAft>
                <a:spcPct val="0"/>
              </a:spcAft>
              <a:buClr>
                <a:srgbClr val="E7E6E6"/>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a:rPr>
              <a:t>1-2 MWe LTE</a:t>
            </a:r>
          </a:p>
          <a:p>
            <a:pPr marL="685800" marR="0" lvl="1" indent="-228600" algn="l" defTabSz="914400" rtl="0" eaLnBrk="1" fontAlgn="base" latinLnBrk="0" hangingPunct="1">
              <a:lnSpc>
                <a:spcPct val="90000"/>
              </a:lnSpc>
              <a:spcBef>
                <a:spcPts val="500"/>
              </a:spcBef>
              <a:spcAft>
                <a:spcPct val="0"/>
              </a:spcAft>
              <a:buClr>
                <a:srgbClr val="E7E6E6"/>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a:rPr>
              <a:t>Power provided by completing plant upgrade with new switch gear </a:t>
            </a:r>
          </a:p>
          <a:p>
            <a:pPr marL="685800" marR="0" lvl="1" indent="-228600" algn="l" defTabSz="914400" rtl="0" eaLnBrk="1" fontAlgn="base" latinLnBrk="0" hangingPunct="1">
              <a:lnSpc>
                <a:spcPct val="90000"/>
              </a:lnSpc>
              <a:spcBef>
                <a:spcPts val="500"/>
              </a:spcBef>
              <a:spcAft>
                <a:spcPct val="0"/>
              </a:spcAft>
              <a:buClr>
                <a:srgbClr val="E7E6E6"/>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a:rPr>
              <a:t>H</a:t>
            </a:r>
            <a:r>
              <a:rPr kumimoji="0" lang="en-US" sz="1600" b="0" i="0" u="none" strike="noStrike" kern="1200" cap="none" spc="0" normalizeH="0" baseline="-25000" noProof="0" dirty="0">
                <a:ln>
                  <a:noFill/>
                </a:ln>
                <a:solidFill>
                  <a:srgbClr val="000000"/>
                </a:solidFill>
                <a:effectLst/>
                <a:uLnTx/>
                <a:uFillTx/>
                <a:latin typeface="Arial"/>
                <a:ea typeface="+mn-ea"/>
                <a:cs typeface="Arial"/>
              </a:rPr>
              <a:t>2</a:t>
            </a:r>
            <a:r>
              <a:rPr kumimoji="0" lang="en-US" sz="1600" b="0" i="0" u="none" strike="noStrike" kern="1200" cap="none" spc="0" normalizeH="0" baseline="0" noProof="0" dirty="0">
                <a:ln>
                  <a:noFill/>
                </a:ln>
                <a:solidFill>
                  <a:srgbClr val="000000"/>
                </a:solidFill>
                <a:effectLst/>
                <a:uLnTx/>
                <a:uFillTx/>
                <a:latin typeface="Arial"/>
                <a:ea typeface="+mn-ea"/>
                <a:cs typeface="Arial"/>
              </a:rPr>
              <a:t> production expected, June 2024</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90000"/>
              </a:lnSpc>
              <a:spcBef>
                <a:spcPts val="1000"/>
              </a:spcBef>
              <a:spcAft>
                <a:spcPct val="0"/>
              </a:spcAft>
              <a:buClr>
                <a:srgbClr val="E7E6E6"/>
              </a:buClr>
              <a:buSzTx/>
              <a:buFont typeface="Arial" panose="020B0604020202020204" pitchFamily="34" charset="0"/>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a:rPr>
              <a:t>Xcel Energy: Prairie Island NPP</a:t>
            </a:r>
          </a:p>
          <a:p>
            <a:pPr marL="685800" marR="0" lvl="1" indent="-228600" algn="l" defTabSz="914400" rtl="0" eaLnBrk="1" fontAlgn="base" latinLnBrk="0" hangingPunct="1">
              <a:lnSpc>
                <a:spcPct val="90000"/>
              </a:lnSpc>
              <a:spcBef>
                <a:spcPts val="500"/>
              </a:spcBef>
              <a:spcAft>
                <a:spcPct val="0"/>
              </a:spcAft>
              <a:buClr>
                <a:srgbClr val="E7E6E6"/>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a:rPr>
              <a:t>150 </a:t>
            </a:r>
            <a:r>
              <a:rPr kumimoji="0" lang="en-US" sz="1600" b="0" i="0" u="none" strike="noStrike" kern="1200" cap="none" spc="0" normalizeH="0" baseline="0" noProof="0" dirty="0" err="1">
                <a:ln>
                  <a:noFill/>
                </a:ln>
                <a:solidFill>
                  <a:srgbClr val="000000"/>
                </a:solidFill>
                <a:effectLst/>
                <a:uLnTx/>
                <a:uFillTx/>
                <a:latin typeface="Arial"/>
                <a:ea typeface="+mn-ea"/>
                <a:cs typeface="Arial"/>
              </a:rPr>
              <a:t>kWe</a:t>
            </a:r>
            <a:r>
              <a:rPr kumimoji="0" lang="en-US" sz="1600" b="0" i="0" u="none" strike="noStrike" kern="1200" cap="none" spc="0" normalizeH="0" baseline="0" noProof="0" dirty="0">
                <a:ln>
                  <a:noFill/>
                </a:ln>
                <a:solidFill>
                  <a:srgbClr val="000000"/>
                </a:solidFill>
                <a:effectLst/>
                <a:uLnTx/>
                <a:uFillTx/>
                <a:latin typeface="Arial"/>
                <a:ea typeface="+mn-ea"/>
                <a:cs typeface="Arial"/>
              </a:rPr>
              <a:t> High Temperature Electrolysis (HTE)</a:t>
            </a:r>
          </a:p>
          <a:p>
            <a:pPr marL="685800" marR="0" lvl="1" indent="-228600" algn="l" defTabSz="914400" rtl="0" eaLnBrk="1" fontAlgn="base" latinLnBrk="0" hangingPunct="1">
              <a:lnSpc>
                <a:spcPct val="90000"/>
              </a:lnSpc>
              <a:spcBef>
                <a:spcPts val="500"/>
              </a:spcBef>
              <a:spcAft>
                <a:spcPct val="0"/>
              </a:spcAft>
              <a:buClr>
                <a:srgbClr val="E7E6E6"/>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a:rPr>
              <a:t>Engineering planned for tie into plant thermal line</a:t>
            </a:r>
          </a:p>
          <a:p>
            <a:pPr marL="685800" marR="0" lvl="1" indent="-228600" algn="l" defTabSz="914400" rtl="0" eaLnBrk="1" fontAlgn="base" latinLnBrk="0" hangingPunct="1">
              <a:lnSpc>
                <a:spcPct val="90000"/>
              </a:lnSpc>
              <a:spcBef>
                <a:spcPts val="500"/>
              </a:spcBef>
              <a:spcAft>
                <a:spcPct val="0"/>
              </a:spcAft>
              <a:buClr>
                <a:srgbClr val="E7E6E6"/>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a:rPr>
              <a:t>H</a:t>
            </a:r>
            <a:r>
              <a:rPr kumimoji="0" lang="en-US" sz="1600" b="0" i="0" u="none" strike="noStrike" kern="1200" cap="none" spc="0" normalizeH="0" baseline="-25000" noProof="0" dirty="0">
                <a:ln>
                  <a:noFill/>
                </a:ln>
                <a:solidFill>
                  <a:srgbClr val="000000"/>
                </a:solidFill>
                <a:effectLst/>
                <a:uLnTx/>
                <a:uFillTx/>
                <a:latin typeface="Arial"/>
                <a:ea typeface="+mn-ea"/>
                <a:cs typeface="Arial"/>
              </a:rPr>
              <a:t>2</a:t>
            </a:r>
            <a:r>
              <a:rPr kumimoji="0" lang="en-US" sz="1600" b="0" i="0" u="none" strike="noStrike" kern="1200" cap="none" spc="0" normalizeH="0" baseline="0" noProof="0" dirty="0">
                <a:ln>
                  <a:noFill/>
                </a:ln>
                <a:solidFill>
                  <a:srgbClr val="000000"/>
                </a:solidFill>
                <a:effectLst/>
                <a:uLnTx/>
                <a:uFillTx/>
                <a:latin typeface="Arial"/>
                <a:ea typeface="+mn-ea"/>
                <a:cs typeface="Arial"/>
              </a:rPr>
              <a:t> production expected, Q1 2024</a:t>
            </a:r>
          </a:p>
          <a:p>
            <a:pPr marL="0" marR="0" lvl="0" indent="0" algn="l" defTabSz="914400" rtl="0" eaLnBrk="1" fontAlgn="base" latinLnBrk="0" hangingPunct="1">
              <a:lnSpc>
                <a:spcPct val="90000"/>
              </a:lnSpc>
              <a:spcBef>
                <a:spcPts val="1000"/>
              </a:spcBef>
              <a:spcAft>
                <a:spcPct val="0"/>
              </a:spcAft>
              <a:buClr>
                <a:srgbClr val="E7E6E6"/>
              </a:buClr>
              <a:buSzTx/>
              <a:buFont typeface="Arial" panose="020B0604020202020204" pitchFamily="34" charset="0"/>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a:rPr>
              <a:t>APS/PNW Hydrogen: Palo Verde Generating Station</a:t>
            </a:r>
          </a:p>
          <a:p>
            <a:pPr marL="685800" marR="0" lvl="1" indent="-228600" algn="l" defTabSz="914400" rtl="0" eaLnBrk="1" fontAlgn="base" latinLnBrk="0" hangingPunct="1">
              <a:lnSpc>
                <a:spcPct val="90000"/>
              </a:lnSpc>
              <a:spcBef>
                <a:spcPts val="500"/>
              </a:spcBef>
              <a:spcAft>
                <a:spcPct val="0"/>
              </a:spcAft>
              <a:buClr>
                <a:srgbClr val="E7E6E6"/>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a:rPr>
              <a:t>15-20 MWe LTE H2 </a:t>
            </a:r>
          </a:p>
          <a:p>
            <a:pPr marL="685800" marR="0" lvl="1" indent="-228600" algn="l" defTabSz="914400" rtl="0" eaLnBrk="1" fontAlgn="base" latinLnBrk="0" hangingPunct="1">
              <a:lnSpc>
                <a:spcPct val="90000"/>
              </a:lnSpc>
              <a:spcBef>
                <a:spcPts val="500"/>
              </a:spcBef>
              <a:spcAft>
                <a:spcPct val="0"/>
              </a:spcAft>
              <a:buClr>
                <a:srgbClr val="E7E6E6"/>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a:rPr>
              <a:t>Production, 6-8 tons H2/day</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base" latinLnBrk="0" hangingPunct="1">
              <a:lnSpc>
                <a:spcPct val="90000"/>
              </a:lnSpc>
              <a:spcBef>
                <a:spcPts val="500"/>
              </a:spcBef>
              <a:spcAft>
                <a:spcPct val="0"/>
              </a:spcAft>
              <a:buClr>
                <a:srgbClr val="E7E6E6"/>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a:rPr>
              <a:t>H</a:t>
            </a:r>
            <a:r>
              <a:rPr kumimoji="0" lang="en-US" sz="1600" b="0" i="0" u="none" strike="noStrike" kern="1200" cap="none" spc="0" normalizeH="0" baseline="-25000" noProof="0" dirty="0">
                <a:ln>
                  <a:noFill/>
                </a:ln>
                <a:solidFill>
                  <a:srgbClr val="000000"/>
                </a:solidFill>
                <a:effectLst/>
                <a:uLnTx/>
                <a:uFillTx/>
                <a:latin typeface="Arial"/>
                <a:ea typeface="+mn-ea"/>
                <a:cs typeface="Arial"/>
              </a:rPr>
              <a:t>2</a:t>
            </a:r>
            <a:r>
              <a:rPr kumimoji="0" lang="en-US" sz="1600" b="0" i="0" u="none" strike="noStrike" kern="1200" cap="none" spc="0" normalizeH="0" baseline="0" noProof="0" dirty="0">
                <a:ln>
                  <a:noFill/>
                </a:ln>
                <a:solidFill>
                  <a:srgbClr val="000000"/>
                </a:solidFill>
                <a:effectLst/>
                <a:uLnTx/>
                <a:uFillTx/>
                <a:latin typeface="Arial"/>
                <a:ea typeface="+mn-ea"/>
                <a:cs typeface="Arial"/>
              </a:rPr>
              <a:t> storage + H</a:t>
            </a:r>
            <a:r>
              <a:rPr kumimoji="0" lang="en-US" sz="1600" b="0" i="0" u="none" strike="noStrike" kern="1200" cap="none" spc="0" normalizeH="0" baseline="-25000" noProof="0" dirty="0">
                <a:ln>
                  <a:noFill/>
                </a:ln>
                <a:solidFill>
                  <a:srgbClr val="000000"/>
                </a:solidFill>
                <a:effectLst/>
                <a:uLnTx/>
                <a:uFillTx/>
                <a:latin typeface="Arial"/>
                <a:ea typeface="+mn-ea"/>
                <a:cs typeface="Arial"/>
              </a:rPr>
              <a:t>2</a:t>
            </a:r>
            <a:r>
              <a:rPr kumimoji="0" lang="en-US" sz="1600" b="0" i="0" u="none" strike="noStrike" kern="1200" cap="none" spc="0" normalizeH="0" baseline="0" noProof="0" dirty="0">
                <a:ln>
                  <a:noFill/>
                </a:ln>
                <a:solidFill>
                  <a:srgbClr val="000000"/>
                </a:solidFill>
                <a:effectLst/>
                <a:uLnTx/>
                <a:uFillTx/>
                <a:latin typeface="Arial"/>
                <a:ea typeface="+mn-ea"/>
                <a:cs typeface="Arial"/>
              </a:rPr>
              <a:t> to gas peaking turbines (50%), syngas pilot</a:t>
            </a:r>
          </a:p>
          <a:p>
            <a:pPr marL="685800" marR="0" lvl="1" indent="-228600" algn="l" defTabSz="914400" rtl="0" eaLnBrk="1" fontAlgn="base" latinLnBrk="0" hangingPunct="1">
              <a:lnSpc>
                <a:spcPct val="90000"/>
              </a:lnSpc>
              <a:spcBef>
                <a:spcPts val="500"/>
              </a:spcBef>
              <a:spcAft>
                <a:spcPct val="0"/>
              </a:spcAft>
              <a:buClr>
                <a:srgbClr val="E7E6E6"/>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a:rPr>
              <a:t>H</a:t>
            </a:r>
            <a:r>
              <a:rPr kumimoji="0" lang="en-US" sz="1600" b="0" i="0" u="none" strike="noStrike" kern="1200" cap="none" spc="0" normalizeH="0" baseline="-25000" noProof="0" dirty="0">
                <a:ln>
                  <a:noFill/>
                </a:ln>
                <a:solidFill>
                  <a:srgbClr val="000000"/>
                </a:solidFill>
                <a:effectLst/>
                <a:uLnTx/>
                <a:uFillTx/>
                <a:latin typeface="Arial"/>
                <a:ea typeface="+mn-ea"/>
                <a:cs typeface="Arial"/>
              </a:rPr>
              <a:t>2</a:t>
            </a:r>
            <a:r>
              <a:rPr kumimoji="0" lang="en-US" sz="1600" b="0" i="0" u="none" strike="noStrike" kern="1200" cap="none" spc="0" normalizeH="0" baseline="0" noProof="0" dirty="0">
                <a:ln>
                  <a:noFill/>
                </a:ln>
                <a:solidFill>
                  <a:srgbClr val="000000"/>
                </a:solidFill>
                <a:effectLst/>
                <a:uLnTx/>
                <a:uFillTx/>
                <a:latin typeface="Arial"/>
                <a:ea typeface="+mn-ea"/>
                <a:cs typeface="Arial"/>
              </a:rPr>
              <a:t> production expected 2024 (Award still under negotiation)</a:t>
            </a:r>
          </a:p>
          <a:p>
            <a:pPr marL="685800" marR="0" lvl="1" indent="-228600" algn="l" defTabSz="914400" rtl="0" eaLnBrk="1" fontAlgn="base" latinLnBrk="0" hangingPunct="1">
              <a:lnSpc>
                <a:spcPct val="90000"/>
              </a:lnSpc>
              <a:spcBef>
                <a:spcPts val="500"/>
              </a:spcBef>
              <a:spcAft>
                <a:spcPct val="0"/>
              </a:spcAft>
              <a:buClr>
                <a:srgbClr val="E7E6E6"/>
              </a:buClr>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base" latinLnBrk="0" hangingPunct="1">
              <a:lnSpc>
                <a:spcPct val="90000"/>
              </a:lnSpc>
              <a:spcBef>
                <a:spcPts val="1000"/>
              </a:spcBef>
              <a:spcAft>
                <a:spcPct val="0"/>
              </a:spcAft>
              <a:buClr>
                <a:srgbClr val="E7E6E6"/>
              </a:buClr>
              <a:buSzTx/>
              <a:buFont typeface="Arial" panose="020B0604020202020204" pitchFamily="34" charset="0"/>
              <a:buNone/>
              <a:tabLst/>
              <a:defRPr/>
            </a:pPr>
            <a:endParaRPr kumimoji="0" lang="en-US" sz="1000" b="0" i="0" u="none" strike="noStrike" kern="1200" cap="none" spc="0" normalizeH="0" baseline="0" noProof="0" dirty="0">
              <a:ln>
                <a:noFill/>
              </a:ln>
              <a:solidFill>
                <a:srgbClr val="44546A"/>
              </a:solidFill>
              <a:effectLst/>
              <a:uLnTx/>
              <a:uFillTx/>
              <a:latin typeface="Arial"/>
              <a:ea typeface="+mn-ea"/>
              <a:cs typeface="Arial"/>
            </a:endParaRPr>
          </a:p>
          <a:p>
            <a:pPr marL="914400" marR="0" lvl="2" indent="0" algn="l" defTabSz="914400" rtl="0" eaLnBrk="1" fontAlgn="base" latinLnBrk="0" hangingPunct="1">
              <a:lnSpc>
                <a:spcPct val="90000"/>
              </a:lnSpc>
              <a:spcBef>
                <a:spcPts val="500"/>
              </a:spcBef>
              <a:spcAft>
                <a:spcPct val="0"/>
              </a:spcAft>
              <a:buClr>
                <a:srgbClr val="E7E6E6"/>
              </a:buClr>
              <a:buSzTx/>
              <a:buFont typeface="Arial" panose="020B0604020202020204" pitchFamily="34" charset="0"/>
              <a:buNone/>
              <a:tabLst/>
              <a:defRPr/>
            </a:pPr>
            <a:endParaRPr kumimoji="0" lang="en-US" sz="1400" b="0" i="0" u="none" strike="noStrike" kern="1200" cap="none" spc="0" normalizeH="0" baseline="0" noProof="0" dirty="0">
              <a:ln>
                <a:noFill/>
              </a:ln>
              <a:solidFill>
                <a:srgbClr val="44546A"/>
              </a:solidFill>
              <a:effectLst/>
              <a:uLnTx/>
              <a:uFillTx/>
              <a:latin typeface="Arial"/>
              <a:ea typeface="+mn-ea"/>
              <a:cs typeface="Arial"/>
            </a:endParaRPr>
          </a:p>
        </p:txBody>
      </p:sp>
      <p:pic>
        <p:nvPicPr>
          <p:cNvPr id="36" name="Picture 36">
            <a:extLst>
              <a:ext uri="{FF2B5EF4-FFF2-40B4-BE49-F238E27FC236}">
                <a16:creationId xmlns:a16="http://schemas.microsoft.com/office/drawing/2014/main" id="{78A6112C-4DE8-667D-1D39-66D1015F9920}"/>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5740871" y="1958417"/>
            <a:ext cx="1317797" cy="191788"/>
          </a:xfrm>
          <a:prstGeom prst="rect">
            <a:avLst/>
          </a:prstGeom>
        </p:spPr>
      </p:pic>
      <p:sp>
        <p:nvSpPr>
          <p:cNvPr id="18" name="Slide Number Placeholder 2">
            <a:extLst>
              <a:ext uri="{FF2B5EF4-FFF2-40B4-BE49-F238E27FC236}">
                <a16:creationId xmlns:a16="http://schemas.microsoft.com/office/drawing/2014/main" id="{32B74A02-F4CA-2E8F-980E-78FBBA805C5B}"/>
              </a:ext>
            </a:extLst>
          </p:cNvPr>
          <p:cNvSpPr>
            <a:spLocks noGrp="1"/>
          </p:cNvSpPr>
          <p:nvPr>
            <p:ph type="sldNum" sz="quarter" idx="12"/>
          </p:nvPr>
        </p:nvSpPr>
        <p:spPr>
          <a:xfrm>
            <a:off x="11494348" y="6392687"/>
            <a:ext cx="392851" cy="30780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885C13-66A5-4D66-A6C2-319BA5063639}" type="slidenum">
              <a:rPr kumimoji="0" lang="en-US" sz="1600" b="0" i="0" u="none" strike="noStrike" kern="1200" cap="none" spc="0" normalizeH="0" baseline="0" noProof="0" smtClean="0">
                <a:ln>
                  <a:noFill/>
                </a:ln>
                <a:solidFill>
                  <a:srgbClr val="02617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600" b="0" i="0" u="none" strike="noStrike" kern="1200" cap="none" spc="0" normalizeH="0" baseline="0" noProof="0" dirty="0">
              <a:ln>
                <a:noFill/>
              </a:ln>
              <a:solidFill>
                <a:srgbClr val="02617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78117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F0AF1-27F1-3CAD-8CA4-5E1B3718E01F}"/>
              </a:ext>
            </a:extLst>
          </p:cNvPr>
          <p:cNvSpPr>
            <a:spLocks noGrp="1"/>
          </p:cNvSpPr>
          <p:nvPr>
            <p:ph type="title"/>
          </p:nvPr>
        </p:nvSpPr>
        <p:spPr>
          <a:xfrm>
            <a:off x="46935" y="302246"/>
            <a:ext cx="11787199" cy="950912"/>
          </a:xfrm>
        </p:spPr>
        <p:txBody>
          <a:bodyPr>
            <a:normAutofit/>
          </a:bodyPr>
          <a:lstStyle/>
          <a:p>
            <a:pPr>
              <a:defRPr/>
            </a:pPr>
            <a:r>
              <a:rPr lang="en-US" sz="2900">
                <a:solidFill>
                  <a:schemeClr val="accent1"/>
                </a:solidFill>
                <a:ea typeface="+mj-lt"/>
                <a:cs typeface="+mj-lt"/>
              </a:rPr>
              <a:t>Optimize Fuel Usage</a:t>
            </a:r>
          </a:p>
          <a:p>
            <a:pPr>
              <a:spcAft>
                <a:spcPts val="0"/>
              </a:spcAft>
              <a:defRPr/>
            </a:pPr>
            <a:endParaRPr lang="en-US" sz="2900">
              <a:solidFill>
                <a:schemeClr val="accent1"/>
              </a:solidFill>
            </a:endParaRPr>
          </a:p>
        </p:txBody>
      </p:sp>
      <p:sp>
        <p:nvSpPr>
          <p:cNvPr id="25603" name="Content Placeholder 5">
            <a:extLst>
              <a:ext uri="{FF2B5EF4-FFF2-40B4-BE49-F238E27FC236}">
                <a16:creationId xmlns:a16="http://schemas.microsoft.com/office/drawing/2014/main" id="{871704E9-D082-CFFF-D4E4-060F1C780B66}"/>
              </a:ext>
            </a:extLst>
          </p:cNvPr>
          <p:cNvSpPr>
            <a:spLocks noGrp="1" noChangeArrowheads="1"/>
          </p:cNvSpPr>
          <p:nvPr>
            <p:ph idx="1"/>
          </p:nvPr>
        </p:nvSpPr>
        <p:spPr>
          <a:xfrm>
            <a:off x="190500" y="1338263"/>
            <a:ext cx="11879263" cy="4513262"/>
          </a:xfrm>
        </p:spPr>
        <p:txBody>
          <a:bodyPr/>
          <a:lstStyle/>
          <a:p>
            <a:pPr marL="0" indent="0" eaLnBrk="1" hangingPunct="1">
              <a:buFont typeface="Arial" panose="020B0604020202020204" pitchFamily="34" charset="0"/>
              <a:buNone/>
            </a:pPr>
            <a:endParaRPr lang="en-US" altLang="en-US" sz="2000"/>
          </a:p>
          <a:p>
            <a:pPr marL="0" indent="0" eaLnBrk="1" hangingPunct="1">
              <a:buFont typeface="Arial" panose="020B0604020202020204" pitchFamily="34" charset="0"/>
              <a:buNone/>
            </a:pPr>
            <a:endParaRPr lang="en-US" altLang="en-US" sz="2000"/>
          </a:p>
          <a:p>
            <a:pPr marL="0" indent="0" eaLnBrk="1" hangingPunct="1">
              <a:buFont typeface="Arial" panose="020B0604020202020204" pitchFamily="34" charset="0"/>
              <a:buNone/>
            </a:pPr>
            <a:endParaRPr lang="en-US" altLang="en-US" sz="2000"/>
          </a:p>
          <a:p>
            <a:pPr marL="0" indent="0" eaLnBrk="1" hangingPunct="1">
              <a:buFont typeface="Arial" panose="020B0604020202020204" pitchFamily="34" charset="0"/>
              <a:buNone/>
            </a:pPr>
            <a:endParaRPr lang="en-US" altLang="en-US" sz="2000" b="1"/>
          </a:p>
          <a:p>
            <a:pPr marL="0" indent="0" eaLnBrk="1" hangingPunct="1">
              <a:buFont typeface="Arial" panose="020B0604020202020204" pitchFamily="34" charset="0"/>
              <a:buNone/>
            </a:pPr>
            <a:endParaRPr lang="en-US" altLang="en-US" sz="2000" b="1"/>
          </a:p>
          <a:p>
            <a:pPr marL="0" indent="0" eaLnBrk="1" hangingPunct="1">
              <a:buFont typeface="Arial" panose="020B0604020202020204" pitchFamily="34" charset="0"/>
              <a:buNone/>
            </a:pPr>
            <a:endParaRPr lang="en-US" altLang="en-US" sz="2000" b="1"/>
          </a:p>
        </p:txBody>
      </p:sp>
      <p:sp>
        <p:nvSpPr>
          <p:cNvPr id="35" name="Content Placeholder 3">
            <a:extLst>
              <a:ext uri="{FF2B5EF4-FFF2-40B4-BE49-F238E27FC236}">
                <a16:creationId xmlns:a16="http://schemas.microsoft.com/office/drawing/2014/main" id="{E21E607B-81D7-B4C4-4A1C-E9DD76AC925D}"/>
              </a:ext>
            </a:extLst>
          </p:cNvPr>
          <p:cNvSpPr txBox="1">
            <a:spLocks/>
          </p:cNvSpPr>
          <p:nvPr/>
        </p:nvSpPr>
        <p:spPr>
          <a:xfrm>
            <a:off x="45375" y="1338510"/>
            <a:ext cx="7266507" cy="5189366"/>
          </a:xfrm>
          <a:prstGeom prst="rect">
            <a:avLst/>
          </a:prstGeom>
        </p:spPr>
        <p:txBody>
          <a:bodyPr lIns="0" tIns="0" rIns="91440" bIns="45720" anchor="t"/>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4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
                <a:srgbClr val="E7E6E6"/>
              </a:buClr>
              <a:buSzTx/>
              <a:buFont typeface="Arial" panose="020B0604020202020204" pitchFamily="34" charset="0"/>
              <a:buNone/>
              <a:tabLst/>
              <a:defRPr/>
            </a:pPr>
            <a:r>
              <a:rPr kumimoji="0" lang="en-US" sz="1800" b="1" i="0" u="none" strike="noStrike" kern="1200" cap="none" spc="0" normalizeH="0" baseline="0" noProof="0">
                <a:ln>
                  <a:noFill/>
                </a:ln>
                <a:solidFill>
                  <a:srgbClr val="44546A"/>
                </a:solidFill>
                <a:effectLst/>
                <a:uLnTx/>
                <a:uFillTx/>
                <a:latin typeface="Arial"/>
                <a:ea typeface="+mn-ea"/>
                <a:cs typeface="Arial"/>
              </a:rPr>
              <a:t>Nuclear fuel accounts for ~20% of the operating costs of a nuclear power plant today</a:t>
            </a:r>
            <a:endParaRPr kumimoji="0" lang="en-US" sz="1800" b="0" i="0"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90000"/>
              </a:lnSpc>
              <a:spcBef>
                <a:spcPts val="1000"/>
              </a:spcBef>
              <a:spcAft>
                <a:spcPct val="0"/>
              </a:spcAft>
              <a:buClr>
                <a:srgbClr val="E7E6E6"/>
              </a:buClr>
              <a:buSzTx/>
              <a:buFont typeface="Arial" panose="020B0604020202020204" pitchFamily="34" charset="0"/>
              <a:buNone/>
              <a:tabLst/>
              <a:defRPr/>
            </a:pPr>
            <a:endParaRPr kumimoji="0" lang="en-US" sz="1800" b="1" i="0" u="none" strike="noStrike" kern="1200" cap="none" spc="0" normalizeH="0" baseline="0" noProof="0">
              <a:ln>
                <a:noFill/>
              </a:ln>
              <a:solidFill>
                <a:srgbClr val="44546A"/>
              </a:solidFill>
              <a:effectLst/>
              <a:uLnTx/>
              <a:uFillTx/>
              <a:latin typeface="Arial"/>
              <a:ea typeface="+mn-ea"/>
              <a:cs typeface="Arial"/>
            </a:endParaRPr>
          </a:p>
          <a:p>
            <a:pPr marL="0" marR="0" lvl="0" indent="0" algn="l" defTabSz="914400" rtl="0" eaLnBrk="1" fontAlgn="base" latinLnBrk="0" hangingPunct="1">
              <a:lnSpc>
                <a:spcPct val="90000"/>
              </a:lnSpc>
              <a:spcBef>
                <a:spcPts val="1000"/>
              </a:spcBef>
              <a:spcAft>
                <a:spcPct val="0"/>
              </a:spcAft>
              <a:buClr>
                <a:srgbClr val="E7E6E6"/>
              </a:buClr>
              <a:buSzTx/>
              <a:buFont typeface="Arial" panose="020B0604020202020204" pitchFamily="34" charset="0"/>
              <a:buNone/>
              <a:tabLst/>
              <a:defRPr/>
            </a:pPr>
            <a:r>
              <a:rPr kumimoji="0" lang="en-US" sz="1800" b="1" i="0" u="none" strike="noStrike" kern="1200" cap="none" spc="0" normalizeH="0" baseline="0" noProof="0">
                <a:ln>
                  <a:noFill/>
                </a:ln>
                <a:solidFill>
                  <a:srgbClr val="44546A"/>
                </a:solidFill>
                <a:effectLst/>
                <a:uLnTx/>
                <a:uFillTx/>
                <a:latin typeface="Arial"/>
                <a:ea typeface="+mn-ea"/>
                <a:cs typeface="Arial"/>
              </a:rPr>
              <a:t>Evaluations of Accident-Tolerant Fuels (ATF) with Higher Burnup</a:t>
            </a:r>
            <a:endParaRPr kumimoji="0" lang="en-US" sz="1800" b="0" i="0" u="none" strike="noStrike" kern="1200" cap="none" spc="0" normalizeH="0" baseline="0" noProof="0">
              <a:ln>
                <a:noFill/>
              </a:ln>
              <a:solidFill>
                <a:srgbClr val="44546A"/>
              </a:solidFill>
              <a:effectLst/>
              <a:uLnTx/>
              <a:uFillTx/>
              <a:latin typeface="Arial"/>
              <a:ea typeface="+mn-ea"/>
              <a:cs typeface="Arial"/>
            </a:endParaRPr>
          </a:p>
          <a:p>
            <a:pPr marL="285750" marR="0" lvl="0" indent="-285750" algn="l" defTabSz="914400" rtl="0" eaLnBrk="1" fontAlgn="base" latinLnBrk="0" hangingPunct="1">
              <a:lnSpc>
                <a:spcPct val="90000"/>
              </a:lnSpc>
              <a:spcBef>
                <a:spcPts val="1000"/>
              </a:spcBef>
              <a:spcAft>
                <a:spcPct val="0"/>
              </a:spcAft>
              <a:buClr>
                <a:srgbClr val="E7E6E6"/>
              </a:buClr>
              <a:buSzTx/>
              <a:buFont typeface="Arial"/>
              <a:buChar char="•"/>
              <a:tabLst/>
              <a:defRPr/>
            </a:pPr>
            <a:r>
              <a:rPr kumimoji="0" lang="en-US" sz="1800" b="0" i="0" u="none" strike="noStrike" kern="1200" cap="none" spc="0" normalizeH="0" baseline="0" noProof="0">
                <a:ln>
                  <a:noFill/>
                </a:ln>
                <a:solidFill>
                  <a:srgbClr val="44546A"/>
                </a:solidFill>
                <a:effectLst/>
                <a:uLnTx/>
                <a:uFillTx/>
                <a:latin typeface="Arial"/>
                <a:ea typeface="+mn-ea"/>
                <a:cs typeface="Arial"/>
              </a:rPr>
              <a:t>Economic gains via extended refueling cycles (18-24 months) and lower volume of new and spent fuel</a:t>
            </a:r>
          </a:p>
          <a:p>
            <a:pPr marL="0" marR="0" lvl="0" indent="0" algn="l" defTabSz="914400" rtl="0" eaLnBrk="1" fontAlgn="base" latinLnBrk="0" hangingPunct="1">
              <a:lnSpc>
                <a:spcPct val="90000"/>
              </a:lnSpc>
              <a:spcBef>
                <a:spcPts val="1000"/>
              </a:spcBef>
              <a:spcAft>
                <a:spcPct val="0"/>
              </a:spcAft>
              <a:buClr>
                <a:srgbClr val="E7E6E6"/>
              </a:buClr>
              <a:buSzTx/>
              <a:buFont typeface="Arial" panose="020B0604020202020204" pitchFamily="34" charset="0"/>
              <a:buNone/>
              <a:tabLst/>
              <a:defRPr/>
            </a:pPr>
            <a:endParaRPr kumimoji="0" lang="en-US" sz="1800" b="1" i="0" u="none" strike="noStrike" kern="1200" cap="none" spc="0" normalizeH="0" baseline="0" noProof="0">
              <a:ln>
                <a:noFill/>
              </a:ln>
              <a:solidFill>
                <a:srgbClr val="44546A"/>
              </a:solidFill>
              <a:effectLst/>
              <a:uLnTx/>
              <a:uFillTx/>
              <a:latin typeface="Arial"/>
              <a:ea typeface="+mn-ea"/>
              <a:cs typeface="Arial"/>
            </a:endParaRPr>
          </a:p>
          <a:p>
            <a:pPr marL="0" marR="0" lvl="0" indent="0" algn="l" defTabSz="914400" rtl="0" eaLnBrk="1" fontAlgn="base" latinLnBrk="0" hangingPunct="1">
              <a:lnSpc>
                <a:spcPct val="90000"/>
              </a:lnSpc>
              <a:spcBef>
                <a:spcPts val="1000"/>
              </a:spcBef>
              <a:spcAft>
                <a:spcPct val="0"/>
              </a:spcAft>
              <a:buClr>
                <a:srgbClr val="E7E6E6"/>
              </a:buClr>
              <a:buSzTx/>
              <a:buFont typeface="Arial" panose="020B0604020202020204" pitchFamily="34" charset="0"/>
              <a:buNone/>
              <a:tabLst/>
              <a:defRPr/>
            </a:pPr>
            <a:r>
              <a:rPr kumimoji="0" lang="en-US" sz="1800" b="1" i="0" u="none" strike="noStrike" kern="1200" cap="none" spc="0" normalizeH="0" baseline="0" noProof="0">
                <a:ln>
                  <a:noFill/>
                </a:ln>
                <a:solidFill>
                  <a:srgbClr val="44546A"/>
                </a:solidFill>
                <a:effectLst/>
                <a:uLnTx/>
                <a:uFillTx/>
                <a:latin typeface="Arial"/>
                <a:ea typeface="+mn-ea"/>
                <a:cs typeface="Arial"/>
              </a:rPr>
              <a:t>Plant Reload Optimization</a:t>
            </a:r>
            <a:endParaRPr kumimoji="0" lang="en-US" sz="1800" b="0" i="0"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90000"/>
              </a:lnSpc>
              <a:spcBef>
                <a:spcPts val="1000"/>
              </a:spcBef>
              <a:spcAft>
                <a:spcPct val="0"/>
              </a:spcAft>
              <a:buClr>
                <a:srgbClr val="E7E6E6"/>
              </a:buClr>
              <a:buSzTx/>
              <a:buFont typeface="Arial" panose="020B0604020202020204" pitchFamily="34" charset="0"/>
              <a:buNone/>
              <a:tabLst/>
              <a:defRPr/>
            </a:pPr>
            <a:endParaRPr kumimoji="0" lang="en-US" sz="1800" b="0" i="0" u="none" strike="noStrike" kern="1200" cap="none" spc="0" normalizeH="0" baseline="0" noProof="0">
              <a:ln>
                <a:noFill/>
              </a:ln>
              <a:solidFill>
                <a:srgbClr val="44546A"/>
              </a:solidFill>
              <a:effectLst/>
              <a:uLnTx/>
              <a:uFillTx/>
              <a:latin typeface="Arial"/>
              <a:ea typeface="+mn-ea"/>
              <a:cs typeface="Arial"/>
            </a:endParaRPr>
          </a:p>
          <a:p>
            <a:pPr marL="285750" marR="0" lvl="0" indent="-285750" algn="l" defTabSz="914400" rtl="0" eaLnBrk="1" fontAlgn="base" latinLnBrk="0" hangingPunct="1">
              <a:lnSpc>
                <a:spcPct val="90000"/>
              </a:lnSpc>
              <a:spcBef>
                <a:spcPts val="1000"/>
              </a:spcBef>
              <a:spcAft>
                <a:spcPct val="0"/>
              </a:spcAft>
              <a:buClr>
                <a:srgbClr val="E7E6E6"/>
              </a:buClr>
              <a:buSzTx/>
              <a:buFont typeface="Arial" panose="020B0604020202020204" pitchFamily="34" charset="0"/>
              <a:buChar char="•"/>
              <a:tabLst/>
              <a:defRPr/>
            </a:pPr>
            <a:r>
              <a:rPr kumimoji="0" lang="en-US" sz="1800" b="0" i="0" u="none" strike="noStrike" kern="1200" cap="none" spc="0" normalizeH="0" baseline="0" noProof="0">
                <a:ln>
                  <a:noFill/>
                </a:ln>
                <a:solidFill>
                  <a:srgbClr val="44546A"/>
                </a:solidFill>
                <a:effectLst/>
                <a:uLnTx/>
                <a:uFillTx/>
                <a:latin typeface="Arial"/>
                <a:ea typeface="+mn-ea"/>
                <a:cs typeface="Arial"/>
              </a:rPr>
              <a:t>All-inclusive integrated framework for fuel reload analyses</a:t>
            </a:r>
            <a:endParaRPr kumimoji="0" lang="en-US" sz="1800" b="0" i="0"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base" latinLnBrk="0" hangingPunct="1">
              <a:lnSpc>
                <a:spcPct val="90000"/>
              </a:lnSpc>
              <a:spcBef>
                <a:spcPts val="1000"/>
              </a:spcBef>
              <a:spcAft>
                <a:spcPct val="0"/>
              </a:spcAft>
              <a:buClr>
                <a:srgbClr val="E7E6E6"/>
              </a:buClr>
              <a:buSzTx/>
              <a:buFont typeface="Arial" panose="020B0604020202020204" pitchFamily="34" charset="0"/>
              <a:buChar char="•"/>
              <a:tabLst/>
              <a:defRPr/>
            </a:pPr>
            <a:r>
              <a:rPr kumimoji="0" lang="en-US" sz="1800" b="0" i="0" u="none" strike="noStrike" kern="1200" cap="none" spc="0" normalizeH="0" baseline="0" noProof="0">
                <a:ln>
                  <a:noFill/>
                </a:ln>
                <a:solidFill>
                  <a:srgbClr val="44546A"/>
                </a:solidFill>
                <a:effectLst/>
                <a:uLnTx/>
                <a:uFillTx/>
                <a:latin typeface="Arial"/>
                <a:ea typeface="+mn-ea"/>
                <a:cs typeface="Arial"/>
              </a:rPr>
              <a:t>Optimization of core configuration to minimize amount of new fuel</a:t>
            </a:r>
            <a:endParaRPr kumimoji="0" lang="en-US" sz="2400" b="0" i="0"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base" latinLnBrk="0" hangingPunct="1">
              <a:lnSpc>
                <a:spcPct val="90000"/>
              </a:lnSpc>
              <a:spcBef>
                <a:spcPts val="1000"/>
              </a:spcBef>
              <a:spcAft>
                <a:spcPct val="0"/>
              </a:spcAft>
              <a:buClr>
                <a:srgbClr val="E7E6E6"/>
              </a:buClr>
              <a:buSzTx/>
              <a:buFont typeface="Arial" panose="020B0604020202020204" pitchFamily="34" charset="0"/>
              <a:buChar char="•"/>
              <a:tabLst/>
              <a:defRPr/>
            </a:pPr>
            <a:r>
              <a:rPr kumimoji="0" lang="en-US" sz="1800" b="0" i="0" u="none" strike="noStrike" kern="1200" cap="none" spc="0" normalizeH="0" baseline="0" noProof="0">
                <a:ln>
                  <a:noFill/>
                </a:ln>
                <a:solidFill>
                  <a:srgbClr val="44546A"/>
                </a:solidFill>
                <a:effectLst/>
                <a:uLnTx/>
                <a:uFillTx/>
                <a:latin typeface="Arial"/>
                <a:ea typeface="+mn-ea"/>
                <a:cs typeface="Arial"/>
              </a:rPr>
              <a:t>Implementation of risk-informed approaches in fuel assessments</a:t>
            </a:r>
            <a:endParaRPr kumimoji="0" lang="en-US" sz="2400" b="0" i="0"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base" latinLnBrk="0" hangingPunct="1">
              <a:lnSpc>
                <a:spcPct val="90000"/>
              </a:lnSpc>
              <a:spcBef>
                <a:spcPts val="500"/>
              </a:spcBef>
              <a:spcAft>
                <a:spcPct val="0"/>
              </a:spcAft>
              <a:buClr>
                <a:srgbClr val="E7E6E6"/>
              </a:buClr>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base" latinLnBrk="0" hangingPunct="1">
              <a:lnSpc>
                <a:spcPct val="90000"/>
              </a:lnSpc>
              <a:spcBef>
                <a:spcPts val="1000"/>
              </a:spcBef>
              <a:spcAft>
                <a:spcPct val="0"/>
              </a:spcAft>
              <a:buClr>
                <a:srgbClr val="E7E6E6"/>
              </a:buClr>
              <a:buSzTx/>
              <a:buFont typeface="Arial" panose="020B0604020202020204" pitchFamily="34" charset="0"/>
              <a:buNone/>
              <a:tabLst/>
              <a:defRPr/>
            </a:pPr>
            <a:endParaRPr kumimoji="0" lang="en-US" sz="1000" b="0" i="0" u="none" strike="noStrike" kern="1200" cap="none" spc="0" normalizeH="0" baseline="0" noProof="0">
              <a:ln>
                <a:noFill/>
              </a:ln>
              <a:solidFill>
                <a:srgbClr val="44546A"/>
              </a:solidFill>
              <a:effectLst/>
              <a:uLnTx/>
              <a:uFillTx/>
              <a:latin typeface="Arial"/>
              <a:ea typeface="+mn-ea"/>
              <a:cs typeface="Arial"/>
            </a:endParaRPr>
          </a:p>
          <a:p>
            <a:pPr marL="914400" marR="0" lvl="2" indent="0" algn="l" defTabSz="914400" rtl="0" eaLnBrk="1" fontAlgn="base" latinLnBrk="0" hangingPunct="1">
              <a:lnSpc>
                <a:spcPct val="90000"/>
              </a:lnSpc>
              <a:spcBef>
                <a:spcPts val="500"/>
              </a:spcBef>
              <a:spcAft>
                <a:spcPct val="0"/>
              </a:spcAft>
              <a:buClr>
                <a:srgbClr val="E7E6E6"/>
              </a:buClr>
              <a:buSzTx/>
              <a:buFont typeface="Arial" panose="020B0604020202020204" pitchFamily="34" charset="0"/>
              <a:buNone/>
              <a:tabLst/>
              <a:defRPr/>
            </a:pPr>
            <a:endParaRPr kumimoji="0" lang="en-US" sz="1400" b="0" i="0" u="none" strike="noStrike" kern="1200" cap="none" spc="0" normalizeH="0" baseline="0" noProof="0">
              <a:ln>
                <a:noFill/>
              </a:ln>
              <a:solidFill>
                <a:srgbClr val="44546A"/>
              </a:solidFill>
              <a:effectLst/>
              <a:uLnTx/>
              <a:uFillTx/>
              <a:latin typeface="Arial"/>
              <a:ea typeface="+mn-ea"/>
              <a:cs typeface="Arial"/>
            </a:endParaRPr>
          </a:p>
        </p:txBody>
      </p:sp>
      <p:pic>
        <p:nvPicPr>
          <p:cNvPr id="5" name="Picture 11">
            <a:extLst>
              <a:ext uri="{FF2B5EF4-FFF2-40B4-BE49-F238E27FC236}">
                <a16:creationId xmlns:a16="http://schemas.microsoft.com/office/drawing/2014/main" id="{31824C98-9479-763D-578B-D3E5A96152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8839" y="1540380"/>
            <a:ext cx="5726149" cy="4590273"/>
          </a:xfrm>
          <a:prstGeom prst="rect">
            <a:avLst/>
          </a:prstGeom>
        </p:spPr>
      </p:pic>
    </p:spTree>
    <p:extLst>
      <p:ext uri="{BB962C8B-B14F-4D97-AF65-F5344CB8AC3E}">
        <p14:creationId xmlns:p14="http://schemas.microsoft.com/office/powerpoint/2010/main" val="14345302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3EB1A-A75E-0253-4773-3EE047BAC700}"/>
              </a:ext>
            </a:extLst>
          </p:cNvPr>
          <p:cNvSpPr>
            <a:spLocks noGrp="1"/>
          </p:cNvSpPr>
          <p:nvPr>
            <p:ph type="title" idx="4294967295"/>
          </p:nvPr>
        </p:nvSpPr>
        <p:spPr>
          <a:xfrm>
            <a:off x="838200" y="2103438"/>
            <a:ext cx="10515600" cy="1325562"/>
          </a:xfrm>
        </p:spPr>
        <p:txBody>
          <a:bodyPr/>
          <a:lstStyle/>
          <a:p>
            <a:pPr algn="ctr"/>
            <a:r>
              <a:rPr lang="en-US" dirty="0"/>
              <a:t>Developing and Deploying Advanced Reactor Technologies</a:t>
            </a:r>
          </a:p>
        </p:txBody>
      </p:sp>
      <p:sp>
        <p:nvSpPr>
          <p:cNvPr id="3" name="Slide Number Placeholder 2">
            <a:extLst>
              <a:ext uri="{FF2B5EF4-FFF2-40B4-BE49-F238E27FC236}">
                <a16:creationId xmlns:a16="http://schemas.microsoft.com/office/drawing/2014/main" id="{140CFA8E-E204-7CC3-1E8E-B19C3BC92438}"/>
              </a:ext>
            </a:extLst>
          </p:cNvPr>
          <p:cNvSpPr>
            <a:spLocks noGrp="1"/>
          </p:cNvSpPr>
          <p:nvPr>
            <p:ph type="sldNum" sz="quarter" idx="4294967295"/>
          </p:nvPr>
        </p:nvSpPr>
        <p:spPr>
          <a:xfrm>
            <a:off x="11799888" y="6392863"/>
            <a:ext cx="392112" cy="3079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885C13-66A5-4D66-A6C2-319BA5063639}" type="slidenum">
              <a:rPr kumimoji="0" lang="en-US" sz="1600" b="0" i="0" u="none" strike="noStrike" kern="1200" cap="none" spc="0" normalizeH="0" baseline="0" noProof="0" smtClean="0">
                <a:ln>
                  <a:noFill/>
                </a:ln>
                <a:solidFill>
                  <a:srgbClr val="02617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600" b="0" i="0" u="none" strike="noStrike" kern="1200" cap="none" spc="0" normalizeH="0" baseline="0" noProof="0" dirty="0">
              <a:ln>
                <a:noFill/>
              </a:ln>
              <a:solidFill>
                <a:srgbClr val="02617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66461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3EB1A-A75E-0253-4773-3EE047BAC700}"/>
              </a:ext>
            </a:extLst>
          </p:cNvPr>
          <p:cNvSpPr>
            <a:spLocks noGrp="1"/>
          </p:cNvSpPr>
          <p:nvPr>
            <p:ph type="title"/>
          </p:nvPr>
        </p:nvSpPr>
        <p:spPr>
          <a:xfrm>
            <a:off x="838200" y="2102857"/>
            <a:ext cx="10515600" cy="1325563"/>
          </a:xfrm>
        </p:spPr>
        <p:txBody>
          <a:bodyPr/>
          <a:lstStyle/>
          <a:p>
            <a:pPr algn="ctr"/>
            <a:r>
              <a:rPr lang="en-US" dirty="0"/>
              <a:t>Advanced Reactor R&amp;D</a:t>
            </a:r>
          </a:p>
        </p:txBody>
      </p:sp>
      <p:sp>
        <p:nvSpPr>
          <p:cNvPr id="3" name="Slide Number Placeholder 2">
            <a:extLst>
              <a:ext uri="{FF2B5EF4-FFF2-40B4-BE49-F238E27FC236}">
                <a16:creationId xmlns:a16="http://schemas.microsoft.com/office/drawing/2014/main" id="{AA5B1240-1AA0-991F-DE05-7894196F9BA1}"/>
              </a:ext>
            </a:extLst>
          </p:cNvPr>
          <p:cNvSpPr>
            <a:spLocks noGrp="1"/>
          </p:cNvSpPr>
          <p:nvPr>
            <p:ph type="sldNum" sz="quarter" idx="12"/>
          </p:nvPr>
        </p:nvSpPr>
        <p:spPr>
          <a:xfrm>
            <a:off x="11494348" y="6392687"/>
            <a:ext cx="392851" cy="30780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885C13-66A5-4D66-A6C2-319BA5063639}" type="slidenum">
              <a:rPr kumimoji="0" lang="en-US" sz="1600" b="0" i="0" u="none" strike="noStrike" kern="1200" cap="none" spc="0" normalizeH="0" baseline="0" noProof="0" smtClean="0">
                <a:ln>
                  <a:noFill/>
                </a:ln>
                <a:solidFill>
                  <a:srgbClr val="02617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600" b="0" i="0" u="none" strike="noStrike" kern="1200" cap="none" spc="0" normalizeH="0" baseline="0" noProof="0" dirty="0">
              <a:ln>
                <a:noFill/>
              </a:ln>
              <a:solidFill>
                <a:srgbClr val="02617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5173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 name="Picture 5">
            <a:extLst>
              <a:ext uri="{FF2B5EF4-FFF2-40B4-BE49-F238E27FC236}">
                <a16:creationId xmlns:a16="http://schemas.microsoft.com/office/drawing/2014/main" id="{91C41BBD-C6E2-2229-278A-8A8B4662CEEB}"/>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323385" y="3298429"/>
            <a:ext cx="1226332" cy="100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itle 6">
            <a:extLst>
              <a:ext uri="{FF2B5EF4-FFF2-40B4-BE49-F238E27FC236}">
                <a16:creationId xmlns:a16="http://schemas.microsoft.com/office/drawing/2014/main" id="{847A5995-FB35-94B4-8AF6-AF8C3A19AD97}"/>
              </a:ext>
            </a:extLst>
          </p:cNvPr>
          <p:cNvSpPr>
            <a:spLocks noGrp="1"/>
          </p:cNvSpPr>
          <p:nvPr>
            <p:ph type="title"/>
          </p:nvPr>
        </p:nvSpPr>
        <p:spPr>
          <a:xfrm>
            <a:off x="339433" y="104060"/>
            <a:ext cx="10515600" cy="840405"/>
          </a:xfrm>
        </p:spPr>
        <p:txBody>
          <a:bodyPr>
            <a:normAutofit fontScale="90000"/>
          </a:bodyPr>
          <a:lstStyle/>
          <a:p>
            <a:r>
              <a:rPr lang="en-US" sz="3200"/>
              <a:t>High Temperature Gas-cooled Reactor (HTGR) R&amp;D</a:t>
            </a:r>
            <a:endParaRPr lang="en-US" altLang="en-US" sz="3200"/>
          </a:p>
        </p:txBody>
      </p:sp>
      <p:sp>
        <p:nvSpPr>
          <p:cNvPr id="8" name="Content Placeholder 7">
            <a:extLst>
              <a:ext uri="{FF2B5EF4-FFF2-40B4-BE49-F238E27FC236}">
                <a16:creationId xmlns:a16="http://schemas.microsoft.com/office/drawing/2014/main" id="{FA744B10-932C-66FE-057D-B88B2530AEC2}"/>
              </a:ext>
            </a:extLst>
          </p:cNvPr>
          <p:cNvSpPr>
            <a:spLocks noGrp="1"/>
          </p:cNvSpPr>
          <p:nvPr>
            <p:ph idx="1"/>
          </p:nvPr>
        </p:nvSpPr>
        <p:spPr>
          <a:xfrm>
            <a:off x="422561" y="949342"/>
            <a:ext cx="8176490" cy="2297642"/>
          </a:xfrm>
        </p:spPr>
        <p:txBody>
          <a:bodyPr vert="horz" lIns="91440" tIns="45720" rIns="91440" bIns="45720" rtlCol="0" anchor="t">
            <a:normAutofit/>
          </a:bodyPr>
          <a:lstStyle/>
          <a:p>
            <a:pPr marL="0" indent="0">
              <a:spcAft>
                <a:spcPts val="600"/>
              </a:spcAft>
              <a:buNone/>
            </a:pPr>
            <a:r>
              <a:rPr lang="en-US" sz="1600" b="1"/>
              <a:t>For the commercial deployment of </a:t>
            </a:r>
            <a:r>
              <a:rPr lang="en-US" sz="1600"/>
              <a:t>HTGRs</a:t>
            </a:r>
            <a:r>
              <a:rPr lang="en-US" sz="1600" b="1"/>
              <a:t>, stakeholders have identified </a:t>
            </a:r>
            <a:r>
              <a:rPr lang="en-US" sz="1600" b="1" u="sng"/>
              <a:t>two recurring needs:</a:t>
            </a:r>
            <a:endParaRPr lang="en-US" sz="1600" b="1"/>
          </a:p>
          <a:p>
            <a:pPr lvl="1">
              <a:spcAft>
                <a:spcPts val="600"/>
              </a:spcAft>
              <a:buFont typeface="Arial" panose="020B0604020202020204" pitchFamily="34" charset="0"/>
              <a:buChar char="•"/>
              <a:defRPr/>
            </a:pPr>
            <a:r>
              <a:rPr lang="en-US" sz="1600"/>
              <a:t>Raise the technological readiness of critical fuels and materials to levels that support deployment by vendors</a:t>
            </a:r>
          </a:p>
          <a:p>
            <a:pPr lvl="1">
              <a:spcAft>
                <a:spcPts val="600"/>
              </a:spcAft>
              <a:buFont typeface="Arial" panose="020B0604020202020204" pitchFamily="34" charset="0"/>
              <a:buChar char="•"/>
              <a:defRPr/>
            </a:pPr>
            <a:r>
              <a:rPr lang="en-US" sz="1600"/>
              <a:t>Develop and experimentally validate thermal fluid simulation methods that can be used for design and licensing</a:t>
            </a:r>
          </a:p>
          <a:p>
            <a:pPr marL="0" indent="0">
              <a:spcAft>
                <a:spcPts val="600"/>
              </a:spcAft>
              <a:buNone/>
              <a:defRPr/>
            </a:pPr>
            <a:r>
              <a:rPr lang="en-US" sz="1600" b="1">
                <a:solidFill>
                  <a:schemeClr val="accent1"/>
                </a:solidFill>
              </a:rPr>
              <a:t>High-priority R&amp;D areas:</a:t>
            </a:r>
          </a:p>
          <a:p>
            <a:pPr marL="400050" lvl="1" indent="0">
              <a:buNone/>
              <a:defRPr/>
            </a:pPr>
            <a:endParaRPr lang="en-US" sz="1000"/>
          </a:p>
        </p:txBody>
      </p:sp>
      <p:pic>
        <p:nvPicPr>
          <p:cNvPr id="20484" name="Picture 1">
            <a:extLst>
              <a:ext uri="{FF2B5EF4-FFF2-40B4-BE49-F238E27FC236}">
                <a16:creationId xmlns:a16="http://schemas.microsoft.com/office/drawing/2014/main" id="{84F7EDEC-0BC2-2A0E-1A04-4E487589B7F5}"/>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7648" y="3251364"/>
            <a:ext cx="3098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9">
            <a:extLst>
              <a:ext uri="{FF2B5EF4-FFF2-40B4-BE49-F238E27FC236}">
                <a16:creationId xmlns:a16="http://schemas.microsoft.com/office/drawing/2014/main" id="{E902753F-B43E-DD4C-930E-D52A6F867948}"/>
              </a:ext>
            </a:extLst>
          </p:cNvPr>
          <p:cNvSpPr txBox="1">
            <a:spLocks noChangeArrowheads="1"/>
          </p:cNvSpPr>
          <p:nvPr/>
        </p:nvSpPr>
        <p:spPr bwMode="auto">
          <a:xfrm>
            <a:off x="261941" y="4851564"/>
            <a:ext cx="233347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2000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Arial Narrow" panose="020B0606020202030204" pitchFamily="34" charset="0"/>
                <a:ea typeface="Arial Narrow" panose="020B0606020202030204" pitchFamily="34" charset="0"/>
                <a:cs typeface="Arial Narrow" panose="020B0606020202030204" pitchFamily="34" charset="0"/>
              </a:rPr>
              <a:t>TRISO kernel and testing/production infrastructure</a:t>
            </a:r>
          </a:p>
        </p:txBody>
      </p:sp>
      <p:sp>
        <p:nvSpPr>
          <p:cNvPr id="2" name="TextBox 1">
            <a:extLst>
              <a:ext uri="{FF2B5EF4-FFF2-40B4-BE49-F238E27FC236}">
                <a16:creationId xmlns:a16="http://schemas.microsoft.com/office/drawing/2014/main" id="{C31FE3CE-4DDB-7D0C-DE25-9B9440D529E6}"/>
              </a:ext>
            </a:extLst>
          </p:cNvPr>
          <p:cNvSpPr txBox="1"/>
          <p:nvPr/>
        </p:nvSpPr>
        <p:spPr>
          <a:xfrm>
            <a:off x="4724400" y="3200400"/>
            <a:ext cx="2743199" cy="457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323" b="1" i="0" u="none" strike="noStrike" kern="1200" cap="none" spc="0" normalizeH="0" baseline="0" noProof="0">
                <a:ln>
                  <a:noFill/>
                </a:ln>
                <a:solidFill>
                  <a:srgbClr val="FFFFFF"/>
                </a:solidFill>
                <a:effectLst/>
                <a:uLnTx/>
                <a:uFillTx/>
                <a:latin typeface="Arial Narrow"/>
                <a:ea typeface="+mn-ea"/>
                <a:cs typeface="Arial Narrow"/>
              </a:rPr>
              <a:t>Click to add text</a:t>
            </a:r>
          </a:p>
        </p:txBody>
      </p:sp>
      <p:sp>
        <p:nvSpPr>
          <p:cNvPr id="3" name="TextBox 2">
            <a:extLst>
              <a:ext uri="{FF2B5EF4-FFF2-40B4-BE49-F238E27FC236}">
                <a16:creationId xmlns:a16="http://schemas.microsoft.com/office/drawing/2014/main" id="{ABD531AD-0916-ACD5-D3D3-B0F57EB8D8D4}"/>
              </a:ext>
            </a:extLst>
          </p:cNvPr>
          <p:cNvSpPr txBox="1"/>
          <p:nvPr/>
        </p:nvSpPr>
        <p:spPr>
          <a:xfrm>
            <a:off x="692727" y="3519055"/>
            <a:ext cx="1902691" cy="563418"/>
          </a:xfrm>
          <a:prstGeom prst="rect">
            <a:avLst/>
          </a:prstGeom>
        </p:spPr>
        <p:txBody>
          <a:bodyPr vert="horz" wrap="square"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323" b="1" i="0" u="none" strike="noStrike" kern="1200" cap="none" spc="0" normalizeH="0" baseline="0" noProof="0">
              <a:ln>
                <a:noFill/>
              </a:ln>
              <a:solidFill>
                <a:srgbClr val="FFFFFF"/>
              </a:solidFill>
              <a:effectLst/>
              <a:uLnTx/>
              <a:uFillTx/>
              <a:latin typeface="Arial Narrow"/>
              <a:ea typeface="+mn-ea"/>
              <a:cs typeface="Arial Narrow"/>
            </a:endParaRPr>
          </a:p>
        </p:txBody>
      </p:sp>
      <p:grpSp>
        <p:nvGrpSpPr>
          <p:cNvPr id="14" name="Group 13">
            <a:extLst>
              <a:ext uri="{FF2B5EF4-FFF2-40B4-BE49-F238E27FC236}">
                <a16:creationId xmlns:a16="http://schemas.microsoft.com/office/drawing/2014/main" id="{BAC7412A-5006-1C4D-B344-67E81C856D3F}"/>
              </a:ext>
            </a:extLst>
          </p:cNvPr>
          <p:cNvGrpSpPr>
            <a:grpSpLocks noChangeAspect="1"/>
          </p:cNvGrpSpPr>
          <p:nvPr/>
        </p:nvGrpSpPr>
        <p:grpSpPr>
          <a:xfrm>
            <a:off x="6639545" y="2743200"/>
            <a:ext cx="1492394" cy="1371597"/>
            <a:chOff x="8603917" y="1040418"/>
            <a:chExt cx="3108960" cy="2857315"/>
          </a:xfrm>
        </p:grpSpPr>
        <p:pic>
          <p:nvPicPr>
            <p:cNvPr id="15" name="Picture 14">
              <a:extLst>
                <a:ext uri="{FF2B5EF4-FFF2-40B4-BE49-F238E27FC236}">
                  <a16:creationId xmlns:a16="http://schemas.microsoft.com/office/drawing/2014/main" id="{54B649ED-F4FC-44B9-BFAE-24FE2057ADC0}"/>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683321" y="1154533"/>
              <a:ext cx="2029556" cy="2743200"/>
            </a:xfrm>
            <a:prstGeom prst="rect">
              <a:avLst/>
            </a:prstGeom>
            <a:effectLst>
              <a:outerShdw blurRad="50800" dist="50800" dir="5400000" algn="ctr" rotWithShape="0">
                <a:srgbClr val="002060"/>
              </a:outerShdw>
              <a:softEdge rad="76200"/>
            </a:effectLst>
          </p:spPr>
        </p:pic>
        <p:pic>
          <p:nvPicPr>
            <p:cNvPr id="16" name="Picture 15">
              <a:extLst>
                <a:ext uri="{FF2B5EF4-FFF2-40B4-BE49-F238E27FC236}">
                  <a16:creationId xmlns:a16="http://schemas.microsoft.com/office/drawing/2014/main" id="{F833C2F9-84CC-A0D3-EB54-C15591342006}"/>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rot="20878006">
              <a:off x="10064680" y="1383133"/>
              <a:ext cx="1425567" cy="2286000"/>
            </a:xfrm>
            <a:prstGeom prst="rect">
              <a:avLst/>
            </a:prstGeom>
            <a:effectLst>
              <a:outerShdw blurRad="50800" dist="50800" dir="5400000" algn="ctr" rotWithShape="0">
                <a:srgbClr val="002060"/>
              </a:outerShdw>
              <a:softEdge rad="76200"/>
            </a:effectLst>
          </p:spPr>
        </p:pic>
        <p:pic>
          <p:nvPicPr>
            <p:cNvPr id="17" name="Picture 16">
              <a:extLst>
                <a:ext uri="{FF2B5EF4-FFF2-40B4-BE49-F238E27FC236}">
                  <a16:creationId xmlns:a16="http://schemas.microsoft.com/office/drawing/2014/main" id="{643EC0A2-6042-A610-0E51-38D143DF6D62}"/>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8603917" y="1040418"/>
              <a:ext cx="3108960" cy="275023"/>
            </a:xfrm>
            <a:prstGeom prst="rect">
              <a:avLst/>
            </a:prstGeom>
          </p:spPr>
        </p:pic>
      </p:grpSp>
      <p:pic>
        <p:nvPicPr>
          <p:cNvPr id="6" name="Picture 5">
            <a:extLst>
              <a:ext uri="{FF2B5EF4-FFF2-40B4-BE49-F238E27FC236}">
                <a16:creationId xmlns:a16="http://schemas.microsoft.com/office/drawing/2014/main" id="{5AE3E7D9-15B4-5FC3-6F73-640481CC54AD}"/>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9232907" y="828949"/>
            <a:ext cx="1683282" cy="2690106"/>
          </a:xfrm>
          <a:prstGeom prst="rect">
            <a:avLst/>
          </a:prstGeom>
        </p:spPr>
      </p:pic>
      <p:pic>
        <p:nvPicPr>
          <p:cNvPr id="20" name="Picture 19">
            <a:extLst>
              <a:ext uri="{FF2B5EF4-FFF2-40B4-BE49-F238E27FC236}">
                <a16:creationId xmlns:a16="http://schemas.microsoft.com/office/drawing/2014/main" id="{C811F680-EC67-923D-8B5D-712439580FC6}"/>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2953831" y="4727605"/>
            <a:ext cx="3287907" cy="1443376"/>
          </a:xfrm>
          <a:prstGeom prst="rect">
            <a:avLst/>
          </a:prstGeom>
        </p:spPr>
      </p:pic>
      <p:sp>
        <p:nvSpPr>
          <p:cNvPr id="25" name="TextBox 2">
            <a:extLst>
              <a:ext uri="{FF2B5EF4-FFF2-40B4-BE49-F238E27FC236}">
                <a16:creationId xmlns:a16="http://schemas.microsoft.com/office/drawing/2014/main" id="{F3CE1266-E9FF-ECEE-4458-97611D368E2A}"/>
              </a:ext>
            </a:extLst>
          </p:cNvPr>
          <p:cNvSpPr txBox="1"/>
          <p:nvPr/>
        </p:nvSpPr>
        <p:spPr>
          <a:xfrm rot="10800000" flipV="1">
            <a:off x="3312833" y="4293297"/>
            <a:ext cx="1226332" cy="361574"/>
          </a:xfrm>
          <a:prstGeom prst="rect">
            <a:avLst/>
          </a:prstGeom>
        </p:spPr>
        <p:txBody>
          <a:bodyPr vert="horz" wrap="square"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100" b="1" i="0" u="none" strike="noStrike" kern="1200" cap="none" spc="0" normalizeH="0" baseline="0" noProof="0">
                <a:ln>
                  <a:noFill/>
                </a:ln>
                <a:solidFill>
                  <a:srgbClr val="080808"/>
                </a:solidFill>
                <a:effectLst/>
                <a:uLnTx/>
                <a:uFillTx/>
                <a:latin typeface="Arial Narrow"/>
                <a:ea typeface="+mn-ea"/>
                <a:cs typeface="Arial Narrow"/>
              </a:rPr>
              <a:t>AGC specimens</a:t>
            </a:r>
          </a:p>
        </p:txBody>
      </p:sp>
      <p:sp>
        <p:nvSpPr>
          <p:cNvPr id="26" name="TextBox 2">
            <a:extLst>
              <a:ext uri="{FF2B5EF4-FFF2-40B4-BE49-F238E27FC236}">
                <a16:creationId xmlns:a16="http://schemas.microsoft.com/office/drawing/2014/main" id="{A04668C6-17CE-9608-581D-F1CEA9944EB3}"/>
              </a:ext>
            </a:extLst>
          </p:cNvPr>
          <p:cNvSpPr txBox="1"/>
          <p:nvPr/>
        </p:nvSpPr>
        <p:spPr>
          <a:xfrm rot="10800000" flipV="1">
            <a:off x="3482938" y="5842620"/>
            <a:ext cx="2188442" cy="370705"/>
          </a:xfrm>
          <a:prstGeom prst="rect">
            <a:avLst/>
          </a:prstGeom>
        </p:spPr>
        <p:txBody>
          <a:bodyPr vert="horz" wrap="square"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a:ln>
                  <a:noFill/>
                </a:ln>
                <a:solidFill>
                  <a:srgbClr val="FFFFFF"/>
                </a:solidFill>
                <a:effectLst/>
                <a:uLnTx/>
                <a:uFillTx/>
                <a:latin typeface="Arial Narrow"/>
                <a:ea typeface="+mn-ea"/>
                <a:cs typeface="Arial Narrow"/>
              </a:rPr>
              <a:t>AGC-4 Disassembly</a:t>
            </a:r>
          </a:p>
        </p:txBody>
      </p:sp>
      <p:grpSp>
        <p:nvGrpSpPr>
          <p:cNvPr id="28" name="Group 27">
            <a:extLst>
              <a:ext uri="{FF2B5EF4-FFF2-40B4-BE49-F238E27FC236}">
                <a16:creationId xmlns:a16="http://schemas.microsoft.com/office/drawing/2014/main" id="{2D2A63A0-D109-4633-A956-DFFBDFCF32EC}"/>
              </a:ext>
            </a:extLst>
          </p:cNvPr>
          <p:cNvGrpSpPr>
            <a:grpSpLocks noChangeAspect="1"/>
          </p:cNvGrpSpPr>
          <p:nvPr/>
        </p:nvGrpSpPr>
        <p:grpSpPr>
          <a:xfrm>
            <a:off x="6628566" y="4293297"/>
            <a:ext cx="1946785" cy="1424354"/>
            <a:chOff x="10822602" y="6082306"/>
            <a:chExt cx="2582506" cy="1889475"/>
          </a:xfrm>
        </p:grpSpPr>
        <p:pic>
          <p:nvPicPr>
            <p:cNvPr id="29" name="Picture 28">
              <a:extLst>
                <a:ext uri="{FF2B5EF4-FFF2-40B4-BE49-F238E27FC236}">
                  <a16:creationId xmlns:a16="http://schemas.microsoft.com/office/drawing/2014/main" id="{3EB1C0EF-10CB-45CC-BB8C-1E66113CA9DB}"/>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822602" y="6082306"/>
              <a:ext cx="1875164" cy="1298190"/>
            </a:xfrm>
            <a:prstGeom prst="rect">
              <a:avLst/>
            </a:prstGeom>
          </p:spPr>
        </p:pic>
        <p:sp>
          <p:nvSpPr>
            <p:cNvPr id="30" name="TextBox 6">
              <a:extLst>
                <a:ext uri="{FF2B5EF4-FFF2-40B4-BE49-F238E27FC236}">
                  <a16:creationId xmlns:a16="http://schemas.microsoft.com/office/drawing/2014/main" id="{001B9BC5-81DA-43AB-8CA7-224C60AAC303}"/>
                </a:ext>
              </a:extLst>
            </p:cNvPr>
            <p:cNvSpPr txBox="1"/>
            <p:nvPr/>
          </p:nvSpPr>
          <p:spPr>
            <a:xfrm>
              <a:off x="10867007" y="7537400"/>
              <a:ext cx="2538101" cy="434381"/>
            </a:xfrm>
            <a:prstGeom prst="rect">
              <a:avLst/>
            </a:prstGeom>
            <a:solidFill>
              <a:schemeClr val="bg1"/>
            </a:solidFill>
          </p:spPr>
          <p:txBody>
            <a:bodyPr vert="horz" wrap="square" lIns="91440" tIns="45720" rIns="91440" bIns="45720" rtlCol="0">
              <a:noAutofit/>
            </a:bodyPr>
            <a:ls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ＭＳ Ｐゴシック" panose="020B0600070205080204" pitchFamily="34" charset="-128"/>
                  <a:cs typeface="Arial Narrow"/>
                </a:rPr>
                <a:t>Dimensional change as function of </a:t>
              </a:r>
              <a:r>
                <a:rPr kumimoji="0" lang="en-US" sz="1100" b="1" i="0" u="none" strike="noStrike" kern="1200" cap="none" spc="0" normalizeH="0" baseline="0" noProof="0" err="1">
                  <a:ln>
                    <a:noFill/>
                  </a:ln>
                  <a:solidFill>
                    <a:srgbClr val="000000"/>
                  </a:solidFill>
                  <a:effectLst/>
                  <a:uLnTx/>
                  <a:uFillTx/>
                  <a:latin typeface="Arial" panose="020B0604020202020204"/>
                  <a:ea typeface="ＭＳ Ｐゴシック" panose="020B0600070205080204" pitchFamily="34" charset="-128"/>
                  <a:cs typeface="Arial Narrow"/>
                </a:rPr>
                <a:t>dpa</a:t>
              </a:r>
              <a:r>
                <a:rPr kumimoji="0" lang="en-US" sz="1100" b="1" i="0" u="none" strike="noStrike" kern="1200" cap="none" spc="0" normalizeH="0" baseline="0" noProof="0">
                  <a:ln>
                    <a:noFill/>
                  </a:ln>
                  <a:solidFill>
                    <a:srgbClr val="000000"/>
                  </a:solidFill>
                  <a:effectLst/>
                  <a:uLnTx/>
                  <a:uFillTx/>
                  <a:latin typeface="Arial" panose="020B0604020202020204"/>
                  <a:ea typeface="ＭＳ Ｐゴシック" panose="020B0600070205080204" pitchFamily="34" charset="-128"/>
                  <a:cs typeface="Arial Narrow"/>
                </a:rPr>
                <a:t> at 750C</a:t>
              </a:r>
            </a:p>
          </p:txBody>
        </p:sp>
      </p:grpSp>
      <p:sp>
        <p:nvSpPr>
          <p:cNvPr id="31" name="TextBox 2">
            <a:extLst>
              <a:ext uri="{FF2B5EF4-FFF2-40B4-BE49-F238E27FC236}">
                <a16:creationId xmlns:a16="http://schemas.microsoft.com/office/drawing/2014/main" id="{E17A5C28-0E90-7174-97DB-4429B40DCEEC}"/>
              </a:ext>
            </a:extLst>
          </p:cNvPr>
          <p:cNvSpPr txBox="1"/>
          <p:nvPr/>
        </p:nvSpPr>
        <p:spPr>
          <a:xfrm rot="10800000" flipV="1">
            <a:off x="9131147" y="5611736"/>
            <a:ext cx="2188442" cy="370705"/>
          </a:xfrm>
          <a:prstGeom prst="rect">
            <a:avLst/>
          </a:prstGeom>
        </p:spPr>
        <p:txBody>
          <a:bodyPr vert="horz" wrap="square" lIns="91440" tIns="45720" rIns="91440" bIns="45720" rtlCol="0">
            <a:normAutofit fontScale="77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a:ln>
                  <a:noFill/>
                </a:ln>
                <a:solidFill>
                  <a:srgbClr val="080808"/>
                </a:solidFill>
                <a:effectLst/>
                <a:uLnTx/>
                <a:uFillTx/>
                <a:latin typeface="Arial Narrow"/>
                <a:ea typeface="+mn-ea"/>
                <a:cs typeface="Arial Narrow"/>
              </a:rPr>
              <a:t>Natural Convection Shutdown Heat Removal Test Facility (NSTF) - ANL</a:t>
            </a:r>
          </a:p>
        </p:txBody>
      </p:sp>
      <p:sp>
        <p:nvSpPr>
          <p:cNvPr id="32" name="Slide Number Placeholder 2">
            <a:extLst>
              <a:ext uri="{FF2B5EF4-FFF2-40B4-BE49-F238E27FC236}">
                <a16:creationId xmlns:a16="http://schemas.microsoft.com/office/drawing/2014/main" id="{AFE33FBC-BDDE-59EB-C04E-3497EF822B4F}"/>
              </a:ext>
            </a:extLst>
          </p:cNvPr>
          <p:cNvSpPr>
            <a:spLocks noGrp="1"/>
          </p:cNvSpPr>
          <p:nvPr>
            <p:ph type="sldNum" sz="quarter" idx="12"/>
          </p:nvPr>
        </p:nvSpPr>
        <p:spPr>
          <a:xfrm>
            <a:off x="11494348" y="6392687"/>
            <a:ext cx="404141" cy="30780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885C13-66A5-4D66-A6C2-319BA5063639}" type="slidenum">
              <a:rPr kumimoji="0" lang="en-US" sz="1600" b="0" i="0" u="none" strike="noStrike" kern="1200" cap="none" spc="0" normalizeH="0" baseline="0" noProof="0" smtClean="0">
                <a:ln>
                  <a:noFill/>
                </a:ln>
                <a:solidFill>
                  <a:srgbClr val="02617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600" b="0" i="0" u="none" strike="noStrike" kern="1200" cap="none" spc="0" normalizeH="0" baseline="0" noProof="0" dirty="0">
              <a:ln>
                <a:noFill/>
              </a:ln>
              <a:solidFill>
                <a:srgbClr val="02617F"/>
              </a:solidFill>
              <a:effectLs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id="{F2DBB92F-FB6C-61EC-10F5-5F493C992A3B}"/>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flipH="1">
            <a:off x="4883392" y="3329381"/>
            <a:ext cx="1059172" cy="775148"/>
          </a:xfrm>
          <a:prstGeom prst="rect">
            <a:avLst/>
          </a:prstGeom>
          <a:scene3d>
            <a:camera prst="orthographicFront"/>
            <a:lightRig rig="threePt" dir="t"/>
          </a:scene3d>
          <a:sp3d>
            <a:bevelT/>
          </a:sp3d>
        </p:spPr>
      </p:pic>
      <p:sp>
        <p:nvSpPr>
          <p:cNvPr id="37" name="TextBox 2">
            <a:extLst>
              <a:ext uri="{FF2B5EF4-FFF2-40B4-BE49-F238E27FC236}">
                <a16:creationId xmlns:a16="http://schemas.microsoft.com/office/drawing/2014/main" id="{58EFD369-1BCB-ED64-EFDE-4E5949D6B4E5}"/>
              </a:ext>
            </a:extLst>
          </p:cNvPr>
          <p:cNvSpPr txBox="1"/>
          <p:nvPr/>
        </p:nvSpPr>
        <p:spPr>
          <a:xfrm rot="10800000" flipV="1">
            <a:off x="4798053" y="4181060"/>
            <a:ext cx="1328052" cy="344369"/>
          </a:xfrm>
          <a:prstGeom prst="rect">
            <a:avLst/>
          </a:prstGeom>
        </p:spPr>
        <p:txBody>
          <a:bodyPr vert="horz" wrap="square"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3D mapping of material property variation</a:t>
            </a:r>
            <a:endParaRPr kumimoji="0" lang="en-US" sz="1100" b="1" i="0" u="none" strike="noStrike" kern="1200" cap="none" spc="0" normalizeH="0" baseline="0" noProof="0">
              <a:ln>
                <a:noFill/>
              </a:ln>
              <a:solidFill>
                <a:srgbClr val="080808"/>
              </a:solidFill>
              <a:effectLst/>
              <a:uLnTx/>
              <a:uFillTx/>
              <a:latin typeface="Arial Narrow"/>
              <a:ea typeface="+mn-ea"/>
              <a:cs typeface="Arial Narrow"/>
            </a:endParaRPr>
          </a:p>
        </p:txBody>
      </p:sp>
      <p:pic>
        <p:nvPicPr>
          <p:cNvPr id="39" name="Picture 38">
            <a:extLst>
              <a:ext uri="{FF2B5EF4-FFF2-40B4-BE49-F238E27FC236}">
                <a16:creationId xmlns:a16="http://schemas.microsoft.com/office/drawing/2014/main" id="{3CEF9BFE-8300-EA8D-1821-310D7B62E90F}"/>
              </a:ext>
            </a:extLst>
          </p:cNvPr>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9423044" y="3553930"/>
            <a:ext cx="1604648" cy="2057806"/>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41" name="Rectangle 40">
            <a:extLst>
              <a:ext uri="{FF2B5EF4-FFF2-40B4-BE49-F238E27FC236}">
                <a16:creationId xmlns:a16="http://schemas.microsoft.com/office/drawing/2014/main" id="{FD697F53-1E3A-1EC6-7510-D6DDCE10F56E}"/>
              </a:ext>
            </a:extLst>
          </p:cNvPr>
          <p:cNvSpPr/>
          <p:nvPr/>
        </p:nvSpPr>
        <p:spPr>
          <a:xfrm>
            <a:off x="70502" y="5890454"/>
            <a:ext cx="2671309" cy="48490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2617F"/>
                </a:solidFill>
                <a:effectLst/>
                <a:uLnTx/>
                <a:uFillTx/>
                <a:latin typeface="Arial" panose="020B0604020202020204"/>
                <a:ea typeface="ＭＳ Ｐゴシック" panose="020B0600070205080204" pitchFamily="34" charset="-128"/>
                <a:cs typeface="+mn-cs"/>
              </a:rPr>
              <a:t>TRISO Fuel Development and Qualification</a:t>
            </a:r>
          </a:p>
        </p:txBody>
      </p:sp>
      <p:sp>
        <p:nvSpPr>
          <p:cNvPr id="42" name="Rectangle 41">
            <a:extLst>
              <a:ext uri="{FF2B5EF4-FFF2-40B4-BE49-F238E27FC236}">
                <a16:creationId xmlns:a16="http://schemas.microsoft.com/office/drawing/2014/main" id="{CFD6BCC4-3297-89E3-8C16-804D97ADA54B}"/>
              </a:ext>
            </a:extLst>
          </p:cNvPr>
          <p:cNvSpPr/>
          <p:nvPr/>
        </p:nvSpPr>
        <p:spPr>
          <a:xfrm>
            <a:off x="3734347" y="6215580"/>
            <a:ext cx="1862886" cy="48490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2617F"/>
                </a:solidFill>
                <a:effectLst/>
                <a:uLnTx/>
                <a:uFillTx/>
                <a:latin typeface="Arial" panose="020B0604020202020204"/>
                <a:ea typeface="ＭＳ Ｐゴシック" panose="020B0600070205080204" pitchFamily="34" charset="-128"/>
                <a:cs typeface="+mn-cs"/>
              </a:rPr>
              <a:t>Graphite Qualification</a:t>
            </a:r>
          </a:p>
        </p:txBody>
      </p:sp>
      <p:sp>
        <p:nvSpPr>
          <p:cNvPr id="43" name="Rectangle 42">
            <a:extLst>
              <a:ext uri="{FF2B5EF4-FFF2-40B4-BE49-F238E27FC236}">
                <a16:creationId xmlns:a16="http://schemas.microsoft.com/office/drawing/2014/main" id="{0E2B2500-B7DC-EC1B-56AA-BBE98DF7C534}"/>
              </a:ext>
            </a:extLst>
          </p:cNvPr>
          <p:cNvSpPr/>
          <p:nvPr/>
        </p:nvSpPr>
        <p:spPr>
          <a:xfrm>
            <a:off x="6712465" y="5989991"/>
            <a:ext cx="1862886" cy="48490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2617F"/>
                </a:solidFill>
                <a:effectLst/>
                <a:uLnTx/>
                <a:uFillTx/>
                <a:latin typeface="Arial" panose="020B0604020202020204"/>
                <a:ea typeface="ＭＳ Ｐゴシック" panose="020B0600070205080204" pitchFamily="34" charset="-128"/>
                <a:cs typeface="+mn-cs"/>
              </a:rPr>
              <a:t>Advanced Materials Codification</a:t>
            </a:r>
          </a:p>
        </p:txBody>
      </p:sp>
      <p:sp>
        <p:nvSpPr>
          <p:cNvPr id="44" name="Rectangle 43">
            <a:extLst>
              <a:ext uri="{FF2B5EF4-FFF2-40B4-BE49-F238E27FC236}">
                <a16:creationId xmlns:a16="http://schemas.microsoft.com/office/drawing/2014/main" id="{F615FB4A-88C1-6437-9DDD-A1123FF99BDB}"/>
              </a:ext>
            </a:extLst>
          </p:cNvPr>
          <p:cNvSpPr/>
          <p:nvPr/>
        </p:nvSpPr>
        <p:spPr>
          <a:xfrm>
            <a:off x="9046078" y="6061845"/>
            <a:ext cx="2316828" cy="48490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2617F"/>
                </a:solidFill>
                <a:effectLst/>
                <a:uLnTx/>
                <a:uFillTx/>
                <a:latin typeface="Arial" panose="020B0604020202020204"/>
                <a:ea typeface="ＭＳ Ｐゴシック" panose="020B0600070205080204" pitchFamily="34" charset="-128"/>
                <a:cs typeface="+mn-cs"/>
              </a:rPr>
              <a:t>Experimental and Simulation Methods</a:t>
            </a:r>
          </a:p>
        </p:txBody>
      </p:sp>
    </p:spTree>
    <p:extLst>
      <p:ext uri="{BB962C8B-B14F-4D97-AF65-F5344CB8AC3E}">
        <p14:creationId xmlns:p14="http://schemas.microsoft.com/office/powerpoint/2010/main" val="25252509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66077" y="0"/>
            <a:ext cx="7293707" cy="901700"/>
          </a:xfrm>
        </p:spPr>
        <p:txBody>
          <a:bodyPr vert="horz" lIns="91440" tIns="45720" rIns="91440" bIns="45720" rtlCol="0" anchor="ctr">
            <a:normAutofit/>
          </a:bodyPr>
          <a:lstStyle/>
          <a:p>
            <a:r>
              <a:rPr lang="en-US" sz="3200" dirty="0"/>
              <a:t>Fast Reactor Research Program </a:t>
            </a:r>
          </a:p>
        </p:txBody>
      </p:sp>
      <p:sp>
        <p:nvSpPr>
          <p:cNvPr id="8" name="Content Placeholder 7"/>
          <p:cNvSpPr>
            <a:spLocks noGrp="1"/>
          </p:cNvSpPr>
          <p:nvPr>
            <p:ph idx="4294967295"/>
          </p:nvPr>
        </p:nvSpPr>
        <p:spPr>
          <a:xfrm>
            <a:off x="298114" y="940189"/>
            <a:ext cx="7800975" cy="4978400"/>
          </a:xfrm>
        </p:spPr>
        <p:txBody>
          <a:bodyPr vert="horz" lIns="91440" tIns="45720" rIns="91440" bIns="45720" rtlCol="0" anchor="t">
            <a:normAutofit/>
          </a:bodyPr>
          <a:lstStyle/>
          <a:p>
            <a:pPr marL="0" indent="0" fontAlgn="base">
              <a:spcBef>
                <a:spcPct val="0"/>
              </a:spcBef>
              <a:spcAft>
                <a:spcPts val="600"/>
              </a:spcAft>
              <a:buNone/>
            </a:pPr>
            <a:r>
              <a:rPr lang="en-US" sz="1600" b="1">
                <a:solidFill>
                  <a:schemeClr val="accent1"/>
                </a:solidFill>
              </a:rPr>
              <a:t>For commercial deployment of fast reactors, stakeholders have identified </a:t>
            </a:r>
            <a:r>
              <a:rPr lang="en-US" sz="1600" b="1" u="sng">
                <a:solidFill>
                  <a:schemeClr val="accent1"/>
                </a:solidFill>
              </a:rPr>
              <a:t>two recurring needs</a:t>
            </a:r>
            <a:r>
              <a:rPr lang="en-US" sz="1600" b="1">
                <a:solidFill>
                  <a:schemeClr val="accent1"/>
                </a:solidFill>
              </a:rPr>
              <a:t>:</a:t>
            </a:r>
          </a:p>
          <a:p>
            <a:pPr lvl="1">
              <a:lnSpc>
                <a:spcPct val="110000"/>
              </a:lnSpc>
              <a:spcAft>
                <a:spcPts val="600"/>
              </a:spcAft>
              <a:buFont typeface="Arial" panose="020B0604020202020204" pitchFamily="34" charset="0"/>
              <a:buChar char="•"/>
            </a:pPr>
            <a:r>
              <a:rPr lang="en-US" sz="1500"/>
              <a:t>Addressing technical challenges to reduce capital costs and improve economic competitiveness</a:t>
            </a:r>
            <a:endParaRPr lang="en-US" sz="1500">
              <a:cs typeface="Arial" panose="020B0604020202020204"/>
            </a:endParaRPr>
          </a:p>
          <a:p>
            <a:pPr lvl="1">
              <a:lnSpc>
                <a:spcPct val="110000"/>
              </a:lnSpc>
              <a:spcAft>
                <a:spcPts val="600"/>
              </a:spcAft>
              <a:buFont typeface="Arial" panose="020B0604020202020204" pitchFamily="34" charset="0"/>
              <a:buChar char="•"/>
            </a:pPr>
            <a:r>
              <a:rPr lang="en-US" sz="1500"/>
              <a:t>Providing validated experimental and operational data supporting fast reactor licensing cases</a:t>
            </a:r>
            <a:endParaRPr lang="en-US" sz="1500">
              <a:cs typeface="Arial" panose="020B0604020202020204"/>
            </a:endParaRPr>
          </a:p>
          <a:p>
            <a:pPr marL="0" indent="0" fontAlgn="base">
              <a:spcBef>
                <a:spcPct val="0"/>
              </a:spcBef>
              <a:spcAft>
                <a:spcPts val="600"/>
              </a:spcAft>
              <a:buNone/>
            </a:pPr>
            <a:r>
              <a:rPr lang="en-US" sz="1600" b="1">
                <a:solidFill>
                  <a:schemeClr val="accent1"/>
                </a:solidFill>
              </a:rPr>
              <a:t>High-priority R&amp;D areas:</a:t>
            </a:r>
          </a:p>
          <a:p>
            <a:pPr marL="0" indent="0">
              <a:buNone/>
            </a:pPr>
            <a:endParaRPr lang="en-US" sz="1400"/>
          </a:p>
        </p:txBody>
      </p:sp>
      <p:sp>
        <p:nvSpPr>
          <p:cNvPr id="27" name="Slide Number Placeholder 2">
            <a:extLst>
              <a:ext uri="{FF2B5EF4-FFF2-40B4-BE49-F238E27FC236}">
                <a16:creationId xmlns:a16="http://schemas.microsoft.com/office/drawing/2014/main" id="{A141D710-4405-F8BA-FFC6-5E0B74CDEC7F}"/>
              </a:ext>
            </a:extLst>
          </p:cNvPr>
          <p:cNvSpPr>
            <a:spLocks noGrp="1"/>
          </p:cNvSpPr>
          <p:nvPr>
            <p:ph type="sldNum" sz="quarter" idx="4294967295"/>
          </p:nvPr>
        </p:nvSpPr>
        <p:spPr>
          <a:xfrm>
            <a:off x="11799888" y="6392863"/>
            <a:ext cx="392112" cy="3079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885C13-66A5-4D66-A6C2-319BA5063639}" type="slidenum">
              <a:rPr kumimoji="0" lang="en-US" sz="1600" b="0" i="0" u="none" strike="noStrike" kern="1200" cap="none" spc="0" normalizeH="0" baseline="0" noProof="0" smtClean="0">
                <a:ln>
                  <a:noFill/>
                </a:ln>
                <a:solidFill>
                  <a:srgbClr val="02617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600" b="0" i="0" u="none" strike="noStrike" kern="1200" cap="none" spc="0" normalizeH="0" baseline="0" noProof="0">
              <a:ln>
                <a:noFill/>
              </a:ln>
              <a:solidFill>
                <a:srgbClr val="02617F"/>
              </a:solidFill>
              <a:effectLst/>
              <a:uLnTx/>
              <a:uFillTx/>
              <a:latin typeface="Calibri" panose="020F0502020204030204"/>
              <a:ea typeface="+mn-ea"/>
              <a:cs typeface="+mn-cs"/>
            </a:endParaRPr>
          </a:p>
        </p:txBody>
      </p:sp>
      <p:sp>
        <p:nvSpPr>
          <p:cNvPr id="3" name="TextBox 2"/>
          <p:cNvSpPr txBox="1"/>
          <p:nvPr/>
        </p:nvSpPr>
        <p:spPr>
          <a:xfrm>
            <a:off x="7848600" y="3910890"/>
            <a:ext cx="1447800" cy="813510"/>
          </a:xfrm>
          <a:prstGeom prst="rect">
            <a:avLst/>
          </a:prstGeom>
        </p:spPr>
        <p:txBody>
          <a:bodyPr vert="horz" wrap="square" lIns="91440" tIns="45720" rIns="91440" bIns="45720" rtlCol="0">
            <a:normAutofit/>
          </a:bodyPr>
          <a:lstStyle/>
          <a:p>
            <a:pPr marL="0" marR="0" lvl="0" indent="0" algn="l" defTabSz="457200" rtl="0" eaLnBrk="0" fontAlgn="base" latinLnBrk="0" hangingPunct="0">
              <a:lnSpc>
                <a:spcPct val="100000"/>
              </a:lnSpc>
              <a:spcBef>
                <a:spcPct val="20000"/>
              </a:spcBef>
              <a:spcAft>
                <a:spcPct val="0"/>
              </a:spcAft>
              <a:buClrTx/>
              <a:buSzTx/>
              <a:buFontTx/>
              <a:buNone/>
              <a:tabLst/>
              <a:defRPr/>
            </a:pPr>
            <a:endParaRPr kumimoji="0" lang="en-US" sz="2323" b="1" i="0" u="none" strike="noStrike" kern="1200" cap="none" spc="0" normalizeH="0" baseline="0" noProof="0">
              <a:ln>
                <a:noFill/>
              </a:ln>
              <a:solidFill>
                <a:srgbClr val="000000"/>
              </a:solidFill>
              <a:effectLst/>
              <a:uLnTx/>
              <a:uFillTx/>
              <a:latin typeface="Arial Narrow"/>
              <a:ea typeface="+mn-ea"/>
              <a:cs typeface="Arial Narrow"/>
            </a:endParaRPr>
          </a:p>
        </p:txBody>
      </p:sp>
      <p:pic>
        <p:nvPicPr>
          <p:cNvPr id="6" name="Picture 9">
            <a:extLst>
              <a:ext uri="{FF2B5EF4-FFF2-40B4-BE49-F238E27FC236}">
                <a16:creationId xmlns:a16="http://schemas.microsoft.com/office/drawing/2014/main" id="{D446CAC9-D0C2-C1E1-8C63-5CB5D7E5F8F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63967" y="3425980"/>
            <a:ext cx="2743200" cy="2491831"/>
          </a:xfrm>
          <a:prstGeom prst="rect">
            <a:avLst/>
          </a:prstGeom>
        </p:spPr>
      </p:pic>
      <p:sp>
        <p:nvSpPr>
          <p:cNvPr id="11" name="TextBox 10">
            <a:extLst>
              <a:ext uri="{FF2B5EF4-FFF2-40B4-BE49-F238E27FC236}">
                <a16:creationId xmlns:a16="http://schemas.microsoft.com/office/drawing/2014/main" id="{12D4DC8F-6F6F-B5FB-39B3-438230A56365}"/>
              </a:ext>
            </a:extLst>
          </p:cNvPr>
          <p:cNvSpPr txBox="1"/>
          <p:nvPr/>
        </p:nvSpPr>
        <p:spPr>
          <a:xfrm>
            <a:off x="298114" y="5698135"/>
            <a:ext cx="2743200" cy="584775"/>
          </a:xfrm>
          <a:prstGeom prst="rect">
            <a:avLst/>
          </a:prstGeom>
        </p:spPr>
        <p:txBody>
          <a:bodyPr vert="horz" wrap="square" lIns="91440" tIns="45720" rIns="91440" bIns="45720" rtlCol="0">
            <a:normAutofit/>
          </a:bodyPr>
          <a:lstStyle>
            <a:defPPr>
              <a:defRPr lang="en-US"/>
            </a:defPPr>
            <a:lvl1pPr marL="0" marR="0" indent="0" defTabSz="457200" eaLnBrk="1" fontAlgn="auto" latinLnBrk="0" hangingPunct="1">
              <a:lnSpc>
                <a:spcPct val="100000"/>
              </a:lnSpc>
              <a:spcBef>
                <a:spcPct val="20000"/>
              </a:spcBef>
              <a:spcAft>
                <a:spcPts val="0"/>
              </a:spcAft>
              <a:buClrTx/>
              <a:buSzTx/>
              <a:buFont typeface="Arial"/>
              <a:buNone/>
              <a:tabLst/>
              <a:defRPr sz="1400" b="1">
                <a:solidFill>
                  <a:srgbClr val="080808"/>
                </a:solidFill>
                <a:latin typeface="Arial Narrow"/>
                <a:cs typeface="Arial Narrow"/>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100" b="1" i="0" u="none" strike="noStrike" kern="1200" cap="none" spc="0" normalizeH="0" baseline="0" noProof="0" dirty="0">
                <a:ln>
                  <a:noFill/>
                </a:ln>
                <a:solidFill>
                  <a:srgbClr val="080808"/>
                </a:solidFill>
                <a:effectLst/>
                <a:uLnTx/>
                <a:uFillTx/>
                <a:latin typeface="Arial Narrow"/>
                <a:ea typeface="+mn-ea"/>
              </a:rPr>
              <a:t> Mechanisms Engineering Test Loop (METL) - ANL</a:t>
            </a:r>
          </a:p>
        </p:txBody>
      </p:sp>
      <p:pic>
        <p:nvPicPr>
          <p:cNvPr id="14" name="object 4">
            <a:extLst>
              <a:ext uri="{FF2B5EF4-FFF2-40B4-BE49-F238E27FC236}">
                <a16:creationId xmlns:a16="http://schemas.microsoft.com/office/drawing/2014/main" id="{21D5BF3D-8E2F-16D4-224A-93D60580542D}"/>
              </a:ext>
            </a:extLst>
          </p:cNvPr>
          <p:cNvPicPr/>
          <p:nvPr/>
        </p:nvPicPr>
        <p:blipFill>
          <a:blip r:embed="rId4" cstate="screen">
            <a:extLst>
              <a:ext uri="{28A0092B-C50C-407E-A947-70E740481C1C}">
                <a14:useLocalDpi xmlns:a14="http://schemas.microsoft.com/office/drawing/2010/main" val="0"/>
              </a:ext>
            </a:extLst>
          </a:blip>
          <a:stretch>
            <a:fillRect/>
          </a:stretch>
        </p:blipFill>
        <p:spPr>
          <a:xfrm>
            <a:off x="3453337" y="3344818"/>
            <a:ext cx="2363723" cy="1333487"/>
          </a:xfrm>
          <a:prstGeom prst="rect">
            <a:avLst/>
          </a:prstGeom>
        </p:spPr>
      </p:pic>
      <p:grpSp>
        <p:nvGrpSpPr>
          <p:cNvPr id="16" name="object 2">
            <a:extLst>
              <a:ext uri="{FF2B5EF4-FFF2-40B4-BE49-F238E27FC236}">
                <a16:creationId xmlns:a16="http://schemas.microsoft.com/office/drawing/2014/main" id="{4DAE7CE1-D36A-E1C4-5AF1-8F370F3CB088}"/>
              </a:ext>
            </a:extLst>
          </p:cNvPr>
          <p:cNvGrpSpPr/>
          <p:nvPr/>
        </p:nvGrpSpPr>
        <p:grpSpPr>
          <a:xfrm>
            <a:off x="6879616" y="3572900"/>
            <a:ext cx="2192730" cy="905255"/>
            <a:chOff x="5295900" y="1722120"/>
            <a:chExt cx="3654550" cy="1508759"/>
          </a:xfrm>
        </p:grpSpPr>
        <p:pic>
          <p:nvPicPr>
            <p:cNvPr id="17" name="object 3">
              <a:extLst>
                <a:ext uri="{FF2B5EF4-FFF2-40B4-BE49-F238E27FC236}">
                  <a16:creationId xmlns:a16="http://schemas.microsoft.com/office/drawing/2014/main" id="{EADD234E-60D3-0D74-C015-800B6A8C2E8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295900" y="1761744"/>
              <a:ext cx="1828787" cy="990599"/>
            </a:xfrm>
            <a:prstGeom prst="rect">
              <a:avLst/>
            </a:prstGeom>
          </p:spPr>
        </p:pic>
        <p:pic>
          <p:nvPicPr>
            <p:cNvPr id="18" name="object 4">
              <a:extLst>
                <a:ext uri="{FF2B5EF4-FFF2-40B4-BE49-F238E27FC236}">
                  <a16:creationId xmlns:a16="http://schemas.microsoft.com/office/drawing/2014/main" id="{A3ECCBA1-8C6F-91A4-50B1-B4DDCD4171C7}"/>
                </a:ext>
              </a:extLst>
            </p:cNvPr>
            <p:cNvPicPr/>
            <p:nvPr/>
          </p:nvPicPr>
          <p:blipFill>
            <a:blip r:embed="rId6" cstate="screen">
              <a:extLst>
                <a:ext uri="{28A0092B-C50C-407E-A947-70E740481C1C}">
                  <a14:useLocalDpi xmlns:a14="http://schemas.microsoft.com/office/drawing/2010/main" val="0"/>
                </a:ext>
              </a:extLst>
            </a:blip>
            <a:stretch>
              <a:fillRect/>
            </a:stretch>
          </p:blipFill>
          <p:spPr>
            <a:xfrm>
              <a:off x="6877811" y="1722120"/>
              <a:ext cx="2072639" cy="1508759"/>
            </a:xfrm>
            <a:prstGeom prst="rect">
              <a:avLst/>
            </a:prstGeom>
          </p:spPr>
        </p:pic>
      </p:grpSp>
      <p:pic>
        <p:nvPicPr>
          <p:cNvPr id="20" name="Picture 19">
            <a:extLst>
              <a:ext uri="{FF2B5EF4-FFF2-40B4-BE49-F238E27FC236}">
                <a16:creationId xmlns:a16="http://schemas.microsoft.com/office/drawing/2014/main" id="{DAF8F376-5E69-8E24-9E2E-16251BF434EB}"/>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9877874" y="3908351"/>
            <a:ext cx="1712595" cy="1640205"/>
          </a:xfrm>
          <a:prstGeom prst="rect">
            <a:avLst/>
          </a:prstGeom>
        </p:spPr>
      </p:pic>
      <p:grpSp>
        <p:nvGrpSpPr>
          <p:cNvPr id="22" name="Group 21">
            <a:extLst>
              <a:ext uri="{FF2B5EF4-FFF2-40B4-BE49-F238E27FC236}">
                <a16:creationId xmlns:a16="http://schemas.microsoft.com/office/drawing/2014/main" id="{3C9AE710-C483-3315-849F-72913887F83F}"/>
              </a:ext>
            </a:extLst>
          </p:cNvPr>
          <p:cNvGrpSpPr>
            <a:grpSpLocks noChangeAspect="1"/>
          </p:cNvGrpSpPr>
          <p:nvPr/>
        </p:nvGrpSpPr>
        <p:grpSpPr>
          <a:xfrm>
            <a:off x="2734777" y="4986163"/>
            <a:ext cx="4597526" cy="1213006"/>
            <a:chOff x="6427657" y="4460085"/>
            <a:chExt cx="5764344" cy="1520856"/>
          </a:xfrm>
        </p:grpSpPr>
        <p:pic>
          <p:nvPicPr>
            <p:cNvPr id="23" name="Picture 22" descr="A picture containing indoor, wooden, dining table&#10;&#10;Description automatically generated">
              <a:extLst>
                <a:ext uri="{FF2B5EF4-FFF2-40B4-BE49-F238E27FC236}">
                  <a16:creationId xmlns:a16="http://schemas.microsoft.com/office/drawing/2014/main" id="{321BF30A-6C10-48AE-B324-C59C2B1ADAA3}"/>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9515060" y="4460085"/>
              <a:ext cx="2057400" cy="1096380"/>
            </a:xfrm>
            <a:prstGeom prst="rect">
              <a:avLst/>
            </a:prstGeom>
          </p:spPr>
        </p:pic>
        <p:pic>
          <p:nvPicPr>
            <p:cNvPr id="24" name="Picture 23">
              <a:extLst>
                <a:ext uri="{FF2B5EF4-FFF2-40B4-BE49-F238E27FC236}">
                  <a16:creationId xmlns:a16="http://schemas.microsoft.com/office/drawing/2014/main" id="{2C1C1E9A-3589-4D69-A31E-E01F17BDE75B}"/>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6981351" y="4460085"/>
              <a:ext cx="1828800" cy="1090097"/>
            </a:xfrm>
            <a:prstGeom prst="rect">
              <a:avLst/>
            </a:prstGeom>
          </p:spPr>
        </p:pic>
        <p:sp>
          <p:nvSpPr>
            <p:cNvPr id="25" name="TextBox 2">
              <a:extLst>
                <a:ext uri="{FF2B5EF4-FFF2-40B4-BE49-F238E27FC236}">
                  <a16:creationId xmlns:a16="http://schemas.microsoft.com/office/drawing/2014/main" id="{6E6AFEAF-3D7B-91A0-68D1-EBAF3F594D2D}"/>
                </a:ext>
              </a:extLst>
            </p:cNvPr>
            <p:cNvSpPr txBox="1"/>
            <p:nvPr/>
          </p:nvSpPr>
          <p:spPr>
            <a:xfrm>
              <a:off x="6427657" y="5556465"/>
              <a:ext cx="5764344" cy="424476"/>
            </a:xfrm>
            <a:prstGeom prst="rect">
              <a:avLst/>
            </a:prstGeom>
          </p:spPr>
          <p:txBody>
            <a:bodyPr vert="horz" wrap="square" lIns="91440" tIns="45720" rIns="91440" bIns="45720" rtlCol="0">
              <a:normAutofit/>
            </a:bodyPr>
            <a:lstStyle>
              <a:defPPr>
                <a:defRPr lang="en-US"/>
              </a:defPPr>
              <a:lvl1pPr marL="0" marR="0" indent="0" defTabSz="457200" eaLnBrk="1" fontAlgn="auto" latinLnBrk="0" hangingPunct="1">
                <a:lnSpc>
                  <a:spcPct val="100000"/>
                </a:lnSpc>
                <a:spcBef>
                  <a:spcPct val="20000"/>
                </a:spcBef>
                <a:spcAft>
                  <a:spcPts val="0"/>
                </a:spcAft>
                <a:buClrTx/>
                <a:buSzTx/>
                <a:buFont typeface="Arial"/>
                <a:buNone/>
                <a:tabLst/>
                <a:defRPr sz="1100" b="1">
                  <a:solidFill>
                    <a:srgbClr val="080808"/>
                  </a:solidFill>
                  <a:latin typeface="Arial Narrow"/>
                  <a:cs typeface="Arial Narrow"/>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100" b="1" i="0" u="none" strike="noStrike" kern="1200" cap="none" spc="0" normalizeH="0" baseline="0" noProof="0">
                  <a:ln>
                    <a:noFill/>
                  </a:ln>
                  <a:solidFill>
                    <a:srgbClr val="080808"/>
                  </a:solidFill>
                  <a:effectLst/>
                  <a:uLnTx/>
                  <a:uFillTx/>
                  <a:latin typeface="Arial Narrow"/>
                  <a:ea typeface="+mn-ea"/>
                </a:rPr>
                <a:t>Alloy 709 plates from commercial heats</a:t>
              </a:r>
            </a:p>
          </p:txBody>
        </p:sp>
      </p:grpSp>
      <p:sp>
        <p:nvSpPr>
          <p:cNvPr id="26" name="TextBox 2">
            <a:extLst>
              <a:ext uri="{FF2B5EF4-FFF2-40B4-BE49-F238E27FC236}">
                <a16:creationId xmlns:a16="http://schemas.microsoft.com/office/drawing/2014/main" id="{51EB7A24-DFEA-761B-EEB6-1ED9247948FE}"/>
              </a:ext>
            </a:extLst>
          </p:cNvPr>
          <p:cNvSpPr txBox="1"/>
          <p:nvPr/>
        </p:nvSpPr>
        <p:spPr>
          <a:xfrm rot="10800000" flipV="1">
            <a:off x="3453337" y="4387351"/>
            <a:ext cx="2188442" cy="370705"/>
          </a:xfrm>
          <a:prstGeom prst="rect">
            <a:avLst/>
          </a:prstGeom>
        </p:spPr>
        <p:txBody>
          <a:bodyPr vert="horz" wrap="square"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a:ln>
                  <a:noFill/>
                </a:ln>
                <a:solidFill>
                  <a:srgbClr val="FFFFFF"/>
                </a:solidFill>
                <a:effectLst/>
                <a:uLnTx/>
                <a:uFillTx/>
                <a:latin typeface="Arial Narrow"/>
                <a:ea typeface="+mn-ea"/>
                <a:cs typeface="Arial Narrow"/>
              </a:rPr>
              <a:t>Creep Testing</a:t>
            </a:r>
          </a:p>
        </p:txBody>
      </p:sp>
      <p:sp>
        <p:nvSpPr>
          <p:cNvPr id="28" name="Rectangle 27">
            <a:extLst>
              <a:ext uri="{FF2B5EF4-FFF2-40B4-BE49-F238E27FC236}">
                <a16:creationId xmlns:a16="http://schemas.microsoft.com/office/drawing/2014/main" id="{9582AC68-AA4B-A852-CBB1-C59F6FFF9D41}"/>
              </a:ext>
            </a:extLst>
          </p:cNvPr>
          <p:cNvSpPr/>
          <p:nvPr/>
        </p:nvSpPr>
        <p:spPr>
          <a:xfrm>
            <a:off x="439939" y="6246802"/>
            <a:ext cx="1862886" cy="48490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2617F"/>
                </a:solidFill>
                <a:effectLst/>
                <a:uLnTx/>
                <a:uFillTx/>
                <a:latin typeface="Arial" panose="020B0604020202020204"/>
                <a:ea typeface="ＭＳ Ｐゴシック" panose="020B0600070205080204" pitchFamily="34" charset="-128"/>
                <a:cs typeface="+mn-cs"/>
              </a:rPr>
              <a:t>Component Testing</a:t>
            </a:r>
          </a:p>
        </p:txBody>
      </p:sp>
      <p:sp>
        <p:nvSpPr>
          <p:cNvPr id="29" name="Rectangle 28">
            <a:extLst>
              <a:ext uri="{FF2B5EF4-FFF2-40B4-BE49-F238E27FC236}">
                <a16:creationId xmlns:a16="http://schemas.microsoft.com/office/drawing/2014/main" id="{AA5A099A-0F69-8297-9FD3-39C5479373BD}"/>
              </a:ext>
            </a:extLst>
          </p:cNvPr>
          <p:cNvSpPr/>
          <p:nvPr/>
        </p:nvSpPr>
        <p:spPr>
          <a:xfrm>
            <a:off x="3768514" y="6224690"/>
            <a:ext cx="1862886" cy="48490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2617F"/>
                </a:solidFill>
                <a:effectLst/>
                <a:uLnTx/>
                <a:uFillTx/>
                <a:latin typeface="Arial" panose="020B0604020202020204"/>
                <a:ea typeface="ＭＳ Ｐゴシック" panose="020B0600070205080204" pitchFamily="34" charset="-128"/>
                <a:cs typeface="+mn-cs"/>
              </a:rPr>
              <a:t>Material Qualification</a:t>
            </a:r>
          </a:p>
        </p:txBody>
      </p:sp>
      <p:sp>
        <p:nvSpPr>
          <p:cNvPr id="30" name="Rectangle 29">
            <a:extLst>
              <a:ext uri="{FF2B5EF4-FFF2-40B4-BE49-F238E27FC236}">
                <a16:creationId xmlns:a16="http://schemas.microsoft.com/office/drawing/2014/main" id="{0E6660DA-2CD3-4BAC-155E-87D95B0752C3}"/>
              </a:ext>
            </a:extLst>
          </p:cNvPr>
          <p:cNvSpPr/>
          <p:nvPr/>
        </p:nvSpPr>
        <p:spPr>
          <a:xfrm>
            <a:off x="7422458" y="6217608"/>
            <a:ext cx="1862886" cy="48490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2617F"/>
                </a:solidFill>
                <a:effectLst/>
                <a:uLnTx/>
                <a:uFillTx/>
                <a:latin typeface="Arial" panose="020B0604020202020204"/>
                <a:ea typeface="ＭＳ Ｐゴシック" panose="020B0600070205080204" pitchFamily="34" charset="-128"/>
                <a:cs typeface="+mn-cs"/>
              </a:rPr>
              <a:t>Knowledge Preservation</a:t>
            </a:r>
          </a:p>
        </p:txBody>
      </p:sp>
      <p:sp>
        <p:nvSpPr>
          <p:cNvPr id="31" name="Rectangle 30">
            <a:extLst>
              <a:ext uri="{FF2B5EF4-FFF2-40B4-BE49-F238E27FC236}">
                <a16:creationId xmlns:a16="http://schemas.microsoft.com/office/drawing/2014/main" id="{9ECDA326-B5C4-65B8-632B-0DA30A7459C6}"/>
              </a:ext>
            </a:extLst>
          </p:cNvPr>
          <p:cNvSpPr/>
          <p:nvPr/>
        </p:nvSpPr>
        <p:spPr>
          <a:xfrm>
            <a:off x="9874779" y="6218348"/>
            <a:ext cx="1862886" cy="48490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2617F"/>
                </a:solidFill>
                <a:effectLst/>
                <a:uLnTx/>
                <a:uFillTx/>
                <a:latin typeface="Arial" panose="020B0604020202020204"/>
                <a:ea typeface="ＭＳ Ｐゴシック" panose="020B0600070205080204" pitchFamily="34" charset="-128"/>
                <a:cs typeface="+mn-cs"/>
              </a:rPr>
              <a:t>Methods, Modeling and Validation</a:t>
            </a:r>
          </a:p>
        </p:txBody>
      </p:sp>
      <p:pic>
        <p:nvPicPr>
          <p:cNvPr id="32" name="object 9">
            <a:extLst>
              <a:ext uri="{FF2B5EF4-FFF2-40B4-BE49-F238E27FC236}">
                <a16:creationId xmlns:a16="http://schemas.microsoft.com/office/drawing/2014/main" id="{FCDD41A6-CF81-B1D9-C7C8-895BC318BB6F}"/>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7421360" y="4896012"/>
            <a:ext cx="1683068" cy="951548"/>
          </a:xfrm>
          <a:prstGeom prst="rect">
            <a:avLst/>
          </a:prstGeom>
        </p:spPr>
      </p:pic>
    </p:spTree>
    <p:extLst>
      <p:ext uri="{BB962C8B-B14F-4D97-AF65-F5344CB8AC3E}">
        <p14:creationId xmlns:p14="http://schemas.microsoft.com/office/powerpoint/2010/main" val="17509815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6DF01B4A-3DA1-7A84-9C92-72EB9AB754F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392864" y="205262"/>
            <a:ext cx="5726322" cy="3134632"/>
          </a:xfrm>
          <a:prstGeom prst="rect">
            <a:avLst/>
          </a:prstGeom>
        </p:spPr>
      </p:pic>
      <p:pic>
        <p:nvPicPr>
          <p:cNvPr id="3" name="Picture 2" descr="A group of people standing on a sidewalk&#10;&#10;Description automatically generated with low confidence">
            <a:extLst>
              <a:ext uri="{FF2B5EF4-FFF2-40B4-BE49-F238E27FC236}">
                <a16:creationId xmlns:a16="http://schemas.microsoft.com/office/drawing/2014/main" id="{718E1029-0521-C034-829E-E38B55E2930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871598" y="3693700"/>
            <a:ext cx="5025569" cy="2816280"/>
          </a:xfrm>
          <a:prstGeom prst="rect">
            <a:avLst/>
          </a:prstGeom>
        </p:spPr>
      </p:pic>
      <p:sp>
        <p:nvSpPr>
          <p:cNvPr id="15" name="Title 6">
            <a:extLst>
              <a:ext uri="{FF2B5EF4-FFF2-40B4-BE49-F238E27FC236}">
                <a16:creationId xmlns:a16="http://schemas.microsoft.com/office/drawing/2014/main" id="{CA2AA4C0-5DF4-3CC4-1238-6407B2B0E1AF}"/>
              </a:ext>
            </a:extLst>
          </p:cNvPr>
          <p:cNvSpPr txBox="1">
            <a:spLocks/>
          </p:cNvSpPr>
          <p:nvPr/>
        </p:nvSpPr>
        <p:spPr>
          <a:xfrm>
            <a:off x="245101" y="372536"/>
            <a:ext cx="5104710" cy="1332089"/>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spc="-150">
                <a:solidFill>
                  <a:schemeClr val="tx2"/>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3200" b="0" i="0" u="none" strike="noStrike" kern="1200" cap="none" spc="-150" normalizeH="0" baseline="0" noProof="0" dirty="0">
                <a:ln>
                  <a:noFill/>
                </a:ln>
                <a:solidFill>
                  <a:srgbClr val="44546A"/>
                </a:solidFill>
                <a:effectLst/>
                <a:uLnTx/>
                <a:uFillTx/>
                <a:latin typeface="Arial Black" panose="020B0A04020102020204"/>
                <a:ea typeface="+mj-ea"/>
                <a:cs typeface="+mj-cs"/>
              </a:rPr>
              <a:t>Secretary of Energy visit to NE facilities at ANL </a:t>
            </a:r>
          </a:p>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3200" b="0" i="0" u="none" strike="noStrike" kern="1200" cap="none" spc="-150" normalizeH="0" baseline="0" noProof="0" dirty="0">
                <a:ln>
                  <a:noFill/>
                </a:ln>
                <a:solidFill>
                  <a:srgbClr val="44546A"/>
                </a:solidFill>
                <a:effectLst/>
                <a:uLnTx/>
                <a:uFillTx/>
                <a:latin typeface="Arial Black" panose="020B0A04020102020204"/>
                <a:ea typeface="+mj-ea"/>
                <a:cs typeface="+mj-cs"/>
              </a:rPr>
              <a:t>August 25-26, 2022</a:t>
            </a:r>
          </a:p>
        </p:txBody>
      </p:sp>
      <p:sp>
        <p:nvSpPr>
          <p:cNvPr id="17" name="TextBox 16">
            <a:extLst>
              <a:ext uri="{FF2B5EF4-FFF2-40B4-BE49-F238E27FC236}">
                <a16:creationId xmlns:a16="http://schemas.microsoft.com/office/drawing/2014/main" id="{D67A5E14-EAAB-60FA-0BCF-88D0D2E07056}"/>
              </a:ext>
            </a:extLst>
          </p:cNvPr>
          <p:cNvSpPr txBox="1"/>
          <p:nvPr/>
        </p:nvSpPr>
        <p:spPr>
          <a:xfrm>
            <a:off x="131121" y="5552842"/>
            <a:ext cx="5309222" cy="720467"/>
          </a:xfrm>
          <a:prstGeom prst="rect">
            <a:avLst/>
          </a:prstGeom>
        </p:spPr>
        <p:txBody>
          <a:bodyPr vert="horz" wrap="square" lIns="91440" tIns="45720" rIns="91440" bIns="45720" rtlCol="0" anchor="t">
            <a:normAutofit/>
          </a:bodyPr>
          <a:lstStyle>
            <a:defPPr>
              <a:defRPr lang="en-US"/>
            </a:defPPr>
            <a:lvl1pPr marL="0" marR="0" indent="0" defTabSz="457200" eaLnBrk="1" fontAlgn="auto" latinLnBrk="0" hangingPunct="1">
              <a:lnSpc>
                <a:spcPct val="100000"/>
              </a:lnSpc>
              <a:spcBef>
                <a:spcPct val="20000"/>
              </a:spcBef>
              <a:spcAft>
                <a:spcPts val="0"/>
              </a:spcAft>
              <a:buClrTx/>
              <a:buSzTx/>
              <a:buFont typeface="Arial"/>
              <a:buNone/>
              <a:tabLst/>
              <a:defRPr sz="1400" b="1">
                <a:solidFill>
                  <a:srgbClr val="080808"/>
                </a:solidFill>
                <a:latin typeface="Arial Narrow"/>
                <a:cs typeface="Arial Narrow"/>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600" b="1" i="0" u="none" strike="noStrike" kern="1200" cap="none" spc="0" normalizeH="0" baseline="0" noProof="0" dirty="0">
                <a:ln>
                  <a:noFill/>
                </a:ln>
                <a:solidFill>
                  <a:srgbClr val="080808"/>
                </a:solidFill>
                <a:effectLst/>
                <a:uLnTx/>
                <a:uFillTx/>
                <a:latin typeface="Arial Narrow"/>
                <a:ea typeface="+mn-ea"/>
              </a:rPr>
              <a:t> </a:t>
            </a:r>
            <a:r>
              <a:rPr kumimoji="0" lang="en-US" sz="1600" b="1" i="0" u="none" strike="noStrike" kern="1200" cap="none" spc="0" normalizeH="0" baseline="0" noProof="0">
                <a:ln>
                  <a:noFill/>
                </a:ln>
                <a:solidFill>
                  <a:srgbClr val="02617F"/>
                </a:solidFill>
                <a:effectLst/>
                <a:uLnTx/>
                <a:uFillTx/>
                <a:latin typeface="Arial Narrow"/>
                <a:ea typeface="+mn-ea"/>
                <a:hlinkClick r:id="rId5">
                  <a:extLst>
                    <a:ext uri="{A12FA001-AC4F-418D-AE19-62706E023703}">
                      <ahyp:hlinkClr xmlns:ahyp="http://schemas.microsoft.com/office/drawing/2018/hyperlinkcolor" val="tx"/>
                    </a:ext>
                  </a:extLst>
                </a:hlinkClick>
              </a:rPr>
              <a:t>Mechanisms Engineering Test Loop Facility (METL) </a:t>
            </a:r>
            <a:r>
              <a:rPr kumimoji="0" lang="en-US" sz="1600" b="1" i="0" u="none" strike="noStrike" kern="1200" cap="none" spc="0" normalizeH="0" baseline="0" noProof="0">
                <a:ln>
                  <a:noFill/>
                </a:ln>
                <a:solidFill>
                  <a:srgbClr val="080808"/>
                </a:solidFill>
                <a:effectLst/>
                <a:uLnTx/>
                <a:uFillTx/>
                <a:latin typeface="Arial Narrow"/>
                <a:ea typeface="+mn-ea"/>
              </a:rPr>
              <a:t>and the </a:t>
            </a:r>
            <a:r>
              <a:rPr kumimoji="0" lang="en-US" sz="1600" b="1" i="0" u="none" strike="noStrike" kern="1200" cap="none" spc="0" normalizeH="0" baseline="0" noProof="0">
                <a:ln>
                  <a:noFill/>
                </a:ln>
                <a:solidFill>
                  <a:srgbClr val="080808"/>
                </a:solidFill>
                <a:effectLst/>
                <a:uLnTx/>
                <a:uFillTx/>
                <a:latin typeface="Arial Narrow"/>
                <a:ea typeface="+mn-ea"/>
                <a:hlinkClick r:id="rId6"/>
              </a:rPr>
              <a:t>Natural Convection Shutdown Heat Removal Test Facility (NSTF)</a:t>
            </a:r>
            <a:endParaRPr kumimoji="0" lang="en-US" sz="1600" b="1" i="0" u="none" strike="noStrike" kern="1200" cap="none" spc="0" normalizeH="0" baseline="0" noProof="0">
              <a:ln>
                <a:noFill/>
              </a:ln>
              <a:solidFill>
                <a:srgbClr val="080808"/>
              </a:solidFill>
              <a:effectLst/>
              <a:uLnTx/>
              <a:uFillTx/>
              <a:latin typeface="Arial Narrow"/>
              <a:ea typeface="+mn-ea"/>
            </a:endParaRPr>
          </a:p>
        </p:txBody>
      </p:sp>
      <p:sp>
        <p:nvSpPr>
          <p:cNvPr id="19" name="Slide Number Placeholder 2">
            <a:extLst>
              <a:ext uri="{FF2B5EF4-FFF2-40B4-BE49-F238E27FC236}">
                <a16:creationId xmlns:a16="http://schemas.microsoft.com/office/drawing/2014/main" id="{D197E7A8-9912-60AE-56A6-628C13BDADBC}"/>
              </a:ext>
            </a:extLst>
          </p:cNvPr>
          <p:cNvSpPr txBox="1">
            <a:spLocks/>
          </p:cNvSpPr>
          <p:nvPr/>
        </p:nvSpPr>
        <p:spPr>
          <a:xfrm>
            <a:off x="11494348" y="6392687"/>
            <a:ext cx="404141" cy="307802"/>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5pPr>
            <a:lvl6pPr marL="2286000" algn="l" defTabSz="914400" rtl="0" eaLnBrk="1" latinLnBrk="0" hangingPunct="1">
              <a:defRPr kern="1200">
                <a:solidFill>
                  <a:schemeClr val="tx1"/>
                </a:solidFill>
                <a:latin typeface="Franklin Gothic Book" panose="020B0503020102020204" pitchFamily="34" charset="0"/>
                <a:ea typeface="+mn-ea"/>
                <a:cs typeface="+mn-cs"/>
              </a:defRPr>
            </a:lvl6pPr>
            <a:lvl7pPr marL="2743200" algn="l" defTabSz="914400" rtl="0" eaLnBrk="1" latinLnBrk="0" hangingPunct="1">
              <a:defRPr kern="1200">
                <a:solidFill>
                  <a:schemeClr val="tx1"/>
                </a:solidFill>
                <a:latin typeface="Franklin Gothic Book" panose="020B0503020102020204" pitchFamily="34" charset="0"/>
                <a:ea typeface="+mn-ea"/>
                <a:cs typeface="+mn-cs"/>
              </a:defRPr>
            </a:lvl7pPr>
            <a:lvl8pPr marL="3200400" algn="l" defTabSz="914400" rtl="0" eaLnBrk="1" latinLnBrk="0" hangingPunct="1">
              <a:defRPr kern="1200">
                <a:solidFill>
                  <a:schemeClr val="tx1"/>
                </a:solidFill>
                <a:latin typeface="Franklin Gothic Book" panose="020B0503020102020204" pitchFamily="34" charset="0"/>
                <a:ea typeface="+mn-ea"/>
                <a:cs typeface="+mn-cs"/>
              </a:defRPr>
            </a:lvl8pPr>
            <a:lvl9pPr marL="3657600" algn="l" defTabSz="914400" rtl="0" eaLnBrk="1" latinLnBrk="0" hangingPunct="1">
              <a:defRPr kern="1200">
                <a:solidFill>
                  <a:schemeClr val="tx1"/>
                </a:solidFill>
                <a:latin typeface="Franklin Gothic Book" panose="020B0503020102020204" pitchFamily="34" charset="0"/>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885C13-66A5-4D66-A6C2-319BA5063639}" type="slidenum">
              <a:rPr kumimoji="0" lang="en-US" sz="1600" b="0" i="0" u="none" strike="noStrike" kern="1200" cap="none" spc="0" normalizeH="0" baseline="0" noProof="0" smtClean="0">
                <a:ln>
                  <a:noFill/>
                </a:ln>
                <a:solidFill>
                  <a:srgbClr val="02617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600" b="0" i="0" u="none" strike="noStrike" kern="1200" cap="none" spc="0" normalizeH="0" baseline="0" noProof="0" dirty="0">
              <a:ln>
                <a:noFill/>
              </a:ln>
              <a:solidFill>
                <a:srgbClr val="02617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41B7225-F5DA-C255-A7CD-CF3CCB397195}"/>
              </a:ext>
            </a:extLst>
          </p:cNvPr>
          <p:cNvSpPr txBox="1"/>
          <p:nvPr/>
        </p:nvSpPr>
        <p:spPr>
          <a:xfrm>
            <a:off x="5871598" y="6519446"/>
            <a:ext cx="502556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2617F"/>
                </a:solidFill>
                <a:effectLst/>
                <a:uLnTx/>
                <a:uFillTx/>
                <a:latin typeface="Arial Narrow"/>
                <a:ea typeface="+mn-ea"/>
                <a:cs typeface="Calibri"/>
                <a:hlinkClick r:id="rId7">
                  <a:extLst>
                    <a:ext uri="{A12FA001-AC4F-418D-AE19-62706E023703}">
                      <ahyp:hlinkClr xmlns:ahyp="http://schemas.microsoft.com/office/drawing/2018/hyperlinkcolor" val="tx"/>
                    </a:ext>
                  </a:extLst>
                </a:hlinkClick>
              </a:rPr>
              <a:t>Pilot-scale Electrorefining Facility</a:t>
            </a:r>
            <a:endParaRPr kumimoji="0" lang="en-US" sz="1600" b="1" i="0" u="none" strike="noStrike" kern="1200" cap="none" spc="0" normalizeH="0" baseline="0" noProof="0">
              <a:ln>
                <a:noFill/>
              </a:ln>
              <a:solidFill>
                <a:srgbClr val="02617F"/>
              </a:solidFill>
              <a:effectLst/>
              <a:uLnTx/>
              <a:uFillTx/>
              <a:latin typeface="Arial Narrow"/>
              <a:ea typeface="+mn-ea"/>
              <a:cs typeface="+mn-cs"/>
            </a:endParaRPr>
          </a:p>
        </p:txBody>
      </p:sp>
      <p:sp>
        <p:nvSpPr>
          <p:cNvPr id="7" name="TextBox 6">
            <a:extLst>
              <a:ext uri="{FF2B5EF4-FFF2-40B4-BE49-F238E27FC236}">
                <a16:creationId xmlns:a16="http://schemas.microsoft.com/office/drawing/2014/main" id="{73F6C91B-A8BC-167A-F009-3FD9F1BBB9F2}"/>
              </a:ext>
            </a:extLst>
          </p:cNvPr>
          <p:cNvSpPr txBox="1"/>
          <p:nvPr/>
        </p:nvSpPr>
        <p:spPr>
          <a:xfrm>
            <a:off x="5486707" y="3310870"/>
            <a:ext cx="640451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a:ea typeface="+mn-ea"/>
                <a:cs typeface="Calibri"/>
              </a:rPr>
              <a:t>Long Beamline Building (LBB) includes </a:t>
            </a:r>
            <a:r>
              <a:rPr kumimoji="0" lang="en-US" sz="1600" b="1" i="0" u="none" strike="noStrike" kern="1200" cap="none" spc="0" normalizeH="0" baseline="0" noProof="0" dirty="0">
                <a:ln>
                  <a:noFill/>
                </a:ln>
                <a:solidFill>
                  <a:srgbClr val="02617F"/>
                </a:solidFill>
                <a:effectLst/>
                <a:uLnTx/>
                <a:uFillTx/>
                <a:latin typeface="Arial Narrow"/>
                <a:ea typeface="+mn-ea"/>
                <a:cs typeface="Calibri"/>
                <a:hlinkClick r:id="rId8">
                  <a:extLst>
                    <a:ext uri="{A12FA001-AC4F-418D-AE19-62706E023703}">
                      <ahyp:hlinkClr xmlns:ahyp="http://schemas.microsoft.com/office/drawing/2018/hyperlinkcolor" val="tx"/>
                    </a:ext>
                  </a:extLst>
                </a:hlinkClick>
              </a:rPr>
              <a:t>Activated Materials Laboratory</a:t>
            </a:r>
            <a:r>
              <a:rPr kumimoji="0" lang="en-US" sz="1600" b="1" i="0" u="none" strike="noStrike" kern="1200" cap="none" spc="0" normalizeH="0" baseline="0" noProof="0" dirty="0">
                <a:ln>
                  <a:noFill/>
                </a:ln>
                <a:solidFill>
                  <a:srgbClr val="02617F"/>
                </a:solidFill>
                <a:effectLst/>
                <a:uLnTx/>
                <a:uFillTx/>
                <a:latin typeface="Arial Narrow"/>
                <a:ea typeface="+mn-ea"/>
                <a:cs typeface="Calibri"/>
              </a:rPr>
              <a:t> </a:t>
            </a:r>
            <a:r>
              <a:rPr kumimoji="0" lang="en-US" sz="1600" b="1" i="0" u="none" strike="noStrike" kern="1200" cap="none" spc="0" normalizeH="0" baseline="0" noProof="0" dirty="0">
                <a:ln>
                  <a:noFill/>
                </a:ln>
                <a:solidFill>
                  <a:srgbClr val="000000"/>
                </a:solidFill>
                <a:effectLst/>
                <a:uLnTx/>
                <a:uFillTx/>
                <a:latin typeface="Arial Narrow"/>
                <a:ea typeface="+mn-ea"/>
                <a:cs typeface="Calibri"/>
              </a:rPr>
              <a:t>(AML)</a:t>
            </a:r>
            <a:endParaRPr kumimoji="0" lang="en-US" sz="1600" b="1" i="0" u="none" strike="noStrike" kern="1200" cap="none" spc="0" normalizeH="0" baseline="0" noProof="0" dirty="0">
              <a:ln>
                <a:noFill/>
              </a:ln>
              <a:solidFill>
                <a:srgbClr val="000000"/>
              </a:solidFill>
              <a:effectLst/>
              <a:uLnTx/>
              <a:uFillTx/>
              <a:latin typeface="Arial Narrow"/>
              <a:ea typeface="+mn-ea"/>
              <a:cs typeface="+mn-cs"/>
            </a:endParaRPr>
          </a:p>
        </p:txBody>
      </p:sp>
      <p:pic>
        <p:nvPicPr>
          <p:cNvPr id="5" name="Picture 4">
            <a:extLst>
              <a:ext uri="{FF2B5EF4-FFF2-40B4-BE49-F238E27FC236}">
                <a16:creationId xmlns:a16="http://schemas.microsoft.com/office/drawing/2014/main" id="{1FE9DB82-DFB5-67CA-81DA-AD62F23C49E8}"/>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32614" y="2475913"/>
            <a:ext cx="5354093" cy="3009695"/>
          </a:xfrm>
          <a:prstGeom prst="rect">
            <a:avLst/>
          </a:prstGeom>
        </p:spPr>
      </p:pic>
    </p:spTree>
    <p:extLst>
      <p:ext uri="{BB962C8B-B14F-4D97-AF65-F5344CB8AC3E}">
        <p14:creationId xmlns:p14="http://schemas.microsoft.com/office/powerpoint/2010/main" val="2316297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551C6177-6012-E52C-9FD0-9319F7F9A545}"/>
              </a:ext>
            </a:extLst>
          </p:cNvPr>
          <p:cNvSpPr txBox="1"/>
          <p:nvPr/>
        </p:nvSpPr>
        <p:spPr>
          <a:xfrm>
            <a:off x="2428876" y="190501"/>
            <a:ext cx="7331075" cy="606425"/>
          </a:xfrm>
          <a:prstGeom prst="rect">
            <a:avLst/>
          </a:prstGeom>
        </p:spPr>
        <p:txBody>
          <a:bodyPr lIns="0" tIns="0" rIns="0" bIns="0">
            <a:spAutoFit/>
          </a:bodyPr>
          <a:lstStyle/>
          <a:p>
            <a:pPr marL="2540" algn="ctr">
              <a:lnSpc>
                <a:spcPts val="5225"/>
              </a:lnSpc>
              <a:defRPr/>
            </a:pPr>
            <a:r>
              <a:rPr sz="3600" b="1" i="1" dirty="0">
                <a:solidFill>
                  <a:prstClr val="black"/>
                </a:solidFill>
                <a:latin typeface="Arial"/>
                <a:ea typeface="ヒラギノ角ゴ Pro W3" charset="-128"/>
                <a:cs typeface="Arial"/>
              </a:rPr>
              <a:t>Definit</a:t>
            </a:r>
            <a:r>
              <a:rPr sz="3600" b="1" i="1" spc="10" dirty="0">
                <a:solidFill>
                  <a:prstClr val="black"/>
                </a:solidFill>
                <a:latin typeface="Arial"/>
                <a:ea typeface="ヒラギノ角ゴ Pro W3" charset="-128"/>
                <a:cs typeface="Arial"/>
              </a:rPr>
              <a:t>i</a:t>
            </a:r>
            <a:r>
              <a:rPr sz="3600" b="1" i="1" dirty="0">
                <a:solidFill>
                  <a:prstClr val="black"/>
                </a:solidFill>
                <a:latin typeface="Arial"/>
                <a:ea typeface="ヒラギノ角ゴ Pro W3" charset="-128"/>
                <a:cs typeface="Arial"/>
              </a:rPr>
              <a:t>on</a:t>
            </a:r>
            <a:r>
              <a:rPr lang="en-US" sz="3600" b="1" i="1" dirty="0">
                <a:solidFill>
                  <a:prstClr val="black"/>
                </a:solidFill>
                <a:latin typeface="Arial"/>
                <a:ea typeface="ヒラギノ角ゴ Pro W3" charset="-128"/>
                <a:cs typeface="Arial"/>
              </a:rPr>
              <a:t>-Particular Matter</a:t>
            </a:r>
            <a:endParaRPr sz="3600" b="1" dirty="0">
              <a:solidFill>
                <a:prstClr val="black"/>
              </a:solidFill>
              <a:latin typeface="Arial"/>
              <a:ea typeface="ヒラギノ角ゴ Pro W3" charset="-128"/>
              <a:cs typeface="Arial"/>
            </a:endParaRPr>
          </a:p>
        </p:txBody>
      </p:sp>
      <p:sp>
        <p:nvSpPr>
          <p:cNvPr id="13315" name="object 3">
            <a:extLst>
              <a:ext uri="{FF2B5EF4-FFF2-40B4-BE49-F238E27FC236}">
                <a16:creationId xmlns:a16="http://schemas.microsoft.com/office/drawing/2014/main" id="{847C4783-FECA-9A30-9D82-BA5DA05404EE}"/>
              </a:ext>
            </a:extLst>
          </p:cNvPr>
          <p:cNvSpPr txBox="1">
            <a:spLocks noChangeArrowheads="1"/>
          </p:cNvSpPr>
          <p:nvPr/>
        </p:nvSpPr>
        <p:spPr bwMode="auto">
          <a:xfrm>
            <a:off x="2289176" y="1790701"/>
            <a:ext cx="75469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55600" indent="-342900">
              <a:spcBef>
                <a:spcPct val="20000"/>
              </a:spcBef>
              <a:buFont typeface="Arial" panose="020B0604020202020204" pitchFamily="34" charset="0"/>
              <a:buChar char="•"/>
              <a:tabLst>
                <a:tab pos="355600" algn="l"/>
                <a:tab pos="287655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355600" algn="l"/>
                <a:tab pos="287655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355600" algn="l"/>
                <a:tab pos="287655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355600" algn="l"/>
                <a:tab pos="287655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355600" algn="l"/>
                <a:tab pos="287655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55600" algn="l"/>
                <a:tab pos="287655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55600" algn="l"/>
                <a:tab pos="287655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55600" algn="l"/>
                <a:tab pos="287655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55600" algn="l"/>
                <a:tab pos="2876550" algn="l"/>
              </a:tabLst>
              <a:defRPr sz="2000">
                <a:solidFill>
                  <a:schemeClr val="tx1"/>
                </a:solidFill>
                <a:latin typeface="Calibri" panose="020F0502020204030204" pitchFamily="34" charset="0"/>
              </a:defRPr>
            </a:lvl9pPr>
          </a:lstStyle>
          <a:p>
            <a:pPr>
              <a:spcBef>
                <a:spcPct val="0"/>
              </a:spcBef>
            </a:pPr>
            <a:r>
              <a:rPr lang="en-US" altLang="en-US" sz="2400" b="1" u="sng">
                <a:solidFill>
                  <a:prstClr val="black"/>
                </a:solidFill>
                <a:latin typeface="Arial" panose="020B0604020202020204" pitchFamily="34" charset="0"/>
                <a:ea typeface="ヒラギノ角ゴ Pro W3" charset="-128"/>
                <a:cs typeface="Arial" panose="020B0604020202020204" pitchFamily="34" charset="0"/>
              </a:rPr>
              <a:t>Particular matter </a:t>
            </a:r>
            <a:r>
              <a:rPr lang="en-US" altLang="en-US" sz="2400" b="1">
                <a:solidFill>
                  <a:prstClr val="black"/>
                </a:solidFill>
                <a:latin typeface="Arial" panose="020B0604020202020204" pitchFamily="34" charset="0"/>
                <a:ea typeface="ヒラギノ角ゴ Pro W3" charset="-128"/>
                <a:cs typeface="Arial" panose="020B0604020202020204" pitchFamily="34" charset="0"/>
              </a:rPr>
              <a:t>-- includes a judicial or other proceeding, application, request for a ruling or other determination, contract, claim, controversy, or investigation.	Generally, does not include rulemaking, formulation of general policy, standards or objectives, or other matters of general application.</a:t>
            </a:r>
          </a:p>
          <a:p>
            <a:pPr>
              <a:spcBef>
                <a:spcPct val="0"/>
              </a:spcBef>
            </a:pPr>
            <a:endParaRPr lang="en-US" altLang="en-US" sz="2400" b="1">
              <a:solidFill>
                <a:prstClr val="black"/>
              </a:solidFill>
              <a:latin typeface="Arial" panose="020B0604020202020204" pitchFamily="34" charset="0"/>
              <a:ea typeface="ヒラギノ角ゴ Pro W3" charset="-128"/>
              <a:cs typeface="Arial" panose="020B0604020202020204" pitchFamily="34" charset="0"/>
            </a:endParaRPr>
          </a:p>
          <a:p>
            <a:pPr>
              <a:spcBef>
                <a:spcPct val="0"/>
              </a:spcBef>
            </a:pPr>
            <a:r>
              <a:rPr lang="en-US" altLang="en-US" sz="2400" b="1">
                <a:solidFill>
                  <a:prstClr val="black"/>
                </a:solidFill>
                <a:latin typeface="Arial" panose="020B0604020202020204" pitchFamily="34" charset="0"/>
                <a:ea typeface="ヒラギノ角ゴ Pro W3" charset="-128"/>
                <a:cs typeface="Arial" panose="020B0604020202020204" pitchFamily="34" charset="0"/>
              </a:rPr>
              <a:t>But does include legislation and policymaking focused on a discrete and identifiable class of persons.</a:t>
            </a:r>
            <a:endParaRPr lang="en-US" altLang="en-US" sz="2400">
              <a:solidFill>
                <a:prstClr val="black"/>
              </a:solidFill>
              <a:latin typeface="Arial" panose="020B0604020202020204" pitchFamily="34" charset="0"/>
              <a:ea typeface="ヒラギノ角ゴ Pro W3" charset="-128"/>
              <a:cs typeface="Arial" panose="020B0604020202020204" pitchFamily="34" charset="0"/>
            </a:endParaRPr>
          </a:p>
          <a:p>
            <a:pPr>
              <a:lnSpc>
                <a:spcPts val="1000"/>
              </a:lnSpc>
              <a:spcBef>
                <a:spcPct val="0"/>
              </a:spcBef>
            </a:pPr>
            <a:endParaRPr lang="en-US" altLang="en-US" sz="1000">
              <a:solidFill>
                <a:prstClr val="black"/>
              </a:solidFill>
              <a:latin typeface="Arial" panose="020B0604020202020204" pitchFamily="34" charset="0"/>
              <a:ea typeface="ヒラギノ角ゴ Pro W3" charset="-128"/>
              <a:cs typeface="Arial" panose="020B0604020202020204" pitchFamily="34" charset="0"/>
            </a:endParaRPr>
          </a:p>
          <a:p>
            <a:pPr>
              <a:lnSpc>
                <a:spcPts val="1000"/>
              </a:lnSpc>
              <a:spcBef>
                <a:spcPct val="0"/>
              </a:spcBef>
            </a:pPr>
            <a:endParaRPr lang="en-US" altLang="en-US" sz="1000">
              <a:solidFill>
                <a:prstClr val="black"/>
              </a:solidFill>
              <a:latin typeface="Arial" panose="020B0604020202020204" pitchFamily="34" charset="0"/>
              <a:ea typeface="ヒラギノ角ゴ Pro W3" charset="-128"/>
              <a:cs typeface="Arial" panose="020B0604020202020204" pitchFamily="34" charset="0"/>
            </a:endParaRPr>
          </a:p>
          <a:p>
            <a:pPr>
              <a:lnSpc>
                <a:spcPts val="1000"/>
              </a:lnSpc>
              <a:spcBef>
                <a:spcPct val="0"/>
              </a:spcBef>
            </a:pPr>
            <a:endParaRPr lang="en-US" altLang="en-US" sz="1000">
              <a:solidFill>
                <a:prstClr val="black"/>
              </a:solidFill>
              <a:latin typeface="Arial" panose="020B0604020202020204" pitchFamily="34" charset="0"/>
              <a:ea typeface="ヒラギノ角ゴ Pro W3" charset="-128"/>
              <a:cs typeface="Arial" panose="020B0604020202020204" pitchFamily="34" charset="0"/>
            </a:endParaRPr>
          </a:p>
          <a:p>
            <a:pPr>
              <a:lnSpc>
                <a:spcPts val="1000"/>
              </a:lnSpc>
              <a:spcBef>
                <a:spcPts val="38"/>
              </a:spcBef>
            </a:pPr>
            <a:endParaRPr lang="en-US" altLang="en-US" sz="1000">
              <a:solidFill>
                <a:prstClr val="black"/>
              </a:solidFill>
              <a:latin typeface="Arial" panose="020B0604020202020204" pitchFamily="34" charset="0"/>
              <a:ea typeface="ヒラギノ角ゴ Pro W3" charset="-128"/>
              <a:cs typeface="Arial" panose="020B0604020202020204" pitchFamily="34" charset="0"/>
            </a:endParaRPr>
          </a:p>
        </p:txBody>
      </p:sp>
      <p:pic>
        <p:nvPicPr>
          <p:cNvPr id="13316" name="Picture 4" descr="Graphic: New DOE Seal in Color, Small Size">
            <a:extLst>
              <a:ext uri="{FF2B5EF4-FFF2-40B4-BE49-F238E27FC236}">
                <a16:creationId xmlns:a16="http://schemas.microsoft.com/office/drawing/2014/main" id="{CF391F27-3652-12D7-8E5A-35F132F09D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04800"/>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7799" y="0"/>
            <a:ext cx="7707853" cy="901700"/>
          </a:xfrm>
        </p:spPr>
        <p:txBody>
          <a:bodyPr>
            <a:normAutofit fontScale="90000"/>
          </a:bodyPr>
          <a:lstStyle/>
          <a:p>
            <a:r>
              <a:rPr lang="en-US" sz="3200" b="1"/>
              <a:t>Molten Salt Reactor Research Program </a:t>
            </a:r>
          </a:p>
        </p:txBody>
      </p:sp>
      <p:sp>
        <p:nvSpPr>
          <p:cNvPr id="4" name="Content Placeholder 7"/>
          <p:cNvSpPr>
            <a:spLocks noGrp="1"/>
          </p:cNvSpPr>
          <p:nvPr>
            <p:ph idx="4294967295"/>
          </p:nvPr>
        </p:nvSpPr>
        <p:spPr>
          <a:xfrm>
            <a:off x="290544" y="1192279"/>
            <a:ext cx="8894922" cy="3819525"/>
          </a:xfrm>
        </p:spPr>
        <p:txBody>
          <a:bodyPr/>
          <a:lstStyle/>
          <a:p>
            <a:pPr marL="0" indent="0" fontAlgn="base">
              <a:spcBef>
                <a:spcPct val="0"/>
              </a:spcBef>
              <a:spcAft>
                <a:spcPts val="600"/>
              </a:spcAft>
              <a:buNone/>
            </a:pPr>
            <a:r>
              <a:rPr lang="en-US" sz="1600" b="1">
                <a:solidFill>
                  <a:schemeClr val="accent1"/>
                </a:solidFill>
              </a:rPr>
              <a:t>For the commercial deployment of molten salt reactors, stakeholders have identified </a:t>
            </a:r>
            <a:r>
              <a:rPr lang="en-US" sz="1600" b="1" u="sng">
                <a:solidFill>
                  <a:schemeClr val="accent1"/>
                </a:solidFill>
              </a:rPr>
              <a:t>two recurring needs</a:t>
            </a:r>
            <a:r>
              <a:rPr lang="en-US" sz="1600" b="1">
                <a:solidFill>
                  <a:schemeClr val="accent1"/>
                </a:solidFill>
              </a:rPr>
              <a:t>:</a:t>
            </a:r>
          </a:p>
          <a:p>
            <a:pPr lvl="1">
              <a:spcAft>
                <a:spcPts val="600"/>
              </a:spcAft>
              <a:buFont typeface="Arial" panose="020B0604020202020204" pitchFamily="34" charset="0"/>
              <a:buChar char="•"/>
              <a:defRPr/>
            </a:pPr>
            <a:r>
              <a:rPr lang="en-US" sz="1600"/>
              <a:t>Investigate fundamental salt properties</a:t>
            </a:r>
          </a:p>
          <a:p>
            <a:pPr lvl="1">
              <a:spcAft>
                <a:spcPts val="600"/>
              </a:spcAft>
              <a:buFont typeface="Arial" panose="020B0604020202020204" pitchFamily="34" charset="0"/>
              <a:buChar char="•"/>
              <a:defRPr/>
            </a:pPr>
            <a:r>
              <a:rPr lang="en-US" sz="1600"/>
              <a:t>Develop infrastructure, materials, models, fuels, and fuel mass accountability technologies for salt-cooled and salt-fueled reactors</a:t>
            </a:r>
          </a:p>
          <a:p>
            <a:pPr marL="0" indent="0">
              <a:spcAft>
                <a:spcPts val="600"/>
              </a:spcAft>
              <a:buNone/>
            </a:pPr>
            <a:r>
              <a:rPr lang="en-US" sz="1600" b="1">
                <a:solidFill>
                  <a:schemeClr val="accent1"/>
                </a:solidFill>
              </a:rPr>
              <a:t>High-priority R&amp;D areas:</a:t>
            </a:r>
          </a:p>
          <a:p>
            <a:pPr marL="457200" lvl="1" indent="0">
              <a:spcAft>
                <a:spcPts val="600"/>
              </a:spcAft>
              <a:buNone/>
            </a:pPr>
            <a:endParaRPr lang="en-US" sz="1400"/>
          </a:p>
          <a:p>
            <a:pPr marL="0" indent="0">
              <a:buNone/>
            </a:pPr>
            <a:endParaRPr lang="en-US" sz="1400"/>
          </a:p>
          <a:p>
            <a:pPr marL="0" indent="0">
              <a:buNone/>
            </a:pPr>
            <a:endParaRPr lang="en-US" sz="1400"/>
          </a:p>
        </p:txBody>
      </p:sp>
      <p:sp>
        <p:nvSpPr>
          <p:cNvPr id="16" name="Slide Number Placeholder 2">
            <a:extLst>
              <a:ext uri="{FF2B5EF4-FFF2-40B4-BE49-F238E27FC236}">
                <a16:creationId xmlns:a16="http://schemas.microsoft.com/office/drawing/2014/main" id="{25219BCB-853C-7E27-878C-C999B032DBE1}"/>
              </a:ext>
            </a:extLst>
          </p:cNvPr>
          <p:cNvSpPr>
            <a:spLocks noGrp="1"/>
          </p:cNvSpPr>
          <p:nvPr>
            <p:ph type="sldNum" sz="quarter" idx="4294967295"/>
          </p:nvPr>
        </p:nvSpPr>
        <p:spPr>
          <a:xfrm>
            <a:off x="11799888" y="6392863"/>
            <a:ext cx="392112" cy="3079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885C13-66A5-4D66-A6C2-319BA5063639}" type="slidenum">
              <a:rPr kumimoji="0" lang="en-US" sz="1600" b="0" i="0" u="none" strike="noStrike" kern="1200" cap="none" spc="0" normalizeH="0" baseline="0" noProof="0" smtClean="0">
                <a:ln>
                  <a:noFill/>
                </a:ln>
                <a:solidFill>
                  <a:srgbClr val="02617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600" b="0" i="0" u="none" strike="noStrike" kern="1200" cap="none" spc="0" normalizeH="0" baseline="0" noProof="0">
              <a:ln>
                <a:noFill/>
              </a:ln>
              <a:solidFill>
                <a:srgbClr val="02617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DFB8D21-062C-D727-CB9B-09ECAD171E33}"/>
              </a:ext>
            </a:extLst>
          </p:cNvPr>
          <p:cNvSpPr/>
          <p:nvPr/>
        </p:nvSpPr>
        <p:spPr>
          <a:xfrm>
            <a:off x="378386" y="5448577"/>
            <a:ext cx="1862886" cy="48490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2617F"/>
                </a:solidFill>
                <a:effectLst/>
                <a:uLnTx/>
                <a:uFillTx/>
                <a:latin typeface="Arial" panose="020B0604020202020204"/>
                <a:ea typeface="ＭＳ Ｐゴシック" panose="020B0600070205080204" pitchFamily="34" charset="-128"/>
                <a:cs typeface="+mn-cs"/>
              </a:rPr>
              <a:t>Salt Chemistry</a:t>
            </a:r>
          </a:p>
        </p:txBody>
      </p:sp>
      <p:pic>
        <p:nvPicPr>
          <p:cNvPr id="7" name="Picture 6">
            <a:extLst>
              <a:ext uri="{FF2B5EF4-FFF2-40B4-BE49-F238E27FC236}">
                <a16:creationId xmlns:a16="http://schemas.microsoft.com/office/drawing/2014/main" id="{99AF4E1B-CE0A-7651-AFF4-802AD19AC5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248" y="3427666"/>
            <a:ext cx="1862886" cy="1851731"/>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Rectangle 7">
            <a:extLst>
              <a:ext uri="{FF2B5EF4-FFF2-40B4-BE49-F238E27FC236}">
                <a16:creationId xmlns:a16="http://schemas.microsoft.com/office/drawing/2014/main" id="{0C690D63-A4DA-6CA0-DA34-ECCC47AAF4DE}"/>
              </a:ext>
            </a:extLst>
          </p:cNvPr>
          <p:cNvSpPr/>
          <p:nvPr/>
        </p:nvSpPr>
        <p:spPr>
          <a:xfrm>
            <a:off x="3258689" y="5930763"/>
            <a:ext cx="2061258" cy="772886"/>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2617F"/>
                </a:solidFill>
                <a:effectLst/>
                <a:uLnTx/>
                <a:uFillTx/>
                <a:latin typeface="Arial" panose="020B0604020202020204"/>
                <a:ea typeface="ＭＳ Ｐゴシック" panose="020B0600070205080204" pitchFamily="34" charset="-128"/>
                <a:cs typeface="+mn-cs"/>
              </a:rPr>
              <a:t>Technology Development and Demonstration </a:t>
            </a:r>
          </a:p>
        </p:txBody>
      </p:sp>
      <p:sp>
        <p:nvSpPr>
          <p:cNvPr id="9" name="Rectangle 8">
            <a:extLst>
              <a:ext uri="{FF2B5EF4-FFF2-40B4-BE49-F238E27FC236}">
                <a16:creationId xmlns:a16="http://schemas.microsoft.com/office/drawing/2014/main" id="{4690FC61-6D18-BF08-4EC7-CDB2D5630F32}"/>
              </a:ext>
            </a:extLst>
          </p:cNvPr>
          <p:cNvSpPr/>
          <p:nvPr/>
        </p:nvSpPr>
        <p:spPr>
          <a:xfrm>
            <a:off x="6257113" y="5180984"/>
            <a:ext cx="1669466" cy="616279"/>
          </a:xfrm>
          <a:prstGeom prst="rect">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2617F"/>
                </a:solidFill>
                <a:effectLst/>
                <a:uLnTx/>
                <a:uFillTx/>
                <a:latin typeface="Arial" panose="020B0604020202020204"/>
                <a:ea typeface="ＭＳ Ｐゴシック" panose="020B0600070205080204" pitchFamily="34" charset="-128"/>
                <a:cs typeface="+mn-cs"/>
              </a:rPr>
              <a:t>Material Testing</a:t>
            </a:r>
          </a:p>
        </p:txBody>
      </p:sp>
      <p:pic>
        <p:nvPicPr>
          <p:cNvPr id="10" name="Picture 23">
            <a:extLst>
              <a:ext uri="{FF2B5EF4-FFF2-40B4-BE49-F238E27FC236}">
                <a16:creationId xmlns:a16="http://schemas.microsoft.com/office/drawing/2014/main" id="{4979A15C-D7E8-BE1B-5845-4CF7C6F8C9CF}"/>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133597" y="3180181"/>
            <a:ext cx="1752056" cy="1650803"/>
          </a:xfrm>
          <a:prstGeom prst="ellipse">
            <a:avLst/>
          </a:prstGeom>
          <a:ln w="63500" cap="rnd">
            <a:solidFill>
              <a:schemeClr val="accent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0F249AED-3099-A555-B234-8B92F3FBB382}"/>
              </a:ext>
            </a:extLst>
          </p:cNvPr>
          <p:cNvSpPr/>
          <p:nvPr/>
        </p:nvSpPr>
        <p:spPr>
          <a:xfrm>
            <a:off x="9185466" y="5004634"/>
            <a:ext cx="1829880" cy="887887"/>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2617F"/>
                </a:solidFill>
                <a:effectLst/>
                <a:uLnTx/>
                <a:uFillTx/>
                <a:latin typeface="Arial" panose="020B0604020202020204"/>
                <a:ea typeface="ＭＳ Ｐゴシック" panose="020B0600070205080204" pitchFamily="34" charset="-128"/>
                <a:cs typeface="+mn-cs"/>
              </a:rPr>
              <a:t>Modeling</a:t>
            </a:r>
          </a:p>
        </p:txBody>
      </p:sp>
      <p:pic>
        <p:nvPicPr>
          <p:cNvPr id="12" name="Picture 11">
            <a:extLst>
              <a:ext uri="{FF2B5EF4-FFF2-40B4-BE49-F238E27FC236}">
                <a16:creationId xmlns:a16="http://schemas.microsoft.com/office/drawing/2014/main" id="{6A3C2DFF-DFD4-ECBA-CEA4-403142342F7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870611" y="2826774"/>
            <a:ext cx="1986769" cy="1879602"/>
          </a:xfrm>
          <a:prstGeom prst="ellipse">
            <a:avLst/>
          </a:prstGeom>
          <a:solidFill>
            <a:schemeClr val="accent2"/>
          </a:solidFill>
          <a:ln w="63500" cap="rnd">
            <a:solidFill>
              <a:schemeClr val="accent6"/>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3A463CE5-86AC-4862-9AF8-4F28BC69CE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7510" y="2752234"/>
            <a:ext cx="2990850" cy="3067050"/>
          </a:xfrm>
          <a:prstGeom prst="rect">
            <a:avLst/>
          </a:prstGeom>
        </p:spPr>
      </p:pic>
      <p:sp>
        <p:nvSpPr>
          <p:cNvPr id="14" name="TextBox 2">
            <a:extLst>
              <a:ext uri="{FF2B5EF4-FFF2-40B4-BE49-F238E27FC236}">
                <a16:creationId xmlns:a16="http://schemas.microsoft.com/office/drawing/2014/main" id="{36F18CCC-B35C-4E0B-AEF6-8842EBBE3A25}"/>
              </a:ext>
            </a:extLst>
          </p:cNvPr>
          <p:cNvSpPr txBox="1"/>
          <p:nvPr/>
        </p:nvSpPr>
        <p:spPr>
          <a:xfrm rot="10800000" flipV="1">
            <a:off x="3251776" y="5353946"/>
            <a:ext cx="2188442" cy="370705"/>
          </a:xfrm>
          <a:prstGeom prst="rect">
            <a:avLst/>
          </a:prstGeom>
        </p:spPr>
        <p:txBody>
          <a:bodyPr vert="horz" wrap="square" lIns="91440" tIns="45720" rIns="91440" bIns="45720" rtlCol="0">
            <a:normAutofit fontScale="92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a:ln>
                  <a:noFill/>
                </a:ln>
                <a:solidFill>
                  <a:srgbClr val="FFFFFF"/>
                </a:solidFill>
                <a:effectLst/>
                <a:uLnTx/>
                <a:uFillTx/>
                <a:latin typeface="Arial Narrow"/>
                <a:ea typeface="+mn-ea"/>
                <a:cs typeface="Arial Narrow"/>
              </a:rPr>
              <a:t>Liquid Salt Test Loop - ORNL </a:t>
            </a:r>
          </a:p>
        </p:txBody>
      </p:sp>
      <p:sp>
        <p:nvSpPr>
          <p:cNvPr id="15" name="TextBox 14">
            <a:extLst>
              <a:ext uri="{FF2B5EF4-FFF2-40B4-BE49-F238E27FC236}">
                <a16:creationId xmlns:a16="http://schemas.microsoft.com/office/drawing/2014/main" id="{6449FD53-C640-27A1-8748-645AD61A5014}"/>
              </a:ext>
            </a:extLst>
          </p:cNvPr>
          <p:cNvSpPr txBox="1"/>
          <p:nvPr/>
        </p:nvSpPr>
        <p:spPr>
          <a:xfrm flipH="1">
            <a:off x="6257113" y="3979217"/>
            <a:ext cx="3611881"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rPr>
              <a:t>Mo precipitates in Hastelloy N </a:t>
            </a:r>
            <a:endParaRPr kumimoji="0" lang="en-GB" sz="8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39284680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153">
            <a:extLst>
              <a:ext uri="{FF2B5EF4-FFF2-40B4-BE49-F238E27FC236}">
                <a16:creationId xmlns:a16="http://schemas.microsoft.com/office/drawing/2014/main" id="{4199A21D-5E1B-498E-85FD-5151B98A3957}"/>
              </a:ext>
            </a:extLst>
          </p:cNvPr>
          <p:cNvSpPr/>
          <p:nvPr/>
        </p:nvSpPr>
        <p:spPr>
          <a:xfrm>
            <a:off x="510010" y="3823468"/>
            <a:ext cx="1301069" cy="1296879"/>
          </a:xfrm>
          <a:prstGeom prst="roundRect">
            <a:avLst>
              <a:gd name="adj" fmla="val 10000"/>
            </a:avLst>
          </a:prstGeom>
          <a:blipFill rotWithShape="1">
            <a:blip r:embed="rId3" cstate="screen">
              <a:extLst>
                <a:ext uri="{28A0092B-C50C-407E-A947-70E740481C1C}">
                  <a14:useLocalDpi xmlns:a14="http://schemas.microsoft.com/office/drawing/2010/main" val="0"/>
                </a:ext>
              </a:extLst>
            </a:blip>
            <a:srcRect/>
            <a:stretch>
              <a:fillRect/>
            </a:stretch>
          </a:blipFill>
          <a:ln w="25400" cap="flat" cmpd="sng" algn="ctr">
            <a:solidFill>
              <a:srgbClr val="FFFFFF">
                <a:hueOff val="0"/>
                <a:satOff val="0"/>
                <a:lumOff val="0"/>
                <a:alphaOff val="0"/>
              </a:srgbClr>
            </a:solidFill>
            <a:prstDash val="solid"/>
            <a:miter lim="800000"/>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endParaRPr>
          </a:p>
        </p:txBody>
      </p:sp>
      <p:pic>
        <p:nvPicPr>
          <p:cNvPr id="9" name="Picture 8">
            <a:extLst>
              <a:ext uri="{FF2B5EF4-FFF2-40B4-BE49-F238E27FC236}">
                <a16:creationId xmlns:a16="http://schemas.microsoft.com/office/drawing/2014/main" id="{B9A1C496-D0B3-4184-BC84-13A1312F0D6C}"/>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078057" y="3852494"/>
            <a:ext cx="1336456" cy="1336456"/>
          </a:xfrm>
          <a:prstGeom prst="roundRect">
            <a:avLst/>
          </a:prstGeom>
          <a:solidFill>
            <a:sysClr val="window" lastClr="FFFFFF"/>
          </a:solidFill>
          <a:ln w="12700" cap="flat" cmpd="sng" algn="ctr">
            <a:noFill/>
            <a:prstDash val="solid"/>
            <a:miter lim="800000"/>
          </a:ln>
          <a:effectLst/>
        </p:spPr>
      </p:pic>
      <p:grpSp>
        <p:nvGrpSpPr>
          <p:cNvPr id="23" name="Group 22">
            <a:extLst>
              <a:ext uri="{FF2B5EF4-FFF2-40B4-BE49-F238E27FC236}">
                <a16:creationId xmlns:a16="http://schemas.microsoft.com/office/drawing/2014/main" id="{9FD3C26B-24ED-4BD4-B2BC-6C0FF4A55ADB}"/>
              </a:ext>
            </a:extLst>
          </p:cNvPr>
          <p:cNvGrpSpPr/>
          <p:nvPr/>
        </p:nvGrpSpPr>
        <p:grpSpPr>
          <a:xfrm>
            <a:off x="1881723" y="4362579"/>
            <a:ext cx="247527" cy="235072"/>
            <a:chOff x="1637414" y="875686"/>
            <a:chExt cx="330036" cy="313975"/>
          </a:xfrm>
          <a:solidFill>
            <a:schemeClr val="tx2">
              <a:lumMod val="40000"/>
              <a:lumOff val="60000"/>
            </a:schemeClr>
          </a:solidFill>
        </p:grpSpPr>
        <p:sp>
          <p:nvSpPr>
            <p:cNvPr id="24" name="Right Arrow 170">
              <a:extLst>
                <a:ext uri="{FF2B5EF4-FFF2-40B4-BE49-F238E27FC236}">
                  <a16:creationId xmlns:a16="http://schemas.microsoft.com/office/drawing/2014/main" id="{317EE31A-1551-4120-83EF-AE4BD27EFC44}"/>
                </a:ext>
              </a:extLst>
            </p:cNvPr>
            <p:cNvSpPr/>
            <p:nvPr/>
          </p:nvSpPr>
          <p:spPr>
            <a:xfrm>
              <a:off x="1637414" y="875686"/>
              <a:ext cx="330036" cy="313975"/>
            </a:xfrm>
            <a:prstGeom prst="rightArrow">
              <a:avLst>
                <a:gd name="adj1" fmla="val 60000"/>
                <a:gd name="adj2" fmla="val 50000"/>
              </a:avLst>
            </a:prstGeom>
            <a:grpFill/>
            <a:ln>
              <a:noFill/>
            </a:ln>
            <a:effectLst/>
          </p:spPr>
        </p:sp>
        <p:sp>
          <p:nvSpPr>
            <p:cNvPr id="25" name="Right Arrow 4">
              <a:extLst>
                <a:ext uri="{FF2B5EF4-FFF2-40B4-BE49-F238E27FC236}">
                  <a16:creationId xmlns:a16="http://schemas.microsoft.com/office/drawing/2014/main" id="{F2447632-3EE0-42D2-8448-CA841EB6315E}"/>
                </a:ext>
              </a:extLst>
            </p:cNvPr>
            <p:cNvSpPr txBox="1"/>
            <p:nvPr/>
          </p:nvSpPr>
          <p:spPr>
            <a:xfrm>
              <a:off x="1637414" y="938481"/>
              <a:ext cx="235844" cy="188385"/>
            </a:xfrm>
            <a:prstGeom prst="rect">
              <a:avLst/>
            </a:prstGeom>
            <a:grpFill/>
            <a:ln>
              <a:noFill/>
            </a:ln>
            <a:effectLst/>
          </p:spPr>
          <p:txBody>
            <a:bodyPr lIns="0" tIns="0" rIns="0" bIns="0" spcCol="1270" anchor="ctr"/>
            <a:lstStyle/>
            <a:p>
              <a:pPr marL="0" marR="0" lvl="0" indent="0" algn="ctr" defTabSz="333375" rtl="0" eaLnBrk="1" fontAlgn="auto" latinLnBrk="0" hangingPunct="1">
                <a:lnSpc>
                  <a:spcPct val="90000"/>
                </a:lnSpc>
                <a:spcBef>
                  <a:spcPct val="0"/>
                </a:spcBef>
                <a:spcAft>
                  <a:spcPct val="35000"/>
                </a:spcAft>
                <a:buClrTx/>
                <a:buSzTx/>
                <a:buFontTx/>
                <a:buNone/>
                <a:tabLst/>
                <a:defRPr/>
              </a:pPr>
              <a:endParaRPr kumimoji="0" lang="en-US" sz="750" b="0" i="0" u="none" strike="noStrike" kern="0" cap="none" spc="0" normalizeH="0" baseline="0" noProof="0">
                <a:ln>
                  <a:noFill/>
                </a:ln>
                <a:solidFill>
                  <a:srgbClr val="FFFFFF"/>
                </a:solidFill>
                <a:effectLst/>
                <a:uLnTx/>
                <a:uFillTx/>
                <a:latin typeface="Arial"/>
                <a:ea typeface="+mn-ea"/>
                <a:cs typeface="+mn-cs"/>
              </a:endParaRPr>
            </a:p>
          </p:txBody>
        </p:sp>
      </p:grpSp>
      <p:grpSp>
        <p:nvGrpSpPr>
          <p:cNvPr id="26" name="Group 25">
            <a:extLst>
              <a:ext uri="{FF2B5EF4-FFF2-40B4-BE49-F238E27FC236}">
                <a16:creationId xmlns:a16="http://schemas.microsoft.com/office/drawing/2014/main" id="{E84DCF83-9FA1-4F3E-A696-A05F83DCBEB5}"/>
              </a:ext>
            </a:extLst>
          </p:cNvPr>
          <p:cNvGrpSpPr/>
          <p:nvPr/>
        </p:nvGrpSpPr>
        <p:grpSpPr>
          <a:xfrm>
            <a:off x="5489542" y="4362578"/>
            <a:ext cx="247527" cy="235072"/>
            <a:chOff x="1637414" y="875686"/>
            <a:chExt cx="330036" cy="313975"/>
          </a:xfrm>
          <a:solidFill>
            <a:schemeClr val="tx2">
              <a:lumMod val="40000"/>
              <a:lumOff val="60000"/>
            </a:schemeClr>
          </a:solidFill>
        </p:grpSpPr>
        <p:sp>
          <p:nvSpPr>
            <p:cNvPr id="27" name="Right Arrow 173">
              <a:extLst>
                <a:ext uri="{FF2B5EF4-FFF2-40B4-BE49-F238E27FC236}">
                  <a16:creationId xmlns:a16="http://schemas.microsoft.com/office/drawing/2014/main" id="{ADD73A01-72AC-4554-9BB1-3431F4C4EE59}"/>
                </a:ext>
              </a:extLst>
            </p:cNvPr>
            <p:cNvSpPr/>
            <p:nvPr/>
          </p:nvSpPr>
          <p:spPr>
            <a:xfrm>
              <a:off x="1637414" y="875686"/>
              <a:ext cx="330036" cy="313975"/>
            </a:xfrm>
            <a:prstGeom prst="rightArrow">
              <a:avLst>
                <a:gd name="adj1" fmla="val 60000"/>
                <a:gd name="adj2" fmla="val 50000"/>
              </a:avLst>
            </a:prstGeom>
            <a:grpFill/>
            <a:ln>
              <a:noFill/>
            </a:ln>
            <a:effectLst/>
          </p:spPr>
        </p:sp>
        <p:sp>
          <p:nvSpPr>
            <p:cNvPr id="28" name="Right Arrow 4">
              <a:extLst>
                <a:ext uri="{FF2B5EF4-FFF2-40B4-BE49-F238E27FC236}">
                  <a16:creationId xmlns:a16="http://schemas.microsoft.com/office/drawing/2014/main" id="{71FD7281-DCF1-430B-AB5B-24E29B23B255}"/>
                </a:ext>
              </a:extLst>
            </p:cNvPr>
            <p:cNvSpPr txBox="1"/>
            <p:nvPr/>
          </p:nvSpPr>
          <p:spPr>
            <a:xfrm>
              <a:off x="1637414" y="938481"/>
              <a:ext cx="235844" cy="188385"/>
            </a:xfrm>
            <a:prstGeom prst="rect">
              <a:avLst/>
            </a:prstGeom>
            <a:grpFill/>
            <a:ln>
              <a:noFill/>
            </a:ln>
            <a:effectLst/>
          </p:spPr>
          <p:txBody>
            <a:bodyPr lIns="0" tIns="0" rIns="0" bIns="0" spcCol="1270" anchor="ctr"/>
            <a:lstStyle/>
            <a:p>
              <a:pPr marL="0" marR="0" lvl="0" indent="0" algn="ctr" defTabSz="333375" rtl="0" eaLnBrk="1" fontAlgn="auto" latinLnBrk="0" hangingPunct="1">
                <a:lnSpc>
                  <a:spcPct val="90000"/>
                </a:lnSpc>
                <a:spcBef>
                  <a:spcPct val="0"/>
                </a:spcBef>
                <a:spcAft>
                  <a:spcPct val="35000"/>
                </a:spcAft>
                <a:buClrTx/>
                <a:buSzTx/>
                <a:buFontTx/>
                <a:buNone/>
                <a:tabLst/>
                <a:defRPr/>
              </a:pPr>
              <a:endParaRPr kumimoji="0" lang="en-US" sz="750" b="0" i="0" u="none" strike="noStrike" kern="0" cap="none" spc="0" normalizeH="0" baseline="0" noProof="0">
                <a:ln>
                  <a:noFill/>
                </a:ln>
                <a:solidFill>
                  <a:srgbClr val="FFFFFF"/>
                </a:solidFill>
                <a:effectLst/>
                <a:uLnTx/>
                <a:uFillTx/>
                <a:latin typeface="Arial"/>
                <a:ea typeface="+mn-ea"/>
                <a:cs typeface="+mn-cs"/>
              </a:endParaRPr>
            </a:p>
          </p:txBody>
        </p:sp>
      </p:grpSp>
      <p:grpSp>
        <p:nvGrpSpPr>
          <p:cNvPr id="29" name="Group 28">
            <a:extLst>
              <a:ext uri="{FF2B5EF4-FFF2-40B4-BE49-F238E27FC236}">
                <a16:creationId xmlns:a16="http://schemas.microsoft.com/office/drawing/2014/main" id="{64C780F1-4603-4D22-8F4B-D118C09F22E1}"/>
              </a:ext>
            </a:extLst>
          </p:cNvPr>
          <p:cNvGrpSpPr/>
          <p:nvPr/>
        </p:nvGrpSpPr>
        <p:grpSpPr>
          <a:xfrm>
            <a:off x="7964579" y="4409592"/>
            <a:ext cx="247527" cy="235072"/>
            <a:chOff x="1637414" y="875686"/>
            <a:chExt cx="330036" cy="313975"/>
          </a:xfrm>
          <a:solidFill>
            <a:schemeClr val="tx2">
              <a:lumMod val="40000"/>
              <a:lumOff val="60000"/>
            </a:schemeClr>
          </a:solidFill>
        </p:grpSpPr>
        <p:sp>
          <p:nvSpPr>
            <p:cNvPr id="30" name="Right Arrow 176">
              <a:extLst>
                <a:ext uri="{FF2B5EF4-FFF2-40B4-BE49-F238E27FC236}">
                  <a16:creationId xmlns:a16="http://schemas.microsoft.com/office/drawing/2014/main" id="{36C78C34-9A47-4B1B-AF9C-0DC7EC1FC71C}"/>
                </a:ext>
              </a:extLst>
            </p:cNvPr>
            <p:cNvSpPr/>
            <p:nvPr/>
          </p:nvSpPr>
          <p:spPr>
            <a:xfrm>
              <a:off x="1637414" y="875686"/>
              <a:ext cx="330036" cy="313975"/>
            </a:xfrm>
            <a:prstGeom prst="rightArrow">
              <a:avLst>
                <a:gd name="adj1" fmla="val 60000"/>
                <a:gd name="adj2" fmla="val 50000"/>
              </a:avLst>
            </a:prstGeom>
            <a:grpFill/>
            <a:ln>
              <a:noFill/>
            </a:ln>
            <a:effectLst/>
          </p:spPr>
        </p:sp>
        <p:sp>
          <p:nvSpPr>
            <p:cNvPr id="31" name="Right Arrow 4">
              <a:extLst>
                <a:ext uri="{FF2B5EF4-FFF2-40B4-BE49-F238E27FC236}">
                  <a16:creationId xmlns:a16="http://schemas.microsoft.com/office/drawing/2014/main" id="{CB705089-CD42-4A44-9F85-B6E234BCF67A}"/>
                </a:ext>
              </a:extLst>
            </p:cNvPr>
            <p:cNvSpPr txBox="1"/>
            <p:nvPr/>
          </p:nvSpPr>
          <p:spPr>
            <a:xfrm>
              <a:off x="1637414" y="938481"/>
              <a:ext cx="235844" cy="188385"/>
            </a:xfrm>
            <a:prstGeom prst="rect">
              <a:avLst/>
            </a:prstGeom>
            <a:grpFill/>
            <a:ln>
              <a:noFill/>
            </a:ln>
            <a:effectLst/>
          </p:spPr>
          <p:txBody>
            <a:bodyPr lIns="0" tIns="0" rIns="0" bIns="0" spcCol="1270" anchor="ctr"/>
            <a:lstStyle/>
            <a:p>
              <a:pPr marL="0" marR="0" lvl="0" indent="0" algn="ctr" defTabSz="333375" rtl="0" eaLnBrk="1" fontAlgn="auto" latinLnBrk="0" hangingPunct="1">
                <a:lnSpc>
                  <a:spcPct val="90000"/>
                </a:lnSpc>
                <a:spcBef>
                  <a:spcPct val="0"/>
                </a:spcBef>
                <a:spcAft>
                  <a:spcPct val="35000"/>
                </a:spcAft>
                <a:buClrTx/>
                <a:buSzTx/>
                <a:buFontTx/>
                <a:buNone/>
                <a:tabLst/>
                <a:defRPr/>
              </a:pPr>
              <a:endParaRPr kumimoji="0" lang="en-US" sz="750" b="0" i="0" u="none" strike="noStrike" kern="0" cap="none" spc="0" normalizeH="0" baseline="0" noProof="0">
                <a:ln>
                  <a:noFill/>
                </a:ln>
                <a:solidFill>
                  <a:srgbClr val="FFFFFF"/>
                </a:solidFill>
                <a:effectLst/>
                <a:uLnTx/>
                <a:uFillTx/>
                <a:latin typeface="Arial"/>
                <a:ea typeface="+mn-ea"/>
                <a:cs typeface="+mn-cs"/>
              </a:endParaRPr>
            </a:p>
          </p:txBody>
        </p:sp>
      </p:grpSp>
      <p:sp>
        <p:nvSpPr>
          <p:cNvPr id="13332" name="Title 1">
            <a:extLst>
              <a:ext uri="{FF2B5EF4-FFF2-40B4-BE49-F238E27FC236}">
                <a16:creationId xmlns:a16="http://schemas.microsoft.com/office/drawing/2014/main" id="{2D55183B-F50B-4F3A-AA2F-713033ACB911}"/>
              </a:ext>
            </a:extLst>
          </p:cNvPr>
          <p:cNvSpPr txBox="1">
            <a:spLocks noChangeArrowheads="1"/>
          </p:cNvSpPr>
          <p:nvPr/>
        </p:nvSpPr>
        <p:spPr bwMode="auto">
          <a:xfrm>
            <a:off x="236538" y="0"/>
            <a:ext cx="8405812"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2400">
                <a:solidFill>
                  <a:srgbClr val="292929"/>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000">
                <a:solidFill>
                  <a:srgbClr val="292929"/>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ts val="2800"/>
              </a:lnSpc>
              <a:spcBef>
                <a:spcPct val="0"/>
              </a:spcBef>
              <a:spcAft>
                <a:spcPct val="0"/>
              </a:spcAft>
              <a:buClrTx/>
              <a:buSzTx/>
              <a:buFontTx/>
              <a:buNone/>
              <a:tabLst/>
              <a:defRPr/>
            </a:pPr>
            <a:r>
              <a:rPr kumimoji="0" lang="en-US" altLang="en-US" sz="3200" b="0" i="0" u="none" strike="noStrike" kern="1200" cap="none" spc="-150" normalizeH="0" baseline="0" noProof="0">
                <a:ln>
                  <a:noFill/>
                </a:ln>
                <a:solidFill>
                  <a:srgbClr val="44546A"/>
                </a:solidFill>
                <a:effectLst/>
                <a:uLnTx/>
                <a:uFillTx/>
                <a:latin typeface="Arial Black" panose="020B0A04020102020204"/>
                <a:ea typeface="ＭＳ Ｐゴシック" panose="020B0600070205080204" pitchFamily="34" charset="-128"/>
                <a:cs typeface="+mn-cs"/>
              </a:rPr>
              <a:t>Microreactor Research Program</a:t>
            </a:r>
          </a:p>
        </p:txBody>
      </p:sp>
      <p:pic>
        <p:nvPicPr>
          <p:cNvPr id="32" name="Picture 31">
            <a:extLst>
              <a:ext uri="{FF2B5EF4-FFF2-40B4-BE49-F238E27FC236}">
                <a16:creationId xmlns:a16="http://schemas.microsoft.com/office/drawing/2014/main" id="{E7A2BFD5-48A7-D341-AB33-0485A7FB8CBE}"/>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flipH="1">
            <a:off x="8844190" y="285355"/>
            <a:ext cx="2428875" cy="31436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E154A2B-9325-6930-6DBA-4CEDBFAEF8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44190" y="3998035"/>
            <a:ext cx="2428875" cy="1428750"/>
          </a:xfrm>
          <a:prstGeom prst="rect">
            <a:avLst/>
          </a:prstGeom>
        </p:spPr>
      </p:pic>
      <p:pic>
        <p:nvPicPr>
          <p:cNvPr id="5" name="Picture 4">
            <a:extLst>
              <a:ext uri="{FF2B5EF4-FFF2-40B4-BE49-F238E27FC236}">
                <a16:creationId xmlns:a16="http://schemas.microsoft.com/office/drawing/2014/main" id="{7D09AD2B-21EC-815A-9740-037A04A9DEC8}"/>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2249430" y="3923479"/>
            <a:ext cx="2830830" cy="1154430"/>
          </a:xfrm>
          <a:prstGeom prst="rect">
            <a:avLst/>
          </a:prstGeom>
        </p:spPr>
      </p:pic>
      <p:sp>
        <p:nvSpPr>
          <p:cNvPr id="37" name="TextBox 36">
            <a:extLst>
              <a:ext uri="{FF2B5EF4-FFF2-40B4-BE49-F238E27FC236}">
                <a16:creationId xmlns:a16="http://schemas.microsoft.com/office/drawing/2014/main" id="{0CAA02EE-B118-C1B7-61A2-0F0FFD094727}"/>
              </a:ext>
            </a:extLst>
          </p:cNvPr>
          <p:cNvSpPr txBox="1"/>
          <p:nvPr/>
        </p:nvSpPr>
        <p:spPr>
          <a:xfrm>
            <a:off x="237848" y="998303"/>
            <a:ext cx="8220351" cy="1677382"/>
          </a:xfrm>
          <a:prstGeom prst="rect">
            <a:avLst/>
          </a:prstGeom>
          <a:noFill/>
        </p:spPr>
        <p:txBody>
          <a:bodyPr wrap="square">
            <a:spAutoFit/>
          </a:bodyPr>
          <a:lstStyle/>
          <a:p>
            <a:pPr marL="0" marR="0" lvl="0" indent="0" algn="l" defTabSz="914400" rtl="0" eaLnBrk="1" fontAlgn="base" latinLnBrk="0" hangingPunct="1">
              <a:lnSpc>
                <a:spcPct val="90000"/>
              </a:lnSpc>
              <a:spcBef>
                <a:spcPct val="0"/>
              </a:spcBef>
              <a:spcAft>
                <a:spcPts val="60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2617F"/>
                </a:solidFill>
                <a:effectLst/>
                <a:uLnTx/>
                <a:uFillTx/>
                <a:latin typeface="Arial" panose="020B0604020202020204"/>
                <a:ea typeface="+mn-ea"/>
                <a:cs typeface="+mn-cs"/>
              </a:rPr>
              <a:t>For the commercial deployment of microreactors, stakeholders have identified </a:t>
            </a:r>
            <a:r>
              <a:rPr kumimoji="0" lang="en-US" sz="1600" b="1" i="0" u="sng" strike="noStrike" kern="1200" cap="none" spc="0" normalizeH="0" baseline="0" noProof="0">
                <a:ln>
                  <a:noFill/>
                </a:ln>
                <a:solidFill>
                  <a:srgbClr val="02617F"/>
                </a:solidFill>
                <a:effectLst/>
                <a:uLnTx/>
                <a:uFillTx/>
                <a:latin typeface="Arial" panose="020B0604020202020204"/>
                <a:ea typeface="+mn-ea"/>
                <a:cs typeface="+mn-cs"/>
              </a:rPr>
              <a:t>two recurring needs</a:t>
            </a:r>
            <a:r>
              <a:rPr kumimoji="0" lang="en-US" sz="1600" b="1" i="0" u="none" strike="noStrike" kern="1200" cap="none" spc="0" normalizeH="0" baseline="0" noProof="0">
                <a:ln>
                  <a:noFill/>
                </a:ln>
                <a:solidFill>
                  <a:srgbClr val="02617F"/>
                </a:solidFill>
                <a:effectLst/>
                <a:uLnTx/>
                <a:uFillTx/>
                <a:latin typeface="Arial" panose="020B0604020202020204"/>
                <a:ea typeface="+mn-ea"/>
                <a:cs typeface="+mn-cs"/>
              </a:rPr>
              <a:t>:</a:t>
            </a:r>
          </a:p>
          <a:p>
            <a:pPr marL="742950" marR="0" lvl="1" indent="-28575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080808"/>
                </a:solidFill>
                <a:effectLst/>
                <a:uLnTx/>
                <a:uFillTx/>
                <a:latin typeface="Arial" panose="020B0604020202020204"/>
                <a:ea typeface="+mn-ea"/>
                <a:cs typeface="+mn-cs"/>
              </a:rPr>
              <a:t>Non-nuclear and nuclear integrated system testing supporting commercial demonstrations and end-user applications</a:t>
            </a:r>
          </a:p>
          <a:p>
            <a:pPr marL="742950" marR="0" lvl="1" indent="-28575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080808"/>
                </a:solidFill>
                <a:effectLst/>
                <a:uLnTx/>
                <a:uFillTx/>
                <a:latin typeface="Arial" panose="020B0604020202020204"/>
                <a:ea typeface="+mn-ea"/>
                <a:cs typeface="+mn-cs"/>
              </a:rPr>
              <a:t>Maturation of innovative components and semi-autonomous operation</a:t>
            </a:r>
          </a:p>
          <a:p>
            <a:pPr marL="0" marR="0" lvl="0" indent="0" algn="l" defTabSz="914400" rtl="0" eaLnBrk="0" fontAlgn="base" latinLnBrk="0" hangingPunct="0">
              <a:lnSpc>
                <a:spcPct val="100000"/>
              </a:lnSpc>
              <a:spcBef>
                <a:spcPct val="0"/>
              </a:spcBef>
              <a:spcAft>
                <a:spcPts val="60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endParaRPr>
          </a:p>
        </p:txBody>
      </p:sp>
      <p:sp>
        <p:nvSpPr>
          <p:cNvPr id="35" name="Slide Number Placeholder 2">
            <a:extLst>
              <a:ext uri="{FF2B5EF4-FFF2-40B4-BE49-F238E27FC236}">
                <a16:creationId xmlns:a16="http://schemas.microsoft.com/office/drawing/2014/main" id="{ABA9DC55-D66C-4F5C-2B42-70EE8B6476D9}"/>
              </a:ext>
            </a:extLst>
          </p:cNvPr>
          <p:cNvSpPr>
            <a:spLocks noGrp="1"/>
          </p:cNvSpPr>
          <p:nvPr>
            <p:ph type="sldNum" sz="quarter" idx="12"/>
          </p:nvPr>
        </p:nvSpPr>
        <p:spPr>
          <a:xfrm>
            <a:off x="11494348" y="6392687"/>
            <a:ext cx="392851" cy="30780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885C13-66A5-4D66-A6C2-319BA5063639}" type="slidenum">
              <a:rPr kumimoji="0" lang="en-US" sz="1600" b="0" i="0" u="none" strike="noStrike" kern="1200" cap="none" spc="0" normalizeH="0" baseline="0" noProof="0" smtClean="0">
                <a:ln>
                  <a:noFill/>
                </a:ln>
                <a:solidFill>
                  <a:srgbClr val="02617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600" b="0" i="0" u="none" strike="noStrike" kern="1200" cap="none" spc="0" normalizeH="0" baseline="0" noProof="0">
              <a:ln>
                <a:noFill/>
              </a:ln>
              <a:solidFill>
                <a:srgbClr val="02617F"/>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8BB983BC-68E2-9C04-53D3-4C4DDCE473A0}"/>
              </a:ext>
            </a:extLst>
          </p:cNvPr>
          <p:cNvSpPr txBox="1"/>
          <p:nvPr/>
        </p:nvSpPr>
        <p:spPr>
          <a:xfrm>
            <a:off x="180810" y="2523755"/>
            <a:ext cx="6253018" cy="313932"/>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ts val="600"/>
              </a:spcAft>
              <a:buClrTx/>
              <a:buSzTx/>
              <a:buFontTx/>
              <a:buNone/>
              <a:tabLst/>
              <a:defRPr/>
            </a:pPr>
            <a:r>
              <a:rPr kumimoji="0" lang="en-US" sz="1600" b="1" i="0" u="none" strike="noStrike" kern="1200" cap="none" spc="0" normalizeH="0" baseline="0" noProof="0">
                <a:ln>
                  <a:noFill/>
                </a:ln>
                <a:solidFill>
                  <a:srgbClr val="02617F"/>
                </a:solidFill>
                <a:effectLst/>
                <a:uLnTx/>
                <a:uFillTx/>
                <a:latin typeface="Arial" panose="020B0604020202020204"/>
                <a:ea typeface="+mn-ea"/>
                <a:cs typeface="+mn-cs"/>
              </a:rPr>
              <a:t>High-priority R&amp;D areas:</a:t>
            </a:r>
          </a:p>
        </p:txBody>
      </p:sp>
      <p:sp>
        <p:nvSpPr>
          <p:cNvPr id="42" name="Rectangle 41">
            <a:extLst>
              <a:ext uri="{FF2B5EF4-FFF2-40B4-BE49-F238E27FC236}">
                <a16:creationId xmlns:a16="http://schemas.microsoft.com/office/drawing/2014/main" id="{5316CC4C-1B5E-83BC-AC90-C4E113E177BC}"/>
              </a:ext>
            </a:extLst>
          </p:cNvPr>
          <p:cNvSpPr/>
          <p:nvPr/>
        </p:nvSpPr>
        <p:spPr>
          <a:xfrm>
            <a:off x="236538" y="6000226"/>
            <a:ext cx="1862886" cy="48490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2617F"/>
                </a:solidFill>
                <a:effectLst/>
                <a:uLnTx/>
                <a:uFillTx/>
                <a:latin typeface="Arial" panose="020B0604020202020204"/>
                <a:ea typeface="ＭＳ Ｐゴシック" panose="020B0600070205080204" pitchFamily="34" charset="-128"/>
                <a:cs typeface="+mn-cs"/>
              </a:rPr>
              <a:t>System Integration &amp; Analyses</a:t>
            </a:r>
          </a:p>
        </p:txBody>
      </p:sp>
      <p:sp>
        <p:nvSpPr>
          <p:cNvPr id="43" name="Rectangle 42">
            <a:extLst>
              <a:ext uri="{FF2B5EF4-FFF2-40B4-BE49-F238E27FC236}">
                <a16:creationId xmlns:a16="http://schemas.microsoft.com/office/drawing/2014/main" id="{8556F792-3DC7-595C-044B-F2C441040B07}"/>
              </a:ext>
            </a:extLst>
          </p:cNvPr>
          <p:cNvSpPr/>
          <p:nvPr/>
        </p:nvSpPr>
        <p:spPr>
          <a:xfrm>
            <a:off x="2805596" y="5996996"/>
            <a:ext cx="1862886" cy="48490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2617F"/>
                </a:solidFill>
                <a:effectLst/>
                <a:uLnTx/>
                <a:uFillTx/>
                <a:latin typeface="Arial" panose="020B0604020202020204"/>
                <a:ea typeface="ＭＳ Ｐゴシック" panose="020B0600070205080204" pitchFamily="34" charset="-128"/>
                <a:cs typeface="+mn-cs"/>
              </a:rPr>
              <a:t>Technology Maturation</a:t>
            </a:r>
          </a:p>
        </p:txBody>
      </p:sp>
      <p:sp>
        <p:nvSpPr>
          <p:cNvPr id="44" name="Rectangle 43">
            <a:extLst>
              <a:ext uri="{FF2B5EF4-FFF2-40B4-BE49-F238E27FC236}">
                <a16:creationId xmlns:a16="http://schemas.microsoft.com/office/drawing/2014/main" id="{496EAFEC-44CC-5683-E4F5-F585573BD2B0}"/>
              </a:ext>
            </a:extLst>
          </p:cNvPr>
          <p:cNvSpPr/>
          <p:nvPr/>
        </p:nvSpPr>
        <p:spPr>
          <a:xfrm>
            <a:off x="5783223" y="5936039"/>
            <a:ext cx="2122046" cy="48490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2617F"/>
                </a:solidFill>
                <a:effectLst/>
                <a:uLnTx/>
                <a:uFillTx/>
                <a:latin typeface="Arial" panose="020B0604020202020204"/>
                <a:ea typeface="ＭＳ Ｐゴシック" panose="020B0600070205080204" pitchFamily="34" charset="-128"/>
                <a:cs typeface="+mn-cs"/>
              </a:rPr>
              <a:t>Demonstration Support Capabilities</a:t>
            </a:r>
          </a:p>
        </p:txBody>
      </p:sp>
      <p:sp>
        <p:nvSpPr>
          <p:cNvPr id="45" name="Rectangle 44">
            <a:extLst>
              <a:ext uri="{FF2B5EF4-FFF2-40B4-BE49-F238E27FC236}">
                <a16:creationId xmlns:a16="http://schemas.microsoft.com/office/drawing/2014/main" id="{49E1CCEA-601A-59DA-363D-E9DBA487117A}"/>
              </a:ext>
            </a:extLst>
          </p:cNvPr>
          <p:cNvSpPr/>
          <p:nvPr/>
        </p:nvSpPr>
        <p:spPr>
          <a:xfrm>
            <a:off x="9123795" y="5936038"/>
            <a:ext cx="1869664" cy="48490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2617F"/>
                </a:solidFill>
                <a:effectLst/>
                <a:uLnTx/>
                <a:uFillTx/>
                <a:latin typeface="Arial" panose="020B0604020202020204"/>
                <a:ea typeface="ＭＳ Ｐゴシック" panose="020B0600070205080204" pitchFamily="34" charset="-128"/>
                <a:cs typeface="+mn-cs"/>
              </a:rPr>
              <a:t>Microreactor Application</a:t>
            </a:r>
          </a:p>
        </p:txBody>
      </p:sp>
      <p:sp>
        <p:nvSpPr>
          <p:cNvPr id="46" name="TextBox 2">
            <a:extLst>
              <a:ext uri="{FF2B5EF4-FFF2-40B4-BE49-F238E27FC236}">
                <a16:creationId xmlns:a16="http://schemas.microsoft.com/office/drawing/2014/main" id="{5B73E6B9-0049-02B8-66D3-80809E3377DC}"/>
              </a:ext>
            </a:extLst>
          </p:cNvPr>
          <p:cNvSpPr txBox="1"/>
          <p:nvPr/>
        </p:nvSpPr>
        <p:spPr>
          <a:xfrm rot="10800000" flipV="1">
            <a:off x="9006891" y="5430291"/>
            <a:ext cx="2572392" cy="361574"/>
          </a:xfrm>
          <a:prstGeom prst="rect">
            <a:avLst/>
          </a:prstGeom>
        </p:spPr>
        <p:txBody>
          <a:bodyPr vert="horz" wrap="square"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dirty="0">
                <a:ln>
                  <a:noFill/>
                </a:ln>
                <a:solidFill>
                  <a:srgbClr val="080808"/>
                </a:solidFill>
                <a:effectLst/>
                <a:uLnTx/>
                <a:uFillTx/>
                <a:latin typeface="Arial Narrow"/>
                <a:ea typeface="+mn-ea"/>
                <a:cs typeface="Arial Narrow"/>
              </a:rPr>
              <a:t>MARVEL Microgrid Illustration</a:t>
            </a:r>
          </a:p>
        </p:txBody>
      </p:sp>
      <p:sp>
        <p:nvSpPr>
          <p:cNvPr id="47" name="TextBox 2">
            <a:extLst>
              <a:ext uri="{FF2B5EF4-FFF2-40B4-BE49-F238E27FC236}">
                <a16:creationId xmlns:a16="http://schemas.microsoft.com/office/drawing/2014/main" id="{344D4F75-33D3-8D9B-59AB-3DCEFD110EED}"/>
              </a:ext>
            </a:extLst>
          </p:cNvPr>
          <p:cNvSpPr txBox="1"/>
          <p:nvPr/>
        </p:nvSpPr>
        <p:spPr>
          <a:xfrm rot="10800000" flipV="1">
            <a:off x="9276520" y="3171156"/>
            <a:ext cx="2572392" cy="361574"/>
          </a:xfrm>
          <a:prstGeom prst="rect">
            <a:avLst/>
          </a:prstGeom>
        </p:spPr>
        <p:txBody>
          <a:bodyPr vert="horz" wrap="square"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dirty="0">
                <a:ln>
                  <a:noFill/>
                </a:ln>
                <a:solidFill>
                  <a:srgbClr val="080808"/>
                </a:solidFill>
                <a:effectLst/>
                <a:uLnTx/>
                <a:uFillTx/>
                <a:latin typeface="Arial Narrow"/>
                <a:ea typeface="+mn-ea"/>
                <a:cs typeface="Arial Narrow"/>
              </a:rPr>
              <a:t>Microreactor Applications Research, Validation and Evaluation (MARVEL)</a:t>
            </a:r>
          </a:p>
        </p:txBody>
      </p:sp>
      <p:sp>
        <p:nvSpPr>
          <p:cNvPr id="48" name="TextBox 2">
            <a:extLst>
              <a:ext uri="{FF2B5EF4-FFF2-40B4-BE49-F238E27FC236}">
                <a16:creationId xmlns:a16="http://schemas.microsoft.com/office/drawing/2014/main" id="{04385C2D-79E6-9C83-34F4-55C484854801}"/>
              </a:ext>
            </a:extLst>
          </p:cNvPr>
          <p:cNvSpPr txBox="1"/>
          <p:nvPr/>
        </p:nvSpPr>
        <p:spPr>
          <a:xfrm rot="10800000" flipV="1">
            <a:off x="5783223" y="5296693"/>
            <a:ext cx="2572392" cy="361574"/>
          </a:xfrm>
          <a:prstGeom prst="rect">
            <a:avLst/>
          </a:prstGeom>
        </p:spPr>
        <p:txBody>
          <a:bodyPr vert="horz" wrap="square"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dirty="0">
                <a:ln>
                  <a:noFill/>
                </a:ln>
                <a:solidFill>
                  <a:srgbClr val="080808"/>
                </a:solidFill>
                <a:effectLst/>
                <a:uLnTx/>
                <a:uFillTx/>
                <a:latin typeface="Arial Narrow"/>
                <a:ea typeface="+mn-ea"/>
                <a:cs typeface="Arial Narrow"/>
              </a:rPr>
              <a:t>Microreactor Agile Non-nuclear Experimental Testbed (MAGNET)</a:t>
            </a:r>
          </a:p>
        </p:txBody>
      </p:sp>
      <p:sp>
        <p:nvSpPr>
          <p:cNvPr id="49" name="TextBox 2">
            <a:extLst>
              <a:ext uri="{FF2B5EF4-FFF2-40B4-BE49-F238E27FC236}">
                <a16:creationId xmlns:a16="http://schemas.microsoft.com/office/drawing/2014/main" id="{267E4A4A-F298-8CE1-CAB3-C213BC945D0D}"/>
              </a:ext>
            </a:extLst>
          </p:cNvPr>
          <p:cNvSpPr txBox="1"/>
          <p:nvPr/>
        </p:nvSpPr>
        <p:spPr>
          <a:xfrm rot="10800000" flipV="1">
            <a:off x="2507868" y="5341857"/>
            <a:ext cx="2572392" cy="361574"/>
          </a:xfrm>
          <a:prstGeom prst="rect">
            <a:avLst/>
          </a:prstGeom>
        </p:spPr>
        <p:txBody>
          <a:bodyPr vert="horz" wrap="square"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dirty="0">
                <a:ln>
                  <a:noFill/>
                </a:ln>
                <a:solidFill>
                  <a:srgbClr val="080808"/>
                </a:solidFill>
                <a:effectLst/>
                <a:uLnTx/>
                <a:uFillTx/>
                <a:latin typeface="Arial Narrow"/>
                <a:ea typeface="+mn-ea"/>
                <a:cs typeface="Arial Narrow"/>
              </a:rPr>
              <a:t>Single Primary Heat Extraction and Removal Emulator (SPHERE)</a:t>
            </a:r>
          </a:p>
        </p:txBody>
      </p:sp>
    </p:spTree>
    <p:extLst>
      <p:ext uri="{BB962C8B-B14F-4D97-AF65-F5344CB8AC3E}">
        <p14:creationId xmlns:p14="http://schemas.microsoft.com/office/powerpoint/2010/main" val="29198394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D61BCA-B254-4D5E-93AD-28A404D3AFDB}"/>
              </a:ext>
            </a:extLst>
          </p:cNvPr>
          <p:cNvSpPr>
            <a:spLocks noGrp="1"/>
          </p:cNvSpPr>
          <p:nvPr>
            <p:ph type="title"/>
          </p:nvPr>
        </p:nvSpPr>
        <p:spPr>
          <a:xfrm>
            <a:off x="237067" y="288412"/>
            <a:ext cx="11954933" cy="901700"/>
          </a:xfrm>
        </p:spPr>
        <p:txBody>
          <a:bodyPr>
            <a:normAutofit fontScale="90000"/>
          </a:bodyPr>
          <a:lstStyle/>
          <a:p>
            <a:r>
              <a:rPr lang="en-US"/>
              <a:t>Advanced Reactor Safeguards Program Areas</a:t>
            </a:r>
          </a:p>
        </p:txBody>
      </p:sp>
      <p:graphicFrame>
        <p:nvGraphicFramePr>
          <p:cNvPr id="5" name="Content Placeholder 3">
            <a:extLst>
              <a:ext uri="{FF2B5EF4-FFF2-40B4-BE49-F238E27FC236}">
                <a16:creationId xmlns:a16="http://schemas.microsoft.com/office/drawing/2014/main" id="{FF44D9FD-D3A7-41D6-9C26-48915AFC6069}"/>
              </a:ext>
            </a:extLst>
          </p:cNvPr>
          <p:cNvGraphicFramePr>
            <a:graphicFrameLocks/>
          </p:cNvGraphicFramePr>
          <p:nvPr/>
        </p:nvGraphicFramePr>
        <p:xfrm>
          <a:off x="543245" y="1694330"/>
          <a:ext cx="11105509" cy="4045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2">
            <a:extLst>
              <a:ext uri="{FF2B5EF4-FFF2-40B4-BE49-F238E27FC236}">
                <a16:creationId xmlns:a16="http://schemas.microsoft.com/office/drawing/2014/main" id="{5AC6F66A-1271-79BB-C662-79BCA2DBEDC3}"/>
              </a:ext>
            </a:extLst>
          </p:cNvPr>
          <p:cNvSpPr txBox="1">
            <a:spLocks/>
          </p:cNvSpPr>
          <p:nvPr/>
        </p:nvSpPr>
        <p:spPr>
          <a:xfrm>
            <a:off x="11494348" y="6392687"/>
            <a:ext cx="392851" cy="307802"/>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5pPr>
            <a:lvl6pPr marL="2286000" algn="l" defTabSz="914400" rtl="0" eaLnBrk="1" latinLnBrk="0" hangingPunct="1">
              <a:defRPr kern="1200">
                <a:solidFill>
                  <a:schemeClr val="tx1"/>
                </a:solidFill>
                <a:latin typeface="Franklin Gothic Book" panose="020B0503020102020204" pitchFamily="34" charset="0"/>
                <a:ea typeface="+mn-ea"/>
                <a:cs typeface="+mn-cs"/>
              </a:defRPr>
            </a:lvl6pPr>
            <a:lvl7pPr marL="2743200" algn="l" defTabSz="914400" rtl="0" eaLnBrk="1" latinLnBrk="0" hangingPunct="1">
              <a:defRPr kern="1200">
                <a:solidFill>
                  <a:schemeClr val="tx1"/>
                </a:solidFill>
                <a:latin typeface="Franklin Gothic Book" panose="020B0503020102020204" pitchFamily="34" charset="0"/>
                <a:ea typeface="+mn-ea"/>
                <a:cs typeface="+mn-cs"/>
              </a:defRPr>
            </a:lvl7pPr>
            <a:lvl8pPr marL="3200400" algn="l" defTabSz="914400" rtl="0" eaLnBrk="1" latinLnBrk="0" hangingPunct="1">
              <a:defRPr kern="1200">
                <a:solidFill>
                  <a:schemeClr val="tx1"/>
                </a:solidFill>
                <a:latin typeface="Franklin Gothic Book" panose="020B0503020102020204" pitchFamily="34" charset="0"/>
                <a:ea typeface="+mn-ea"/>
                <a:cs typeface="+mn-cs"/>
              </a:defRPr>
            </a:lvl8pPr>
            <a:lvl9pPr marL="3657600" algn="l" defTabSz="914400" rtl="0" eaLnBrk="1" latinLnBrk="0" hangingPunct="1">
              <a:defRPr kern="1200">
                <a:solidFill>
                  <a:schemeClr val="tx1"/>
                </a:solidFill>
                <a:latin typeface="Franklin Gothic Book" panose="020B0503020102020204" pitchFamily="34" charset="0"/>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885C13-66A5-4D66-A6C2-319BA5063639}" type="slidenum">
              <a:rPr kumimoji="0" lang="en-US" sz="1600" b="0" i="0" u="none" strike="noStrike" kern="1200" cap="none" spc="0" normalizeH="0" baseline="0" noProof="0" smtClean="0">
                <a:ln>
                  <a:noFill/>
                </a:ln>
                <a:solidFill>
                  <a:srgbClr val="02617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600" b="0" i="0" u="none" strike="noStrike" kern="1200" cap="none" spc="0" normalizeH="0" baseline="0" noProof="0" dirty="0">
              <a:ln>
                <a:noFill/>
              </a:ln>
              <a:solidFill>
                <a:srgbClr val="02617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15924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FC09C-7F53-5AE0-3C79-E92ED57C2279}"/>
              </a:ext>
            </a:extLst>
          </p:cNvPr>
          <p:cNvSpPr>
            <a:spLocks noGrp="1"/>
          </p:cNvSpPr>
          <p:nvPr>
            <p:ph type="title"/>
          </p:nvPr>
        </p:nvSpPr>
        <p:spPr>
          <a:xfrm>
            <a:off x="295512" y="30454"/>
            <a:ext cx="10515600" cy="1325563"/>
          </a:xfrm>
        </p:spPr>
        <p:txBody>
          <a:bodyPr>
            <a:normAutofit/>
          </a:bodyPr>
          <a:lstStyle/>
          <a:p>
            <a:r>
              <a:rPr lang="en-US" sz="3200" dirty="0"/>
              <a:t>Advanced Reactor Regulatory Development</a:t>
            </a:r>
          </a:p>
        </p:txBody>
      </p:sp>
      <p:sp>
        <p:nvSpPr>
          <p:cNvPr id="3" name="Content Placeholder 2">
            <a:extLst>
              <a:ext uri="{FF2B5EF4-FFF2-40B4-BE49-F238E27FC236}">
                <a16:creationId xmlns:a16="http://schemas.microsoft.com/office/drawing/2014/main" id="{D1B55B3F-AC61-FF16-85F9-FB0120BD9A73}"/>
              </a:ext>
            </a:extLst>
          </p:cNvPr>
          <p:cNvSpPr>
            <a:spLocks noGrp="1"/>
          </p:cNvSpPr>
          <p:nvPr>
            <p:ph idx="1"/>
          </p:nvPr>
        </p:nvSpPr>
        <p:spPr>
          <a:xfrm>
            <a:off x="196515" y="1082456"/>
            <a:ext cx="11807915" cy="5310231"/>
          </a:xfrm>
        </p:spPr>
        <p:txBody>
          <a:bodyPr vert="horz" lIns="91440" tIns="45720" rIns="91440" bIns="45720" rtlCol="0" anchor="t">
            <a:noAutofit/>
          </a:bodyPr>
          <a:lstStyle/>
          <a:p>
            <a:pPr marL="0" indent="0">
              <a:lnSpc>
                <a:spcPct val="120000"/>
              </a:lnSpc>
              <a:buNone/>
            </a:pPr>
            <a:r>
              <a:rPr lang="en-US" sz="1800" u="sng" dirty="0">
                <a:ea typeface="+mn-lt"/>
                <a:cs typeface="+mn-lt"/>
              </a:rPr>
              <a:t>Mission:</a:t>
            </a:r>
            <a:r>
              <a:rPr lang="en-US" sz="1800" b="0" dirty="0">
                <a:ea typeface="+mn-lt"/>
                <a:cs typeface="+mn-lt"/>
              </a:rPr>
              <a:t> Coordinate with the Nuclear Regulatory Commission (NRC) and industry to address and resolve key regulatory framework issues that directly impact the “critical path” to advanced reactor demonstration and deployment. </a:t>
            </a:r>
            <a:endParaRPr lang="en-US" sz="1800" dirty="0">
              <a:ea typeface="+mn-lt"/>
              <a:cs typeface="+mn-lt"/>
            </a:endParaRPr>
          </a:p>
          <a:p>
            <a:pPr>
              <a:lnSpc>
                <a:spcPct val="120000"/>
              </a:lnSpc>
              <a:defRPr/>
            </a:pPr>
            <a:r>
              <a:rPr lang="en-US" sz="1800" dirty="0">
                <a:cs typeface="Arial"/>
              </a:rPr>
              <a:t>DOE NE cost-share support of industry-led initiatives to adapt and establish a regulatory framework for advanced reactors</a:t>
            </a:r>
          </a:p>
          <a:p>
            <a:pPr lvl="1">
              <a:lnSpc>
                <a:spcPct val="100000"/>
              </a:lnSpc>
              <a:defRPr/>
            </a:pPr>
            <a:r>
              <a:rPr lang="en-US" sz="1800" dirty="0">
                <a:cs typeface="Arial"/>
              </a:rPr>
              <a:t>Technology-Inclusive Content of Applications Project (TICAP) is a risk-informed, performance-based (RIPB) approach to right-size information in a license application to increase efficiency of generating and reviewing an application</a:t>
            </a:r>
          </a:p>
          <a:p>
            <a:pPr lvl="1">
              <a:lnSpc>
                <a:spcPct val="100000"/>
              </a:lnSpc>
              <a:defRPr/>
            </a:pPr>
            <a:r>
              <a:rPr lang="en-US" sz="1800" dirty="0">
                <a:cs typeface="Arial"/>
              </a:rPr>
              <a:t>Builds on NRC-endorsed Licensing Modernization Project systematic risk-informed process </a:t>
            </a:r>
          </a:p>
          <a:p>
            <a:pPr lvl="1">
              <a:lnSpc>
                <a:spcPct val="100000"/>
              </a:lnSpc>
              <a:defRPr/>
            </a:pPr>
            <a:r>
              <a:rPr lang="en-US" sz="1800" dirty="0">
                <a:cs typeface="Arial"/>
              </a:rPr>
              <a:t>Opportunity for early movers to demonstrate implementation of risk-informed, performance-based approach</a:t>
            </a:r>
          </a:p>
          <a:p>
            <a:pPr>
              <a:lnSpc>
                <a:spcPct val="100000"/>
              </a:lnSpc>
              <a:defRPr/>
            </a:pPr>
            <a:r>
              <a:rPr lang="en-US" sz="1800" dirty="0">
                <a:cs typeface="Arial"/>
              </a:rPr>
              <a:t>NE R&amp;D activities directly reduce technical and regulatory risks by providing  bases for establishment of licensing technical requirements</a:t>
            </a:r>
          </a:p>
          <a:p>
            <a:pPr lvl="1">
              <a:lnSpc>
                <a:spcPct val="100000"/>
              </a:lnSpc>
              <a:defRPr/>
            </a:pPr>
            <a:r>
              <a:rPr lang="en-US" sz="1800" dirty="0">
                <a:cs typeface="Arial"/>
              </a:rPr>
              <a:t>Establish technical insights and tools regarding radionuclide transport and release</a:t>
            </a:r>
          </a:p>
          <a:p>
            <a:pPr lvl="1">
              <a:lnSpc>
                <a:spcPct val="100000"/>
              </a:lnSpc>
              <a:defRPr/>
            </a:pPr>
            <a:r>
              <a:rPr lang="en-US" sz="1800" dirty="0">
                <a:cs typeface="Arial"/>
              </a:rPr>
              <a:t>Supports NRC endorsement of codes &amp; standards for manufacture of advanced reactor components</a:t>
            </a:r>
          </a:p>
          <a:p>
            <a:pPr lvl="1">
              <a:lnSpc>
                <a:spcPct val="100000"/>
              </a:lnSpc>
              <a:defRPr/>
            </a:pPr>
            <a:r>
              <a:rPr lang="en-US" sz="1800" dirty="0">
                <a:cs typeface="Arial"/>
              </a:rPr>
              <a:t>Validation and access to priority material property data to be used in safety codes and models </a:t>
            </a:r>
            <a:endParaRPr lang="en-US" sz="1800" dirty="0">
              <a:cs typeface="Arial" panose="020B0604020202020204" pitchFamily="34" charset="0"/>
            </a:endParaRPr>
          </a:p>
          <a:p>
            <a:endParaRPr lang="en-US" sz="1800" dirty="0">
              <a:cs typeface="Arial"/>
            </a:endParaRPr>
          </a:p>
        </p:txBody>
      </p:sp>
      <p:sp>
        <p:nvSpPr>
          <p:cNvPr id="7" name="Slide Number Placeholder 2">
            <a:extLst>
              <a:ext uri="{FF2B5EF4-FFF2-40B4-BE49-F238E27FC236}">
                <a16:creationId xmlns:a16="http://schemas.microsoft.com/office/drawing/2014/main" id="{568A846E-E0EC-1100-6200-A4A797A5A2C4}"/>
              </a:ext>
            </a:extLst>
          </p:cNvPr>
          <p:cNvSpPr txBox="1">
            <a:spLocks/>
          </p:cNvSpPr>
          <p:nvPr/>
        </p:nvSpPr>
        <p:spPr>
          <a:xfrm>
            <a:off x="11494348" y="6392687"/>
            <a:ext cx="392851" cy="307802"/>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tint val="75000"/>
                  </a:schemeClr>
                </a:solidFill>
                <a:latin typeface="Franklin Gothic Book" panose="020B05030201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5pPr>
            <a:lvl6pPr marL="2286000" algn="l" defTabSz="914400" rtl="0" eaLnBrk="1" latinLnBrk="0" hangingPunct="1">
              <a:defRPr kern="1200">
                <a:solidFill>
                  <a:schemeClr val="tx1"/>
                </a:solidFill>
                <a:latin typeface="Franklin Gothic Book" panose="020B0503020102020204" pitchFamily="34" charset="0"/>
                <a:ea typeface="+mn-ea"/>
                <a:cs typeface="+mn-cs"/>
              </a:defRPr>
            </a:lvl6pPr>
            <a:lvl7pPr marL="2743200" algn="l" defTabSz="914400" rtl="0" eaLnBrk="1" latinLnBrk="0" hangingPunct="1">
              <a:defRPr kern="1200">
                <a:solidFill>
                  <a:schemeClr val="tx1"/>
                </a:solidFill>
                <a:latin typeface="Franklin Gothic Book" panose="020B0503020102020204" pitchFamily="34" charset="0"/>
                <a:ea typeface="+mn-ea"/>
                <a:cs typeface="+mn-cs"/>
              </a:defRPr>
            </a:lvl7pPr>
            <a:lvl8pPr marL="3200400" algn="l" defTabSz="914400" rtl="0" eaLnBrk="1" latinLnBrk="0" hangingPunct="1">
              <a:defRPr kern="1200">
                <a:solidFill>
                  <a:schemeClr val="tx1"/>
                </a:solidFill>
                <a:latin typeface="Franklin Gothic Book" panose="020B0503020102020204" pitchFamily="34" charset="0"/>
                <a:ea typeface="+mn-ea"/>
                <a:cs typeface="+mn-cs"/>
              </a:defRPr>
            </a:lvl8pPr>
            <a:lvl9pPr marL="3657600" algn="l" defTabSz="914400" rtl="0" eaLnBrk="1" latinLnBrk="0" hangingPunct="1">
              <a:defRPr kern="1200">
                <a:solidFill>
                  <a:schemeClr val="tx1"/>
                </a:solidFill>
                <a:latin typeface="Franklin Gothic Book" panose="020B0503020102020204" pitchFamily="34" charset="0"/>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885C13-66A5-4D66-A6C2-319BA5063639}" type="slidenum">
              <a:rPr kumimoji="0" lang="en-US" sz="1600" b="0" i="0" u="none" strike="noStrike" kern="1200" cap="none" spc="0" normalizeH="0" baseline="0" noProof="0" smtClean="0">
                <a:ln>
                  <a:noFill/>
                </a:ln>
                <a:solidFill>
                  <a:srgbClr val="02617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600" b="0" i="0" u="none" strike="noStrike" kern="1200" cap="none" spc="0" normalizeH="0" baseline="0" noProof="0" dirty="0">
              <a:ln>
                <a:noFill/>
              </a:ln>
              <a:solidFill>
                <a:srgbClr val="02617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058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3EB1A-A75E-0253-4773-3EE047BAC700}"/>
              </a:ext>
            </a:extLst>
          </p:cNvPr>
          <p:cNvSpPr>
            <a:spLocks noGrp="1"/>
          </p:cNvSpPr>
          <p:nvPr>
            <p:ph type="title"/>
          </p:nvPr>
        </p:nvSpPr>
        <p:spPr>
          <a:xfrm>
            <a:off x="838200" y="2102857"/>
            <a:ext cx="10515600" cy="1325563"/>
          </a:xfrm>
        </p:spPr>
        <p:txBody>
          <a:bodyPr/>
          <a:lstStyle/>
          <a:p>
            <a:pPr algn="ctr"/>
            <a:r>
              <a:rPr lang="en-US" dirty="0"/>
              <a:t>Crosscutting R&amp;D</a:t>
            </a:r>
          </a:p>
        </p:txBody>
      </p:sp>
      <p:sp>
        <p:nvSpPr>
          <p:cNvPr id="3" name="Slide Number Placeholder 2">
            <a:extLst>
              <a:ext uri="{FF2B5EF4-FFF2-40B4-BE49-F238E27FC236}">
                <a16:creationId xmlns:a16="http://schemas.microsoft.com/office/drawing/2014/main" id="{2B0AFA02-D499-CF45-3D6B-F44E79C4957B}"/>
              </a:ext>
            </a:extLst>
          </p:cNvPr>
          <p:cNvSpPr>
            <a:spLocks noGrp="1"/>
          </p:cNvSpPr>
          <p:nvPr>
            <p:ph type="sldNum" sz="quarter" idx="12"/>
          </p:nvPr>
        </p:nvSpPr>
        <p:spPr>
          <a:xfrm>
            <a:off x="11494348" y="6392687"/>
            <a:ext cx="392851" cy="30780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885C13-66A5-4D66-A6C2-319BA5063639}" type="slidenum">
              <a:rPr kumimoji="0" lang="en-US" sz="1600" b="0" i="0" u="none" strike="noStrike" kern="1200" cap="none" spc="0" normalizeH="0" baseline="0" noProof="0" smtClean="0">
                <a:ln>
                  <a:noFill/>
                </a:ln>
                <a:solidFill>
                  <a:srgbClr val="02617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600" b="0" i="0" u="none" strike="noStrike" kern="1200" cap="none" spc="0" normalizeH="0" baseline="0" noProof="0" dirty="0">
              <a:ln>
                <a:noFill/>
              </a:ln>
              <a:solidFill>
                <a:srgbClr val="02617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84541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lide Number Placeholder 4">
            <a:extLst>
              <a:ext uri="{FF2B5EF4-FFF2-40B4-BE49-F238E27FC236}">
                <a16:creationId xmlns:a16="http://schemas.microsoft.com/office/drawing/2014/main" id="{626C9659-84EC-4DCE-8485-4FFA2B1A7DDE}"/>
              </a:ext>
            </a:extLst>
          </p:cNvPr>
          <p:cNvSpPr txBox="1">
            <a:spLocks/>
          </p:cNvSpPr>
          <p:nvPr/>
        </p:nvSpPr>
        <p:spPr>
          <a:xfrm>
            <a:off x="5737959" y="6635597"/>
            <a:ext cx="732692" cy="21799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pic>
        <p:nvPicPr>
          <p:cNvPr id="7" name="Picture 6">
            <a:extLst>
              <a:ext uri="{FF2B5EF4-FFF2-40B4-BE49-F238E27FC236}">
                <a16:creationId xmlns:a16="http://schemas.microsoft.com/office/drawing/2014/main" id="{0E1C7B1D-DC1A-7F4C-8078-07DB277BEFA7}"/>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5681601" y="3437323"/>
            <a:ext cx="1330167" cy="1295148"/>
          </a:xfrm>
          <a:prstGeom prst="rect">
            <a:avLst/>
          </a:prstGeom>
        </p:spPr>
      </p:pic>
      <p:pic>
        <p:nvPicPr>
          <p:cNvPr id="8" name="Picture 7">
            <a:extLst>
              <a:ext uri="{FF2B5EF4-FFF2-40B4-BE49-F238E27FC236}">
                <a16:creationId xmlns:a16="http://schemas.microsoft.com/office/drawing/2014/main" id="{8A123B5F-C81D-6C44-95F1-88088C28DF79}"/>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264246" y="2464903"/>
            <a:ext cx="668361" cy="1382552"/>
          </a:xfrm>
          <a:prstGeom prst="rect">
            <a:avLst/>
          </a:prstGeom>
        </p:spPr>
      </p:pic>
      <p:sp>
        <p:nvSpPr>
          <p:cNvPr id="9" name="Rectangle 8">
            <a:extLst>
              <a:ext uri="{FF2B5EF4-FFF2-40B4-BE49-F238E27FC236}">
                <a16:creationId xmlns:a16="http://schemas.microsoft.com/office/drawing/2014/main" id="{05338182-CF67-C243-9E6C-5507F5EC5B81}"/>
              </a:ext>
            </a:extLst>
          </p:cNvPr>
          <p:cNvSpPr/>
          <p:nvPr/>
        </p:nvSpPr>
        <p:spPr>
          <a:xfrm>
            <a:off x="394865" y="1116490"/>
            <a:ext cx="1067953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6892"/>
                </a:solidFill>
                <a:effectLst/>
                <a:uLnTx/>
                <a:uFillTx/>
                <a:latin typeface="Arial"/>
                <a:ea typeface="Arial" charset="0"/>
                <a:cs typeface="Arial" charset="0"/>
              </a:rPr>
              <a:t>NEAMS aims to develop and deploy predictive M&amp;S tools and methods to enable and accelerate advanced reactor deployment and improve existing fleet operations.</a:t>
            </a:r>
          </a:p>
        </p:txBody>
      </p:sp>
      <p:pic>
        <p:nvPicPr>
          <p:cNvPr id="10" name="Picture 7" descr="szz_3D_76Ms.png">
            <a:extLst>
              <a:ext uri="{FF2B5EF4-FFF2-40B4-BE49-F238E27FC236}">
                <a16:creationId xmlns:a16="http://schemas.microsoft.com/office/drawing/2014/main" id="{C9380303-4E23-2740-94BA-926AA36FAB5E}"/>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94864" y="2732081"/>
            <a:ext cx="1205026" cy="101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Z:\PROTEUS\Benchmarks\ATR_INL\SN2ND\pictures\ATR_23GroupFlux_group0004_small.png">
            <a:extLst>
              <a:ext uri="{FF2B5EF4-FFF2-40B4-BE49-F238E27FC236}">
                <a16:creationId xmlns:a16="http://schemas.microsoft.com/office/drawing/2014/main" id="{98304F4B-92DA-0A43-A7BA-B97011A560C1}"/>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2134969" y="3268681"/>
            <a:ext cx="1626935" cy="1537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498C0E74-DB71-8048-B604-E86D62C97CE6}"/>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4222572" y="2375331"/>
            <a:ext cx="795669" cy="1648174"/>
          </a:xfrm>
          <a:prstGeom prst="rect">
            <a:avLst/>
          </a:prstGeom>
          <a:ln>
            <a:solidFill>
              <a:schemeClr val="accent3"/>
            </a:solidFill>
          </a:ln>
        </p:spPr>
      </p:pic>
      <p:sp>
        <p:nvSpPr>
          <p:cNvPr id="13" name="Rectangle 12">
            <a:extLst>
              <a:ext uri="{FF2B5EF4-FFF2-40B4-BE49-F238E27FC236}">
                <a16:creationId xmlns:a16="http://schemas.microsoft.com/office/drawing/2014/main" id="{11641A04-77BA-894F-9070-AA7BAAF98519}"/>
              </a:ext>
            </a:extLst>
          </p:cNvPr>
          <p:cNvSpPr/>
          <p:nvPr/>
        </p:nvSpPr>
        <p:spPr>
          <a:xfrm>
            <a:off x="256637" y="1918708"/>
            <a:ext cx="331372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6892"/>
                </a:solidFill>
                <a:effectLst/>
                <a:uLnTx/>
                <a:uFillTx/>
                <a:latin typeface="Arial"/>
                <a:ea typeface="+mn-ea"/>
                <a:cs typeface="+mn-cs"/>
              </a:rPr>
              <a:t>NEAMS core competencies: </a:t>
            </a:r>
            <a:endParaRPr kumimoji="0" lang="en-US" sz="1800" b="0" i="0" u="none" strike="noStrike" kern="1200" cap="none" spc="0" normalizeH="0" baseline="0" noProof="0" dirty="0">
              <a:ln>
                <a:noFill/>
              </a:ln>
              <a:solidFill>
                <a:srgbClr val="50565C"/>
              </a:solidFill>
              <a:effectLst/>
              <a:uLnTx/>
              <a:uFillTx/>
              <a:latin typeface="Arial"/>
              <a:ea typeface="+mn-ea"/>
              <a:cs typeface="+mn-cs"/>
            </a:endParaRPr>
          </a:p>
        </p:txBody>
      </p:sp>
      <p:sp>
        <p:nvSpPr>
          <p:cNvPr id="14" name="Hexagon 13">
            <a:extLst>
              <a:ext uri="{FF2B5EF4-FFF2-40B4-BE49-F238E27FC236}">
                <a16:creationId xmlns:a16="http://schemas.microsoft.com/office/drawing/2014/main" id="{2AE3C183-72ED-C043-8058-61E623B7A1FE}"/>
              </a:ext>
            </a:extLst>
          </p:cNvPr>
          <p:cNvSpPr/>
          <p:nvPr/>
        </p:nvSpPr>
        <p:spPr>
          <a:xfrm>
            <a:off x="180006" y="2294323"/>
            <a:ext cx="2090421" cy="1737618"/>
          </a:xfrm>
          <a:prstGeom prst="hexagon">
            <a:avLst/>
          </a:prstGeom>
          <a:noFill/>
          <a:ln>
            <a:solidFill>
              <a:schemeClr val="accent3"/>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F94B8A05-918B-734F-B141-FACB2872B3A6}"/>
              </a:ext>
            </a:extLst>
          </p:cNvPr>
          <p:cNvSpPr/>
          <p:nvPr/>
        </p:nvSpPr>
        <p:spPr>
          <a:xfrm>
            <a:off x="2176934" y="4929978"/>
            <a:ext cx="162342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6892"/>
                </a:solidFill>
                <a:effectLst/>
                <a:uLnTx/>
                <a:uFillTx/>
                <a:latin typeface="Arial"/>
                <a:ea typeface="+mn-ea"/>
                <a:cs typeface="+mn-cs"/>
              </a:rPr>
              <a:t>Reactor Physics: </a:t>
            </a:r>
            <a:r>
              <a:rPr kumimoji="0" lang="en-US" sz="1200" b="0" i="0" u="none" strike="noStrike" kern="1200" cap="none" spc="0" normalizeH="0" baseline="0" noProof="0" dirty="0">
                <a:ln>
                  <a:noFill/>
                </a:ln>
                <a:solidFill>
                  <a:srgbClr val="50565C"/>
                </a:solidFill>
                <a:effectLst/>
                <a:uLnTx/>
                <a:uFillTx/>
                <a:latin typeface="Arial"/>
                <a:ea typeface="+mn-ea"/>
                <a:cs typeface="+mn-cs"/>
              </a:rPr>
              <a:t>GRIFFIN, MPACT, Shift</a:t>
            </a:r>
          </a:p>
        </p:txBody>
      </p:sp>
      <p:sp>
        <p:nvSpPr>
          <p:cNvPr id="17" name="Rectangle 16">
            <a:extLst>
              <a:ext uri="{FF2B5EF4-FFF2-40B4-BE49-F238E27FC236}">
                <a16:creationId xmlns:a16="http://schemas.microsoft.com/office/drawing/2014/main" id="{871084B4-EB42-4E45-97BD-AD7D89D06D81}"/>
              </a:ext>
            </a:extLst>
          </p:cNvPr>
          <p:cNvSpPr/>
          <p:nvPr/>
        </p:nvSpPr>
        <p:spPr>
          <a:xfrm>
            <a:off x="3963768" y="4065795"/>
            <a:ext cx="131271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6892"/>
                </a:solidFill>
                <a:effectLst/>
                <a:uLnTx/>
                <a:uFillTx/>
                <a:latin typeface="Arial"/>
                <a:ea typeface="+mn-ea"/>
                <a:cs typeface="+mn-cs"/>
              </a:rPr>
              <a:t>Multiscale thermal fluids: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0565C"/>
                </a:solidFill>
                <a:effectLst/>
                <a:uLnTx/>
                <a:uFillTx/>
                <a:latin typeface="Arial"/>
                <a:ea typeface="+mn-ea"/>
                <a:cs typeface="+mn-cs"/>
              </a:rPr>
              <a:t>CTF, SAM, PRONGHORN, Sockeye, Nek5000</a:t>
            </a:r>
          </a:p>
        </p:txBody>
      </p:sp>
      <p:sp>
        <p:nvSpPr>
          <p:cNvPr id="18" name="Rectangle 17">
            <a:extLst>
              <a:ext uri="{FF2B5EF4-FFF2-40B4-BE49-F238E27FC236}">
                <a16:creationId xmlns:a16="http://schemas.microsoft.com/office/drawing/2014/main" id="{EAA20C8E-4CD2-AD44-9AA4-FEA450B34813}"/>
              </a:ext>
            </a:extLst>
          </p:cNvPr>
          <p:cNvSpPr/>
          <p:nvPr/>
        </p:nvSpPr>
        <p:spPr>
          <a:xfrm>
            <a:off x="470355" y="4108531"/>
            <a:ext cx="1721373"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6892"/>
                </a:solidFill>
                <a:effectLst/>
                <a:uLnTx/>
                <a:uFillTx/>
                <a:latin typeface="Arial"/>
                <a:ea typeface="+mn-ea"/>
                <a:cs typeface="+mn-cs"/>
              </a:rPr>
              <a:t>Multiscale fuel performance and structural materials degradation modeling: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0565C"/>
                </a:solidFill>
                <a:effectLst/>
                <a:uLnTx/>
                <a:uFillTx/>
                <a:latin typeface="Arial"/>
                <a:ea typeface="+mn-ea"/>
                <a:cs typeface="+mn-cs"/>
              </a:rPr>
              <a:t>BISON, GRIZZLY, </a:t>
            </a:r>
            <a:r>
              <a:rPr kumimoji="0" lang="en-US" sz="1200" b="0" i="0" u="none" strike="noStrike" kern="1200" cap="none" spc="0" normalizeH="0" baseline="0" noProof="0" dirty="0" err="1">
                <a:ln>
                  <a:noFill/>
                </a:ln>
                <a:solidFill>
                  <a:srgbClr val="50565C"/>
                </a:solidFill>
                <a:effectLst/>
                <a:uLnTx/>
                <a:uFillTx/>
                <a:latin typeface="Arial"/>
                <a:ea typeface="+mn-ea"/>
                <a:cs typeface="+mn-cs"/>
              </a:rPr>
              <a:t>YellowJacket</a:t>
            </a:r>
            <a:endParaRPr kumimoji="0" lang="en-US" sz="1200" b="0" i="0" u="none" strike="noStrike" kern="1200" cap="none" spc="0" normalizeH="0" baseline="0" noProof="0" dirty="0">
              <a:ln>
                <a:noFill/>
              </a:ln>
              <a:solidFill>
                <a:srgbClr val="50565C"/>
              </a:solidFill>
              <a:effectLst/>
              <a:uLnTx/>
              <a:uFillTx/>
              <a:latin typeface="Arial"/>
              <a:ea typeface="+mn-ea"/>
              <a:cs typeface="+mn-cs"/>
            </a:endParaRPr>
          </a:p>
        </p:txBody>
      </p:sp>
      <p:sp>
        <p:nvSpPr>
          <p:cNvPr id="19" name="Hexagon 18">
            <a:extLst>
              <a:ext uri="{FF2B5EF4-FFF2-40B4-BE49-F238E27FC236}">
                <a16:creationId xmlns:a16="http://schemas.microsoft.com/office/drawing/2014/main" id="{3A3E34FA-72EA-354A-B032-837108450D4B}"/>
              </a:ext>
            </a:extLst>
          </p:cNvPr>
          <p:cNvSpPr/>
          <p:nvPr/>
        </p:nvSpPr>
        <p:spPr>
          <a:xfrm>
            <a:off x="1875141" y="3183737"/>
            <a:ext cx="2090421" cy="1737618"/>
          </a:xfrm>
          <a:prstGeom prst="hexagon">
            <a:avLst/>
          </a:prstGeom>
          <a:noFill/>
          <a:ln>
            <a:solidFill>
              <a:schemeClr val="accent3"/>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Hexagon 19">
            <a:extLst>
              <a:ext uri="{FF2B5EF4-FFF2-40B4-BE49-F238E27FC236}">
                <a16:creationId xmlns:a16="http://schemas.microsoft.com/office/drawing/2014/main" id="{B1DD9EBF-0D25-614B-B51F-0A1077D86BB2}"/>
              </a:ext>
            </a:extLst>
          </p:cNvPr>
          <p:cNvSpPr/>
          <p:nvPr/>
        </p:nvSpPr>
        <p:spPr>
          <a:xfrm>
            <a:off x="3580116" y="2309305"/>
            <a:ext cx="2090421" cy="1737618"/>
          </a:xfrm>
          <a:prstGeom prst="hexagon">
            <a:avLst/>
          </a:prstGeom>
          <a:noFill/>
          <a:ln>
            <a:solidFill>
              <a:schemeClr val="accent3"/>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1" name="Hexagon 20">
            <a:extLst>
              <a:ext uri="{FF2B5EF4-FFF2-40B4-BE49-F238E27FC236}">
                <a16:creationId xmlns:a16="http://schemas.microsoft.com/office/drawing/2014/main" id="{C6E79966-4DA6-8D4C-89A8-069B3272BA0F}"/>
              </a:ext>
            </a:extLst>
          </p:cNvPr>
          <p:cNvSpPr/>
          <p:nvPr/>
        </p:nvSpPr>
        <p:spPr>
          <a:xfrm>
            <a:off x="5275251" y="3208723"/>
            <a:ext cx="2090421" cy="1737618"/>
          </a:xfrm>
          <a:prstGeom prst="hexagon">
            <a:avLst/>
          </a:prstGeom>
          <a:noFill/>
          <a:ln>
            <a:solidFill>
              <a:schemeClr val="accent3"/>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2" name="Hexagon 21">
            <a:extLst>
              <a:ext uri="{FF2B5EF4-FFF2-40B4-BE49-F238E27FC236}">
                <a16:creationId xmlns:a16="http://schemas.microsoft.com/office/drawing/2014/main" id="{47228D18-FE58-3642-8081-CC2040C9112B}"/>
              </a:ext>
            </a:extLst>
          </p:cNvPr>
          <p:cNvSpPr/>
          <p:nvPr/>
        </p:nvSpPr>
        <p:spPr>
          <a:xfrm>
            <a:off x="6978747" y="2309305"/>
            <a:ext cx="2090421" cy="1737618"/>
          </a:xfrm>
          <a:prstGeom prst="hexagon">
            <a:avLst/>
          </a:prstGeom>
          <a:noFill/>
          <a:ln>
            <a:solidFill>
              <a:schemeClr val="accent3"/>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562069FC-AD63-544B-A321-BDC4000816D0}"/>
              </a:ext>
            </a:extLst>
          </p:cNvPr>
          <p:cNvSpPr/>
          <p:nvPr/>
        </p:nvSpPr>
        <p:spPr>
          <a:xfrm>
            <a:off x="5664100" y="4976144"/>
            <a:ext cx="138442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6892"/>
                </a:solidFill>
                <a:effectLst/>
                <a:uLnTx/>
                <a:uFillTx/>
                <a:latin typeface="Arial"/>
                <a:ea typeface="+mn-ea"/>
                <a:cs typeface="+mn-cs"/>
              </a:rPr>
              <a:t>Multiphysics: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0565C"/>
                </a:solidFill>
                <a:effectLst/>
                <a:uLnTx/>
                <a:uFillTx/>
                <a:latin typeface="Arial"/>
                <a:ea typeface="+mn-ea"/>
                <a:cs typeface="+mn-cs"/>
              </a:rPr>
              <a:t>MOOSE, VERA</a:t>
            </a:r>
          </a:p>
        </p:txBody>
      </p:sp>
      <p:sp>
        <p:nvSpPr>
          <p:cNvPr id="24" name="Rectangle 23">
            <a:extLst>
              <a:ext uri="{FF2B5EF4-FFF2-40B4-BE49-F238E27FC236}">
                <a16:creationId xmlns:a16="http://schemas.microsoft.com/office/drawing/2014/main" id="{0F463891-C152-AC45-B1EB-CE6B5466028B}"/>
              </a:ext>
            </a:extLst>
          </p:cNvPr>
          <p:cNvSpPr/>
          <p:nvPr/>
        </p:nvSpPr>
        <p:spPr>
          <a:xfrm>
            <a:off x="7423994" y="4108531"/>
            <a:ext cx="138442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6892"/>
                </a:solidFill>
                <a:effectLst/>
                <a:uLnTx/>
                <a:uFillTx/>
                <a:latin typeface="Arial"/>
                <a:ea typeface="+mn-ea"/>
                <a:cs typeface="+mn-cs"/>
              </a:rPr>
              <a:t>Workflow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0565C"/>
                </a:solidFill>
                <a:effectLst/>
                <a:uLnTx/>
                <a:uFillTx/>
                <a:latin typeface="Arial"/>
                <a:ea typeface="+mn-ea"/>
                <a:cs typeface="+mn-cs"/>
              </a:rPr>
              <a:t>Workbench</a:t>
            </a:r>
          </a:p>
        </p:txBody>
      </p:sp>
      <p:pic>
        <p:nvPicPr>
          <p:cNvPr id="25" name="Picture 24">
            <a:extLst>
              <a:ext uri="{FF2B5EF4-FFF2-40B4-BE49-F238E27FC236}">
                <a16:creationId xmlns:a16="http://schemas.microsoft.com/office/drawing/2014/main" id="{1F5B4C27-5F00-9E45-B7BB-365C74F1CF10}"/>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7267083" y="2766117"/>
            <a:ext cx="1573485" cy="899807"/>
          </a:xfrm>
          <a:prstGeom prst="rect">
            <a:avLst/>
          </a:prstGeom>
        </p:spPr>
      </p:pic>
      <p:sp>
        <p:nvSpPr>
          <p:cNvPr id="26" name="TextBox 25">
            <a:extLst>
              <a:ext uri="{FF2B5EF4-FFF2-40B4-BE49-F238E27FC236}">
                <a16:creationId xmlns:a16="http://schemas.microsoft.com/office/drawing/2014/main" id="{D54107FE-7AF9-5B4F-989D-2F4A473B2691}"/>
              </a:ext>
            </a:extLst>
          </p:cNvPr>
          <p:cNvSpPr txBox="1"/>
          <p:nvPr/>
        </p:nvSpPr>
        <p:spPr>
          <a:xfrm>
            <a:off x="845165" y="5723896"/>
            <a:ext cx="9941443" cy="735793"/>
          </a:xfrm>
          <a:prstGeom prst="rect">
            <a:avLst/>
          </a:prstGeom>
          <a:ln>
            <a:noFill/>
          </a:ln>
        </p:spPr>
        <p:txBody>
          <a:bodyPr vert="horz" wrap="square" lIns="91440" tIns="45720" rIns="91440" bIns="45720" rtlCol="0">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A4E4"/>
                </a:solidFill>
                <a:effectLst/>
                <a:uLnTx/>
                <a:uFillTx/>
                <a:latin typeface="Arial"/>
                <a:ea typeface="+mn-ea"/>
                <a:cs typeface="Arial Narrow"/>
              </a:rPr>
              <a:t>Key Success Metric: </a:t>
            </a:r>
            <a:r>
              <a:rPr kumimoji="0" lang="en-US" sz="1800" b="0" i="0" u="none" strike="noStrike" kern="1200" cap="none" spc="0" normalizeH="0" baseline="0" noProof="0" dirty="0">
                <a:ln>
                  <a:noFill/>
                </a:ln>
                <a:solidFill>
                  <a:srgbClr val="50565C">
                    <a:lumMod val="50000"/>
                  </a:srgbClr>
                </a:solidFill>
                <a:effectLst/>
                <a:uLnTx/>
                <a:uFillTx/>
                <a:latin typeface="Arial"/>
                <a:ea typeface="+mn-ea"/>
                <a:cs typeface="Arial Narrow"/>
              </a:rPr>
              <a:t>Use of NEAMS technology (either software or R&amp;D) by stakeholder to improve how they “do business.”</a:t>
            </a:r>
          </a:p>
        </p:txBody>
      </p:sp>
      <p:sp>
        <p:nvSpPr>
          <p:cNvPr id="3" name="Rectangle 2">
            <a:extLst>
              <a:ext uri="{FF2B5EF4-FFF2-40B4-BE49-F238E27FC236}">
                <a16:creationId xmlns:a16="http://schemas.microsoft.com/office/drawing/2014/main" id="{A254C6D8-10C7-0449-8DA7-B704348E6113}"/>
              </a:ext>
            </a:extLst>
          </p:cNvPr>
          <p:cNvSpPr/>
          <p:nvPr/>
        </p:nvSpPr>
        <p:spPr>
          <a:xfrm>
            <a:off x="9229416" y="2387274"/>
            <a:ext cx="2782578" cy="3046988"/>
          </a:xfrm>
          <a:prstGeom prst="rect">
            <a:avLst/>
          </a:prstGeom>
          <a:ln>
            <a:solidFill>
              <a:schemeClr val="accent4"/>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6892"/>
                </a:solidFill>
                <a:effectLst/>
                <a:uLnTx/>
                <a:uFillTx/>
                <a:latin typeface="Arial"/>
                <a:ea typeface="+mn-ea"/>
                <a:cs typeface="+mn-cs"/>
              </a:rPr>
              <a:t>Coordination and interaction with industry and NE’s reactor and fuels R&amp;D programs is critical to NEAMS success.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dirty="0">
              <a:ln>
                <a:noFill/>
              </a:ln>
              <a:solidFill>
                <a:srgbClr val="006892"/>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6892"/>
                </a:solidFill>
                <a:effectLst/>
                <a:uLnTx/>
                <a:uFillTx/>
                <a:latin typeface="Arial"/>
                <a:ea typeface="+mn-ea"/>
                <a:cs typeface="+mn-cs"/>
              </a:rPr>
              <a:t>Our work needs to be informed by experimental capabilities and data in order to best support reactor deployment and operation.</a:t>
            </a:r>
            <a:endParaRPr kumimoji="0" lang="en-US" sz="1600" b="0" i="1" u="none" strike="noStrike" kern="1200" cap="none" spc="0" normalizeH="0" baseline="0" noProof="0" dirty="0">
              <a:ln>
                <a:noFill/>
              </a:ln>
              <a:solidFill>
                <a:srgbClr val="50565C"/>
              </a:solidFill>
              <a:effectLst/>
              <a:uLnTx/>
              <a:uFillTx/>
              <a:latin typeface="Arial"/>
              <a:ea typeface="+mn-ea"/>
              <a:cs typeface="+mn-cs"/>
            </a:endParaRPr>
          </a:p>
        </p:txBody>
      </p:sp>
      <p:sp>
        <p:nvSpPr>
          <p:cNvPr id="28" name="Title 1">
            <a:extLst>
              <a:ext uri="{FF2B5EF4-FFF2-40B4-BE49-F238E27FC236}">
                <a16:creationId xmlns:a16="http://schemas.microsoft.com/office/drawing/2014/main" id="{4C0AEA94-07D6-C38F-34E2-96D0D2FBAC19}"/>
              </a:ext>
            </a:extLst>
          </p:cNvPr>
          <p:cNvSpPr>
            <a:spLocks noGrp="1"/>
          </p:cNvSpPr>
          <p:nvPr>
            <p:ph type="title"/>
          </p:nvPr>
        </p:nvSpPr>
        <p:spPr>
          <a:xfrm>
            <a:off x="302503" y="217073"/>
            <a:ext cx="10901209" cy="732602"/>
          </a:xfrm>
        </p:spPr>
        <p:txBody>
          <a:bodyPr>
            <a:normAutofit/>
          </a:bodyPr>
          <a:lstStyle/>
          <a:p>
            <a:r>
              <a:rPr lang="en-US" sz="2800" dirty="0"/>
              <a:t>Nuclear Energy Advanced Modeling and Simulation (NEAMS)</a:t>
            </a:r>
          </a:p>
        </p:txBody>
      </p:sp>
      <p:sp>
        <p:nvSpPr>
          <p:cNvPr id="29" name="Slide Number Placeholder 2">
            <a:extLst>
              <a:ext uri="{FF2B5EF4-FFF2-40B4-BE49-F238E27FC236}">
                <a16:creationId xmlns:a16="http://schemas.microsoft.com/office/drawing/2014/main" id="{71166C20-D6F8-259A-F3CF-54E9E7F7FC58}"/>
              </a:ext>
            </a:extLst>
          </p:cNvPr>
          <p:cNvSpPr txBox="1">
            <a:spLocks/>
          </p:cNvSpPr>
          <p:nvPr/>
        </p:nvSpPr>
        <p:spPr>
          <a:xfrm>
            <a:off x="11494348" y="6392687"/>
            <a:ext cx="392851" cy="307802"/>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tint val="75000"/>
                  </a:schemeClr>
                </a:solidFill>
                <a:latin typeface="Franklin Gothic Book" panose="020B05030201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5pPr>
            <a:lvl6pPr marL="2286000" algn="l" defTabSz="914400" rtl="0" eaLnBrk="1" latinLnBrk="0" hangingPunct="1">
              <a:defRPr kern="1200">
                <a:solidFill>
                  <a:schemeClr val="tx1"/>
                </a:solidFill>
                <a:latin typeface="Franklin Gothic Book" panose="020B0503020102020204" pitchFamily="34" charset="0"/>
                <a:ea typeface="+mn-ea"/>
                <a:cs typeface="+mn-cs"/>
              </a:defRPr>
            </a:lvl6pPr>
            <a:lvl7pPr marL="2743200" algn="l" defTabSz="914400" rtl="0" eaLnBrk="1" latinLnBrk="0" hangingPunct="1">
              <a:defRPr kern="1200">
                <a:solidFill>
                  <a:schemeClr val="tx1"/>
                </a:solidFill>
                <a:latin typeface="Franklin Gothic Book" panose="020B0503020102020204" pitchFamily="34" charset="0"/>
                <a:ea typeface="+mn-ea"/>
                <a:cs typeface="+mn-cs"/>
              </a:defRPr>
            </a:lvl7pPr>
            <a:lvl8pPr marL="3200400" algn="l" defTabSz="914400" rtl="0" eaLnBrk="1" latinLnBrk="0" hangingPunct="1">
              <a:defRPr kern="1200">
                <a:solidFill>
                  <a:schemeClr val="tx1"/>
                </a:solidFill>
                <a:latin typeface="Franklin Gothic Book" panose="020B0503020102020204" pitchFamily="34" charset="0"/>
                <a:ea typeface="+mn-ea"/>
                <a:cs typeface="+mn-cs"/>
              </a:defRPr>
            </a:lvl8pPr>
            <a:lvl9pPr marL="3657600" algn="l" defTabSz="914400" rtl="0" eaLnBrk="1" latinLnBrk="0" hangingPunct="1">
              <a:defRPr kern="1200">
                <a:solidFill>
                  <a:schemeClr val="tx1"/>
                </a:solidFill>
                <a:latin typeface="Franklin Gothic Book" panose="020B0503020102020204" pitchFamily="34" charset="0"/>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885C13-66A5-4D66-A6C2-319BA5063639}" type="slidenum">
              <a:rPr kumimoji="0" lang="en-US" sz="1600" b="0" i="0" u="none" strike="noStrike" kern="1200" cap="none" spc="0" normalizeH="0" baseline="0" noProof="0" smtClean="0">
                <a:ln>
                  <a:noFill/>
                </a:ln>
                <a:solidFill>
                  <a:srgbClr val="02617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600" b="0" i="0" u="none" strike="noStrike" kern="1200" cap="none" spc="0" normalizeH="0" baseline="0" noProof="0" dirty="0">
              <a:ln>
                <a:noFill/>
              </a:ln>
              <a:solidFill>
                <a:srgbClr val="02617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575996"/>
      </p:ext>
    </p:extLst>
  </p:cSld>
  <p:clrMapOvr>
    <a:overrideClrMapping bg1="lt1" tx1="dk1" bg2="lt2" tx2="dk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C9475C-1D2E-4F21-9ECE-AF935E099CA0}"/>
              </a:ext>
            </a:extLst>
          </p:cNvPr>
          <p:cNvSpPr>
            <a:spLocks noGrp="1"/>
          </p:cNvSpPr>
          <p:nvPr>
            <p:ph type="title"/>
          </p:nvPr>
        </p:nvSpPr>
        <p:spPr>
          <a:xfrm>
            <a:off x="237067" y="0"/>
            <a:ext cx="11811498" cy="901700"/>
          </a:xfrm>
        </p:spPr>
        <p:txBody>
          <a:bodyPr>
            <a:noAutofit/>
          </a:bodyPr>
          <a:lstStyle/>
          <a:p>
            <a:r>
              <a:rPr lang="en-US" sz="3200" b="1"/>
              <a:t>Advanced Materials and Manufacturing Technologies</a:t>
            </a:r>
          </a:p>
        </p:txBody>
      </p:sp>
      <p:sp>
        <p:nvSpPr>
          <p:cNvPr id="27" name="TextBox 26">
            <a:extLst>
              <a:ext uri="{FF2B5EF4-FFF2-40B4-BE49-F238E27FC236}">
                <a16:creationId xmlns:a16="http://schemas.microsoft.com/office/drawing/2014/main" id="{DAF42523-CC12-4B16-825B-99C645833BD6}"/>
              </a:ext>
            </a:extLst>
          </p:cNvPr>
          <p:cNvSpPr txBox="1">
            <a:spLocks noChangeAspect="1"/>
          </p:cNvSpPr>
          <p:nvPr/>
        </p:nvSpPr>
        <p:spPr>
          <a:xfrm rot="11336876">
            <a:off x="4286179" y="1470031"/>
            <a:ext cx="4937760" cy="4937760"/>
          </a:xfrm>
          <a:prstGeom prst="rect">
            <a:avLst/>
          </a:prstGeom>
        </p:spPr>
        <p:txBody>
          <a:bodyPr vert="horz" wrap="none" lIns="91440" tIns="45720" rIns="91440" bIns="45720" rtlCol="0">
            <a:prstTxWarp prst="textCircle">
              <a:avLst/>
            </a:prstTxWarp>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000" b="1" i="0" u="none" strike="noStrike" kern="1200" cap="none" spc="0" normalizeH="0" baseline="0" noProof="0">
                <a:ln>
                  <a:noFill/>
                </a:ln>
                <a:solidFill>
                  <a:srgbClr val="FFFFFF"/>
                </a:solidFill>
                <a:effectLst/>
                <a:uLnTx/>
                <a:uFillTx/>
                <a:latin typeface="Arial Narrow" panose="020B0606020202030204" pitchFamily="34" charset="0"/>
                <a:ea typeface="+mn-ea"/>
                <a:cs typeface="Calibri" panose="020F0502020204030204" pitchFamily="34" charset="0"/>
              </a:rPr>
              <a:t>Materials</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000" b="1" i="0" u="none" strike="noStrike" kern="1200" cap="none" spc="0" normalizeH="0" baseline="0" noProof="0">
                <a:ln>
                  <a:noFill/>
                </a:ln>
                <a:solidFill>
                  <a:srgbClr val="FFFFFF"/>
                </a:solidFill>
                <a:effectLst/>
                <a:uLnTx/>
                <a:uFillTx/>
                <a:latin typeface="Arial Narrow" panose="020B0606020202030204" pitchFamily="34" charset="0"/>
                <a:ea typeface="+mn-ea"/>
                <a:cs typeface="Calibri" panose="020F0502020204030204" pitchFamily="34" charset="0"/>
              </a:rPr>
              <a:t>Development</a:t>
            </a:r>
          </a:p>
        </p:txBody>
      </p:sp>
      <p:sp>
        <p:nvSpPr>
          <p:cNvPr id="33" name="TextBox 32">
            <a:extLst>
              <a:ext uri="{FF2B5EF4-FFF2-40B4-BE49-F238E27FC236}">
                <a16:creationId xmlns:a16="http://schemas.microsoft.com/office/drawing/2014/main" id="{A99CE33A-2149-42AF-83B7-7BAAC9FFDBD7}"/>
              </a:ext>
            </a:extLst>
          </p:cNvPr>
          <p:cNvSpPr txBox="1"/>
          <p:nvPr/>
        </p:nvSpPr>
        <p:spPr>
          <a:xfrm>
            <a:off x="780346" y="5251952"/>
            <a:ext cx="5356878" cy="1323439"/>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lumMod val="50000"/>
                  </a:srgbClr>
                </a:solidFill>
                <a:effectLst/>
                <a:uLnTx/>
                <a:uFillTx/>
                <a:latin typeface="Franklin Gothic Book" panose="020B0503020102020204" pitchFamily="34" charset="0"/>
                <a:ea typeface="+mn-ea"/>
                <a:cs typeface="Calibri" panose="020F0502020204030204" pitchFamily="34" charset="0"/>
              </a:rPr>
              <a:t>Investigate a broad range of advanced materials and manufacturing technologies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lumMod val="50000"/>
                  </a:srgbClr>
                </a:solidFill>
                <a:effectLst/>
                <a:uLnTx/>
                <a:uFillTx/>
                <a:latin typeface="Franklin Gothic Book" panose="020B0503020102020204" pitchFamily="34" charset="0"/>
                <a:ea typeface="+mn-ea"/>
                <a:cs typeface="Calibri" panose="020F0502020204030204" pitchFamily="34" charset="0"/>
              </a:rPr>
              <a:t>Address reactor-specific issues</a:t>
            </a:r>
            <a:endParaRPr kumimoji="0" lang="en-US" sz="1600" b="0" i="0" u="none" strike="noStrike" kern="1200" cap="none" spc="0" normalizeH="0" baseline="0" noProof="0">
              <a:ln>
                <a:noFill/>
              </a:ln>
              <a:solidFill>
                <a:srgbClr val="000000">
                  <a:lumMod val="50000"/>
                </a:srgbClr>
              </a:solidFill>
              <a:effectLst/>
              <a:uLnTx/>
              <a:uFillTx/>
              <a:latin typeface="Franklin Gothic Book" panose="020B0503020102020204"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lumMod val="50000"/>
                  </a:srgbClr>
                </a:solidFill>
                <a:effectLst/>
                <a:uLnTx/>
                <a:uFillTx/>
                <a:latin typeface="Franklin Gothic Book" panose="020B0503020102020204" pitchFamily="34" charset="0"/>
                <a:ea typeface="+mn-ea"/>
                <a:cs typeface="+mn-cs"/>
              </a:rPr>
              <a:t>Provide near-term material solutions to nuclear industry</a:t>
            </a:r>
          </a:p>
        </p:txBody>
      </p:sp>
      <p:sp>
        <p:nvSpPr>
          <p:cNvPr id="34" name="TextBox 33">
            <a:extLst>
              <a:ext uri="{FF2B5EF4-FFF2-40B4-BE49-F238E27FC236}">
                <a16:creationId xmlns:a16="http://schemas.microsoft.com/office/drawing/2014/main" id="{D5DCB765-BB0A-417B-A2E4-99DE562568FD}"/>
              </a:ext>
            </a:extLst>
          </p:cNvPr>
          <p:cNvSpPr txBox="1"/>
          <p:nvPr/>
        </p:nvSpPr>
        <p:spPr>
          <a:xfrm>
            <a:off x="780346" y="2941422"/>
            <a:ext cx="5356878"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Arial Narrow" panose="020B0606020202030204" pitchFamily="34" charset="0"/>
                <a:ea typeface="+mn-ea"/>
                <a:cs typeface="+mn-cs"/>
              </a:rPr>
              <a:t>Capability Development &amp; Transformative Research</a:t>
            </a:r>
          </a:p>
        </p:txBody>
      </p:sp>
      <p:sp>
        <p:nvSpPr>
          <p:cNvPr id="35" name="TextBox 34">
            <a:extLst>
              <a:ext uri="{FF2B5EF4-FFF2-40B4-BE49-F238E27FC236}">
                <a16:creationId xmlns:a16="http://schemas.microsoft.com/office/drawing/2014/main" id="{EC69849A-6A39-42BE-9FF5-143539ECD22C}"/>
              </a:ext>
            </a:extLst>
          </p:cNvPr>
          <p:cNvSpPr txBox="1"/>
          <p:nvPr/>
        </p:nvSpPr>
        <p:spPr>
          <a:xfrm>
            <a:off x="780346" y="3321748"/>
            <a:ext cx="4808239" cy="1569660"/>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lumMod val="50000"/>
                  </a:srgbClr>
                </a:solidFill>
                <a:effectLst/>
                <a:uLnTx/>
                <a:uFillTx/>
                <a:latin typeface="Franklin Gothic Book" panose="020B0503020102020204" pitchFamily="34" charset="0"/>
                <a:ea typeface="+mn-ea"/>
                <a:cs typeface="+mn-cs"/>
              </a:rPr>
              <a:t>Develop high-throughput, accelerated testing and characterization techniques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lumMod val="50000"/>
                  </a:srgbClr>
                </a:solidFill>
                <a:effectLst/>
                <a:uLnTx/>
                <a:uFillTx/>
                <a:latin typeface="Franklin Gothic Book" panose="020B0503020102020204" pitchFamily="34" charset="0"/>
                <a:ea typeface="+mn-ea"/>
                <a:cs typeface="+mn-cs"/>
              </a:rPr>
              <a:t>Develop modeling capabilities for materials design, development and qualification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lumMod val="50000"/>
                  </a:srgbClr>
                </a:solidFill>
                <a:effectLst/>
                <a:uLnTx/>
                <a:uFillTx/>
                <a:latin typeface="Franklin Gothic Book" panose="020B0503020102020204" pitchFamily="34" charset="0"/>
                <a:ea typeface="+mn-ea"/>
                <a:cs typeface="+mn-cs"/>
              </a:rPr>
              <a:t>Perform transformative research to develop new material concepts and design</a:t>
            </a:r>
            <a:endParaRPr kumimoji="0" lang="en-US" sz="1600" b="0" i="0" u="none" strike="noStrike" kern="1200" cap="none" spc="0" normalizeH="0" baseline="0" noProof="0">
              <a:ln>
                <a:noFill/>
              </a:ln>
              <a:solidFill>
                <a:srgbClr val="000000">
                  <a:lumMod val="50000"/>
                </a:srgbClr>
              </a:solidFill>
              <a:effectLst/>
              <a:uLnTx/>
              <a:uFillTx/>
              <a:latin typeface="Franklin Gothic Book" panose="020B0503020102020204" pitchFamily="34" charset="0"/>
              <a:ea typeface="+mn-ea"/>
              <a:cs typeface="Calibri" panose="020F0502020204030204" pitchFamily="34" charset="0"/>
            </a:endParaRPr>
          </a:p>
        </p:txBody>
      </p:sp>
      <p:sp>
        <p:nvSpPr>
          <p:cNvPr id="36" name="TextBox 35">
            <a:extLst>
              <a:ext uri="{FF2B5EF4-FFF2-40B4-BE49-F238E27FC236}">
                <a16:creationId xmlns:a16="http://schemas.microsoft.com/office/drawing/2014/main" id="{05A43BED-8668-4CF5-BF25-0728635494BD}"/>
              </a:ext>
            </a:extLst>
          </p:cNvPr>
          <p:cNvSpPr txBox="1"/>
          <p:nvPr/>
        </p:nvSpPr>
        <p:spPr>
          <a:xfrm>
            <a:off x="780346" y="1011220"/>
            <a:ext cx="5356878"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Arial Narrow" panose="020B0606020202030204" pitchFamily="34" charset="0"/>
                <a:ea typeface="+mn-ea"/>
                <a:cs typeface="+mn-cs"/>
              </a:rPr>
              <a:t>Development, Qualification and Demonstration</a:t>
            </a:r>
          </a:p>
        </p:txBody>
      </p:sp>
      <p:sp>
        <p:nvSpPr>
          <p:cNvPr id="37" name="TextBox 36">
            <a:extLst>
              <a:ext uri="{FF2B5EF4-FFF2-40B4-BE49-F238E27FC236}">
                <a16:creationId xmlns:a16="http://schemas.microsoft.com/office/drawing/2014/main" id="{B44A5269-36ED-4575-A045-4B6AE56327D9}"/>
              </a:ext>
            </a:extLst>
          </p:cNvPr>
          <p:cNvSpPr txBox="1"/>
          <p:nvPr/>
        </p:nvSpPr>
        <p:spPr>
          <a:xfrm>
            <a:off x="780346" y="1391546"/>
            <a:ext cx="5234587" cy="1569660"/>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lumMod val="50000"/>
                  </a:srgbClr>
                </a:solidFill>
                <a:effectLst/>
                <a:uLnTx/>
                <a:uFillTx/>
                <a:latin typeface="Franklin Gothic Book" panose="020B0503020102020204" pitchFamily="34" charset="0"/>
                <a:ea typeface="+mn-ea"/>
                <a:cs typeface="+mn-cs"/>
              </a:rPr>
              <a:t>Develop advanced materials &amp; manufacturing technologies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lumMod val="50000"/>
                  </a:srgbClr>
                </a:solidFill>
                <a:effectLst/>
                <a:uLnTx/>
                <a:uFillTx/>
                <a:latin typeface="Franklin Gothic Book" panose="020B0503020102020204" pitchFamily="34" charset="0"/>
                <a:ea typeface="+mn-ea"/>
                <a:cs typeface="+mn-cs"/>
              </a:rPr>
              <a:t>Establish a rapid qualification framework</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lumMod val="50000"/>
                  </a:srgbClr>
                </a:solidFill>
                <a:effectLst/>
                <a:uLnTx/>
                <a:uFillTx/>
                <a:latin typeface="Franklin Gothic Book" panose="020B0503020102020204" pitchFamily="34" charset="0"/>
                <a:ea typeface="+mn-ea"/>
                <a:cs typeface="+mn-cs"/>
              </a:rPr>
              <a:t>Evaluate material performance in reactor environments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lumMod val="50000"/>
                  </a:srgbClr>
                </a:solidFill>
                <a:effectLst/>
                <a:uLnTx/>
                <a:uFillTx/>
                <a:latin typeface="Franklin Gothic Book" panose="020B0503020102020204" pitchFamily="34" charset="0"/>
                <a:ea typeface="+mn-ea"/>
                <a:cs typeface="+mn-cs"/>
              </a:rPr>
              <a:t>Technology demonstration and deployment</a:t>
            </a:r>
          </a:p>
        </p:txBody>
      </p:sp>
      <p:sp>
        <p:nvSpPr>
          <p:cNvPr id="42" name="TextBox 41">
            <a:extLst>
              <a:ext uri="{FF2B5EF4-FFF2-40B4-BE49-F238E27FC236}">
                <a16:creationId xmlns:a16="http://schemas.microsoft.com/office/drawing/2014/main" id="{47A35B89-3F4F-47CB-BB0B-CF9BDD132D38}"/>
              </a:ext>
            </a:extLst>
          </p:cNvPr>
          <p:cNvSpPr txBox="1"/>
          <p:nvPr/>
        </p:nvSpPr>
        <p:spPr>
          <a:xfrm>
            <a:off x="780346" y="4871624"/>
            <a:ext cx="4782326"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Arial Narrow" panose="020B0606020202030204" pitchFamily="34" charset="0"/>
                <a:ea typeface="+mn-ea"/>
                <a:cs typeface="+mn-cs"/>
              </a:rPr>
              <a:t>Collaborative Research and Development</a:t>
            </a:r>
          </a:p>
        </p:txBody>
      </p:sp>
      <p:pic>
        <p:nvPicPr>
          <p:cNvPr id="5" name="Picture 4" descr="Diagram&#10;&#10;Description automatically generated">
            <a:extLst>
              <a:ext uri="{FF2B5EF4-FFF2-40B4-BE49-F238E27FC236}">
                <a16:creationId xmlns:a16="http://schemas.microsoft.com/office/drawing/2014/main" id="{7AAEE450-2BD7-4CF9-812F-4988A7EDBEE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629329" y="1182670"/>
            <a:ext cx="5003504" cy="5175504"/>
          </a:xfrm>
          <a:prstGeom prst="rect">
            <a:avLst/>
          </a:prstGeom>
        </p:spPr>
      </p:pic>
      <p:sp>
        <p:nvSpPr>
          <p:cNvPr id="11" name="Slide Number Placeholder 2">
            <a:extLst>
              <a:ext uri="{FF2B5EF4-FFF2-40B4-BE49-F238E27FC236}">
                <a16:creationId xmlns:a16="http://schemas.microsoft.com/office/drawing/2014/main" id="{F0F0974F-0565-80E2-C07C-673CFD699B50}"/>
              </a:ext>
            </a:extLst>
          </p:cNvPr>
          <p:cNvSpPr txBox="1">
            <a:spLocks/>
          </p:cNvSpPr>
          <p:nvPr/>
        </p:nvSpPr>
        <p:spPr>
          <a:xfrm>
            <a:off x="11494348" y="6392687"/>
            <a:ext cx="392851" cy="307802"/>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tint val="75000"/>
                  </a:schemeClr>
                </a:solidFill>
                <a:latin typeface="Franklin Gothic Book" panose="020B05030201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5pPr>
            <a:lvl6pPr marL="2286000" algn="l" defTabSz="914400" rtl="0" eaLnBrk="1" latinLnBrk="0" hangingPunct="1">
              <a:defRPr kern="1200">
                <a:solidFill>
                  <a:schemeClr val="tx1"/>
                </a:solidFill>
                <a:latin typeface="Franklin Gothic Book" panose="020B0503020102020204" pitchFamily="34" charset="0"/>
                <a:ea typeface="+mn-ea"/>
                <a:cs typeface="+mn-cs"/>
              </a:defRPr>
            </a:lvl6pPr>
            <a:lvl7pPr marL="2743200" algn="l" defTabSz="914400" rtl="0" eaLnBrk="1" latinLnBrk="0" hangingPunct="1">
              <a:defRPr kern="1200">
                <a:solidFill>
                  <a:schemeClr val="tx1"/>
                </a:solidFill>
                <a:latin typeface="Franklin Gothic Book" panose="020B0503020102020204" pitchFamily="34" charset="0"/>
                <a:ea typeface="+mn-ea"/>
                <a:cs typeface="+mn-cs"/>
              </a:defRPr>
            </a:lvl7pPr>
            <a:lvl8pPr marL="3200400" algn="l" defTabSz="914400" rtl="0" eaLnBrk="1" latinLnBrk="0" hangingPunct="1">
              <a:defRPr kern="1200">
                <a:solidFill>
                  <a:schemeClr val="tx1"/>
                </a:solidFill>
                <a:latin typeface="Franklin Gothic Book" panose="020B0503020102020204" pitchFamily="34" charset="0"/>
                <a:ea typeface="+mn-ea"/>
                <a:cs typeface="+mn-cs"/>
              </a:defRPr>
            </a:lvl8pPr>
            <a:lvl9pPr marL="3657600" algn="l" defTabSz="914400" rtl="0" eaLnBrk="1" latinLnBrk="0" hangingPunct="1">
              <a:defRPr kern="1200">
                <a:solidFill>
                  <a:schemeClr val="tx1"/>
                </a:solidFill>
                <a:latin typeface="Franklin Gothic Book" panose="020B0503020102020204" pitchFamily="34" charset="0"/>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885C13-66A5-4D66-A6C2-319BA5063639}" type="slidenum">
              <a:rPr kumimoji="0" lang="en-US" sz="1600" b="0" i="0" u="none" strike="noStrike" kern="1200" cap="none" spc="0" normalizeH="0" baseline="0" noProof="0" smtClean="0">
                <a:ln>
                  <a:noFill/>
                </a:ln>
                <a:solidFill>
                  <a:srgbClr val="02617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600" b="0" i="0" u="none" strike="noStrike" kern="1200" cap="none" spc="0" normalizeH="0" baseline="0" noProof="0" dirty="0">
              <a:ln>
                <a:noFill/>
              </a:ln>
              <a:solidFill>
                <a:srgbClr val="02617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36030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5B7D040-1031-4863-B9D8-515D00178FD8}"/>
              </a:ext>
            </a:extLst>
          </p:cNvPr>
          <p:cNvSpPr txBox="1"/>
          <p:nvPr/>
        </p:nvSpPr>
        <p:spPr>
          <a:xfrm>
            <a:off x="0" y="901700"/>
            <a:ext cx="12192000" cy="5068441"/>
          </a:xfrm>
          <a:prstGeom prst="rect">
            <a:avLst/>
          </a:prstGeom>
          <a:solidFill>
            <a:schemeClr val="bg1"/>
          </a:solidFill>
          <a:scene3d>
            <a:camera prst="orthographicFront"/>
            <a:lightRig rig="threePt" dir="t"/>
          </a:scene3d>
          <a:sp3d>
            <a:bevelT/>
          </a:sp3d>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1400" b="1" i="0" u="none" strike="noStrike" kern="1200" cap="none" spc="0" normalizeH="0" baseline="0" noProof="0">
              <a:ln>
                <a:noFill/>
              </a:ln>
              <a:solidFill>
                <a:srgbClr val="FFC000"/>
              </a:solidFill>
              <a:effectLst/>
              <a:uLnTx/>
              <a:uFillTx/>
              <a:latin typeface="Arial" panose="020B0604020202020204" pitchFamily="34" charset="0"/>
              <a:ea typeface="Arial Narrow" panose="020B0606020202030204" pitchFamily="34" charset="0"/>
              <a:cs typeface="Arial Narrow" panose="020B0606020202030204" pitchFamily="34" charset="0"/>
            </a:endParaRPr>
          </a:p>
        </p:txBody>
      </p:sp>
      <p:sp>
        <p:nvSpPr>
          <p:cNvPr id="4" name="Title 1">
            <a:extLst>
              <a:ext uri="{FF2B5EF4-FFF2-40B4-BE49-F238E27FC236}">
                <a16:creationId xmlns:a16="http://schemas.microsoft.com/office/drawing/2014/main" id="{027AB7EF-DEEB-45B7-9BC2-2A3EB37A3160}"/>
              </a:ext>
            </a:extLst>
          </p:cNvPr>
          <p:cNvSpPr txBox="1">
            <a:spLocks/>
          </p:cNvSpPr>
          <p:nvPr/>
        </p:nvSpPr>
        <p:spPr>
          <a:xfrm>
            <a:off x="237066" y="0"/>
            <a:ext cx="10944607" cy="901700"/>
          </a:xfrm>
          <a:prstGeom prst="rect">
            <a:avLst/>
          </a:prstGeom>
        </p:spPr>
        <p:txBody>
          <a:bodyPr vert="horz" lIns="91440" tIns="45720" rIns="91440" bIns="45720" rtlCol="0" anchor="ctr">
            <a:normAutofit/>
          </a:bodyPr>
          <a:lstStyle>
            <a:lvl1pPr algn="ctr" rtl="0" eaLnBrk="0" fontAlgn="base" hangingPunct="0">
              <a:lnSpc>
                <a:spcPct val="90000"/>
              </a:lnSpc>
              <a:spcBef>
                <a:spcPct val="0"/>
              </a:spcBef>
              <a:spcAft>
                <a:spcPct val="0"/>
              </a:spcAft>
              <a:defRPr sz="6000" kern="1200" spc="-150">
                <a:solidFill>
                  <a:schemeClr val="bg1"/>
                </a:solidFill>
                <a:latin typeface="+mj-lt"/>
                <a:ea typeface="+mj-ea"/>
                <a:cs typeface="+mj-cs"/>
              </a:defRPr>
            </a:lvl1pPr>
            <a:lvl2pPr algn="l" rtl="0" eaLnBrk="0" fontAlgn="base" hangingPunct="0">
              <a:lnSpc>
                <a:spcPct val="90000"/>
              </a:lnSpc>
              <a:spcBef>
                <a:spcPct val="0"/>
              </a:spcBef>
              <a:spcAft>
                <a:spcPct val="0"/>
              </a:spcAft>
              <a:defRPr sz="4400">
                <a:solidFill>
                  <a:schemeClr val="tx2"/>
                </a:solidFill>
                <a:latin typeface="Arial Black" panose="020B0A04020102020204" pitchFamily="34" charset="0"/>
              </a:defRPr>
            </a:lvl2pPr>
            <a:lvl3pPr algn="l" rtl="0" eaLnBrk="0" fontAlgn="base" hangingPunct="0">
              <a:lnSpc>
                <a:spcPct val="90000"/>
              </a:lnSpc>
              <a:spcBef>
                <a:spcPct val="0"/>
              </a:spcBef>
              <a:spcAft>
                <a:spcPct val="0"/>
              </a:spcAft>
              <a:defRPr sz="4400">
                <a:solidFill>
                  <a:schemeClr val="tx2"/>
                </a:solidFill>
                <a:latin typeface="Arial Black" panose="020B0A04020102020204" pitchFamily="34" charset="0"/>
              </a:defRPr>
            </a:lvl3pPr>
            <a:lvl4pPr algn="l" rtl="0" eaLnBrk="0" fontAlgn="base" hangingPunct="0">
              <a:lnSpc>
                <a:spcPct val="90000"/>
              </a:lnSpc>
              <a:spcBef>
                <a:spcPct val="0"/>
              </a:spcBef>
              <a:spcAft>
                <a:spcPct val="0"/>
              </a:spcAft>
              <a:defRPr sz="4400">
                <a:solidFill>
                  <a:schemeClr val="tx2"/>
                </a:solidFill>
                <a:latin typeface="Arial Black" panose="020B0A04020102020204" pitchFamily="34" charset="0"/>
              </a:defRPr>
            </a:lvl4pPr>
            <a:lvl5pPr algn="l" rtl="0" eaLnBrk="0" fontAlgn="base" hangingPunct="0">
              <a:lnSpc>
                <a:spcPct val="90000"/>
              </a:lnSpc>
              <a:spcBef>
                <a:spcPct val="0"/>
              </a:spcBef>
              <a:spcAft>
                <a:spcPct val="0"/>
              </a:spcAft>
              <a:defRPr sz="4400">
                <a:solidFill>
                  <a:schemeClr val="tx2"/>
                </a:solidFill>
                <a:latin typeface="Arial Black" panose="020B0A04020102020204" pitchFamily="34" charset="0"/>
              </a:defRPr>
            </a:lvl5pPr>
            <a:lvl6pPr marL="457200" algn="l" rtl="0" fontAlgn="base">
              <a:lnSpc>
                <a:spcPct val="90000"/>
              </a:lnSpc>
              <a:spcBef>
                <a:spcPct val="0"/>
              </a:spcBef>
              <a:spcAft>
                <a:spcPct val="0"/>
              </a:spcAft>
              <a:defRPr sz="4400">
                <a:solidFill>
                  <a:schemeClr val="tx2"/>
                </a:solidFill>
                <a:latin typeface="Arial Black" panose="020B0A04020102020204" pitchFamily="34" charset="0"/>
              </a:defRPr>
            </a:lvl6pPr>
            <a:lvl7pPr marL="914400" algn="l" rtl="0" fontAlgn="base">
              <a:lnSpc>
                <a:spcPct val="90000"/>
              </a:lnSpc>
              <a:spcBef>
                <a:spcPct val="0"/>
              </a:spcBef>
              <a:spcAft>
                <a:spcPct val="0"/>
              </a:spcAft>
              <a:defRPr sz="4400">
                <a:solidFill>
                  <a:schemeClr val="tx2"/>
                </a:solidFill>
                <a:latin typeface="Arial Black" panose="020B0A04020102020204" pitchFamily="34" charset="0"/>
              </a:defRPr>
            </a:lvl7pPr>
            <a:lvl8pPr marL="1371600" algn="l" rtl="0" fontAlgn="base">
              <a:lnSpc>
                <a:spcPct val="90000"/>
              </a:lnSpc>
              <a:spcBef>
                <a:spcPct val="0"/>
              </a:spcBef>
              <a:spcAft>
                <a:spcPct val="0"/>
              </a:spcAft>
              <a:defRPr sz="4400">
                <a:solidFill>
                  <a:schemeClr val="tx2"/>
                </a:solidFill>
                <a:latin typeface="Arial Black" panose="020B0A04020102020204" pitchFamily="34" charset="0"/>
              </a:defRPr>
            </a:lvl8pPr>
            <a:lvl9pPr marL="1828800" algn="l" rtl="0" fontAlgn="base">
              <a:lnSpc>
                <a:spcPct val="90000"/>
              </a:lnSpc>
              <a:spcBef>
                <a:spcPct val="0"/>
              </a:spcBef>
              <a:spcAft>
                <a:spcPct val="0"/>
              </a:spcAft>
              <a:defRPr sz="4400">
                <a:solidFill>
                  <a:schemeClr val="tx2"/>
                </a:solidFill>
                <a:latin typeface="Arial Black" panose="020B0A040201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3200" b="0" i="0" u="none" strike="noStrike" kern="1200" cap="none" spc="-150" normalizeH="0" baseline="0" noProof="0">
                <a:ln>
                  <a:noFill/>
                </a:ln>
                <a:solidFill>
                  <a:srgbClr val="FFFFFF"/>
                </a:solidFill>
                <a:effectLst/>
                <a:uLnTx/>
                <a:uFillTx/>
                <a:latin typeface="Arial Black" panose="020B0A04020102020204"/>
                <a:ea typeface="+mj-ea"/>
                <a:cs typeface="+mj-cs"/>
              </a:rPr>
              <a:t>Advanced Sensors and Instrumentation</a:t>
            </a:r>
          </a:p>
        </p:txBody>
      </p:sp>
      <p:sp>
        <p:nvSpPr>
          <p:cNvPr id="12" name="Content Placeholder 3">
            <a:extLst>
              <a:ext uri="{FF2B5EF4-FFF2-40B4-BE49-F238E27FC236}">
                <a16:creationId xmlns:a16="http://schemas.microsoft.com/office/drawing/2014/main" id="{D26EBAF6-E102-4BA7-B663-E43AB2405580}"/>
              </a:ext>
            </a:extLst>
          </p:cNvPr>
          <p:cNvSpPr txBox="1">
            <a:spLocks/>
          </p:cNvSpPr>
          <p:nvPr/>
        </p:nvSpPr>
        <p:spPr bwMode="auto">
          <a:xfrm>
            <a:off x="237067" y="1013078"/>
            <a:ext cx="11696699" cy="8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accent1">
                    <a:lumMod val="20000"/>
                    <a:lumOff val="80000"/>
                  </a:schemeClr>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1400" b="0" i="0" u="none" strike="noStrike" kern="1200" cap="none" spc="20" normalizeH="0" baseline="0" noProof="0">
                <a:ln>
                  <a:noFill/>
                </a:ln>
                <a:solidFill>
                  <a:srgbClr val="02617F"/>
                </a:solidFill>
                <a:effectLst/>
                <a:uLnTx/>
                <a:uFillTx/>
                <a:latin typeface="Arial" panose="020B0604020202020204"/>
                <a:ea typeface="+mn-lt"/>
                <a:cs typeface="Arial" panose="020B0604020202020204"/>
              </a:rPr>
              <a:t>Develop </a:t>
            </a:r>
            <a:r>
              <a:rPr kumimoji="0" lang="en-US" sz="1400" b="1" i="0" u="sng" strike="noStrike" kern="1200" cap="none" spc="20" normalizeH="0" baseline="0" noProof="0">
                <a:ln>
                  <a:noFill/>
                </a:ln>
                <a:solidFill>
                  <a:srgbClr val="02617F"/>
                </a:solidFill>
                <a:effectLst/>
                <a:uLnTx/>
                <a:uFillTx/>
                <a:latin typeface="Arial" panose="020B0604020202020204"/>
                <a:ea typeface="+mn-lt"/>
                <a:cs typeface="Arial" panose="020B0604020202020204"/>
              </a:rPr>
              <a:t>advanced sensors and instrumentation &amp; controls</a:t>
            </a:r>
            <a:r>
              <a:rPr kumimoji="0" lang="en-US" sz="1400" b="0" i="0" u="sng" strike="noStrike" kern="1200" cap="none" spc="20" normalizeH="0" baseline="0" noProof="0">
                <a:ln>
                  <a:noFill/>
                </a:ln>
                <a:solidFill>
                  <a:srgbClr val="02617F"/>
                </a:solidFill>
                <a:effectLst/>
                <a:uLnTx/>
                <a:uFillTx/>
                <a:latin typeface="Arial" panose="020B0604020202020204"/>
                <a:ea typeface="+mn-lt"/>
                <a:cs typeface="Arial" panose="020B0604020202020204"/>
              </a:rPr>
              <a:t> </a:t>
            </a:r>
            <a:r>
              <a:rPr kumimoji="0" lang="en-US" sz="1400" b="1" i="0" u="sng" strike="noStrike" kern="1200" cap="none" spc="20" normalizeH="0" baseline="0" noProof="0">
                <a:ln>
                  <a:noFill/>
                </a:ln>
                <a:solidFill>
                  <a:srgbClr val="02617F"/>
                </a:solidFill>
                <a:effectLst/>
                <a:uLnTx/>
                <a:uFillTx/>
                <a:latin typeface="Arial" panose="020B0604020202020204"/>
                <a:ea typeface="+mn-lt"/>
                <a:cs typeface="Arial" panose="020B0604020202020204"/>
              </a:rPr>
              <a:t>(I&amp;C)</a:t>
            </a:r>
            <a:r>
              <a:rPr kumimoji="0" lang="en-US" sz="1400" b="0" i="0" u="none" strike="noStrike" kern="1200" cap="none" spc="20" normalizeH="0" baseline="0" noProof="0">
                <a:ln>
                  <a:noFill/>
                </a:ln>
                <a:solidFill>
                  <a:srgbClr val="02617F"/>
                </a:solidFill>
                <a:effectLst/>
                <a:uLnTx/>
                <a:uFillTx/>
                <a:latin typeface="Arial" panose="020B0604020202020204"/>
                <a:ea typeface="+mn-lt"/>
                <a:cs typeface="Arial" panose="020B0604020202020204"/>
              </a:rPr>
              <a:t> that address </a:t>
            </a:r>
            <a:r>
              <a:rPr kumimoji="0" lang="en-US" sz="1400" b="1" i="0" u="none" strike="noStrike" kern="1200" cap="none" spc="20" normalizeH="0" baseline="0" noProof="0">
                <a:ln>
                  <a:noFill/>
                </a:ln>
                <a:solidFill>
                  <a:srgbClr val="02617F"/>
                </a:solidFill>
                <a:effectLst/>
                <a:uLnTx/>
                <a:uFillTx/>
                <a:latin typeface="Arial" panose="020B0604020202020204"/>
                <a:ea typeface="+mn-lt"/>
                <a:cs typeface="Arial" panose="020B0604020202020204"/>
              </a:rPr>
              <a:t>critical technology gaps</a:t>
            </a:r>
            <a:r>
              <a:rPr kumimoji="0" lang="en-US" sz="1400" b="0" i="0" u="none" strike="noStrike" kern="1200" cap="none" spc="20" normalizeH="0" baseline="0" noProof="0">
                <a:ln>
                  <a:noFill/>
                </a:ln>
                <a:solidFill>
                  <a:srgbClr val="02617F"/>
                </a:solidFill>
                <a:effectLst/>
                <a:uLnTx/>
                <a:uFillTx/>
                <a:latin typeface="Arial" panose="020B0604020202020204"/>
                <a:ea typeface="+mn-lt"/>
                <a:cs typeface="Arial" panose="020B0604020202020204"/>
              </a:rPr>
              <a:t> for monitoring and controlling existing and advanced </a:t>
            </a:r>
            <a:r>
              <a:rPr kumimoji="0" lang="en-US" sz="1400" b="1" i="0" u="none" strike="noStrike" kern="1200" cap="none" spc="20" normalizeH="0" baseline="0" noProof="0">
                <a:ln>
                  <a:noFill/>
                </a:ln>
                <a:solidFill>
                  <a:srgbClr val="02617F"/>
                </a:solidFill>
                <a:effectLst/>
                <a:uLnTx/>
                <a:uFillTx/>
                <a:latin typeface="Arial" panose="020B0604020202020204"/>
                <a:ea typeface="+mn-lt"/>
                <a:cs typeface="Arial" panose="020B0604020202020204"/>
              </a:rPr>
              <a:t>reactors</a:t>
            </a:r>
            <a:r>
              <a:rPr kumimoji="0" lang="en-US" sz="1400" b="0" i="0" u="none" strike="noStrike" kern="1200" cap="none" spc="20" normalizeH="0" baseline="0" noProof="0">
                <a:ln>
                  <a:noFill/>
                </a:ln>
                <a:solidFill>
                  <a:srgbClr val="02617F"/>
                </a:solidFill>
                <a:effectLst/>
                <a:uLnTx/>
                <a:uFillTx/>
                <a:latin typeface="Arial" panose="020B0604020202020204"/>
                <a:ea typeface="+mn-lt"/>
                <a:cs typeface="Arial" panose="020B0604020202020204"/>
              </a:rPr>
              <a:t> and supporting </a:t>
            </a:r>
            <a:r>
              <a:rPr kumimoji="0" lang="en-US" sz="1400" b="1" i="0" u="none" strike="noStrike" kern="1200" cap="none" spc="20" normalizeH="0" baseline="0" noProof="0">
                <a:ln>
                  <a:noFill/>
                </a:ln>
                <a:solidFill>
                  <a:srgbClr val="02617F"/>
                </a:solidFill>
                <a:effectLst/>
                <a:uLnTx/>
                <a:uFillTx/>
                <a:latin typeface="Arial" panose="020B0604020202020204"/>
                <a:ea typeface="+mn-lt"/>
                <a:cs typeface="Arial" panose="020B0604020202020204"/>
              </a:rPr>
              <a:t>fuel cycle</a:t>
            </a:r>
            <a:r>
              <a:rPr kumimoji="0" lang="en-US" sz="1400" b="0" i="0" u="none" strike="noStrike" kern="1200" cap="none" spc="20" normalizeH="0" baseline="0" noProof="0">
                <a:ln>
                  <a:noFill/>
                </a:ln>
                <a:solidFill>
                  <a:srgbClr val="02617F"/>
                </a:solidFill>
                <a:effectLst/>
                <a:uLnTx/>
                <a:uFillTx/>
                <a:latin typeface="Arial" panose="020B0604020202020204"/>
                <a:ea typeface="+mn-lt"/>
                <a:cs typeface="Arial" panose="020B0604020202020204"/>
              </a:rPr>
              <a:t> development</a:t>
            </a:r>
            <a:endParaRPr kumimoji="0" lang="en-US" sz="2400" b="0" i="0" u="none" strike="noStrike" kern="1200" cap="none" spc="0" normalizeH="0" baseline="0" noProof="0">
              <a:ln>
                <a:noFill/>
              </a:ln>
              <a:solidFill>
                <a:srgbClr val="02617F"/>
              </a:solidFill>
              <a:effectLst/>
              <a:uLnTx/>
              <a:uFillTx/>
              <a:latin typeface="Arial" panose="020B0604020202020204"/>
              <a:ea typeface="+mn-ea"/>
              <a:cs typeface="+mn-cs"/>
            </a:endParaRPr>
          </a:p>
          <a:p>
            <a:pPr marL="0" marR="0" lvl="0" indent="0" algn="ctr" defTabSz="914400" rtl="0" eaLnBrk="0" fontAlgn="base" latinLnBrk="0" hangingPunct="0">
              <a:lnSpc>
                <a:spcPts val="1780"/>
              </a:lnSpc>
              <a:spcBef>
                <a:spcPts val="1000"/>
              </a:spcBef>
              <a:spcAft>
                <a:spcPct val="0"/>
              </a:spcAft>
              <a:buClrTx/>
              <a:buSzTx/>
              <a:buFont typeface="Arial" panose="020B0604020202020204" pitchFamily="34" charset="0"/>
              <a:buNone/>
              <a:tabLst/>
              <a:defRPr/>
            </a:pPr>
            <a:endParaRPr kumimoji="0" lang="en-US" sz="1400" b="0" i="0" u="none" strike="noStrike" kern="1200" cap="none" spc="20" normalizeH="0" baseline="0" noProof="0">
              <a:ln>
                <a:noFill/>
              </a:ln>
              <a:solidFill>
                <a:srgbClr val="02617F"/>
              </a:solidFill>
              <a:effectLst/>
              <a:uLnTx/>
              <a:uFillTx/>
              <a:latin typeface="Arial" panose="020B0604020202020204"/>
              <a:ea typeface="+mn-ea"/>
              <a:cs typeface="Arial"/>
            </a:endParaRPr>
          </a:p>
        </p:txBody>
      </p:sp>
      <p:cxnSp>
        <p:nvCxnSpPr>
          <p:cNvPr id="13" name="Straight Connector 12">
            <a:extLst>
              <a:ext uri="{FF2B5EF4-FFF2-40B4-BE49-F238E27FC236}">
                <a16:creationId xmlns:a16="http://schemas.microsoft.com/office/drawing/2014/main" id="{7FA80D09-B148-4653-90ED-278A316EA3CA}"/>
              </a:ext>
            </a:extLst>
          </p:cNvPr>
          <p:cNvCxnSpPr>
            <a:cxnSpLocks/>
          </p:cNvCxnSpPr>
          <p:nvPr/>
        </p:nvCxnSpPr>
        <p:spPr bwMode="auto">
          <a:xfrm>
            <a:off x="8194634" y="3362478"/>
            <a:ext cx="2775370" cy="0"/>
          </a:xfrm>
          <a:prstGeom prst="line">
            <a:avLst/>
          </a:prstGeom>
          <a:solidFill>
            <a:schemeClr val="accent1"/>
          </a:solidFill>
          <a:ln w="76200" cap="flat" cmpd="sng" algn="ctr">
            <a:solidFill>
              <a:srgbClr val="044586"/>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DE589515-9AFE-45B9-AAF1-2DE97F1E0AAB}"/>
              </a:ext>
            </a:extLst>
          </p:cNvPr>
          <p:cNvCxnSpPr>
            <a:cxnSpLocks/>
          </p:cNvCxnSpPr>
          <p:nvPr/>
        </p:nvCxnSpPr>
        <p:spPr bwMode="auto">
          <a:xfrm>
            <a:off x="8194634" y="4242803"/>
            <a:ext cx="2775370" cy="0"/>
          </a:xfrm>
          <a:prstGeom prst="line">
            <a:avLst/>
          </a:prstGeom>
          <a:solidFill>
            <a:schemeClr val="accent1"/>
          </a:solidFill>
          <a:ln w="76200" cap="flat" cmpd="sng" algn="ctr">
            <a:solidFill>
              <a:srgbClr val="044586"/>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0E4EA46F-F1A1-415D-A003-B40A428A8925}"/>
              </a:ext>
            </a:extLst>
          </p:cNvPr>
          <p:cNvCxnSpPr>
            <a:cxnSpLocks/>
          </p:cNvCxnSpPr>
          <p:nvPr/>
        </p:nvCxnSpPr>
        <p:spPr bwMode="auto">
          <a:xfrm>
            <a:off x="8298266" y="1893858"/>
            <a:ext cx="2724912" cy="0"/>
          </a:xfrm>
          <a:prstGeom prst="line">
            <a:avLst/>
          </a:prstGeom>
          <a:solidFill>
            <a:schemeClr val="accent1"/>
          </a:solidFill>
          <a:ln w="76200" cap="flat" cmpd="sng" algn="ctr">
            <a:solidFill>
              <a:srgbClr val="00BFBF"/>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E4660B8C-F872-46C7-B978-02DCCBE4F2D9}"/>
              </a:ext>
            </a:extLst>
          </p:cNvPr>
          <p:cNvCxnSpPr>
            <a:cxnSpLocks/>
          </p:cNvCxnSpPr>
          <p:nvPr/>
        </p:nvCxnSpPr>
        <p:spPr bwMode="auto">
          <a:xfrm>
            <a:off x="8116604" y="2750525"/>
            <a:ext cx="2906574" cy="0"/>
          </a:xfrm>
          <a:prstGeom prst="line">
            <a:avLst/>
          </a:prstGeom>
          <a:solidFill>
            <a:schemeClr val="accent1"/>
          </a:solidFill>
          <a:ln w="76200" cap="flat" cmpd="sng" algn="ctr">
            <a:solidFill>
              <a:srgbClr val="00BFBF"/>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A145E376-DA88-432C-83C8-C08E2EA7E1F6}"/>
              </a:ext>
            </a:extLst>
          </p:cNvPr>
          <p:cNvCxnSpPr>
            <a:cxnSpLocks/>
          </p:cNvCxnSpPr>
          <p:nvPr/>
        </p:nvCxnSpPr>
        <p:spPr bwMode="auto">
          <a:xfrm>
            <a:off x="2860634" y="5781117"/>
            <a:ext cx="6441032" cy="0"/>
          </a:xfrm>
          <a:prstGeom prst="line">
            <a:avLst/>
          </a:prstGeom>
          <a:solidFill>
            <a:schemeClr val="accent1"/>
          </a:solidFill>
          <a:ln w="76200" cap="flat" cmpd="sng" algn="ctr">
            <a:solidFill>
              <a:srgbClr val="84206A"/>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655B2F84-E48D-4D10-B0C1-E24F04F2F3A0}"/>
              </a:ext>
            </a:extLst>
          </p:cNvPr>
          <p:cNvCxnSpPr>
            <a:cxnSpLocks/>
          </p:cNvCxnSpPr>
          <p:nvPr/>
        </p:nvCxnSpPr>
        <p:spPr bwMode="auto">
          <a:xfrm>
            <a:off x="2860634" y="5476317"/>
            <a:ext cx="6441032" cy="0"/>
          </a:xfrm>
          <a:prstGeom prst="line">
            <a:avLst/>
          </a:prstGeom>
          <a:solidFill>
            <a:schemeClr val="accent1"/>
          </a:solidFill>
          <a:ln w="76200" cap="flat" cmpd="sng" algn="ctr">
            <a:solidFill>
              <a:srgbClr val="84206A"/>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8D893562-3AD2-4C44-8D01-1478C118DB07}"/>
              </a:ext>
            </a:extLst>
          </p:cNvPr>
          <p:cNvCxnSpPr>
            <a:cxnSpLocks/>
          </p:cNvCxnSpPr>
          <p:nvPr/>
        </p:nvCxnSpPr>
        <p:spPr bwMode="auto">
          <a:xfrm>
            <a:off x="842858" y="1916529"/>
            <a:ext cx="3267456" cy="0"/>
          </a:xfrm>
          <a:prstGeom prst="line">
            <a:avLst/>
          </a:prstGeom>
          <a:solidFill>
            <a:schemeClr val="accent1"/>
          </a:solidFill>
          <a:ln w="76200" cap="flat" cmpd="sng" algn="ctr">
            <a:solidFill>
              <a:srgbClr val="8EC440"/>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86E045A5-436B-4115-B809-10C5233D11FE}"/>
              </a:ext>
            </a:extLst>
          </p:cNvPr>
          <p:cNvCxnSpPr>
            <a:cxnSpLocks/>
          </p:cNvCxnSpPr>
          <p:nvPr/>
        </p:nvCxnSpPr>
        <p:spPr bwMode="auto">
          <a:xfrm>
            <a:off x="1351732" y="3362478"/>
            <a:ext cx="2546568" cy="0"/>
          </a:xfrm>
          <a:prstGeom prst="line">
            <a:avLst/>
          </a:prstGeom>
          <a:solidFill>
            <a:schemeClr val="accent1"/>
          </a:solidFill>
          <a:ln w="76200" cap="flat" cmpd="sng" algn="ctr">
            <a:solidFill>
              <a:srgbClr val="F78C20"/>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F59BC82E-4470-4A69-81E6-2A726AFBE214}"/>
              </a:ext>
            </a:extLst>
          </p:cNvPr>
          <p:cNvCxnSpPr>
            <a:cxnSpLocks/>
          </p:cNvCxnSpPr>
          <p:nvPr/>
        </p:nvCxnSpPr>
        <p:spPr bwMode="auto">
          <a:xfrm>
            <a:off x="842858" y="2572028"/>
            <a:ext cx="3267456" cy="0"/>
          </a:xfrm>
          <a:prstGeom prst="line">
            <a:avLst/>
          </a:prstGeom>
          <a:solidFill>
            <a:schemeClr val="accent1"/>
          </a:solidFill>
          <a:ln w="76200" cap="flat" cmpd="sng" algn="ctr">
            <a:solidFill>
              <a:srgbClr val="8EC440"/>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E7745002-26DE-43A3-92AA-6AA3A186CF31}"/>
              </a:ext>
            </a:extLst>
          </p:cNvPr>
          <p:cNvCxnSpPr>
            <a:cxnSpLocks/>
          </p:cNvCxnSpPr>
          <p:nvPr/>
        </p:nvCxnSpPr>
        <p:spPr bwMode="auto">
          <a:xfrm>
            <a:off x="1351732" y="4242803"/>
            <a:ext cx="2546568" cy="0"/>
          </a:xfrm>
          <a:prstGeom prst="line">
            <a:avLst/>
          </a:prstGeom>
          <a:solidFill>
            <a:schemeClr val="accent1"/>
          </a:solidFill>
          <a:ln w="76200" cap="flat" cmpd="sng" algn="ctr">
            <a:solidFill>
              <a:srgbClr val="F78C20"/>
            </a:solidFill>
            <a:prstDash val="solid"/>
            <a:round/>
            <a:headEnd type="none" w="med" len="med"/>
            <a:tailEnd type="none" w="med" len="med"/>
          </a:ln>
          <a:effectLst/>
        </p:spPr>
      </p:cxnSp>
      <p:sp>
        <p:nvSpPr>
          <p:cNvPr id="23" name="Rectangle 22">
            <a:extLst>
              <a:ext uri="{FF2B5EF4-FFF2-40B4-BE49-F238E27FC236}">
                <a16:creationId xmlns:a16="http://schemas.microsoft.com/office/drawing/2014/main" id="{E74DB225-D9E3-40E2-9B8A-21994A893215}"/>
              </a:ext>
            </a:extLst>
          </p:cNvPr>
          <p:cNvSpPr/>
          <p:nvPr/>
        </p:nvSpPr>
        <p:spPr>
          <a:xfrm>
            <a:off x="842858" y="3386190"/>
            <a:ext cx="2786683" cy="83099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Machine learning and artificial intelligence processes to enable </a:t>
            </a:r>
            <a:b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semi-autonomous operation and maintenance by design</a:t>
            </a:r>
          </a:p>
        </p:txBody>
      </p:sp>
      <p:sp>
        <p:nvSpPr>
          <p:cNvPr id="24" name="Rectangle 23">
            <a:extLst>
              <a:ext uri="{FF2B5EF4-FFF2-40B4-BE49-F238E27FC236}">
                <a16:creationId xmlns:a16="http://schemas.microsoft.com/office/drawing/2014/main" id="{6142B6AC-BCF5-4AD1-97EE-217F52000200}"/>
              </a:ext>
            </a:extLst>
          </p:cNvPr>
          <p:cNvSpPr/>
          <p:nvPr/>
        </p:nvSpPr>
        <p:spPr>
          <a:xfrm>
            <a:off x="763611" y="1916529"/>
            <a:ext cx="2865930" cy="646331"/>
          </a:xfrm>
          <a:prstGeom prst="rect">
            <a:avLst/>
          </a:prstGeom>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Resilient, real-time transmission of sufficient amount of data for online monitoring and advanced data analytics</a:t>
            </a:r>
          </a:p>
        </p:txBody>
      </p:sp>
      <p:sp>
        <p:nvSpPr>
          <p:cNvPr id="25" name="Rectangle 24">
            <a:extLst>
              <a:ext uri="{FF2B5EF4-FFF2-40B4-BE49-F238E27FC236}">
                <a16:creationId xmlns:a16="http://schemas.microsoft.com/office/drawing/2014/main" id="{A31E3136-5090-41E1-B2DB-6116758F6336}"/>
              </a:ext>
            </a:extLst>
          </p:cNvPr>
          <p:cNvSpPr/>
          <p:nvPr/>
        </p:nvSpPr>
        <p:spPr>
          <a:xfrm>
            <a:off x="2625016" y="5504118"/>
            <a:ext cx="6920805" cy="27699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Enable near real-time control of plant or experiments process variables to enhance performance</a:t>
            </a:r>
          </a:p>
        </p:txBody>
      </p:sp>
      <p:sp>
        <p:nvSpPr>
          <p:cNvPr id="26" name="Rectangle 25">
            <a:extLst>
              <a:ext uri="{FF2B5EF4-FFF2-40B4-BE49-F238E27FC236}">
                <a16:creationId xmlns:a16="http://schemas.microsoft.com/office/drawing/2014/main" id="{5B5FB50A-6138-4B78-A4CC-4CA778D0A7FF}"/>
              </a:ext>
            </a:extLst>
          </p:cNvPr>
          <p:cNvSpPr/>
          <p:nvPr/>
        </p:nvSpPr>
        <p:spPr>
          <a:xfrm>
            <a:off x="8530498" y="3383689"/>
            <a:ext cx="2651176" cy="83099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rPr>
              <a:t>Innovative sensor materials and advanced manufacturing techniques applied to instrumentation design and fabrication</a:t>
            </a:r>
          </a:p>
        </p:txBody>
      </p:sp>
      <p:sp>
        <p:nvSpPr>
          <p:cNvPr id="27" name="Rectangle 26">
            <a:extLst>
              <a:ext uri="{FF2B5EF4-FFF2-40B4-BE49-F238E27FC236}">
                <a16:creationId xmlns:a16="http://schemas.microsoft.com/office/drawing/2014/main" id="{F60BC9A7-D5E9-4742-81B8-038BBB404C0E}"/>
              </a:ext>
            </a:extLst>
          </p:cNvPr>
          <p:cNvSpPr/>
          <p:nvPr/>
        </p:nvSpPr>
        <p:spPr>
          <a:xfrm>
            <a:off x="8530498" y="1915069"/>
            <a:ext cx="2709242" cy="83099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rPr>
              <a:t>Modeling of instrumentation performance to enable predictive capabilities and integration in Digital Twins</a:t>
            </a:r>
          </a:p>
        </p:txBody>
      </p:sp>
      <p:grpSp>
        <p:nvGrpSpPr>
          <p:cNvPr id="29" name="Group 28">
            <a:extLst>
              <a:ext uri="{FF2B5EF4-FFF2-40B4-BE49-F238E27FC236}">
                <a16:creationId xmlns:a16="http://schemas.microsoft.com/office/drawing/2014/main" id="{797704BE-7557-45F2-8095-8427C28F7676}"/>
              </a:ext>
            </a:extLst>
          </p:cNvPr>
          <p:cNvGrpSpPr/>
          <p:nvPr/>
        </p:nvGrpSpPr>
        <p:grpSpPr>
          <a:xfrm>
            <a:off x="4775121" y="1660010"/>
            <a:ext cx="2581991" cy="2581991"/>
            <a:chOff x="4785703" y="2702855"/>
            <a:chExt cx="2581991" cy="2581991"/>
          </a:xfrm>
        </p:grpSpPr>
        <p:pic>
          <p:nvPicPr>
            <p:cNvPr id="45" name="Picture 44">
              <a:extLst>
                <a:ext uri="{FF2B5EF4-FFF2-40B4-BE49-F238E27FC236}">
                  <a16:creationId xmlns:a16="http://schemas.microsoft.com/office/drawing/2014/main" id="{1F59A209-E267-49F3-8CD3-A8127130F90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785703" y="2702855"/>
              <a:ext cx="2581991" cy="2581991"/>
            </a:xfrm>
            <a:prstGeom prst="rect">
              <a:avLst/>
            </a:prstGeom>
            <a:effectLst>
              <a:outerShdw blurRad="127000" dist="76200" dir="2700000" algn="tl" rotWithShape="0">
                <a:prstClr val="black">
                  <a:alpha val="20000"/>
                </a:prstClr>
              </a:outerShdw>
            </a:effectLst>
          </p:spPr>
        </p:pic>
        <p:sp>
          <p:nvSpPr>
            <p:cNvPr id="46" name="Rectangle 45">
              <a:extLst>
                <a:ext uri="{FF2B5EF4-FFF2-40B4-BE49-F238E27FC236}">
                  <a16:creationId xmlns:a16="http://schemas.microsoft.com/office/drawing/2014/main" id="{15A9FB44-241F-4F6E-8EEB-4C6B56DA5F5A}"/>
                </a:ext>
              </a:extLst>
            </p:cNvPr>
            <p:cNvSpPr/>
            <p:nvPr/>
          </p:nvSpPr>
          <p:spPr>
            <a:xfrm>
              <a:off x="5004817" y="4071188"/>
              <a:ext cx="2106542"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mn-ea"/>
                  <a:cs typeface="+mn-cs"/>
                </a:rPr>
                <a:t>Reliable, cost-effective, real-time, accurate, and high-resolution measurement of the performance of existing and advanced reactors core and plant systems </a:t>
              </a:r>
            </a:p>
          </p:txBody>
        </p:sp>
        <p:sp>
          <p:nvSpPr>
            <p:cNvPr id="47" name="Rectangle 46">
              <a:extLst>
                <a:ext uri="{FF2B5EF4-FFF2-40B4-BE49-F238E27FC236}">
                  <a16:creationId xmlns:a16="http://schemas.microsoft.com/office/drawing/2014/main" id="{6792E27B-7019-4EF9-A69C-6EA31412570A}"/>
                </a:ext>
              </a:extLst>
            </p:cNvPr>
            <p:cNvSpPr/>
            <p:nvPr/>
          </p:nvSpPr>
          <p:spPr>
            <a:xfrm>
              <a:off x="4843009" y="3869424"/>
              <a:ext cx="2467379"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Sensors and Instrumentation</a:t>
              </a:r>
            </a:p>
          </p:txBody>
        </p:sp>
      </p:grpSp>
      <p:grpSp>
        <p:nvGrpSpPr>
          <p:cNvPr id="30" name="Group 29">
            <a:extLst>
              <a:ext uri="{FF2B5EF4-FFF2-40B4-BE49-F238E27FC236}">
                <a16:creationId xmlns:a16="http://schemas.microsoft.com/office/drawing/2014/main" id="{060E05D4-B187-4F9F-BF4A-06F1BC888519}"/>
              </a:ext>
            </a:extLst>
          </p:cNvPr>
          <p:cNvGrpSpPr/>
          <p:nvPr/>
        </p:nvGrpSpPr>
        <p:grpSpPr>
          <a:xfrm>
            <a:off x="5374509" y="4149882"/>
            <a:ext cx="1383216" cy="1383214"/>
            <a:chOff x="6169381" y="2701146"/>
            <a:chExt cx="1694691" cy="1694689"/>
          </a:xfrm>
        </p:grpSpPr>
        <p:pic>
          <p:nvPicPr>
            <p:cNvPr id="43" name="Picture 42" descr="A close-up of a factory&#10;&#10;Description automatically generated with low confidence">
              <a:extLst>
                <a:ext uri="{FF2B5EF4-FFF2-40B4-BE49-F238E27FC236}">
                  <a16:creationId xmlns:a16="http://schemas.microsoft.com/office/drawing/2014/main" id="{194890B7-C447-46A2-B8F5-66C9B347F1D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169381" y="2701146"/>
              <a:ext cx="1694689" cy="1694689"/>
            </a:xfrm>
            <a:prstGeom prst="rect">
              <a:avLst/>
            </a:prstGeom>
            <a:effectLst>
              <a:outerShdw blurRad="127000" dist="38100" dir="2700000" algn="tl" rotWithShape="0">
                <a:prstClr val="black">
                  <a:alpha val="20364"/>
                </a:prstClr>
              </a:outerShdw>
            </a:effectLst>
          </p:spPr>
        </p:pic>
        <p:sp>
          <p:nvSpPr>
            <p:cNvPr id="44" name="Rectangle 43">
              <a:extLst>
                <a:ext uri="{FF2B5EF4-FFF2-40B4-BE49-F238E27FC236}">
                  <a16:creationId xmlns:a16="http://schemas.microsoft.com/office/drawing/2014/main" id="{AC650EF5-9154-4454-8EF3-03CE363AEA37}"/>
                </a:ext>
              </a:extLst>
            </p:cNvPr>
            <p:cNvSpPr/>
            <p:nvPr/>
          </p:nvSpPr>
          <p:spPr>
            <a:xfrm>
              <a:off x="6169383" y="3747352"/>
              <a:ext cx="1694689" cy="52791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panose="020B0604020202020204"/>
                  <a:ea typeface="+mn-ea"/>
                  <a:cs typeface="+mn-cs"/>
                </a:rPr>
                <a:t>Advanced Control Systems</a:t>
              </a:r>
            </a:p>
          </p:txBody>
        </p:sp>
      </p:grpSp>
      <p:grpSp>
        <p:nvGrpSpPr>
          <p:cNvPr id="31" name="Group 30">
            <a:extLst>
              <a:ext uri="{FF2B5EF4-FFF2-40B4-BE49-F238E27FC236}">
                <a16:creationId xmlns:a16="http://schemas.microsoft.com/office/drawing/2014/main" id="{EE9FF299-1A31-4394-ADA4-330BBF14915D}"/>
              </a:ext>
            </a:extLst>
          </p:cNvPr>
          <p:cNvGrpSpPr/>
          <p:nvPr/>
        </p:nvGrpSpPr>
        <p:grpSpPr>
          <a:xfrm>
            <a:off x="3699027" y="3106238"/>
            <a:ext cx="1383215" cy="1383214"/>
            <a:chOff x="4227850" y="2701146"/>
            <a:chExt cx="1694690" cy="1694689"/>
          </a:xfrm>
        </p:grpSpPr>
        <p:pic>
          <p:nvPicPr>
            <p:cNvPr id="41" name="Picture 40" descr="A picture containing orange&#10;&#10;Description automatically generated">
              <a:extLst>
                <a:ext uri="{FF2B5EF4-FFF2-40B4-BE49-F238E27FC236}">
                  <a16:creationId xmlns:a16="http://schemas.microsoft.com/office/drawing/2014/main" id="{A75AD601-1E84-402C-954E-222CB4D00A30}"/>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227850" y="2701146"/>
              <a:ext cx="1694689" cy="1694689"/>
            </a:xfrm>
            <a:prstGeom prst="rect">
              <a:avLst/>
            </a:prstGeom>
            <a:effectLst>
              <a:outerShdw blurRad="127000" dist="38100" dir="2700000" algn="tl" rotWithShape="0">
                <a:prstClr val="black">
                  <a:alpha val="20364"/>
                </a:prstClr>
              </a:outerShdw>
            </a:effectLst>
          </p:spPr>
        </p:pic>
        <p:sp>
          <p:nvSpPr>
            <p:cNvPr id="42" name="Rectangle 41">
              <a:extLst>
                <a:ext uri="{FF2B5EF4-FFF2-40B4-BE49-F238E27FC236}">
                  <a16:creationId xmlns:a16="http://schemas.microsoft.com/office/drawing/2014/main" id="{1713EA07-57F1-43E5-AA4A-62B35BFA77B1}"/>
                </a:ext>
              </a:extLst>
            </p:cNvPr>
            <p:cNvSpPr/>
            <p:nvPr/>
          </p:nvSpPr>
          <p:spPr>
            <a:xfrm>
              <a:off x="4227851" y="3747353"/>
              <a:ext cx="1694689" cy="565624"/>
            </a:xfrm>
            <a:prstGeom prst="rect">
              <a:avLst/>
            </a:prstGeom>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Big data, Machine Learning, Artificial Intelligence</a:t>
              </a:r>
            </a:p>
          </p:txBody>
        </p:sp>
      </p:grpSp>
      <p:grpSp>
        <p:nvGrpSpPr>
          <p:cNvPr id="33" name="Group 32">
            <a:extLst>
              <a:ext uri="{FF2B5EF4-FFF2-40B4-BE49-F238E27FC236}">
                <a16:creationId xmlns:a16="http://schemas.microsoft.com/office/drawing/2014/main" id="{26D66A86-F82C-4F2B-8EB1-AF87D2ADE384}"/>
              </a:ext>
            </a:extLst>
          </p:cNvPr>
          <p:cNvGrpSpPr/>
          <p:nvPr/>
        </p:nvGrpSpPr>
        <p:grpSpPr>
          <a:xfrm>
            <a:off x="3686846" y="1577414"/>
            <a:ext cx="1383214" cy="1383214"/>
            <a:chOff x="2286319" y="2701146"/>
            <a:chExt cx="1694689" cy="1694689"/>
          </a:xfrm>
        </p:grpSpPr>
        <p:pic>
          <p:nvPicPr>
            <p:cNvPr id="37" name="Picture 36" descr="A picture containing icon&#10;&#10;Description automatically generated">
              <a:extLst>
                <a:ext uri="{FF2B5EF4-FFF2-40B4-BE49-F238E27FC236}">
                  <a16:creationId xmlns:a16="http://schemas.microsoft.com/office/drawing/2014/main" id="{B1241BD5-169D-45BA-B1DF-40F6245150A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286319" y="2701146"/>
              <a:ext cx="1694689" cy="1694689"/>
            </a:xfrm>
            <a:prstGeom prst="rect">
              <a:avLst/>
            </a:prstGeom>
            <a:effectLst>
              <a:outerShdw blurRad="127000" dist="38100" dir="2700000" algn="tl" rotWithShape="0">
                <a:prstClr val="black">
                  <a:alpha val="20364"/>
                </a:prstClr>
              </a:outerShdw>
            </a:effectLst>
          </p:spPr>
        </p:pic>
        <p:sp>
          <p:nvSpPr>
            <p:cNvPr id="38" name="Rectangle 37">
              <a:extLst>
                <a:ext uri="{FF2B5EF4-FFF2-40B4-BE49-F238E27FC236}">
                  <a16:creationId xmlns:a16="http://schemas.microsoft.com/office/drawing/2014/main" id="{46B3ABEE-611D-4484-B44A-E67DAAFF6E37}"/>
                </a:ext>
              </a:extLst>
            </p:cNvPr>
            <p:cNvSpPr/>
            <p:nvPr/>
          </p:nvSpPr>
          <p:spPr>
            <a:xfrm>
              <a:off x="2286319" y="3747352"/>
              <a:ext cx="1694689" cy="3205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panose="020B0604020202020204"/>
                  <a:ea typeface="+mn-ea"/>
                  <a:cs typeface="+mn-cs"/>
                </a:rPr>
                <a:t>Communication</a:t>
              </a:r>
            </a:p>
          </p:txBody>
        </p:sp>
      </p:grpSp>
      <p:grpSp>
        <p:nvGrpSpPr>
          <p:cNvPr id="52" name="Group 51">
            <a:extLst>
              <a:ext uri="{FF2B5EF4-FFF2-40B4-BE49-F238E27FC236}">
                <a16:creationId xmlns:a16="http://schemas.microsoft.com/office/drawing/2014/main" id="{46CB1D9D-86D1-4F7D-A044-4757EC90A865}"/>
              </a:ext>
            </a:extLst>
          </p:cNvPr>
          <p:cNvGrpSpPr/>
          <p:nvPr/>
        </p:nvGrpSpPr>
        <p:grpSpPr>
          <a:xfrm>
            <a:off x="6950877" y="2985066"/>
            <a:ext cx="1666875" cy="1619250"/>
            <a:chOff x="9682267" y="3698187"/>
            <a:chExt cx="1666875" cy="1619250"/>
          </a:xfrm>
        </p:grpSpPr>
        <p:pic>
          <p:nvPicPr>
            <p:cNvPr id="51" name="Picture 50">
              <a:extLst>
                <a:ext uri="{FF2B5EF4-FFF2-40B4-BE49-F238E27FC236}">
                  <a16:creationId xmlns:a16="http://schemas.microsoft.com/office/drawing/2014/main" id="{9BB980F7-7D22-455E-8CFE-4E16F64C0C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2267" y="3698187"/>
              <a:ext cx="1666875" cy="1619250"/>
            </a:xfrm>
            <a:prstGeom prst="rect">
              <a:avLst/>
            </a:prstGeom>
          </p:spPr>
        </p:pic>
        <p:sp>
          <p:nvSpPr>
            <p:cNvPr id="40" name="Rectangle 39">
              <a:extLst>
                <a:ext uri="{FF2B5EF4-FFF2-40B4-BE49-F238E27FC236}">
                  <a16:creationId xmlns:a16="http://schemas.microsoft.com/office/drawing/2014/main" id="{688F9EC8-ADE9-42ED-AF0D-B6AB6C0873AC}"/>
                </a:ext>
              </a:extLst>
            </p:cNvPr>
            <p:cNvSpPr/>
            <p:nvPr/>
          </p:nvSpPr>
          <p:spPr>
            <a:xfrm>
              <a:off x="9824097" y="4652932"/>
              <a:ext cx="1383214"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mn-ea"/>
                  <a:cs typeface="+mn-cs"/>
                </a:rPr>
                <a:t>Material Science</a:t>
              </a:r>
            </a:p>
          </p:txBody>
        </p:sp>
      </p:grpSp>
      <p:grpSp>
        <p:nvGrpSpPr>
          <p:cNvPr id="57" name="Group 56">
            <a:extLst>
              <a:ext uri="{FF2B5EF4-FFF2-40B4-BE49-F238E27FC236}">
                <a16:creationId xmlns:a16="http://schemas.microsoft.com/office/drawing/2014/main" id="{FB3C7011-FCA8-469E-B02B-849567931C5C}"/>
              </a:ext>
            </a:extLst>
          </p:cNvPr>
          <p:cNvGrpSpPr/>
          <p:nvPr/>
        </p:nvGrpSpPr>
        <p:grpSpPr>
          <a:xfrm>
            <a:off x="7073983" y="1539763"/>
            <a:ext cx="1533525" cy="1552575"/>
            <a:chOff x="9219227" y="3909842"/>
            <a:chExt cx="1533525" cy="1552575"/>
          </a:xfrm>
        </p:grpSpPr>
        <p:pic>
          <p:nvPicPr>
            <p:cNvPr id="58" name="Picture 57">
              <a:extLst>
                <a:ext uri="{FF2B5EF4-FFF2-40B4-BE49-F238E27FC236}">
                  <a16:creationId xmlns:a16="http://schemas.microsoft.com/office/drawing/2014/main" id="{E1DA09CA-28B5-4081-BA3E-02BB6A0ABA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19227" y="3909842"/>
              <a:ext cx="1533525" cy="1552575"/>
            </a:xfrm>
            <a:prstGeom prst="rect">
              <a:avLst/>
            </a:prstGeom>
          </p:spPr>
        </p:pic>
        <p:sp>
          <p:nvSpPr>
            <p:cNvPr id="59" name="Rectangle 58">
              <a:extLst>
                <a:ext uri="{FF2B5EF4-FFF2-40B4-BE49-F238E27FC236}">
                  <a16:creationId xmlns:a16="http://schemas.microsoft.com/office/drawing/2014/main" id="{B12F7170-0DD1-469B-BE39-3806EC794FBC}"/>
                </a:ext>
              </a:extLst>
            </p:cNvPr>
            <p:cNvSpPr/>
            <p:nvPr/>
          </p:nvSpPr>
          <p:spPr>
            <a:xfrm>
              <a:off x="9236407" y="4764434"/>
              <a:ext cx="1383213"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Detector Performance Modeling</a:t>
              </a:r>
            </a:p>
          </p:txBody>
        </p:sp>
      </p:grpSp>
    </p:spTree>
    <p:extLst>
      <p:ext uri="{BB962C8B-B14F-4D97-AF65-F5344CB8AC3E}">
        <p14:creationId xmlns:p14="http://schemas.microsoft.com/office/powerpoint/2010/main" val="27455165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0310D79-A02F-F5C0-AE53-958DD55106B0}"/>
              </a:ext>
            </a:extLst>
          </p:cNvPr>
          <p:cNvSpPr/>
          <p:nvPr/>
        </p:nvSpPr>
        <p:spPr>
          <a:xfrm>
            <a:off x="0" y="0"/>
            <a:ext cx="12192000" cy="1313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Content Placeholder 5">
            <a:extLst>
              <a:ext uri="{FF2B5EF4-FFF2-40B4-BE49-F238E27FC236}">
                <a16:creationId xmlns:a16="http://schemas.microsoft.com/office/drawing/2014/main" id="{774BC6A8-A94C-91EA-9F41-B0519590962D}"/>
              </a:ext>
            </a:extLst>
          </p:cNvPr>
          <p:cNvSpPr>
            <a:spLocks noGrp="1"/>
          </p:cNvSpPr>
          <p:nvPr>
            <p:ph idx="4294967295"/>
          </p:nvPr>
        </p:nvSpPr>
        <p:spPr>
          <a:xfrm>
            <a:off x="201053" y="1574038"/>
            <a:ext cx="6540408" cy="1600919"/>
          </a:xfrm>
        </p:spPr>
        <p:txBody>
          <a:bodyPr vert="horz" wrap="square" lIns="91440" tIns="45720" rIns="91440" bIns="45720" numCol="1" anchor="t" anchorCtr="0" compatLnSpc="1">
            <a:prstTxWarp prst="textNoShape">
              <a:avLst/>
            </a:prstTxWarp>
            <a:noAutofit/>
          </a:bodyPr>
          <a:lstStyle/>
          <a:p>
            <a:pPr marL="0" indent="0">
              <a:spcBef>
                <a:spcPts val="600"/>
              </a:spcBef>
              <a:spcAft>
                <a:spcPts val="600"/>
              </a:spcAft>
              <a:buNone/>
            </a:pPr>
            <a:r>
              <a:rPr lang="en-US" sz="2200">
                <a:ea typeface="ＭＳ Ｐゴシック"/>
              </a:rPr>
              <a:t>Small, narrowly focused program:</a:t>
            </a:r>
            <a:endParaRPr lang="en-US" sz="2200"/>
          </a:p>
          <a:p>
            <a:pPr>
              <a:spcBef>
                <a:spcPts val="600"/>
              </a:spcBef>
              <a:spcAft>
                <a:spcPts val="600"/>
              </a:spcAft>
            </a:pPr>
            <a:r>
              <a:rPr lang="en-US" sz="2000">
                <a:ea typeface="ＭＳ Ｐゴシック"/>
              </a:rPr>
              <a:t>Emphasizes NE mission, enabling advanced technology deployment and improving efficiency/performance - not primarily a security program.</a:t>
            </a:r>
            <a:endParaRPr lang="en-US" sz="2000"/>
          </a:p>
        </p:txBody>
      </p:sp>
      <p:sp>
        <p:nvSpPr>
          <p:cNvPr id="16" name="Slide Number Placeholder 4">
            <a:extLst>
              <a:ext uri="{FF2B5EF4-FFF2-40B4-BE49-F238E27FC236}">
                <a16:creationId xmlns:a16="http://schemas.microsoft.com/office/drawing/2014/main" id="{626C9659-84EC-4DCE-8485-4FFA2B1A7DDE}"/>
              </a:ext>
            </a:extLst>
          </p:cNvPr>
          <p:cNvSpPr txBox="1">
            <a:spLocks/>
          </p:cNvSpPr>
          <p:nvPr/>
        </p:nvSpPr>
        <p:spPr>
          <a:xfrm>
            <a:off x="5737959" y="6635597"/>
            <a:ext cx="732692" cy="21799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0EC646A7-C263-4937-9E81-337420C8DD51}"/>
              </a:ext>
            </a:extLst>
          </p:cNvPr>
          <p:cNvSpPr txBox="1"/>
          <p:nvPr/>
        </p:nvSpPr>
        <p:spPr>
          <a:xfrm>
            <a:off x="201053" y="4951393"/>
            <a:ext cx="11808216" cy="1828800"/>
          </a:xfrm>
          <a:prstGeom prst="rect">
            <a:avLst/>
          </a:prstGeom>
          <a:solidFill>
            <a:schemeClr val="accent3">
              <a:lumMod val="40000"/>
              <a:lumOff val="60000"/>
            </a:schemeClr>
          </a:solidFill>
        </p:spPr>
        <p:txBody>
          <a:bodyPr wrap="square" lIns="91440" tIns="45720" rIns="91440" bIns="45720" anchor="t">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a:ea typeface="+mn-ea"/>
                <a:cs typeface="+mn-cs"/>
              </a:rPr>
              <a:t>Key R&amp;D Products</a:t>
            </a:r>
            <a:r>
              <a:rPr kumimoji="0" lang="en-US" sz="2000" b="0" i="0" u="none" strike="noStrike" kern="1200" cap="none" spc="0" normalizeH="0" baseline="0" noProof="0">
                <a:ln>
                  <a:noFill/>
                </a:ln>
                <a:solidFill>
                  <a:srgbClr val="000000"/>
                </a:solidFill>
                <a:effectLst/>
                <a:uLnTx/>
                <a:uFillTx/>
                <a:latin typeface="Arial"/>
                <a:ea typeface="+mn-ea"/>
                <a:cs typeface="+mn-cs"/>
              </a:rPr>
              <a:t>:</a:t>
            </a:r>
          </a:p>
          <a:p>
            <a:pPr marL="393700" marR="0" lvl="0" indent="-233363"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Techniques to identify and mitigate cybersecurity hazards during design</a:t>
            </a:r>
            <a:endParaRPr kumimoji="0" lang="en-US" sz="1800" b="0" i="0" u="none" strike="noStrike" kern="1200" cap="none" spc="0" normalizeH="0" baseline="0" noProof="0">
              <a:ln>
                <a:noFill/>
              </a:ln>
              <a:solidFill>
                <a:srgbClr val="000000"/>
              </a:solidFill>
              <a:effectLst/>
              <a:uLnTx/>
              <a:uFillTx/>
              <a:latin typeface="Arial"/>
              <a:ea typeface="+mn-ea"/>
              <a:cs typeface="Arial"/>
            </a:endParaRPr>
          </a:p>
          <a:p>
            <a:pPr marL="393700" marR="0" lvl="0" indent="-233363"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Support for longer-term, post-deployment use cases that are currently cybersecurity-limited (e.g., wireless safety-related controls, remote/autonomous operations, advanced applications of digital twins)</a:t>
            </a:r>
            <a:endParaRPr kumimoji="0" lang="en-US" sz="1800" b="0" i="0" u="none" strike="noStrike" kern="1200" cap="none" spc="0" normalizeH="0" baseline="0" noProof="0">
              <a:ln>
                <a:noFill/>
              </a:ln>
              <a:solidFill>
                <a:srgbClr val="000000"/>
              </a:solidFill>
              <a:effectLst/>
              <a:uLnTx/>
              <a:uFillTx/>
              <a:latin typeface="Arial"/>
              <a:ea typeface="+mn-ea"/>
              <a:cs typeface="Arial"/>
            </a:endParaRPr>
          </a:p>
          <a:p>
            <a:pPr marL="393700" marR="0" lvl="0" indent="-233363"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Technical tools, such as control system design requirements, supply chain protection methods and test beds</a:t>
            </a:r>
          </a:p>
        </p:txBody>
      </p:sp>
      <p:sp>
        <p:nvSpPr>
          <p:cNvPr id="9" name="Title 1">
            <a:extLst>
              <a:ext uri="{FF2B5EF4-FFF2-40B4-BE49-F238E27FC236}">
                <a16:creationId xmlns:a16="http://schemas.microsoft.com/office/drawing/2014/main" id="{F8314C6E-C5AD-4E4F-9660-553B186F6167}"/>
              </a:ext>
            </a:extLst>
          </p:cNvPr>
          <p:cNvSpPr txBox="1">
            <a:spLocks/>
          </p:cNvSpPr>
          <p:nvPr/>
        </p:nvSpPr>
        <p:spPr bwMode="auto">
          <a:xfrm>
            <a:off x="182731" y="257943"/>
            <a:ext cx="8837443" cy="9017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lnSpc>
                <a:spcPts val="2800"/>
              </a:lnSpc>
              <a:spcBef>
                <a:spcPct val="0"/>
              </a:spcBef>
              <a:spcAft>
                <a:spcPct val="0"/>
              </a:spcAft>
              <a:defRPr sz="3000" kern="1200">
                <a:solidFill>
                  <a:srgbClr val="FFFFFF"/>
                </a:solidFill>
                <a:latin typeface="+mj-lt"/>
                <a:ea typeface="ＭＳ Ｐゴシック" pitchFamily="-108" charset="-128"/>
                <a:cs typeface="ＭＳ Ｐゴシック" pitchFamily="-110" charset="-128"/>
              </a:defRPr>
            </a:lvl1pPr>
            <a:lvl2pPr algn="l" defTabSz="457200" rtl="0" eaLnBrk="0" fontAlgn="base" hangingPunct="0">
              <a:lnSpc>
                <a:spcPts val="2800"/>
              </a:lnSpc>
              <a:spcBef>
                <a:spcPct val="0"/>
              </a:spcBef>
              <a:spcAft>
                <a:spcPct val="0"/>
              </a:spcAft>
              <a:defRPr sz="3000">
                <a:solidFill>
                  <a:srgbClr val="FFFFFF"/>
                </a:solidFill>
                <a:latin typeface="Arial" charset="0"/>
                <a:ea typeface="ＭＳ Ｐゴシック" pitchFamily="-108" charset="-128"/>
                <a:cs typeface="ＭＳ Ｐゴシック" pitchFamily="-110" charset="-128"/>
              </a:defRPr>
            </a:lvl2pPr>
            <a:lvl3pPr algn="l" defTabSz="457200" rtl="0" eaLnBrk="0" fontAlgn="base" hangingPunct="0">
              <a:lnSpc>
                <a:spcPts val="2800"/>
              </a:lnSpc>
              <a:spcBef>
                <a:spcPct val="0"/>
              </a:spcBef>
              <a:spcAft>
                <a:spcPct val="0"/>
              </a:spcAft>
              <a:defRPr sz="3000">
                <a:solidFill>
                  <a:srgbClr val="FFFFFF"/>
                </a:solidFill>
                <a:latin typeface="Arial" charset="0"/>
                <a:ea typeface="ＭＳ Ｐゴシック" pitchFamily="-108" charset="-128"/>
                <a:cs typeface="ＭＳ Ｐゴシック" pitchFamily="-110" charset="-128"/>
              </a:defRPr>
            </a:lvl3pPr>
            <a:lvl4pPr algn="l" defTabSz="457200" rtl="0" eaLnBrk="0" fontAlgn="base" hangingPunct="0">
              <a:lnSpc>
                <a:spcPts val="2800"/>
              </a:lnSpc>
              <a:spcBef>
                <a:spcPct val="0"/>
              </a:spcBef>
              <a:spcAft>
                <a:spcPct val="0"/>
              </a:spcAft>
              <a:defRPr sz="3000">
                <a:solidFill>
                  <a:srgbClr val="FFFFFF"/>
                </a:solidFill>
                <a:latin typeface="Arial" charset="0"/>
                <a:ea typeface="ＭＳ Ｐゴシック" pitchFamily="-108" charset="-128"/>
                <a:cs typeface="ＭＳ Ｐゴシック" pitchFamily="-110" charset="-128"/>
              </a:defRPr>
            </a:lvl4pPr>
            <a:lvl5pPr algn="l" defTabSz="457200" rtl="0" eaLnBrk="0" fontAlgn="base" hangingPunct="0">
              <a:lnSpc>
                <a:spcPts val="2800"/>
              </a:lnSpc>
              <a:spcBef>
                <a:spcPct val="0"/>
              </a:spcBef>
              <a:spcAft>
                <a:spcPct val="0"/>
              </a:spcAft>
              <a:defRPr sz="3000">
                <a:solidFill>
                  <a:srgbClr val="FFFFFF"/>
                </a:solidFill>
                <a:latin typeface="Arial" charset="0"/>
                <a:ea typeface="ＭＳ Ｐゴシック" pitchFamily="-108" charset="-128"/>
                <a:cs typeface="ＭＳ Ｐゴシック" pitchFamily="-110" charset="-128"/>
              </a:defRPr>
            </a:lvl5pPr>
            <a:lvl6pPr marL="457200" algn="l" defTabSz="457200" rtl="0" fontAlgn="base">
              <a:lnSpc>
                <a:spcPts val="2800"/>
              </a:lnSpc>
              <a:spcBef>
                <a:spcPct val="0"/>
              </a:spcBef>
              <a:spcAft>
                <a:spcPct val="0"/>
              </a:spcAft>
              <a:defRPr sz="3000">
                <a:solidFill>
                  <a:srgbClr val="FFFFFF"/>
                </a:solidFill>
                <a:latin typeface="Arial" charset="0"/>
                <a:ea typeface="ＭＳ Ｐゴシック" pitchFamily="-108" charset="-128"/>
              </a:defRPr>
            </a:lvl6pPr>
            <a:lvl7pPr marL="914400" algn="l" defTabSz="457200" rtl="0" fontAlgn="base">
              <a:lnSpc>
                <a:spcPts val="2800"/>
              </a:lnSpc>
              <a:spcBef>
                <a:spcPct val="0"/>
              </a:spcBef>
              <a:spcAft>
                <a:spcPct val="0"/>
              </a:spcAft>
              <a:defRPr sz="3000">
                <a:solidFill>
                  <a:srgbClr val="FFFFFF"/>
                </a:solidFill>
                <a:latin typeface="Arial" charset="0"/>
                <a:ea typeface="ＭＳ Ｐゴシック" pitchFamily="-108" charset="-128"/>
              </a:defRPr>
            </a:lvl7pPr>
            <a:lvl8pPr marL="1371600" algn="l" defTabSz="457200" rtl="0" fontAlgn="base">
              <a:lnSpc>
                <a:spcPts val="2800"/>
              </a:lnSpc>
              <a:spcBef>
                <a:spcPct val="0"/>
              </a:spcBef>
              <a:spcAft>
                <a:spcPct val="0"/>
              </a:spcAft>
              <a:defRPr sz="3000">
                <a:solidFill>
                  <a:srgbClr val="FFFFFF"/>
                </a:solidFill>
                <a:latin typeface="Arial" charset="0"/>
                <a:ea typeface="ＭＳ Ｐゴシック" pitchFamily="-108" charset="-128"/>
              </a:defRPr>
            </a:lvl8pPr>
            <a:lvl9pPr marL="1828800" algn="l" defTabSz="457200" rtl="0" fontAlgn="base">
              <a:lnSpc>
                <a:spcPts val="2800"/>
              </a:lnSpc>
              <a:spcBef>
                <a:spcPct val="0"/>
              </a:spcBef>
              <a:spcAft>
                <a:spcPct val="0"/>
              </a:spcAft>
              <a:defRPr sz="3000">
                <a:solidFill>
                  <a:srgbClr val="FFFFFF"/>
                </a:solidFill>
                <a:latin typeface="Arial" charset="0"/>
                <a:ea typeface="ＭＳ Ｐゴシック" pitchFamily="-108" charset="-128"/>
              </a:defRPr>
            </a:lvl9pPr>
          </a:lstStyle>
          <a:p>
            <a:pPr marL="0" marR="0" lvl="0" indent="0" algn="l" defTabSz="457200" rtl="0" eaLnBrk="0" fontAlgn="base" latinLnBrk="0" hangingPunct="0">
              <a:lnSpc>
                <a:spcPts val="28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a:rPr>
              <a:t>Nuclear Cybersecurity Research</a:t>
            </a:r>
          </a:p>
        </p:txBody>
      </p:sp>
      <p:sp>
        <p:nvSpPr>
          <p:cNvPr id="12" name="Content Placeholder 5">
            <a:extLst>
              <a:ext uri="{FF2B5EF4-FFF2-40B4-BE49-F238E27FC236}">
                <a16:creationId xmlns:a16="http://schemas.microsoft.com/office/drawing/2014/main" id="{80045002-78AC-B0F0-9D01-C99C3347B6B1}"/>
              </a:ext>
            </a:extLst>
          </p:cNvPr>
          <p:cNvSpPr txBox="1">
            <a:spLocks/>
          </p:cNvSpPr>
          <p:nvPr/>
        </p:nvSpPr>
        <p:spPr>
          <a:xfrm>
            <a:off x="201053" y="3285367"/>
            <a:ext cx="7436876" cy="1061962"/>
          </a:xfrm>
          <a:prstGeom prst="rect">
            <a:avLst/>
          </a:prstGeom>
        </p:spPr>
        <p:txBody>
          <a:bodyPr vert="horz" wrap="square" lIns="91440" tIns="45720" rIns="91440" bIns="45720" numCol="1" rtlCol="0" anchor="t" anchorCtr="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a:ea typeface="ＭＳ Ｐゴシック"/>
                <a:cs typeface="+mn-cs"/>
              </a:rPr>
              <a:t>Address any nuclear-specific needs not addressed by broader programs such as at DHS or CESER (emphasizing next-generation fleet)</a:t>
            </a:r>
            <a:endParaRPr kumimoji="0" lang="en-US" sz="2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Content Placeholder 5">
            <a:extLst>
              <a:ext uri="{FF2B5EF4-FFF2-40B4-BE49-F238E27FC236}">
                <a16:creationId xmlns:a16="http://schemas.microsoft.com/office/drawing/2014/main" id="{4CD00028-C268-21FC-3CBB-B9AADD244EC7}"/>
              </a:ext>
            </a:extLst>
          </p:cNvPr>
          <p:cNvSpPr txBox="1">
            <a:spLocks/>
          </p:cNvSpPr>
          <p:nvPr/>
        </p:nvSpPr>
        <p:spPr>
          <a:xfrm>
            <a:off x="182731" y="4295033"/>
            <a:ext cx="11363809" cy="545911"/>
          </a:xfrm>
          <a:prstGeom prst="rect">
            <a:avLst/>
          </a:prstGeom>
        </p:spPr>
        <p:txBody>
          <a:bodyPr vert="horz" wrap="square" lIns="91440" tIns="45720" rIns="91440" bIns="45720" numCol="1" rtlCol="0" anchor="t" anchorCtr="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a:ea typeface="ＭＳ Ｐゴシック"/>
                <a:cs typeface="+mn-cs"/>
              </a:rPr>
              <a:t>Address barriers to adoption of best-in-class cybersecurity solutions developed for other sectors</a:t>
            </a:r>
          </a:p>
        </p:txBody>
      </p:sp>
      <p:pic>
        <p:nvPicPr>
          <p:cNvPr id="3" name="Picture 3">
            <a:extLst>
              <a:ext uri="{FF2B5EF4-FFF2-40B4-BE49-F238E27FC236}">
                <a16:creationId xmlns:a16="http://schemas.microsoft.com/office/drawing/2014/main" id="{236CDB8F-963E-0766-BF4D-A84B04C54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1361" y="1207171"/>
            <a:ext cx="4089069" cy="2731630"/>
          </a:xfrm>
          <a:prstGeom prst="rect">
            <a:avLst/>
          </a:prstGeom>
        </p:spPr>
      </p:pic>
    </p:spTree>
    <p:extLst>
      <p:ext uri="{BB962C8B-B14F-4D97-AF65-F5344CB8AC3E}">
        <p14:creationId xmlns:p14="http://schemas.microsoft.com/office/powerpoint/2010/main" val="14146848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F9DF6-1C79-4842-B5B5-CB08183C4B97}"/>
              </a:ext>
            </a:extLst>
          </p:cNvPr>
          <p:cNvSpPr>
            <a:spLocks noGrp="1"/>
          </p:cNvSpPr>
          <p:nvPr>
            <p:ph type="title"/>
          </p:nvPr>
        </p:nvSpPr>
        <p:spPr>
          <a:xfrm>
            <a:off x="223568" y="165949"/>
            <a:ext cx="10515600" cy="704115"/>
          </a:xfrm>
        </p:spPr>
        <p:txBody>
          <a:bodyPr>
            <a:normAutofit fontScale="90000"/>
          </a:bodyPr>
          <a:lstStyle/>
          <a:p>
            <a:r>
              <a:rPr lang="en-US" spc="-150">
                <a:solidFill>
                  <a:schemeClr val="tx2"/>
                </a:solidFill>
                <a:latin typeface="Arial Black" panose="020B0A04020102020204" pitchFamily="34" charset="0"/>
                <a:ea typeface="+mj-ea"/>
                <a:cs typeface="+mj-cs"/>
              </a:rPr>
              <a:t>Nuclear Science User Facilities (NSUF)</a:t>
            </a:r>
            <a:br>
              <a:rPr lang="en-US" spc="-150">
                <a:solidFill>
                  <a:schemeClr val="tx2"/>
                </a:solidFill>
                <a:latin typeface="Arial Black" panose="020B0A04020102020204" pitchFamily="34" charset="0"/>
                <a:ea typeface="+mj-ea"/>
                <a:cs typeface="+mj-cs"/>
              </a:rPr>
            </a:br>
            <a:endParaRPr lang="en-US" spc="-150">
              <a:solidFill>
                <a:schemeClr val="tx2"/>
              </a:solidFill>
              <a:latin typeface="Arial Black" panose="020B0A04020102020204" pitchFamily="34" charset="0"/>
              <a:ea typeface="+mj-ea"/>
              <a:cs typeface="+mj-cs"/>
            </a:endParaRPr>
          </a:p>
        </p:txBody>
      </p:sp>
      <p:graphicFrame>
        <p:nvGraphicFramePr>
          <p:cNvPr id="15" name="Content Placeholder 30">
            <a:extLst>
              <a:ext uri="{FF2B5EF4-FFF2-40B4-BE49-F238E27FC236}">
                <a16:creationId xmlns:a16="http://schemas.microsoft.com/office/drawing/2014/main" id="{5DFE7185-C455-F179-7AA8-68AFBBCC808A}"/>
              </a:ext>
            </a:extLst>
          </p:cNvPr>
          <p:cNvGraphicFramePr>
            <a:graphicFrameLocks noGrp="1"/>
          </p:cNvGraphicFramePr>
          <p:nvPr>
            <p:ph idx="1"/>
          </p:nvPr>
        </p:nvGraphicFramePr>
        <p:xfrm>
          <a:off x="460520" y="750419"/>
          <a:ext cx="8915400" cy="822638"/>
        </p:xfrm>
        <a:graphic>
          <a:graphicData uri="http://schemas.openxmlformats.org/drawingml/2006/table">
            <a:tbl>
              <a:tblPr firstRow="1" bandRow="1">
                <a:tableStyleId>{6E25E649-3F16-4E02-A733-19D2CDBF48F0}</a:tableStyleId>
              </a:tblPr>
              <a:tblGrid>
                <a:gridCol w="1290999">
                  <a:extLst>
                    <a:ext uri="{9D8B030D-6E8A-4147-A177-3AD203B41FA5}">
                      <a16:colId xmlns:a16="http://schemas.microsoft.com/office/drawing/2014/main" val="20000"/>
                    </a:ext>
                  </a:extLst>
                </a:gridCol>
                <a:gridCol w="1226916">
                  <a:extLst>
                    <a:ext uri="{9D8B030D-6E8A-4147-A177-3AD203B41FA5}">
                      <a16:colId xmlns:a16="http://schemas.microsoft.com/office/drawing/2014/main" val="20001"/>
                    </a:ext>
                  </a:extLst>
                </a:gridCol>
                <a:gridCol w="1157469">
                  <a:extLst>
                    <a:ext uri="{9D8B030D-6E8A-4147-A177-3AD203B41FA5}">
                      <a16:colId xmlns:a16="http://schemas.microsoft.com/office/drawing/2014/main" val="20002"/>
                    </a:ext>
                  </a:extLst>
                </a:gridCol>
                <a:gridCol w="1342663">
                  <a:extLst>
                    <a:ext uri="{9D8B030D-6E8A-4147-A177-3AD203B41FA5}">
                      <a16:colId xmlns:a16="http://schemas.microsoft.com/office/drawing/2014/main" val="20003"/>
                    </a:ext>
                  </a:extLst>
                </a:gridCol>
                <a:gridCol w="1319514">
                  <a:extLst>
                    <a:ext uri="{9D8B030D-6E8A-4147-A177-3AD203B41FA5}">
                      <a16:colId xmlns:a16="http://schemas.microsoft.com/office/drawing/2014/main" val="20004"/>
                    </a:ext>
                  </a:extLst>
                </a:gridCol>
                <a:gridCol w="1075612">
                  <a:extLst>
                    <a:ext uri="{9D8B030D-6E8A-4147-A177-3AD203B41FA5}">
                      <a16:colId xmlns:a16="http://schemas.microsoft.com/office/drawing/2014/main" val="20005"/>
                    </a:ext>
                  </a:extLst>
                </a:gridCol>
                <a:gridCol w="1502227">
                  <a:extLst>
                    <a:ext uri="{9D8B030D-6E8A-4147-A177-3AD203B41FA5}">
                      <a16:colId xmlns:a16="http://schemas.microsoft.com/office/drawing/2014/main" val="20006"/>
                    </a:ext>
                  </a:extLst>
                </a:gridCol>
              </a:tblGrid>
              <a:tr h="822325">
                <a:tc>
                  <a:txBody>
                    <a:bodyPr/>
                    <a:lstStyle/>
                    <a:p>
                      <a:pPr algn="ctr"/>
                      <a:r>
                        <a:rPr lang="en-US" sz="1600">
                          <a:solidFill>
                            <a:schemeClr val="tx1"/>
                          </a:solidFill>
                        </a:rPr>
                        <a:t>Neutron Irradiations</a:t>
                      </a:r>
                    </a:p>
                  </a:txBody>
                  <a:tcPr marT="45559" marB="45559" anchor="ctr">
                    <a:solidFill>
                      <a:schemeClr val="accent1">
                        <a:lumMod val="60000"/>
                        <a:lumOff val="40000"/>
                      </a:schemeClr>
                    </a:solidFill>
                  </a:tcPr>
                </a:tc>
                <a:tc>
                  <a:txBody>
                    <a:bodyPr/>
                    <a:lstStyle/>
                    <a:p>
                      <a:pPr algn="ctr"/>
                      <a:r>
                        <a:rPr lang="en-US" sz="1600">
                          <a:solidFill>
                            <a:schemeClr val="tx1"/>
                          </a:solidFill>
                        </a:rPr>
                        <a:t>Ion Irradiations</a:t>
                      </a:r>
                    </a:p>
                  </a:txBody>
                  <a:tcPr marT="45559" marB="45559" anchor="ctr">
                    <a:solidFill>
                      <a:schemeClr val="accent1">
                        <a:lumMod val="60000"/>
                        <a:lumOff val="40000"/>
                      </a:schemeClr>
                    </a:solidFill>
                  </a:tcPr>
                </a:tc>
                <a:tc>
                  <a:txBody>
                    <a:bodyPr/>
                    <a:lstStyle/>
                    <a:p>
                      <a:pPr algn="ctr"/>
                      <a:r>
                        <a:rPr lang="en-US" sz="1600">
                          <a:solidFill>
                            <a:schemeClr val="tx1"/>
                          </a:solidFill>
                        </a:rPr>
                        <a:t>Gamma Irradiations</a:t>
                      </a:r>
                    </a:p>
                  </a:txBody>
                  <a:tcPr marT="45559" marB="45559" anchor="ctr">
                    <a:solidFill>
                      <a:schemeClr val="accent1">
                        <a:lumMod val="60000"/>
                        <a:lumOff val="40000"/>
                      </a:schemeClr>
                    </a:solidFill>
                  </a:tcPr>
                </a:tc>
                <a:tc>
                  <a:txBody>
                    <a:bodyPr/>
                    <a:lstStyle/>
                    <a:p>
                      <a:pPr algn="ctr"/>
                      <a:r>
                        <a:rPr lang="en-US" sz="1600">
                          <a:solidFill>
                            <a:schemeClr val="tx1"/>
                          </a:solidFill>
                        </a:rPr>
                        <a:t>Hot Cells</a:t>
                      </a:r>
                      <a:r>
                        <a:rPr lang="en-US" sz="1600" baseline="0">
                          <a:solidFill>
                            <a:schemeClr val="tx1"/>
                          </a:solidFill>
                        </a:rPr>
                        <a:t> &amp; </a:t>
                      </a:r>
                      <a:r>
                        <a:rPr lang="en-US" sz="1600">
                          <a:solidFill>
                            <a:schemeClr val="tx1"/>
                          </a:solidFill>
                        </a:rPr>
                        <a:t>Shielded Cells</a:t>
                      </a:r>
                    </a:p>
                  </a:txBody>
                  <a:tcPr marT="45559" marB="45559" anchor="ctr">
                    <a:solidFill>
                      <a:schemeClr val="accent1">
                        <a:lumMod val="60000"/>
                        <a:lumOff val="40000"/>
                      </a:schemeClr>
                    </a:solidFill>
                  </a:tcPr>
                </a:tc>
                <a:tc>
                  <a:txBody>
                    <a:bodyPr/>
                    <a:lstStyle/>
                    <a:p>
                      <a:pPr algn="ctr"/>
                      <a:r>
                        <a:rPr lang="en-US" sz="1600">
                          <a:solidFill>
                            <a:schemeClr val="tx1"/>
                          </a:solidFill>
                        </a:rPr>
                        <a:t>Low Activity Laboratories</a:t>
                      </a:r>
                    </a:p>
                  </a:txBody>
                  <a:tcPr marT="45559" marB="45559" anchor="ctr">
                    <a:solidFill>
                      <a:schemeClr val="accent1">
                        <a:lumMod val="60000"/>
                        <a:lumOff val="40000"/>
                      </a:schemeClr>
                    </a:solidFill>
                  </a:tcPr>
                </a:tc>
                <a:tc>
                  <a:txBody>
                    <a:bodyPr/>
                    <a:lstStyle/>
                    <a:p>
                      <a:pPr algn="ctr"/>
                      <a:r>
                        <a:rPr lang="en-US" sz="1600">
                          <a:solidFill>
                            <a:schemeClr val="tx1"/>
                          </a:solidFill>
                        </a:rPr>
                        <a:t>Beamlines</a:t>
                      </a:r>
                    </a:p>
                  </a:txBody>
                  <a:tcPr marT="45559" marB="45559" anchor="ctr">
                    <a:solidFill>
                      <a:schemeClr val="accent1">
                        <a:lumMod val="60000"/>
                        <a:lumOff val="40000"/>
                      </a:schemeClr>
                    </a:solidFill>
                  </a:tcPr>
                </a:tc>
                <a:tc>
                  <a:txBody>
                    <a:bodyPr/>
                    <a:lstStyle/>
                    <a:p>
                      <a:pPr algn="ctr"/>
                      <a:r>
                        <a:rPr lang="en-US" sz="1600">
                          <a:solidFill>
                            <a:schemeClr val="tx1"/>
                          </a:solidFill>
                        </a:rPr>
                        <a:t>High Performance</a:t>
                      </a:r>
                      <a:r>
                        <a:rPr lang="en-US" sz="1600" baseline="0">
                          <a:solidFill>
                            <a:schemeClr val="tx1"/>
                          </a:solidFill>
                        </a:rPr>
                        <a:t> Computing</a:t>
                      </a:r>
                      <a:endParaRPr lang="en-US" sz="1600">
                        <a:solidFill>
                          <a:schemeClr val="tx1"/>
                        </a:solidFill>
                      </a:endParaRPr>
                    </a:p>
                  </a:txBody>
                  <a:tcPr marT="45559" marB="45559" anchor="ctr">
                    <a:solidFill>
                      <a:schemeClr val="accent1">
                        <a:lumMod val="60000"/>
                        <a:lumOff val="40000"/>
                      </a:schemeClr>
                    </a:solidFill>
                  </a:tcPr>
                </a:tc>
                <a:extLst>
                  <a:ext uri="{0D108BD9-81ED-4DB2-BD59-A6C34878D82A}">
                    <a16:rowId xmlns:a16="http://schemas.microsoft.com/office/drawing/2014/main" val="10000"/>
                  </a:ext>
                </a:extLst>
              </a:tr>
            </a:tbl>
          </a:graphicData>
        </a:graphic>
      </p:graphicFrame>
      <p:grpSp>
        <p:nvGrpSpPr>
          <p:cNvPr id="16" name="Group 15">
            <a:extLst>
              <a:ext uri="{FF2B5EF4-FFF2-40B4-BE49-F238E27FC236}">
                <a16:creationId xmlns:a16="http://schemas.microsoft.com/office/drawing/2014/main" id="{811224B5-55F9-A137-5F9D-955306E8DDAC}"/>
              </a:ext>
            </a:extLst>
          </p:cNvPr>
          <p:cNvGrpSpPr/>
          <p:nvPr/>
        </p:nvGrpSpPr>
        <p:grpSpPr>
          <a:xfrm>
            <a:off x="1636645" y="1655294"/>
            <a:ext cx="1436688" cy="3668713"/>
            <a:chOff x="1285663" y="1655294"/>
            <a:chExt cx="1436688" cy="3668713"/>
          </a:xfrm>
        </p:grpSpPr>
        <p:pic>
          <p:nvPicPr>
            <p:cNvPr id="17" name="Picture 33">
              <a:extLst>
                <a:ext uri="{FF2B5EF4-FFF2-40B4-BE49-F238E27FC236}">
                  <a16:creationId xmlns:a16="http://schemas.microsoft.com/office/drawing/2014/main" id="{B2C91EF0-0D25-10A1-F639-C87CD46AAE7E}"/>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628563" y="1655294"/>
              <a:ext cx="7508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4">
              <a:extLst>
                <a:ext uri="{FF2B5EF4-FFF2-40B4-BE49-F238E27FC236}">
                  <a16:creationId xmlns:a16="http://schemas.microsoft.com/office/drawing/2014/main" id="{8703DB49-4186-04BC-8FB9-7F8016685B92}"/>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650788" y="2231557"/>
              <a:ext cx="7286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5">
              <a:extLst>
                <a:ext uri="{FF2B5EF4-FFF2-40B4-BE49-F238E27FC236}">
                  <a16:creationId xmlns:a16="http://schemas.microsoft.com/office/drawing/2014/main" id="{5E424B97-1664-9D03-3E88-257CBD9949A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01576" y="2969744"/>
              <a:ext cx="827087"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6">
              <a:extLst>
                <a:ext uri="{FF2B5EF4-FFF2-40B4-BE49-F238E27FC236}">
                  <a16:creationId xmlns:a16="http://schemas.microsoft.com/office/drawing/2014/main" id="{4B403DA7-B3C3-4E6D-A8BF-3E4B61F3EF6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01576" y="3692057"/>
              <a:ext cx="9207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7">
              <a:extLst>
                <a:ext uri="{FF2B5EF4-FFF2-40B4-BE49-F238E27FC236}">
                  <a16:creationId xmlns:a16="http://schemas.microsoft.com/office/drawing/2014/main" id="{D460D9C4-9BF6-DD95-3A0F-CEFE735DE28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85663" y="4977932"/>
              <a:ext cx="143668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Image result for tamu">
              <a:extLst>
                <a:ext uri="{FF2B5EF4-FFF2-40B4-BE49-F238E27FC236}">
                  <a16:creationId xmlns:a16="http://schemas.microsoft.com/office/drawing/2014/main" id="{62BAF428-8C0A-91C4-DA59-206FE1EFC04A}"/>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1538076" y="4223869"/>
              <a:ext cx="933450"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Group 22">
            <a:extLst>
              <a:ext uri="{FF2B5EF4-FFF2-40B4-BE49-F238E27FC236}">
                <a16:creationId xmlns:a16="http://schemas.microsoft.com/office/drawing/2014/main" id="{D92447CF-01EA-E1D6-F08D-6A4D78C16BE2}"/>
              </a:ext>
            </a:extLst>
          </p:cNvPr>
          <p:cNvGrpSpPr/>
          <p:nvPr/>
        </p:nvGrpSpPr>
        <p:grpSpPr>
          <a:xfrm>
            <a:off x="3142343" y="1607669"/>
            <a:ext cx="919163" cy="1663700"/>
            <a:chOff x="2791361" y="1607669"/>
            <a:chExt cx="919163" cy="1663700"/>
          </a:xfrm>
        </p:grpSpPr>
        <p:pic>
          <p:nvPicPr>
            <p:cNvPr id="24" name="Picture 41">
              <a:extLst>
                <a:ext uri="{FF2B5EF4-FFF2-40B4-BE49-F238E27FC236}">
                  <a16:creationId xmlns:a16="http://schemas.microsoft.com/office/drawing/2014/main" id="{618CF5A5-38E4-FC4D-56FF-CDA14EF3A09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73911" y="1607669"/>
              <a:ext cx="75565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2">
              <a:extLst>
                <a:ext uri="{FF2B5EF4-FFF2-40B4-BE49-F238E27FC236}">
                  <a16:creationId xmlns:a16="http://schemas.microsoft.com/office/drawing/2014/main" id="{E9B3AC2C-BA98-A2DE-FCB4-42D6459B0F8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843749" y="2220444"/>
              <a:ext cx="815975"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3">
              <a:extLst>
                <a:ext uri="{FF2B5EF4-FFF2-40B4-BE49-F238E27FC236}">
                  <a16:creationId xmlns:a16="http://schemas.microsoft.com/office/drawing/2014/main" id="{C384C599-6DCC-63A1-FA54-022709C1C54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91361" y="2666532"/>
              <a:ext cx="919163"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Picture 76">
            <a:extLst>
              <a:ext uri="{FF2B5EF4-FFF2-40B4-BE49-F238E27FC236}">
                <a16:creationId xmlns:a16="http://schemas.microsoft.com/office/drawing/2014/main" id="{D2FBB573-0674-D5BF-DAD2-05102F31981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282132" y="1607669"/>
            <a:ext cx="75565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oup 27">
            <a:extLst>
              <a:ext uri="{FF2B5EF4-FFF2-40B4-BE49-F238E27FC236}">
                <a16:creationId xmlns:a16="http://schemas.microsoft.com/office/drawing/2014/main" id="{869E1412-8C2E-BDB8-03A3-0921146D188F}"/>
              </a:ext>
            </a:extLst>
          </p:cNvPr>
          <p:cNvGrpSpPr/>
          <p:nvPr/>
        </p:nvGrpSpPr>
        <p:grpSpPr>
          <a:xfrm>
            <a:off x="4274439" y="1607669"/>
            <a:ext cx="998752" cy="4242922"/>
            <a:chOff x="3923457" y="1607669"/>
            <a:chExt cx="998752" cy="4242922"/>
          </a:xfrm>
        </p:grpSpPr>
        <p:pic>
          <p:nvPicPr>
            <p:cNvPr id="29" name="Picture 44">
              <a:extLst>
                <a:ext uri="{FF2B5EF4-FFF2-40B4-BE49-F238E27FC236}">
                  <a16:creationId xmlns:a16="http://schemas.microsoft.com/office/drawing/2014/main" id="{9ABA5B96-5DC3-A289-8D15-8F9021B58B3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68073" y="1607669"/>
              <a:ext cx="75565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5">
              <a:extLst>
                <a:ext uri="{FF2B5EF4-FFF2-40B4-BE49-F238E27FC236}">
                  <a16:creationId xmlns:a16="http://schemas.microsoft.com/office/drawing/2014/main" id="{57172589-68AA-F93D-0822-9C47637FC4A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037910" y="2250607"/>
              <a:ext cx="815975"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 descr="https://media.licdn.com/media/AAEAAQAAAAAAAAlSAAAAJGM4ZTFlYTNhLTc5YjYtNDZlZS1iNjBiLTcyMDY1MzllYzY1ZQ.png">
              <a:extLst>
                <a:ext uri="{FF2B5EF4-FFF2-40B4-BE49-F238E27FC236}">
                  <a16:creationId xmlns:a16="http://schemas.microsoft.com/office/drawing/2014/main" id="{43FE0B38-8C48-3CAE-395E-6AFE1F210B1B}"/>
                </a:ext>
              </a:extLst>
            </p:cNvPr>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4068073" y="2758607"/>
              <a:ext cx="731837"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4" descr="https://upload.wikimedia.org/wikipedia/commons/thumb/2/24/Los_Alamos_logo.svg/640px-Los_Alamos_logo.svg.png">
              <a:extLst>
                <a:ext uri="{FF2B5EF4-FFF2-40B4-BE49-F238E27FC236}">
                  <a16:creationId xmlns:a16="http://schemas.microsoft.com/office/drawing/2014/main" id="{345B8CFE-9221-3C93-30EE-0F3CA7B18238}"/>
                </a:ext>
              </a:extLst>
            </p:cNvPr>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3923457" y="3363444"/>
              <a:ext cx="8763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6" descr="http://www.thestate.com/news/local/x7xw5i/picture36637572/alternates/FREE_640/logo_westinghouse">
              <a:extLst>
                <a:ext uri="{FF2B5EF4-FFF2-40B4-BE49-F238E27FC236}">
                  <a16:creationId xmlns:a16="http://schemas.microsoft.com/office/drawing/2014/main" id="{EDDB669F-E311-F96C-2B41-750974E9CB43}"/>
                </a:ext>
              </a:extLst>
            </p:cNvPr>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4011396" y="3853188"/>
              <a:ext cx="83978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2" descr="http://vpcomm.umich.edu/assets/brand/home/logo.png">
              <a:extLst>
                <a:ext uri="{FF2B5EF4-FFF2-40B4-BE49-F238E27FC236}">
                  <a16:creationId xmlns:a16="http://schemas.microsoft.com/office/drawing/2014/main" id="{297D4D98-7543-E854-8296-6130AAE972C8}"/>
                </a:ext>
              </a:extLst>
            </p:cNvPr>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4080926" y="4444759"/>
              <a:ext cx="7318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a:extLst>
                <a:ext uri="{FF2B5EF4-FFF2-40B4-BE49-F238E27FC236}">
                  <a16:creationId xmlns:a16="http://schemas.microsoft.com/office/drawing/2014/main" id="{3CD3ED66-616F-F3BD-5445-7063C17431E8}"/>
                </a:ext>
              </a:extLst>
            </p:cNvPr>
            <p:cNvPicPr>
              <a:picLocks noChangeAspect="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3969709" y="5253691"/>
              <a:ext cx="9525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 name="Group 35">
            <a:extLst>
              <a:ext uri="{FF2B5EF4-FFF2-40B4-BE49-F238E27FC236}">
                <a16:creationId xmlns:a16="http://schemas.microsoft.com/office/drawing/2014/main" id="{CCF6C8EF-058C-3FBF-875A-E5B575895E38}"/>
              </a:ext>
            </a:extLst>
          </p:cNvPr>
          <p:cNvGrpSpPr/>
          <p:nvPr/>
        </p:nvGrpSpPr>
        <p:grpSpPr>
          <a:xfrm>
            <a:off x="518804" y="1645769"/>
            <a:ext cx="952500" cy="4219706"/>
            <a:chOff x="167822" y="1645769"/>
            <a:chExt cx="952500" cy="4219706"/>
          </a:xfrm>
        </p:grpSpPr>
        <p:pic>
          <p:nvPicPr>
            <p:cNvPr id="37" name="Picture 4">
              <a:extLst>
                <a:ext uri="{FF2B5EF4-FFF2-40B4-BE49-F238E27FC236}">
                  <a16:creationId xmlns:a16="http://schemas.microsoft.com/office/drawing/2014/main" id="{C52DF549-BF4A-6EC7-7A5C-58A040607AA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4672" y="1645769"/>
              <a:ext cx="75565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5">
              <a:extLst>
                <a:ext uri="{FF2B5EF4-FFF2-40B4-BE49-F238E27FC236}">
                  <a16:creationId xmlns:a16="http://schemas.microsoft.com/office/drawing/2014/main" id="{B24AE232-DB85-5203-24B7-DB04ABDE47B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77360" y="2282357"/>
              <a:ext cx="815975"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8">
              <a:extLst>
                <a:ext uri="{FF2B5EF4-FFF2-40B4-BE49-F238E27FC236}">
                  <a16:creationId xmlns:a16="http://schemas.microsoft.com/office/drawing/2014/main" id="{F8BF135C-3222-969C-2747-5FD6CE7FB266}"/>
                </a:ext>
              </a:extLst>
            </p:cNvPr>
            <p:cNvPicPr>
              <a:picLocks noChangeAspect="1"/>
            </p:cNvPicPr>
            <p:nvPr/>
          </p:nvPicPr>
          <p:blipFill>
            <a:blip r:embed="rId15" cstate="screen">
              <a:extLst>
                <a:ext uri="{28A0092B-C50C-407E-A947-70E740481C1C}">
                  <a14:useLocalDpi xmlns:a14="http://schemas.microsoft.com/office/drawing/2010/main" val="0"/>
                </a:ext>
              </a:extLst>
            </a:blip>
            <a:srcRect t="-1370"/>
            <a:stretch>
              <a:fillRect/>
            </a:stretch>
          </p:blipFill>
          <p:spPr bwMode="auto">
            <a:xfrm>
              <a:off x="358322" y="2720507"/>
              <a:ext cx="7620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1">
              <a:extLst>
                <a:ext uri="{FF2B5EF4-FFF2-40B4-BE49-F238E27FC236}">
                  <a16:creationId xmlns:a16="http://schemas.microsoft.com/office/drawing/2014/main" id="{7719E72B-DB22-7906-C1FB-F0DE76AFA599}"/>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85297" y="3439644"/>
              <a:ext cx="7842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32">
              <a:extLst>
                <a:ext uri="{FF2B5EF4-FFF2-40B4-BE49-F238E27FC236}">
                  <a16:creationId xmlns:a16="http://schemas.microsoft.com/office/drawing/2014/main" id="{E9B35DB1-88B8-35D9-2DD1-8FBF51E7AA78}"/>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09097" y="3953994"/>
              <a:ext cx="86042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3">
              <a:extLst>
                <a:ext uri="{FF2B5EF4-FFF2-40B4-BE49-F238E27FC236}">
                  <a16:creationId xmlns:a16="http://schemas.microsoft.com/office/drawing/2014/main" id="{255C04AD-B6D9-F0E2-1193-7041F52BA3C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7745" y="4737853"/>
              <a:ext cx="919163"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a:extLst>
                <a:ext uri="{FF2B5EF4-FFF2-40B4-BE49-F238E27FC236}">
                  <a16:creationId xmlns:a16="http://schemas.microsoft.com/office/drawing/2014/main" id="{86F32DA4-825A-C4DC-6991-6C0CFFF1D24F}"/>
                </a:ext>
              </a:extLst>
            </p:cNvPr>
            <p:cNvPicPr>
              <a:picLocks noChangeAspect="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167822" y="5268575"/>
              <a:ext cx="9525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 name="Group 43">
            <a:extLst>
              <a:ext uri="{FF2B5EF4-FFF2-40B4-BE49-F238E27FC236}">
                <a16:creationId xmlns:a16="http://schemas.microsoft.com/office/drawing/2014/main" id="{58D7A55D-EF5F-C034-25BB-03C57F05EA69}"/>
              </a:ext>
            </a:extLst>
          </p:cNvPr>
          <p:cNvGrpSpPr/>
          <p:nvPr/>
        </p:nvGrpSpPr>
        <p:grpSpPr>
          <a:xfrm>
            <a:off x="5481368" y="1598705"/>
            <a:ext cx="1592621" cy="5116421"/>
            <a:chOff x="5130386" y="1598705"/>
            <a:chExt cx="1592621" cy="5116421"/>
          </a:xfrm>
        </p:grpSpPr>
        <p:pic>
          <p:nvPicPr>
            <p:cNvPr id="45" name="Picture 44">
              <a:extLst>
                <a:ext uri="{FF2B5EF4-FFF2-40B4-BE49-F238E27FC236}">
                  <a16:creationId xmlns:a16="http://schemas.microsoft.com/office/drawing/2014/main" id="{E423F488-3E4D-56CE-6DC9-D120933299B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388441" y="1598705"/>
              <a:ext cx="75565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a:extLst>
                <a:ext uri="{FF2B5EF4-FFF2-40B4-BE49-F238E27FC236}">
                  <a16:creationId xmlns:a16="http://schemas.microsoft.com/office/drawing/2014/main" id="{DFD6AB3A-B060-F6BF-7CAA-3CF804EA071B}"/>
                </a:ext>
              </a:extLst>
            </p:cNvPr>
            <p:cNvPicPr>
              <a:picLocks noChangeAspect="1"/>
            </p:cNvPicPr>
            <p:nvPr/>
          </p:nvPicPr>
          <p:blipFill>
            <a:blip r:embed="rId18" cstate="screen">
              <a:extLst>
                <a:ext uri="{28A0092B-C50C-407E-A947-70E740481C1C}">
                  <a14:useLocalDpi xmlns:a14="http://schemas.microsoft.com/office/drawing/2010/main" val="0"/>
                </a:ext>
              </a:extLst>
            </a:blip>
            <a:srcRect/>
            <a:stretch>
              <a:fillRect/>
            </a:stretch>
          </p:blipFill>
          <p:spPr bwMode="auto">
            <a:xfrm>
              <a:off x="5314622" y="2185519"/>
              <a:ext cx="9032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5">
              <a:extLst>
                <a:ext uri="{FF2B5EF4-FFF2-40B4-BE49-F238E27FC236}">
                  <a16:creationId xmlns:a16="http://schemas.microsoft.com/office/drawing/2014/main" id="{35DF7E37-2D74-E34C-A2BA-34710A3670D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360331" y="2764957"/>
              <a:ext cx="815975"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 descr="https://upload.wikimedia.org/wikipedia/commons/thumb/1/17/University_of_California%2C_Berkeley_athletic_logo.svg/963px-University_of_California%2C_Berkeley_athletic_logo.svg.png">
              <a:extLst>
                <a:ext uri="{FF2B5EF4-FFF2-40B4-BE49-F238E27FC236}">
                  <a16:creationId xmlns:a16="http://schemas.microsoft.com/office/drawing/2014/main" id="{E16BEB40-B6B2-FBB0-744E-F4ABD4DC6195}"/>
                </a:ext>
              </a:extLst>
            </p:cNvPr>
            <p:cNvPicPr>
              <a:picLocks noChangeAspect="1" noChangeArrowheads="1"/>
            </p:cNvPicPr>
            <p:nvPr/>
          </p:nvPicPr>
          <p:blipFill>
            <a:blip r:embed="rId19" cstate="screen">
              <a:extLst>
                <a:ext uri="{28A0092B-C50C-407E-A947-70E740481C1C}">
                  <a14:useLocalDpi xmlns:a14="http://schemas.microsoft.com/office/drawing/2010/main" val="0"/>
                </a:ext>
              </a:extLst>
            </a:blip>
            <a:srcRect/>
            <a:stretch>
              <a:fillRect/>
            </a:stretch>
          </p:blipFill>
          <p:spPr bwMode="auto">
            <a:xfrm>
              <a:off x="5505942" y="3222313"/>
              <a:ext cx="588456" cy="46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6" descr="https://media.licdn.com/media/AAEAAQAAAAAAAAlSAAAAJGM4ZTFlYTNhLTc5YjYtNDZlZS1iNjBiLTcyMDY1MzllYzY1ZQ.png">
              <a:extLst>
                <a:ext uri="{FF2B5EF4-FFF2-40B4-BE49-F238E27FC236}">
                  <a16:creationId xmlns:a16="http://schemas.microsoft.com/office/drawing/2014/main" id="{4D8FACD1-68C2-F4AE-D7CF-8E4642AFE5F0}"/>
                </a:ext>
              </a:extLst>
            </p:cNvPr>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5463582" y="3710613"/>
              <a:ext cx="731837"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 descr="https://upload.wikimedia.org/wikipedia/commons/thumb/2/24/Los_Alamos_logo.svg/640px-Los_Alamos_logo.svg.png">
              <a:extLst>
                <a:ext uri="{FF2B5EF4-FFF2-40B4-BE49-F238E27FC236}">
                  <a16:creationId xmlns:a16="http://schemas.microsoft.com/office/drawing/2014/main" id="{C4B059BD-E7AB-063F-DFA0-CD7FC60DAD2C}"/>
                </a:ext>
              </a:extLst>
            </p:cNvPr>
            <p:cNvPicPr>
              <a:picLocks noChangeAspect="1" noChangeArrowheads="1"/>
            </p:cNvPicPr>
            <p:nvPr/>
          </p:nvPicPr>
          <p:blipFill>
            <a:blip r:embed="rId20" cstate="screen">
              <a:extLst>
                <a:ext uri="{28A0092B-C50C-407E-A947-70E740481C1C}">
                  <a14:useLocalDpi xmlns:a14="http://schemas.microsoft.com/office/drawing/2010/main" val="0"/>
                </a:ext>
              </a:extLst>
            </a:blip>
            <a:srcRect/>
            <a:stretch>
              <a:fillRect/>
            </a:stretch>
          </p:blipFill>
          <p:spPr bwMode="auto">
            <a:xfrm>
              <a:off x="5288429" y="4289518"/>
              <a:ext cx="85566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30" descr="https://brand.ncsu.edu/img/logo/proportions.png">
              <a:extLst>
                <a:ext uri="{FF2B5EF4-FFF2-40B4-BE49-F238E27FC236}">
                  <a16:creationId xmlns:a16="http://schemas.microsoft.com/office/drawing/2014/main" id="{B97EE48E-17A8-9AC9-DA9F-D578B3FE4692}"/>
                </a:ext>
              </a:extLst>
            </p:cNvPr>
            <p:cNvPicPr>
              <a:picLocks noChangeAspect="1" noChangeArrowheads="1"/>
            </p:cNvPicPr>
            <p:nvPr/>
          </p:nvPicPr>
          <p:blipFill>
            <a:blip r:embed="rId21" cstate="screen">
              <a:extLst>
                <a:ext uri="{28A0092B-C50C-407E-A947-70E740481C1C}">
                  <a14:useLocalDpi xmlns:a14="http://schemas.microsoft.com/office/drawing/2010/main" val="0"/>
                </a:ext>
              </a:extLst>
            </a:blip>
            <a:srcRect l="22693" t="28201" r="23409" b="28229"/>
            <a:stretch>
              <a:fillRect/>
            </a:stretch>
          </p:blipFill>
          <p:spPr bwMode="auto">
            <a:xfrm>
              <a:off x="5130386" y="4722944"/>
              <a:ext cx="801687"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4">
              <a:extLst>
                <a:ext uri="{FF2B5EF4-FFF2-40B4-BE49-F238E27FC236}">
                  <a16:creationId xmlns:a16="http://schemas.microsoft.com/office/drawing/2014/main" id="{D85D8E94-EBE4-1F11-76D9-B55C8A84290E}"/>
                </a:ext>
              </a:extLst>
            </p:cNvPr>
            <p:cNvPicPr>
              <a:picLocks noChangeAspect="1" noChangeArrowheads="1"/>
            </p:cNvPicPr>
            <p:nvPr/>
          </p:nvPicPr>
          <p:blipFill>
            <a:blip r:embed="rId22" cstate="screen">
              <a:extLst>
                <a:ext uri="{28A0092B-C50C-407E-A947-70E740481C1C}">
                  <a14:useLocalDpi xmlns:a14="http://schemas.microsoft.com/office/drawing/2010/main" val="0"/>
                </a:ext>
              </a:extLst>
            </a:blip>
            <a:srcRect/>
            <a:stretch>
              <a:fillRect/>
            </a:stretch>
          </p:blipFill>
          <p:spPr bwMode="auto">
            <a:xfrm>
              <a:off x="5161122" y="5359342"/>
              <a:ext cx="73183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53" name="Picture 32" descr="http://vpcomm.umich.edu/assets/brand/home/logo.png">
              <a:extLst>
                <a:ext uri="{FF2B5EF4-FFF2-40B4-BE49-F238E27FC236}">
                  <a16:creationId xmlns:a16="http://schemas.microsoft.com/office/drawing/2014/main" id="{883328DF-1E06-9690-8078-30A68D737415}"/>
                </a:ext>
              </a:extLst>
            </p:cNvPr>
            <p:cNvPicPr>
              <a:picLocks noChangeAspect="1" noChangeArrowheads="1"/>
            </p:cNvPicPr>
            <p:nvPr/>
          </p:nvPicPr>
          <p:blipFill>
            <a:blip r:embed="rId23" cstate="screen">
              <a:extLst>
                <a:ext uri="{28A0092B-C50C-407E-A947-70E740481C1C}">
                  <a14:useLocalDpi xmlns:a14="http://schemas.microsoft.com/office/drawing/2010/main" val="0"/>
                </a:ext>
              </a:extLst>
            </a:blip>
            <a:srcRect/>
            <a:stretch>
              <a:fillRect/>
            </a:stretch>
          </p:blipFill>
          <p:spPr bwMode="auto">
            <a:xfrm>
              <a:off x="5991170" y="4714962"/>
              <a:ext cx="649929" cy="60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16" descr="https://s-media-cache-ak0.pinimg.com/originals/b9/a4/54/b9a454491bd495af0c8991d1c8bcb1bc.jpg">
              <a:extLst>
                <a:ext uri="{FF2B5EF4-FFF2-40B4-BE49-F238E27FC236}">
                  <a16:creationId xmlns:a16="http://schemas.microsoft.com/office/drawing/2014/main" id="{6A6CBE6F-43E9-7F9B-8B65-2550B59AA5CC}"/>
                </a:ext>
              </a:extLst>
            </p:cNvPr>
            <p:cNvPicPr>
              <a:picLocks noChangeAspect="1" noChangeArrowheads="1"/>
            </p:cNvPicPr>
            <p:nvPr/>
          </p:nvPicPr>
          <p:blipFill>
            <a:blip r:embed="rId24" cstate="screen">
              <a:extLst>
                <a:ext uri="{28A0092B-C50C-407E-A947-70E740481C1C}">
                  <a14:useLocalDpi xmlns:a14="http://schemas.microsoft.com/office/drawing/2010/main" val="0"/>
                </a:ext>
              </a:extLst>
            </a:blip>
            <a:srcRect/>
            <a:stretch>
              <a:fillRect/>
            </a:stretch>
          </p:blipFill>
          <p:spPr bwMode="auto">
            <a:xfrm>
              <a:off x="5991170" y="5383548"/>
              <a:ext cx="731837"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a:extLst>
                <a:ext uri="{FF2B5EF4-FFF2-40B4-BE49-F238E27FC236}">
                  <a16:creationId xmlns:a16="http://schemas.microsoft.com/office/drawing/2014/main" id="{69B10702-0DBD-9E4F-AE8B-28AB0DB21915}"/>
                </a:ext>
              </a:extLst>
            </p:cNvPr>
            <p:cNvPicPr>
              <a:picLocks noChangeAspect="1"/>
            </p:cNvPicPr>
            <p:nvPr/>
          </p:nvPicPr>
          <p:blipFill>
            <a:blip r:embed="rId25" cstate="screen">
              <a:extLst>
                <a:ext uri="{28A0092B-C50C-407E-A947-70E740481C1C}">
                  <a14:useLocalDpi xmlns:a14="http://schemas.microsoft.com/office/drawing/2010/main" val="0"/>
                </a:ext>
              </a:extLst>
            </a:blip>
            <a:srcRect/>
            <a:stretch>
              <a:fillRect/>
            </a:stretch>
          </p:blipFill>
          <p:spPr bwMode="auto">
            <a:xfrm>
              <a:off x="5652387" y="6207779"/>
              <a:ext cx="809596" cy="507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33">
              <a:extLst>
                <a:ext uri="{FF2B5EF4-FFF2-40B4-BE49-F238E27FC236}">
                  <a16:creationId xmlns:a16="http://schemas.microsoft.com/office/drawing/2014/main" id="{85BCBE9B-7753-186F-ADD8-542CC8E39E42}"/>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132334" y="5617298"/>
              <a:ext cx="7508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7" name="Group 56">
            <a:extLst>
              <a:ext uri="{FF2B5EF4-FFF2-40B4-BE49-F238E27FC236}">
                <a16:creationId xmlns:a16="http://schemas.microsoft.com/office/drawing/2014/main" id="{1C09A1C4-D665-B505-A8FC-513FD8925130}"/>
              </a:ext>
            </a:extLst>
          </p:cNvPr>
          <p:cNvGrpSpPr/>
          <p:nvPr/>
        </p:nvGrpSpPr>
        <p:grpSpPr>
          <a:xfrm>
            <a:off x="6821468" y="1739432"/>
            <a:ext cx="1208088" cy="2346325"/>
            <a:chOff x="6470486" y="1739432"/>
            <a:chExt cx="1208088" cy="2346325"/>
          </a:xfrm>
        </p:grpSpPr>
        <p:pic>
          <p:nvPicPr>
            <p:cNvPr id="58" name="Picture 5">
              <a:extLst>
                <a:ext uri="{FF2B5EF4-FFF2-40B4-BE49-F238E27FC236}">
                  <a16:creationId xmlns:a16="http://schemas.microsoft.com/office/drawing/2014/main" id="{C259D9B8-6774-4E7C-057E-D0515AAB256F}"/>
                </a:ext>
              </a:extLst>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6470486" y="1739432"/>
              <a:ext cx="1208088"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30" descr="https://brand.ncsu.edu/img/logo/proportions.png">
              <a:extLst>
                <a:ext uri="{FF2B5EF4-FFF2-40B4-BE49-F238E27FC236}">
                  <a16:creationId xmlns:a16="http://schemas.microsoft.com/office/drawing/2014/main" id="{30A2BDE7-F234-2589-3A12-4EB9B9F9E7E2}"/>
                </a:ext>
              </a:extLst>
            </p:cNvPr>
            <p:cNvPicPr>
              <a:picLocks noChangeAspect="1" noChangeArrowheads="1"/>
            </p:cNvPicPr>
            <p:nvPr/>
          </p:nvPicPr>
          <p:blipFill>
            <a:blip r:embed="rId21" cstate="screen">
              <a:extLst>
                <a:ext uri="{28A0092B-C50C-407E-A947-70E740481C1C}">
                  <a14:useLocalDpi xmlns:a14="http://schemas.microsoft.com/office/drawing/2010/main" val="0"/>
                </a:ext>
              </a:extLst>
            </a:blip>
            <a:srcRect l="22693" t="28201" r="23409" b="28229"/>
            <a:stretch>
              <a:fillRect/>
            </a:stretch>
          </p:blipFill>
          <p:spPr bwMode="auto">
            <a:xfrm>
              <a:off x="6679199" y="3112619"/>
              <a:ext cx="801687"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4" descr="https://upload.wikimedia.org/wikipedia/commons/thumb/2/24/Los_Alamos_logo.svg/640px-Los_Alamos_logo.svg.png">
              <a:extLst>
                <a:ext uri="{FF2B5EF4-FFF2-40B4-BE49-F238E27FC236}">
                  <a16:creationId xmlns:a16="http://schemas.microsoft.com/office/drawing/2014/main" id="{96A687B6-C8BF-7622-3048-347D8D217481}"/>
                </a:ext>
              </a:extLst>
            </p:cNvPr>
            <p:cNvPicPr>
              <a:picLocks noChangeAspect="1" noChangeArrowheads="1"/>
            </p:cNvPicPr>
            <p:nvPr/>
          </p:nvPicPr>
          <p:blipFill>
            <a:blip r:embed="rId20" cstate="screen">
              <a:extLst>
                <a:ext uri="{28A0092B-C50C-407E-A947-70E740481C1C}">
                  <a14:useLocalDpi xmlns:a14="http://schemas.microsoft.com/office/drawing/2010/main" val="0"/>
                </a:ext>
              </a:extLst>
            </a:blip>
            <a:srcRect/>
            <a:stretch>
              <a:fillRect/>
            </a:stretch>
          </p:blipFill>
          <p:spPr bwMode="auto">
            <a:xfrm>
              <a:off x="6641099" y="3692057"/>
              <a:ext cx="85566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35">
              <a:extLst>
                <a:ext uri="{FF2B5EF4-FFF2-40B4-BE49-F238E27FC236}">
                  <a16:creationId xmlns:a16="http://schemas.microsoft.com/office/drawing/2014/main" id="{8F1608A2-F83A-E472-6CD9-3E895A54929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78647" y="2187900"/>
              <a:ext cx="827087"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 name="Rectangle 62">
            <a:extLst>
              <a:ext uri="{FF2B5EF4-FFF2-40B4-BE49-F238E27FC236}">
                <a16:creationId xmlns:a16="http://schemas.microsoft.com/office/drawing/2014/main" id="{1E56273D-F4F0-1145-B8D3-1DBE7A6ABCBD}"/>
              </a:ext>
            </a:extLst>
          </p:cNvPr>
          <p:cNvSpPr/>
          <p:nvPr/>
        </p:nvSpPr>
        <p:spPr>
          <a:xfrm>
            <a:off x="2661781" y="6150975"/>
            <a:ext cx="3168586" cy="707886"/>
          </a:xfrm>
          <a:prstGeom prst="rect">
            <a:avLst/>
          </a:prstGeom>
        </p:spPr>
        <p:txBody>
          <a:bodyPr wrap="square">
            <a:spAutoFit/>
          </a:bodyPr>
          <a:lstStyle/>
          <a:p>
            <a:pPr marL="236538" marR="0" lvl="0" indent="-236538" algn="l" defTabSz="914400" rtl="0" eaLnBrk="0" fontAlgn="base" latinLnBrk="0" hangingPunct="0">
              <a:lnSpc>
                <a:spcPct val="100000"/>
              </a:lnSpc>
              <a:spcBef>
                <a:spcPts val="300"/>
              </a:spcBef>
              <a:spcAft>
                <a:spcPts val="600"/>
              </a:spcAft>
              <a:buClrTx/>
              <a:buSzTx/>
              <a:buFontTx/>
              <a:buNone/>
              <a:tabLst/>
              <a:defRPr/>
            </a:pPr>
            <a:r>
              <a:rPr kumimoji="0" lang="en-US" altLang="en-US" sz="2000" b="1" i="0" u="none" strike="noStrike" kern="0" cap="none" spc="0" normalizeH="0" baseline="0" noProof="0" dirty="0">
                <a:ln>
                  <a:noFill/>
                </a:ln>
                <a:solidFill>
                  <a:prstClr val="white"/>
                </a:solidFill>
                <a:effectLst/>
                <a:uLnTx/>
                <a:uFillTx/>
                <a:latin typeface="Franklin Gothic Book" panose="020B0503020102020204" pitchFamily="34" charset="0"/>
                <a:ea typeface="ＭＳ Ｐゴシック" pitchFamily="34" charset="-128"/>
                <a:cs typeface="ＭＳ Ｐゴシック" charset="0"/>
              </a:rPr>
              <a:t>Visit nsuf.inl.gov for details at individual facilities</a:t>
            </a:r>
          </a:p>
        </p:txBody>
      </p:sp>
      <p:sp>
        <p:nvSpPr>
          <p:cNvPr id="3" name="TextBox 2">
            <a:extLst>
              <a:ext uri="{FF2B5EF4-FFF2-40B4-BE49-F238E27FC236}">
                <a16:creationId xmlns:a16="http://schemas.microsoft.com/office/drawing/2014/main" id="{2DA24CFE-1B3D-4D7B-F659-0B696DA86F6A}"/>
              </a:ext>
            </a:extLst>
          </p:cNvPr>
          <p:cNvSpPr txBox="1"/>
          <p:nvPr/>
        </p:nvSpPr>
        <p:spPr>
          <a:xfrm>
            <a:off x="9110546" y="2168911"/>
            <a:ext cx="2743200" cy="3477875"/>
          </a:xfrm>
          <a:prstGeom prst="rect">
            <a:avLst/>
          </a:prstGeom>
          <a:solidFill>
            <a:srgbClr val="ED7D31"/>
          </a:solidFill>
          <a:ln>
            <a:solidFill>
              <a:schemeClr val="bg2">
                <a:lumMod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Arial"/>
                <a:ea typeface="+mn-ea"/>
                <a:cs typeface="Arial"/>
              </a:rPr>
              <a:t>Coordinates a consortium of institutions to provide access, at no cost to the user, to unique and highly specialized nuclear research facilities and technical expertise. </a:t>
            </a:r>
            <a:endPar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1280922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0431C7B3-CAEF-1F4B-8DCA-A16B05E54C67}"/>
              </a:ext>
            </a:extLst>
          </p:cNvPr>
          <p:cNvSpPr>
            <a:spLocks noGrp="1"/>
          </p:cNvSpPr>
          <p:nvPr>
            <p:ph type="title"/>
          </p:nvPr>
        </p:nvSpPr>
        <p:spPr/>
        <p:txBody>
          <a:bodyPr/>
          <a:lstStyle/>
          <a:p>
            <a:pPr eaLnBrk="1" hangingPunct="1"/>
            <a:r>
              <a:rPr lang="en-US" altLang="en-US" b="1"/>
              <a:t>Particular Matter</a:t>
            </a:r>
            <a:br>
              <a:rPr lang="en-US" altLang="en-US" b="1"/>
            </a:br>
            <a:r>
              <a:rPr lang="en-US" altLang="en-US" b="1"/>
              <a:t>Summary </a:t>
            </a:r>
          </a:p>
        </p:txBody>
      </p:sp>
      <p:sp>
        <p:nvSpPr>
          <p:cNvPr id="14339" name="Rectangle 3">
            <a:extLst>
              <a:ext uri="{FF2B5EF4-FFF2-40B4-BE49-F238E27FC236}">
                <a16:creationId xmlns:a16="http://schemas.microsoft.com/office/drawing/2014/main" id="{E2E44E35-20ED-D52C-A8D8-54AC3C73D481}"/>
              </a:ext>
            </a:extLst>
          </p:cNvPr>
          <p:cNvSpPr>
            <a:spLocks noGrp="1"/>
          </p:cNvSpPr>
          <p:nvPr>
            <p:ph idx="1"/>
          </p:nvPr>
        </p:nvSpPr>
        <p:spPr/>
        <p:txBody>
          <a:bodyPr/>
          <a:lstStyle/>
          <a:p>
            <a:pPr eaLnBrk="1" hangingPunct="1">
              <a:lnSpc>
                <a:spcPct val="90000"/>
              </a:lnSpc>
            </a:pPr>
            <a:r>
              <a:rPr lang="en-US" altLang="en-US" sz="2800" b="1"/>
              <a:t>Deliberations, decisions, or actions that are focused upon the interests of: </a:t>
            </a:r>
          </a:p>
          <a:p>
            <a:pPr eaLnBrk="1" hangingPunct="1">
              <a:lnSpc>
                <a:spcPct val="90000"/>
              </a:lnSpc>
              <a:buFont typeface="Monotype Sorts" charset="2"/>
              <a:buNone/>
            </a:pPr>
            <a:endParaRPr lang="en-US" altLang="en-US" sz="2800" b="1"/>
          </a:p>
          <a:p>
            <a:pPr lvl="1" eaLnBrk="1" hangingPunct="1">
              <a:lnSpc>
                <a:spcPct val="90000"/>
              </a:lnSpc>
            </a:pPr>
            <a:r>
              <a:rPr lang="en-US" altLang="en-US" sz="2400" b="1"/>
              <a:t>Specific persons or entities (EX:  contract, grant, agreement)</a:t>
            </a:r>
          </a:p>
          <a:p>
            <a:pPr lvl="1" eaLnBrk="1" hangingPunct="1">
              <a:lnSpc>
                <a:spcPct val="90000"/>
              </a:lnSpc>
            </a:pPr>
            <a:r>
              <a:rPr lang="en-US" altLang="en-US" sz="2400" b="1"/>
              <a:t>Identifiable class of persons or entities </a:t>
            </a:r>
          </a:p>
          <a:p>
            <a:pPr lvl="1" eaLnBrk="1" hangingPunct="1">
              <a:lnSpc>
                <a:spcPct val="90000"/>
              </a:lnSpc>
              <a:buFont typeface="Monotype Sorts" charset="2"/>
              <a:buNone/>
            </a:pPr>
            <a:endParaRPr lang="en-US" altLang="en-US" sz="2400" b="1"/>
          </a:p>
          <a:p>
            <a:pPr eaLnBrk="1" hangingPunct="1">
              <a:lnSpc>
                <a:spcPct val="90000"/>
              </a:lnSpc>
            </a:pPr>
            <a:r>
              <a:rPr lang="en-US" altLang="en-US" sz="2800" b="1"/>
              <a:t>NOT focused on:</a:t>
            </a:r>
          </a:p>
          <a:p>
            <a:pPr lvl="1" eaLnBrk="1" hangingPunct="1">
              <a:lnSpc>
                <a:spcPct val="90000"/>
              </a:lnSpc>
            </a:pPr>
            <a:r>
              <a:rPr lang="en-US" altLang="en-US" sz="2400" b="1"/>
              <a:t>Broad policy options or considerations</a:t>
            </a:r>
          </a:p>
          <a:p>
            <a:pPr lvl="2" eaLnBrk="1" hangingPunct="1">
              <a:lnSpc>
                <a:spcPct val="90000"/>
              </a:lnSpc>
            </a:pPr>
            <a:endParaRPr lang="en-US" altLang="en-US" sz="2000"/>
          </a:p>
        </p:txBody>
      </p:sp>
      <p:pic>
        <p:nvPicPr>
          <p:cNvPr id="14340" name="Picture 4" descr="Graphic: New DOE Seal in Color, Small Size">
            <a:extLst>
              <a:ext uri="{FF2B5EF4-FFF2-40B4-BE49-F238E27FC236}">
                <a16:creationId xmlns:a16="http://schemas.microsoft.com/office/drawing/2014/main" id="{E459B2D8-D551-7C4B-2704-406E99BF10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04800"/>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Slide Number Placeholder 4">
            <a:extLst>
              <a:ext uri="{FF2B5EF4-FFF2-40B4-BE49-F238E27FC236}">
                <a16:creationId xmlns:a16="http://schemas.microsoft.com/office/drawing/2014/main" id="{6A070B6B-22E9-7128-B708-76041E5D3BB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fld id="{78A7A774-71F6-4580-A8D4-10F72713A0BD}" type="slidenum">
              <a:rPr lang="en-US" altLang="en-US" sz="1200">
                <a:solidFill>
                  <a:srgbClr val="898989"/>
                </a:solidFill>
                <a:latin typeface="Arial" panose="020B0604020202020204" pitchFamily="34" charset="0"/>
                <a:ea typeface="ヒラギノ角ゴ Pro W3" charset="-128"/>
              </a:rPr>
              <a:pPr>
                <a:spcBef>
                  <a:spcPct val="0"/>
                </a:spcBef>
                <a:buNone/>
              </a:pPr>
              <a:t>9</a:t>
            </a:fld>
            <a:endParaRPr lang="en-US" altLang="en-US" sz="1200">
              <a:solidFill>
                <a:srgbClr val="898989"/>
              </a:solidFill>
              <a:latin typeface="Arial" panose="020B0604020202020204" pitchFamily="34" charset="0"/>
              <a:ea typeface="ヒラギノ角ゴ Pro W3" charset="-128"/>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3EB1A-A75E-0253-4773-3EE047BAC700}"/>
              </a:ext>
            </a:extLst>
          </p:cNvPr>
          <p:cNvSpPr>
            <a:spLocks noGrp="1"/>
          </p:cNvSpPr>
          <p:nvPr>
            <p:ph type="title"/>
          </p:nvPr>
        </p:nvSpPr>
        <p:spPr>
          <a:xfrm>
            <a:off x="838200" y="2102857"/>
            <a:ext cx="10515600" cy="1325563"/>
          </a:xfrm>
        </p:spPr>
        <p:txBody>
          <a:bodyPr/>
          <a:lstStyle/>
          <a:p>
            <a:pPr algn="ctr"/>
            <a:r>
              <a:rPr lang="en-US" dirty="0"/>
              <a:t>Support to Industry</a:t>
            </a:r>
          </a:p>
        </p:txBody>
      </p:sp>
      <p:sp>
        <p:nvSpPr>
          <p:cNvPr id="3" name="Slide Number Placeholder 2">
            <a:extLst>
              <a:ext uri="{FF2B5EF4-FFF2-40B4-BE49-F238E27FC236}">
                <a16:creationId xmlns:a16="http://schemas.microsoft.com/office/drawing/2014/main" id="{9D55714D-4B35-C216-1143-0F6EFB044CC3}"/>
              </a:ext>
            </a:extLst>
          </p:cNvPr>
          <p:cNvSpPr>
            <a:spLocks noGrp="1"/>
          </p:cNvSpPr>
          <p:nvPr>
            <p:ph type="sldNum" sz="quarter" idx="12"/>
          </p:nvPr>
        </p:nvSpPr>
        <p:spPr>
          <a:xfrm>
            <a:off x="11494348" y="6392687"/>
            <a:ext cx="392851" cy="30780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885C13-66A5-4D66-A6C2-319BA5063639}" type="slidenum">
              <a:rPr kumimoji="0" lang="en-US" sz="1600" b="0" i="0" u="none" strike="noStrike" kern="1200" cap="none" spc="0" normalizeH="0" baseline="0" noProof="0" smtClean="0">
                <a:ln>
                  <a:noFill/>
                </a:ln>
                <a:solidFill>
                  <a:srgbClr val="02617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600" b="0" i="0" u="none" strike="noStrike" kern="1200" cap="none" spc="0" normalizeH="0" baseline="0" noProof="0" dirty="0">
              <a:ln>
                <a:noFill/>
              </a:ln>
              <a:solidFill>
                <a:srgbClr val="02617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7057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D685DB0-52D8-4F95-9CC6-3B3644099FCF}"/>
              </a:ext>
            </a:extLst>
          </p:cNvPr>
          <p:cNvSpPr>
            <a:spLocks noGrp="1"/>
          </p:cNvSpPr>
          <p:nvPr>
            <p:ph type="title"/>
          </p:nvPr>
        </p:nvSpPr>
        <p:spPr>
          <a:xfrm>
            <a:off x="252361" y="234624"/>
            <a:ext cx="10684928" cy="840615"/>
          </a:xfrm>
        </p:spPr>
        <p:txBody>
          <a:bodyPr>
            <a:normAutofit fontScale="90000"/>
          </a:bodyPr>
          <a:lstStyle/>
          <a:p>
            <a:r>
              <a:rPr lang="en-US" sz="3200" i="0">
                <a:solidFill>
                  <a:srgbClr val="02617F"/>
                </a:solidFill>
                <a:latin typeface="Arial Black"/>
                <a:ea typeface="ＭＳ Ｐゴシック"/>
              </a:rPr>
              <a:t>Gateway for Accelerated Innovation in Nuclear (GAIN)</a:t>
            </a:r>
          </a:p>
        </p:txBody>
      </p:sp>
      <p:sp>
        <p:nvSpPr>
          <p:cNvPr id="6" name="Content Placeholder 5">
            <a:extLst>
              <a:ext uri="{FF2B5EF4-FFF2-40B4-BE49-F238E27FC236}">
                <a16:creationId xmlns:a16="http://schemas.microsoft.com/office/drawing/2014/main" id="{F34844EA-A5A7-4A49-A3CD-721B79B4A33B}"/>
              </a:ext>
            </a:extLst>
          </p:cNvPr>
          <p:cNvSpPr>
            <a:spLocks noGrp="1"/>
          </p:cNvSpPr>
          <p:nvPr>
            <p:ph sz="half" idx="1"/>
          </p:nvPr>
        </p:nvSpPr>
        <p:spPr>
          <a:xfrm>
            <a:off x="527366" y="2175579"/>
            <a:ext cx="3758519" cy="2426590"/>
          </a:xfrm>
        </p:spPr>
        <p:txBody>
          <a:bodyPr wrap="square" anchor="t">
            <a:noAutofit/>
          </a:bodyPr>
          <a:lstStyle/>
          <a:p>
            <a:pPr>
              <a:lnSpc>
                <a:spcPct val="100000"/>
              </a:lnSpc>
              <a:spcBef>
                <a:spcPts val="1200"/>
              </a:spcBef>
            </a:pPr>
            <a:r>
              <a:rPr lang="en-US">
                <a:solidFill>
                  <a:schemeClr val="tx1">
                    <a:lumMod val="65000"/>
                    <a:lumOff val="35000"/>
                  </a:schemeClr>
                </a:solidFill>
              </a:rPr>
              <a:t>Simplify private industry’s access to the assets of the DOE complex: </a:t>
            </a:r>
          </a:p>
          <a:p>
            <a:pPr lvl="1">
              <a:lnSpc>
                <a:spcPct val="100000"/>
              </a:lnSpc>
              <a:spcBef>
                <a:spcPts val="1200"/>
              </a:spcBef>
            </a:pPr>
            <a:r>
              <a:rPr lang="en-US">
                <a:solidFill>
                  <a:schemeClr val="tx1">
                    <a:lumMod val="65000"/>
                    <a:lumOff val="35000"/>
                  </a:schemeClr>
                </a:solidFill>
              </a:rPr>
              <a:t>expertise </a:t>
            </a:r>
          </a:p>
          <a:p>
            <a:pPr lvl="1">
              <a:lnSpc>
                <a:spcPct val="100000"/>
              </a:lnSpc>
              <a:spcBef>
                <a:spcPts val="1200"/>
              </a:spcBef>
            </a:pPr>
            <a:r>
              <a:rPr lang="en-US">
                <a:solidFill>
                  <a:schemeClr val="tx1">
                    <a:lumMod val="65000"/>
                    <a:lumOff val="35000"/>
                  </a:schemeClr>
                </a:solidFill>
              </a:rPr>
              <a:t>historical data </a:t>
            </a:r>
          </a:p>
          <a:p>
            <a:pPr lvl="1">
              <a:lnSpc>
                <a:spcPct val="100000"/>
              </a:lnSpc>
              <a:spcBef>
                <a:spcPts val="1200"/>
              </a:spcBef>
            </a:pPr>
            <a:r>
              <a:rPr lang="en-US">
                <a:solidFill>
                  <a:schemeClr val="tx1">
                    <a:lumMod val="65000"/>
                    <a:lumOff val="35000"/>
                  </a:schemeClr>
                </a:solidFill>
              </a:rPr>
              <a:t>facilities</a:t>
            </a:r>
          </a:p>
          <a:p>
            <a:pPr>
              <a:lnSpc>
                <a:spcPct val="100000"/>
              </a:lnSpc>
              <a:spcBef>
                <a:spcPts val="1200"/>
              </a:spcBef>
            </a:pPr>
            <a:r>
              <a:rPr lang="en-US">
                <a:solidFill>
                  <a:schemeClr val="tx1">
                    <a:lumMod val="65000"/>
                    <a:lumOff val="35000"/>
                  </a:schemeClr>
                </a:solidFill>
              </a:rPr>
              <a:t>Funding opportunities to accelerate deployment</a:t>
            </a:r>
          </a:p>
          <a:p>
            <a:pPr marL="0" indent="0">
              <a:lnSpc>
                <a:spcPct val="100000"/>
              </a:lnSpc>
              <a:spcBef>
                <a:spcPts val="1200"/>
              </a:spcBef>
              <a:buNone/>
            </a:pPr>
            <a:endParaRPr lang="en-US">
              <a:solidFill>
                <a:schemeClr val="tx1">
                  <a:lumMod val="65000"/>
                  <a:lumOff val="35000"/>
                </a:schemeClr>
              </a:solidFill>
            </a:endParaRPr>
          </a:p>
        </p:txBody>
      </p:sp>
      <p:pic>
        <p:nvPicPr>
          <p:cNvPr id="9" name="Picture 8">
            <a:extLst>
              <a:ext uri="{FF2B5EF4-FFF2-40B4-BE49-F238E27FC236}">
                <a16:creationId xmlns:a16="http://schemas.microsoft.com/office/drawing/2014/main" id="{A94099FF-EA5D-4325-98A4-20DC8D37435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967346" y="6418846"/>
            <a:ext cx="602790" cy="344782"/>
          </a:xfrm>
          <a:prstGeom prst="rect">
            <a:avLst/>
          </a:prstGeom>
        </p:spPr>
      </p:pic>
      <p:sp>
        <p:nvSpPr>
          <p:cNvPr id="10" name="TextBox 9">
            <a:extLst>
              <a:ext uri="{FF2B5EF4-FFF2-40B4-BE49-F238E27FC236}">
                <a16:creationId xmlns:a16="http://schemas.microsoft.com/office/drawing/2014/main" id="{B1F38D41-6E91-4099-8A71-332A7C031E77}"/>
              </a:ext>
            </a:extLst>
          </p:cNvPr>
          <p:cNvSpPr txBox="1"/>
          <p:nvPr/>
        </p:nvSpPr>
        <p:spPr>
          <a:xfrm>
            <a:off x="2508142" y="6452738"/>
            <a:ext cx="18288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5875"/>
                </a:solidFill>
                <a:effectLst/>
                <a:uLnTx/>
                <a:uFillTx/>
                <a:latin typeface="Arial"/>
                <a:ea typeface="+mn-ea"/>
                <a:cs typeface="+mn-cs"/>
              </a:rPr>
              <a:t>@GAINnuclear</a:t>
            </a:r>
          </a:p>
        </p:txBody>
      </p:sp>
      <p:sp>
        <p:nvSpPr>
          <p:cNvPr id="11" name="TextBox 10">
            <a:extLst>
              <a:ext uri="{FF2B5EF4-FFF2-40B4-BE49-F238E27FC236}">
                <a16:creationId xmlns:a16="http://schemas.microsoft.com/office/drawing/2014/main" id="{71A7D762-512C-4039-A12F-5093876845C3}"/>
              </a:ext>
            </a:extLst>
          </p:cNvPr>
          <p:cNvSpPr txBox="1"/>
          <p:nvPr/>
        </p:nvSpPr>
        <p:spPr>
          <a:xfrm>
            <a:off x="7371402" y="6335934"/>
            <a:ext cx="1828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5875"/>
                </a:solidFill>
                <a:effectLst/>
                <a:uLnTx/>
                <a:uFillTx/>
                <a:latin typeface="Arial"/>
                <a:ea typeface="+mn-ea"/>
                <a:cs typeface="+mn-cs"/>
              </a:rPr>
              <a:t>gain.inl.gov</a:t>
            </a:r>
          </a:p>
        </p:txBody>
      </p:sp>
      <p:pic>
        <p:nvPicPr>
          <p:cNvPr id="13" name="Picture 12">
            <a:extLst>
              <a:ext uri="{FF2B5EF4-FFF2-40B4-BE49-F238E27FC236}">
                <a16:creationId xmlns:a16="http://schemas.microsoft.com/office/drawing/2014/main" id="{1CA591BB-88C0-4EBE-AF6C-F39092630756}"/>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4423674" y="879306"/>
            <a:ext cx="7293512" cy="5456628"/>
          </a:xfrm>
          <a:prstGeom prst="rect">
            <a:avLst/>
          </a:prstGeom>
        </p:spPr>
      </p:pic>
      <p:sp>
        <p:nvSpPr>
          <p:cNvPr id="14" name="Slide Number Placeholder 2">
            <a:extLst>
              <a:ext uri="{FF2B5EF4-FFF2-40B4-BE49-F238E27FC236}">
                <a16:creationId xmlns:a16="http://schemas.microsoft.com/office/drawing/2014/main" id="{53230144-66E8-2CC6-11E8-9CB4FB3E367E}"/>
              </a:ext>
            </a:extLst>
          </p:cNvPr>
          <p:cNvSpPr txBox="1">
            <a:spLocks/>
          </p:cNvSpPr>
          <p:nvPr/>
        </p:nvSpPr>
        <p:spPr>
          <a:xfrm>
            <a:off x="11494348" y="6392687"/>
            <a:ext cx="392851" cy="307802"/>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5pPr>
            <a:lvl6pPr marL="2286000" algn="l" defTabSz="914400" rtl="0" eaLnBrk="1" latinLnBrk="0" hangingPunct="1">
              <a:defRPr kern="1200">
                <a:solidFill>
                  <a:schemeClr val="tx1"/>
                </a:solidFill>
                <a:latin typeface="Franklin Gothic Book" panose="020B0503020102020204" pitchFamily="34" charset="0"/>
                <a:ea typeface="+mn-ea"/>
                <a:cs typeface="+mn-cs"/>
              </a:defRPr>
            </a:lvl6pPr>
            <a:lvl7pPr marL="2743200" algn="l" defTabSz="914400" rtl="0" eaLnBrk="1" latinLnBrk="0" hangingPunct="1">
              <a:defRPr kern="1200">
                <a:solidFill>
                  <a:schemeClr val="tx1"/>
                </a:solidFill>
                <a:latin typeface="Franklin Gothic Book" panose="020B0503020102020204" pitchFamily="34" charset="0"/>
                <a:ea typeface="+mn-ea"/>
                <a:cs typeface="+mn-cs"/>
              </a:defRPr>
            </a:lvl7pPr>
            <a:lvl8pPr marL="3200400" algn="l" defTabSz="914400" rtl="0" eaLnBrk="1" latinLnBrk="0" hangingPunct="1">
              <a:defRPr kern="1200">
                <a:solidFill>
                  <a:schemeClr val="tx1"/>
                </a:solidFill>
                <a:latin typeface="Franklin Gothic Book" panose="020B0503020102020204" pitchFamily="34" charset="0"/>
                <a:ea typeface="+mn-ea"/>
                <a:cs typeface="+mn-cs"/>
              </a:defRPr>
            </a:lvl8pPr>
            <a:lvl9pPr marL="3657600" algn="l" defTabSz="914400" rtl="0" eaLnBrk="1" latinLnBrk="0" hangingPunct="1">
              <a:defRPr kern="1200">
                <a:solidFill>
                  <a:schemeClr val="tx1"/>
                </a:solidFill>
                <a:latin typeface="Franklin Gothic Book" panose="020B0503020102020204" pitchFamily="34" charset="0"/>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885C13-66A5-4D66-A6C2-319BA5063639}" type="slidenum">
              <a:rPr kumimoji="0" lang="en-US" sz="1600" b="0" i="0" u="none" strike="noStrike" kern="1200" cap="none" spc="0" normalizeH="0" baseline="0" noProof="0" smtClean="0">
                <a:ln>
                  <a:noFill/>
                </a:ln>
                <a:solidFill>
                  <a:srgbClr val="02617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600" b="0" i="0" u="none" strike="noStrike" kern="1200" cap="none" spc="0" normalizeH="0" baseline="0" noProof="0" dirty="0">
              <a:ln>
                <a:noFill/>
              </a:ln>
              <a:solidFill>
                <a:srgbClr val="02617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3304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406"/>
            <a:ext cx="12337366" cy="7572059"/>
          </a:xfrm>
          <a:prstGeom prst="rect">
            <a:avLst/>
          </a:prstGeom>
        </p:spPr>
      </p:pic>
      <p:sp>
        <p:nvSpPr>
          <p:cNvPr id="2" name="TextBox 1"/>
          <p:cNvSpPr txBox="1"/>
          <p:nvPr/>
        </p:nvSpPr>
        <p:spPr>
          <a:xfrm>
            <a:off x="1312346" y="109715"/>
            <a:ext cx="9706760" cy="584775"/>
          </a:xfrm>
          <a:prstGeom prst="rect">
            <a:avLst/>
          </a:prstGeom>
          <a:noFill/>
        </p:spPr>
        <p:txBody>
          <a:bodyPr wrap="non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617F"/>
                </a:solidFill>
                <a:effectLst/>
                <a:uLnTx/>
                <a:uFillTx/>
                <a:latin typeface="Arial Black"/>
                <a:ea typeface="+mn-ea"/>
                <a:cs typeface="+mn-cs"/>
              </a:rPr>
              <a:t>National Reactor Innovation Center (NRIC)</a:t>
            </a:r>
          </a:p>
        </p:txBody>
      </p:sp>
      <p:sp>
        <p:nvSpPr>
          <p:cNvPr id="6" name="TextBox 5"/>
          <p:cNvSpPr txBox="1"/>
          <p:nvPr/>
        </p:nvSpPr>
        <p:spPr>
          <a:xfrm>
            <a:off x="866034" y="6356350"/>
            <a:ext cx="4228465"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rPr>
              <a:t>Visit https://nric.inl.gov</a:t>
            </a:r>
          </a:p>
        </p:txBody>
      </p:sp>
      <p:sp>
        <p:nvSpPr>
          <p:cNvPr id="3" name="TextBox 2">
            <a:extLst>
              <a:ext uri="{FF2B5EF4-FFF2-40B4-BE49-F238E27FC236}">
                <a16:creationId xmlns:a16="http://schemas.microsoft.com/office/drawing/2014/main" id="{E32C4BF7-8D63-45C7-8DBB-B7105DFD6DD5}"/>
              </a:ext>
            </a:extLst>
          </p:cNvPr>
          <p:cNvSpPr txBox="1"/>
          <p:nvPr/>
        </p:nvSpPr>
        <p:spPr>
          <a:xfrm>
            <a:off x="7239087" y="3955693"/>
            <a:ext cx="4729163" cy="2400657"/>
          </a:xfrm>
          <a:prstGeom prst="rect">
            <a:avLst/>
          </a:prstGeom>
          <a:solidFill>
            <a:schemeClr val="bg2">
              <a:lumMod val="25000"/>
              <a:alpha val="60000"/>
            </a:schemeClr>
          </a:solidFill>
        </p:spPr>
        <p:txBody>
          <a:bodyPr wrap="square" lIns="91440" tIns="45720" rIns="91440" bIns="45720" rtlCol="0" anchor="t">
            <a:spAutoFit/>
          </a:bodyPr>
          <a:lstStyle/>
          <a:p>
            <a:pPr marL="342900" marR="0" lvl="0" indent="-342900" algn="l" defTabSz="914400" rtl="0" eaLnBrk="0" fontAlgn="base" latinLnBrk="0" hangingPunct="0">
              <a:lnSpc>
                <a:spcPct val="100000"/>
              </a:lnSpc>
              <a:spcBef>
                <a:spcPct val="0"/>
              </a:spcBef>
              <a:spcAft>
                <a:spcPts val="1200"/>
              </a:spcAft>
              <a:buClrTx/>
              <a:buSzTx/>
              <a:buFont typeface="Arial"/>
              <a:buChar char="•"/>
              <a:tabLst/>
              <a:defRPr/>
            </a:pPr>
            <a:r>
              <a:rPr kumimoji="0" lang="en-US" sz="2400" b="0" i="0" u="none" strike="noStrike" kern="1200" cap="none" spc="0" normalizeH="0" baseline="0" noProof="0">
                <a:ln>
                  <a:noFill/>
                </a:ln>
                <a:solidFill>
                  <a:srgbClr val="FFFFFF"/>
                </a:solidFill>
                <a:effectLst/>
                <a:uLnTx/>
                <a:uFillTx/>
                <a:latin typeface="Franklin Gothic Book"/>
                <a:ea typeface="+mn-ea"/>
                <a:cs typeface="+mn-cs"/>
              </a:rPr>
              <a:t>Demonstration siting support</a:t>
            </a: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a:p>
            <a:pPr marL="342900" marR="0" lvl="0" indent="-342900" algn="l" defTabSz="914400" rtl="0" eaLnBrk="0" fontAlgn="base" latinLnBrk="0" hangingPunct="0">
              <a:lnSpc>
                <a:spcPct val="100000"/>
              </a:lnSpc>
              <a:spcBef>
                <a:spcPct val="0"/>
              </a:spcBef>
              <a:spcAft>
                <a:spcPts val="1200"/>
              </a:spcAft>
              <a:buClrTx/>
              <a:buSzTx/>
              <a:buFont typeface="Arial"/>
              <a:buChar char="•"/>
              <a:tabLst/>
              <a:defRPr/>
            </a:pPr>
            <a:r>
              <a:rPr kumimoji="0" lang="en-US" sz="24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rPr>
              <a:t>Demonstration test beds</a:t>
            </a:r>
          </a:p>
          <a:p>
            <a:pPr marL="342900" marR="0" lvl="0" indent="-342900" algn="l" defTabSz="914400" rtl="0" eaLnBrk="0" fontAlgn="base" latinLnBrk="0" hangingPunct="0">
              <a:lnSpc>
                <a:spcPct val="100000"/>
              </a:lnSpc>
              <a:spcBef>
                <a:spcPct val="0"/>
              </a:spcBef>
              <a:spcAft>
                <a:spcPts val="1200"/>
              </a:spcAft>
              <a:buClrTx/>
              <a:buSzTx/>
              <a:buFont typeface="Arial"/>
              <a:buChar char="•"/>
              <a:tabLst/>
              <a:defRPr/>
            </a:pPr>
            <a:r>
              <a:rPr kumimoji="0" lang="en-US" sz="24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rPr>
              <a:t>Experimental infrastructure</a:t>
            </a:r>
          </a:p>
          <a:p>
            <a:pPr marL="342900" marR="0" lvl="0" indent="-342900" algn="l" defTabSz="914400" rtl="0" eaLnBrk="0" fontAlgn="base" latinLnBrk="0" hangingPunct="0">
              <a:lnSpc>
                <a:spcPct val="100000"/>
              </a:lnSpc>
              <a:spcBef>
                <a:spcPct val="0"/>
              </a:spcBef>
              <a:spcAft>
                <a:spcPts val="1200"/>
              </a:spcAft>
              <a:buClrTx/>
              <a:buSzTx/>
              <a:buFont typeface="Arial"/>
              <a:buChar char="•"/>
              <a:tabLst/>
              <a:defRPr/>
            </a:pPr>
            <a:r>
              <a:rPr kumimoji="0" lang="en-US" sz="24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rPr>
              <a:t>Advanced Construction Technology Initiative</a:t>
            </a:r>
          </a:p>
        </p:txBody>
      </p:sp>
      <p:sp>
        <p:nvSpPr>
          <p:cNvPr id="8" name="Slide Number Placeholder 7">
            <a:extLst>
              <a:ext uri="{FF2B5EF4-FFF2-40B4-BE49-F238E27FC236}">
                <a16:creationId xmlns:a16="http://schemas.microsoft.com/office/drawing/2014/main" id="{128A3E2C-96CD-91EF-CD43-5043E7776D03}"/>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8C95A7"/>
                </a:solidFill>
                <a:latin typeface="Franklin Gothic Book" panose="020B05030201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5pPr>
            <a:lvl6pPr marL="2286000" algn="l" defTabSz="914400" rtl="0" eaLnBrk="1" latinLnBrk="0" hangingPunct="1">
              <a:defRPr kern="1200">
                <a:solidFill>
                  <a:schemeClr val="tx1"/>
                </a:solidFill>
                <a:latin typeface="Franklin Gothic Book" panose="020B0503020102020204" pitchFamily="34" charset="0"/>
                <a:ea typeface="+mn-ea"/>
                <a:cs typeface="+mn-cs"/>
              </a:defRPr>
            </a:lvl6pPr>
            <a:lvl7pPr marL="2743200" algn="l" defTabSz="914400" rtl="0" eaLnBrk="1" latinLnBrk="0" hangingPunct="1">
              <a:defRPr kern="1200">
                <a:solidFill>
                  <a:schemeClr val="tx1"/>
                </a:solidFill>
                <a:latin typeface="Franklin Gothic Book" panose="020B0503020102020204" pitchFamily="34" charset="0"/>
                <a:ea typeface="+mn-ea"/>
                <a:cs typeface="+mn-cs"/>
              </a:defRPr>
            </a:lvl7pPr>
            <a:lvl8pPr marL="3200400" algn="l" defTabSz="914400" rtl="0" eaLnBrk="1" latinLnBrk="0" hangingPunct="1">
              <a:defRPr kern="1200">
                <a:solidFill>
                  <a:schemeClr val="tx1"/>
                </a:solidFill>
                <a:latin typeface="Franklin Gothic Book" panose="020B0503020102020204" pitchFamily="34" charset="0"/>
                <a:ea typeface="+mn-ea"/>
                <a:cs typeface="+mn-cs"/>
              </a:defRPr>
            </a:lvl8pPr>
            <a:lvl9pPr marL="3657600" algn="l" defTabSz="914400" rtl="0" eaLnBrk="1" latinLnBrk="0" hangingPunct="1">
              <a:defRPr kern="1200">
                <a:solidFill>
                  <a:schemeClr val="tx1"/>
                </a:solidFill>
                <a:latin typeface="Franklin Gothic Book" panose="020B05030201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546D17-EC8D-4B35-BFC6-C257BB7BE9D5}" type="slidenum">
              <a:rPr kumimoji="0" lang="en-US" altLang="en-US" sz="1200" b="0" i="0" u="none" strike="noStrike" kern="1200" cap="none" spc="0" normalizeH="0" baseline="0" noProof="0" smtClean="0">
                <a:ln>
                  <a:noFill/>
                </a:ln>
                <a:solidFill>
                  <a:srgbClr val="8C95A7"/>
                </a:solidFill>
                <a:effectLst/>
                <a:uLnTx/>
                <a:uFillTx/>
                <a:latin typeface="Franklin Gothic Book" panose="020B0503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8C95A7"/>
              </a:solidFill>
              <a:effectLst/>
              <a:uLnTx/>
              <a:uFillTx/>
              <a:latin typeface="Franklin Gothic Book" panose="020B0503020102020204" pitchFamily="34" charset="0"/>
              <a:ea typeface="+mn-ea"/>
              <a:cs typeface="+mn-cs"/>
            </a:endParaRPr>
          </a:p>
        </p:txBody>
      </p:sp>
      <p:sp>
        <p:nvSpPr>
          <p:cNvPr id="10" name="TextBox 9">
            <a:extLst>
              <a:ext uri="{FF2B5EF4-FFF2-40B4-BE49-F238E27FC236}">
                <a16:creationId xmlns:a16="http://schemas.microsoft.com/office/drawing/2014/main" id="{0CA4225C-56D6-6464-0895-61E968A34E31}"/>
              </a:ext>
            </a:extLst>
          </p:cNvPr>
          <p:cNvSpPr txBox="1"/>
          <p:nvPr/>
        </p:nvSpPr>
        <p:spPr>
          <a:xfrm>
            <a:off x="11866729" y="7101385"/>
            <a:ext cx="4685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Franklin Gothic Book"/>
                <a:ea typeface="+mn-ea"/>
                <a:cs typeface="+mn-cs"/>
              </a:rPr>
              <a:t>7</a:t>
            </a:r>
          </a:p>
        </p:txBody>
      </p:sp>
    </p:spTree>
    <p:extLst>
      <p:ext uri="{BB962C8B-B14F-4D97-AF65-F5344CB8AC3E}">
        <p14:creationId xmlns:p14="http://schemas.microsoft.com/office/powerpoint/2010/main" val="41821363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8" name="Picture 54" descr="Exelon Generation logo">
            <a:extLst>
              <a:ext uri="{FF2B5EF4-FFF2-40B4-BE49-F238E27FC236}">
                <a16:creationId xmlns:a16="http://schemas.microsoft.com/office/drawing/2014/main" id="{2E0A9151-2AD2-0A15-B9D4-BBBD1478EBA3}"/>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780273" y="6177607"/>
            <a:ext cx="2808235" cy="36975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0D02E51D-BA83-42B5-8F09-6A2E001CA542}"/>
              </a:ext>
            </a:extLst>
          </p:cNvPr>
          <p:cNvSpPr>
            <a:spLocks noGrp="1"/>
          </p:cNvSpPr>
          <p:nvPr>
            <p:ph type="title"/>
          </p:nvPr>
        </p:nvSpPr>
        <p:spPr>
          <a:xfrm>
            <a:off x="235458" y="274468"/>
            <a:ext cx="11703296" cy="901700"/>
          </a:xfrm>
        </p:spPr>
        <p:txBody>
          <a:bodyPr>
            <a:noAutofit/>
          </a:bodyPr>
          <a:lstStyle/>
          <a:p>
            <a:r>
              <a:rPr lang="en-US" sz="3200"/>
              <a:t>U.S. Industry Opportunities for Advanced Nuclear Technology Development FOA (Industry FOA) </a:t>
            </a:r>
          </a:p>
        </p:txBody>
      </p:sp>
      <p:pic>
        <p:nvPicPr>
          <p:cNvPr id="1026" name="Picture 2" descr="The Nuclear Alternative Project logo.">
            <a:extLst>
              <a:ext uri="{FF2B5EF4-FFF2-40B4-BE49-F238E27FC236}">
                <a16:creationId xmlns:a16="http://schemas.microsoft.com/office/drawing/2014/main" id="{FF718637-740E-DF2D-73FF-378234DF9B17}"/>
              </a:ext>
            </a:extLst>
          </p:cNvPr>
          <p:cNvPicPr>
            <a:picLocks noGrp="1" noChangeAspect="1" noChangeArrowheads="1"/>
          </p:cNvPicPr>
          <p:nvPr>
            <p:ph idx="1"/>
          </p:nvPr>
        </p:nvPicPr>
        <p:blipFill>
          <a:blip r:embed="rId4" cstate="screen">
            <a:extLst>
              <a:ext uri="{28A0092B-C50C-407E-A947-70E740481C1C}">
                <a14:useLocalDpi xmlns:a14="http://schemas.microsoft.com/office/drawing/2010/main" val="0"/>
              </a:ext>
            </a:extLst>
          </a:blip>
          <a:stretch>
            <a:fillRect/>
          </a:stretch>
        </p:blipFill>
        <p:spPr bwMode="auto">
          <a:xfrm>
            <a:off x="4765012" y="4702130"/>
            <a:ext cx="1586811" cy="6170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errestrial Energy USA Inc. logo.">
            <a:extLst>
              <a:ext uri="{FF2B5EF4-FFF2-40B4-BE49-F238E27FC236}">
                <a16:creationId xmlns:a16="http://schemas.microsoft.com/office/drawing/2014/main" id="{49FA3D8C-E211-9817-BB4E-E733C17382AC}"/>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162522" y="4567941"/>
            <a:ext cx="1197070" cy="78652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merican Bureau of Shipping logo.">
            <a:extLst>
              <a:ext uri="{FF2B5EF4-FFF2-40B4-BE49-F238E27FC236}">
                <a16:creationId xmlns:a16="http://schemas.microsoft.com/office/drawing/2014/main" id="{B29C25D1-2CC0-15EE-5472-D60A013D0198}"/>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34207" y="6020141"/>
            <a:ext cx="1280160" cy="4752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eneral Atomics Electromagnetic Systems logo.">
            <a:extLst>
              <a:ext uri="{FF2B5EF4-FFF2-40B4-BE49-F238E27FC236}">
                <a16:creationId xmlns:a16="http://schemas.microsoft.com/office/drawing/2014/main" id="{BA3234F4-A2DF-BF9C-43CB-6309F383B047}"/>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10700565" y="5435486"/>
            <a:ext cx="1113516" cy="66198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ittsburgh Technical logo.">
            <a:extLst>
              <a:ext uri="{FF2B5EF4-FFF2-40B4-BE49-F238E27FC236}">
                <a16:creationId xmlns:a16="http://schemas.microsoft.com/office/drawing/2014/main" id="{9B038683-47EF-04FE-F4DC-156F679990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23838" y="5247662"/>
            <a:ext cx="2047875" cy="5619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Northern States Power Company Logo">
            <a:extLst>
              <a:ext uri="{FF2B5EF4-FFF2-40B4-BE49-F238E27FC236}">
                <a16:creationId xmlns:a16="http://schemas.microsoft.com/office/drawing/2014/main" id="{05179ABC-7639-082B-B991-3F2F2F1EA7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2371" y="5396869"/>
            <a:ext cx="638175" cy="3714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uelCell Energy Inc. Logo">
            <a:extLst>
              <a:ext uri="{FF2B5EF4-FFF2-40B4-BE49-F238E27FC236}">
                <a16:creationId xmlns:a16="http://schemas.microsoft.com/office/drawing/2014/main" id="{B78DEDD6-2189-2B7D-6F5A-87552DF14D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47296" y="4204206"/>
            <a:ext cx="1566785" cy="90170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Structural Integrity Associates Logo">
            <a:extLst>
              <a:ext uri="{FF2B5EF4-FFF2-40B4-BE49-F238E27FC236}">
                <a16:creationId xmlns:a16="http://schemas.microsoft.com/office/drawing/2014/main" id="{C6A07973-C400-4AEF-CE8F-A83ADC8AAA3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87840" y="5544704"/>
            <a:ext cx="1280160" cy="87741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Electric Power Research Institute Logo">
            <a:extLst>
              <a:ext uri="{FF2B5EF4-FFF2-40B4-BE49-F238E27FC236}">
                <a16:creationId xmlns:a16="http://schemas.microsoft.com/office/drawing/2014/main" id="{DF9F27A7-CFA6-A9CA-6E61-63564D9C5D5C}"/>
              </a:ext>
            </a:extLst>
          </p:cNvPr>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407653" y="4754845"/>
            <a:ext cx="2194560" cy="35459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Southern Ohio Diversification Initiative Logo">
            <a:extLst>
              <a:ext uri="{FF2B5EF4-FFF2-40B4-BE49-F238E27FC236}">
                <a16:creationId xmlns:a16="http://schemas.microsoft.com/office/drawing/2014/main" id="{2067E999-C490-5407-950B-30C61556D8F2}"/>
              </a:ext>
            </a:extLst>
          </p:cNvPr>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7787040" y="1424923"/>
            <a:ext cx="969310" cy="484655"/>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Southern Nuclear Development Logo">
            <a:extLst>
              <a:ext uri="{FF2B5EF4-FFF2-40B4-BE49-F238E27FC236}">
                <a16:creationId xmlns:a16="http://schemas.microsoft.com/office/drawing/2014/main" id="{899139AF-1308-DFEE-0A3C-F08AE24F509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72604" y="4645461"/>
            <a:ext cx="1677778" cy="73021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X-energy LOGO PICTURE">
            <a:extLst>
              <a:ext uri="{FF2B5EF4-FFF2-40B4-BE49-F238E27FC236}">
                <a16:creationId xmlns:a16="http://schemas.microsoft.com/office/drawing/2014/main" id="{EB18EFBF-A2FF-6215-3DA5-3B95466235BE}"/>
              </a:ext>
            </a:extLst>
          </p:cNvPr>
          <p:cNvPicPr>
            <a:picLocks noChangeAspect="1" noChangeArrowheads="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9751297" y="3701165"/>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FirstEnergy Solutions Corporation LOGO PICTURE">
            <a:extLst>
              <a:ext uri="{FF2B5EF4-FFF2-40B4-BE49-F238E27FC236}">
                <a16:creationId xmlns:a16="http://schemas.microsoft.com/office/drawing/2014/main" id="{089D0F8C-D532-F7A9-AF38-F75F19BE1AD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038491" y="1364100"/>
            <a:ext cx="1394490" cy="60630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Blue Wave Capital and Consulting, DBA Blue Wave AI Labs Company LOGO">
            <a:extLst>
              <a:ext uri="{FF2B5EF4-FFF2-40B4-BE49-F238E27FC236}">
                <a16:creationId xmlns:a16="http://schemas.microsoft.com/office/drawing/2014/main" id="{5DA6CC94-434E-5AA7-26E9-C5A3D05B0136}"/>
              </a:ext>
            </a:extLst>
          </p:cNvPr>
          <p:cNvPicPr>
            <a:picLocks noChangeAspect="1" noChangeArrowheads="1"/>
          </p:cNvPicPr>
          <p:nvPr/>
        </p:nvPicPr>
        <p:blipFill>
          <a:blip r:embed="rId17" cstate="screen">
            <a:extLst>
              <a:ext uri="{28A0092B-C50C-407E-A947-70E740481C1C}">
                <a14:useLocalDpi xmlns:a14="http://schemas.microsoft.com/office/drawing/2010/main" val="0"/>
              </a:ext>
            </a:extLst>
          </a:blip>
          <a:srcRect/>
          <a:stretch>
            <a:fillRect/>
          </a:stretch>
        </p:blipFill>
        <p:spPr bwMode="auto">
          <a:xfrm>
            <a:off x="9085997" y="5308949"/>
            <a:ext cx="1160905" cy="580453"/>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TerraPower Company Logo">
            <a:extLst>
              <a:ext uri="{FF2B5EF4-FFF2-40B4-BE49-F238E27FC236}">
                <a16:creationId xmlns:a16="http://schemas.microsoft.com/office/drawing/2014/main" id="{85D1B428-2709-A924-9BA2-D48F7F0EE37B}"/>
              </a:ext>
            </a:extLst>
          </p:cNvPr>
          <p:cNvPicPr>
            <a:picLocks noChangeAspect="1" noChangeArrowheads="1"/>
          </p:cNvPicPr>
          <p:nvPr/>
        </p:nvPicPr>
        <p:blipFill>
          <a:blip r:embed="rId18" cstate="screen">
            <a:extLst>
              <a:ext uri="{28A0092B-C50C-407E-A947-70E740481C1C}">
                <a14:useLocalDpi xmlns:a14="http://schemas.microsoft.com/office/drawing/2010/main" val="0"/>
              </a:ext>
            </a:extLst>
          </a:blip>
          <a:srcRect/>
          <a:stretch>
            <a:fillRect/>
          </a:stretch>
        </p:blipFill>
        <p:spPr bwMode="auto">
          <a:xfrm>
            <a:off x="2054910" y="5862373"/>
            <a:ext cx="1920240" cy="682526"/>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UTILITIES SERVICE ALLIANCE COMPANY LOGO PICTURE">
            <a:extLst>
              <a:ext uri="{FF2B5EF4-FFF2-40B4-BE49-F238E27FC236}">
                <a16:creationId xmlns:a16="http://schemas.microsoft.com/office/drawing/2014/main" id="{81B380F5-678A-CF68-B810-B1D0621D8BE6}"/>
              </a:ext>
            </a:extLst>
          </p:cNvPr>
          <p:cNvPicPr>
            <a:picLocks noChangeAspect="1" noChangeArrowheads="1"/>
          </p:cNvPicPr>
          <p:nvPr/>
        </p:nvPicPr>
        <p:blipFill>
          <a:blip r:embed="rId19" cstate="screen">
            <a:extLst>
              <a:ext uri="{28A0092B-C50C-407E-A947-70E740481C1C}">
                <a14:useLocalDpi xmlns:a14="http://schemas.microsoft.com/office/drawing/2010/main" val="0"/>
              </a:ext>
            </a:extLst>
          </a:blip>
          <a:srcRect/>
          <a:stretch>
            <a:fillRect/>
          </a:stretch>
        </p:blipFill>
        <p:spPr bwMode="auto">
          <a:xfrm>
            <a:off x="10533921" y="3034993"/>
            <a:ext cx="1280160" cy="44352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STP Nuclear Operating Company Logo">
            <a:extLst>
              <a:ext uri="{FF2B5EF4-FFF2-40B4-BE49-F238E27FC236}">
                <a16:creationId xmlns:a16="http://schemas.microsoft.com/office/drawing/2014/main" id="{610200EF-7207-7A3D-795D-6719F892BA75}"/>
              </a:ext>
            </a:extLst>
          </p:cNvPr>
          <p:cNvPicPr>
            <a:picLocks noChangeAspect="1" noChangeArrowheads="1"/>
          </p:cNvPicPr>
          <p:nvPr/>
        </p:nvPicPr>
        <p:blipFill>
          <a:blip r:embed="rId20" cstate="screen">
            <a:extLst>
              <a:ext uri="{28A0092B-C50C-407E-A947-70E740481C1C}">
                <a14:useLocalDpi xmlns:a14="http://schemas.microsoft.com/office/drawing/2010/main" val="0"/>
              </a:ext>
            </a:extLst>
          </a:blip>
          <a:srcRect/>
          <a:stretch>
            <a:fillRect/>
          </a:stretch>
        </p:blipFill>
        <p:spPr bwMode="auto">
          <a:xfrm>
            <a:off x="10716801" y="3701165"/>
            <a:ext cx="1097280" cy="420171"/>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SC Solutions Company Logo">
            <a:extLst>
              <a:ext uri="{FF2B5EF4-FFF2-40B4-BE49-F238E27FC236}">
                <a16:creationId xmlns:a16="http://schemas.microsoft.com/office/drawing/2014/main" id="{F779DD24-C56D-85A9-DE20-1A783DD72FD6}"/>
              </a:ext>
            </a:extLst>
          </p:cNvPr>
          <p:cNvPicPr>
            <a:picLocks noChangeAspect="1" noChangeArrowheads="1"/>
          </p:cNvPicPr>
          <p:nvPr/>
        </p:nvPicPr>
        <p:blipFill>
          <a:blip r:embed="rId21" cstate="screen">
            <a:extLst>
              <a:ext uri="{28A0092B-C50C-407E-A947-70E740481C1C}">
                <a14:useLocalDpi xmlns:a14="http://schemas.microsoft.com/office/drawing/2010/main" val="0"/>
              </a:ext>
            </a:extLst>
          </a:blip>
          <a:srcRect/>
          <a:stretch>
            <a:fillRect/>
          </a:stretch>
        </p:blipFill>
        <p:spPr bwMode="auto">
          <a:xfrm>
            <a:off x="9841579" y="5994204"/>
            <a:ext cx="1972502" cy="621338"/>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WESTINGHOUSE ELECTRIC COMPANY LOGO PICTURE">
            <a:extLst>
              <a:ext uri="{FF2B5EF4-FFF2-40B4-BE49-F238E27FC236}">
                <a16:creationId xmlns:a16="http://schemas.microsoft.com/office/drawing/2014/main" id="{D9ADBC37-CA8D-6EF2-19D4-2A32E5088148}"/>
              </a:ext>
            </a:extLst>
          </p:cNvPr>
          <p:cNvPicPr>
            <a:picLocks noChangeAspect="1" noChangeArrowheads="1"/>
          </p:cNvPicPr>
          <p:nvPr/>
        </p:nvPicPr>
        <p:blipFill>
          <a:blip r:embed="rId22" cstate="screen">
            <a:extLst>
              <a:ext uri="{28A0092B-C50C-407E-A947-70E740481C1C}">
                <a14:useLocalDpi xmlns:a14="http://schemas.microsoft.com/office/drawing/2010/main" val="0"/>
              </a:ext>
            </a:extLst>
          </a:blip>
          <a:srcRect/>
          <a:stretch>
            <a:fillRect/>
          </a:stretch>
        </p:blipFill>
        <p:spPr bwMode="auto">
          <a:xfrm>
            <a:off x="7787041" y="2243469"/>
            <a:ext cx="1621905" cy="426817"/>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Dirac Solutions, LLC logo">
            <a:extLst>
              <a:ext uri="{FF2B5EF4-FFF2-40B4-BE49-F238E27FC236}">
                <a16:creationId xmlns:a16="http://schemas.microsoft.com/office/drawing/2014/main" id="{5C8B1ACC-B49F-58B6-D0A6-032D3EFB5C8B}"/>
              </a:ext>
            </a:extLst>
          </p:cNvPr>
          <p:cNvPicPr>
            <a:picLocks noChangeAspect="1" noChangeArrowheads="1"/>
          </p:cNvPicPr>
          <p:nvPr/>
        </p:nvPicPr>
        <p:blipFill>
          <a:blip r:embed="rId23" cstate="screen">
            <a:extLst>
              <a:ext uri="{28A0092B-C50C-407E-A947-70E740481C1C}">
                <a14:useLocalDpi xmlns:a14="http://schemas.microsoft.com/office/drawing/2010/main" val="0"/>
              </a:ext>
            </a:extLst>
          </a:blip>
          <a:srcRect/>
          <a:stretch>
            <a:fillRect/>
          </a:stretch>
        </p:blipFill>
        <p:spPr bwMode="auto">
          <a:xfrm>
            <a:off x="10947371" y="2212695"/>
            <a:ext cx="866710" cy="516338"/>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Kairos Power, LLC Logo">
            <a:extLst>
              <a:ext uri="{FF2B5EF4-FFF2-40B4-BE49-F238E27FC236}">
                <a16:creationId xmlns:a16="http://schemas.microsoft.com/office/drawing/2014/main" id="{04683AE0-6C62-B693-D929-D46E8876E98E}"/>
              </a:ext>
            </a:extLst>
          </p:cNvPr>
          <p:cNvPicPr>
            <a:picLocks noChangeAspect="1" noChangeArrowheads="1"/>
          </p:cNvPicPr>
          <p:nvPr/>
        </p:nvPicPr>
        <p:blipFill>
          <a:blip r:embed="rId24" cstate="screen">
            <a:extLst>
              <a:ext uri="{28A0092B-C50C-407E-A947-70E740481C1C}">
                <a14:useLocalDpi xmlns:a14="http://schemas.microsoft.com/office/drawing/2010/main" val="0"/>
              </a:ext>
            </a:extLst>
          </a:blip>
          <a:srcRect/>
          <a:stretch>
            <a:fillRect/>
          </a:stretch>
        </p:blipFill>
        <p:spPr bwMode="auto">
          <a:xfrm>
            <a:off x="1956118" y="4309422"/>
            <a:ext cx="1315595" cy="267893"/>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SMR-LLC LOGO PICTURE">
            <a:extLst>
              <a:ext uri="{FF2B5EF4-FFF2-40B4-BE49-F238E27FC236}">
                <a16:creationId xmlns:a16="http://schemas.microsoft.com/office/drawing/2014/main" id="{5E4E5E72-B641-7EC2-F6AA-F6DF71CA405C}"/>
              </a:ext>
            </a:extLst>
          </p:cNvPr>
          <p:cNvPicPr>
            <a:picLocks noChangeAspect="1" noChangeArrowheads="1"/>
          </p:cNvPicPr>
          <p:nvPr/>
        </p:nvPicPr>
        <p:blipFill>
          <a:blip r:embed="rId25" cstate="screen">
            <a:extLst>
              <a:ext uri="{28A0092B-C50C-407E-A947-70E740481C1C}">
                <a14:useLocalDpi xmlns:a14="http://schemas.microsoft.com/office/drawing/2010/main" val="0"/>
              </a:ext>
            </a:extLst>
          </a:blip>
          <a:srcRect/>
          <a:stretch>
            <a:fillRect/>
          </a:stretch>
        </p:blipFill>
        <p:spPr bwMode="auto">
          <a:xfrm>
            <a:off x="9601843" y="2165167"/>
            <a:ext cx="885086" cy="689949"/>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AMS Corporation logo">
            <a:extLst>
              <a:ext uri="{FF2B5EF4-FFF2-40B4-BE49-F238E27FC236}">
                <a16:creationId xmlns:a16="http://schemas.microsoft.com/office/drawing/2014/main" id="{45EFD735-D22D-8C1B-DDF5-0889A3CA5F0D}"/>
              </a:ext>
            </a:extLst>
          </p:cNvPr>
          <p:cNvPicPr>
            <a:picLocks noChangeAspect="1" noChangeArrowheads="1"/>
          </p:cNvPicPr>
          <p:nvPr/>
        </p:nvPicPr>
        <p:blipFill>
          <a:blip r:embed="rId26" cstate="screen">
            <a:extLst>
              <a:ext uri="{28A0092B-C50C-407E-A947-70E740481C1C}">
                <a14:useLocalDpi xmlns:a14="http://schemas.microsoft.com/office/drawing/2010/main" val="0"/>
              </a:ext>
            </a:extLst>
          </a:blip>
          <a:srcRect/>
          <a:stretch>
            <a:fillRect/>
          </a:stretch>
        </p:blipFill>
        <p:spPr bwMode="auto">
          <a:xfrm>
            <a:off x="6010492" y="5319223"/>
            <a:ext cx="2686664" cy="614947"/>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NuScale Power, LLC Logo">
            <a:extLst>
              <a:ext uri="{FF2B5EF4-FFF2-40B4-BE49-F238E27FC236}">
                <a16:creationId xmlns:a16="http://schemas.microsoft.com/office/drawing/2014/main" id="{6A753006-ACA4-77C7-E0F6-4DF34E07BFCF}"/>
              </a:ext>
            </a:extLst>
          </p:cNvPr>
          <p:cNvPicPr>
            <a:picLocks noChangeAspect="1" noChangeArrowheads="1"/>
          </p:cNvPicPr>
          <p:nvPr/>
        </p:nvPicPr>
        <p:blipFill>
          <a:blip r:embed="rId27" cstate="screen">
            <a:extLst>
              <a:ext uri="{28A0092B-C50C-407E-A947-70E740481C1C}">
                <a14:useLocalDpi xmlns:a14="http://schemas.microsoft.com/office/drawing/2010/main" val="0"/>
              </a:ext>
            </a:extLst>
          </a:blip>
          <a:srcRect/>
          <a:stretch>
            <a:fillRect/>
          </a:stretch>
        </p:blipFill>
        <p:spPr bwMode="auto">
          <a:xfrm>
            <a:off x="8711695" y="5768344"/>
            <a:ext cx="973646" cy="973646"/>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Flibe Energy, Inc Logo">
            <a:extLst>
              <a:ext uri="{FF2B5EF4-FFF2-40B4-BE49-F238E27FC236}">
                <a16:creationId xmlns:a16="http://schemas.microsoft.com/office/drawing/2014/main" id="{005F1F86-4CBA-2A62-2875-E86916D457D9}"/>
              </a:ext>
            </a:extLst>
          </p:cNvPr>
          <p:cNvPicPr>
            <a:picLocks noChangeAspect="1" noChangeArrowheads="1"/>
          </p:cNvPicPr>
          <p:nvPr/>
        </p:nvPicPr>
        <p:blipFill>
          <a:blip r:embed="rId28" cstate="screen">
            <a:extLst>
              <a:ext uri="{28A0092B-C50C-407E-A947-70E740481C1C}">
                <a14:useLocalDpi xmlns:a14="http://schemas.microsoft.com/office/drawing/2010/main" val="0"/>
              </a:ext>
            </a:extLst>
          </a:blip>
          <a:srcRect/>
          <a:stretch>
            <a:fillRect/>
          </a:stretch>
        </p:blipFill>
        <p:spPr bwMode="auto">
          <a:xfrm>
            <a:off x="10746487" y="1207570"/>
            <a:ext cx="1067594" cy="919361"/>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descr="Holtec International Logo">
            <a:extLst>
              <a:ext uri="{FF2B5EF4-FFF2-40B4-BE49-F238E27FC236}">
                <a16:creationId xmlns:a16="http://schemas.microsoft.com/office/drawing/2014/main" id="{E0D5DF4E-D439-D58E-1B5D-FEDE849DEA71}"/>
              </a:ext>
            </a:extLst>
          </p:cNvPr>
          <p:cNvPicPr>
            <a:picLocks noChangeAspect="1" noChangeArrowheads="1"/>
          </p:cNvPicPr>
          <p:nvPr/>
        </p:nvPicPr>
        <p:blipFill>
          <a:blip r:embed="rId29" cstate="screen">
            <a:extLst>
              <a:ext uri="{28A0092B-C50C-407E-A947-70E740481C1C}">
                <a14:useLocalDpi xmlns:a14="http://schemas.microsoft.com/office/drawing/2010/main" val="0"/>
              </a:ext>
            </a:extLst>
          </a:blip>
          <a:srcRect/>
          <a:stretch>
            <a:fillRect/>
          </a:stretch>
        </p:blipFill>
        <p:spPr bwMode="auto">
          <a:xfrm>
            <a:off x="8315190" y="4782536"/>
            <a:ext cx="726551" cy="542742"/>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NuVision Engineering, Inc Logo">
            <a:extLst>
              <a:ext uri="{FF2B5EF4-FFF2-40B4-BE49-F238E27FC236}">
                <a16:creationId xmlns:a16="http://schemas.microsoft.com/office/drawing/2014/main" id="{23E4577F-2657-3FE7-6C86-4F147630E7CF}"/>
              </a:ext>
            </a:extLst>
          </p:cNvPr>
          <p:cNvPicPr>
            <a:picLocks noChangeAspect="1" noChangeArrowheads="1"/>
          </p:cNvPicPr>
          <p:nvPr/>
        </p:nvPicPr>
        <p:blipFill>
          <a:blip r:embed="rId30" cstate="screen">
            <a:extLst>
              <a:ext uri="{28A0092B-C50C-407E-A947-70E740481C1C}">
                <a14:useLocalDpi xmlns:a14="http://schemas.microsoft.com/office/drawing/2010/main" val="0"/>
              </a:ext>
            </a:extLst>
          </a:blip>
          <a:srcRect/>
          <a:stretch>
            <a:fillRect/>
          </a:stretch>
        </p:blipFill>
        <p:spPr bwMode="auto">
          <a:xfrm>
            <a:off x="3215454" y="4678168"/>
            <a:ext cx="1240080" cy="801160"/>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descr="BWXT Nuclear Energy, Inc Logo">
            <a:extLst>
              <a:ext uri="{FF2B5EF4-FFF2-40B4-BE49-F238E27FC236}">
                <a16:creationId xmlns:a16="http://schemas.microsoft.com/office/drawing/2014/main" id="{393B469B-A275-3BFD-3F4B-5A8C2A019800}"/>
              </a:ext>
            </a:extLst>
          </p:cNvPr>
          <p:cNvPicPr>
            <a:picLocks noChangeAspect="1" noChangeArrowheads="1"/>
          </p:cNvPicPr>
          <p:nvPr/>
        </p:nvPicPr>
        <p:blipFill>
          <a:blip r:embed="rId31" cstate="screen">
            <a:extLst>
              <a:ext uri="{28A0092B-C50C-407E-A947-70E740481C1C}">
                <a14:useLocalDpi xmlns:a14="http://schemas.microsoft.com/office/drawing/2010/main" val="0"/>
              </a:ext>
            </a:extLst>
          </a:blip>
          <a:srcRect/>
          <a:stretch>
            <a:fillRect/>
          </a:stretch>
        </p:blipFill>
        <p:spPr bwMode="auto">
          <a:xfrm>
            <a:off x="7146779" y="4236271"/>
            <a:ext cx="940677" cy="625838"/>
          </a:xfrm>
          <a:prstGeom prst="rect">
            <a:avLst/>
          </a:prstGeom>
          <a:noFill/>
          <a:extLst>
            <a:ext uri="{909E8E84-426E-40DD-AFC4-6F175D3DCCD1}">
              <a14:hiddenFill xmlns:a14="http://schemas.microsoft.com/office/drawing/2010/main">
                <a:solidFill>
                  <a:srgbClr val="FFFFFF"/>
                </a:solidFill>
              </a14:hiddenFill>
            </a:ext>
          </a:extLst>
        </p:spPr>
      </p:pic>
      <p:pic>
        <p:nvPicPr>
          <p:cNvPr id="1092" name="Picture 68" descr="Elysium Industries USA Logo">
            <a:extLst>
              <a:ext uri="{FF2B5EF4-FFF2-40B4-BE49-F238E27FC236}">
                <a16:creationId xmlns:a16="http://schemas.microsoft.com/office/drawing/2014/main" id="{653A5A1B-0795-1D61-F1DE-FD27462E7575}"/>
              </a:ext>
            </a:extLst>
          </p:cNvPr>
          <p:cNvPicPr>
            <a:picLocks noChangeAspect="1" noChangeArrowheads="1"/>
          </p:cNvPicPr>
          <p:nvPr/>
        </p:nvPicPr>
        <p:blipFill>
          <a:blip r:embed="rId32" cstate="screen">
            <a:extLst>
              <a:ext uri="{28A0092B-C50C-407E-A947-70E740481C1C}">
                <a14:useLocalDpi xmlns:a14="http://schemas.microsoft.com/office/drawing/2010/main" val="0"/>
              </a:ext>
            </a:extLst>
          </a:blip>
          <a:srcRect/>
          <a:stretch>
            <a:fillRect/>
          </a:stretch>
        </p:blipFill>
        <p:spPr bwMode="auto">
          <a:xfrm>
            <a:off x="10341165" y="4921122"/>
            <a:ext cx="1472916" cy="5191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A1073A0-D593-5B31-5A8F-E8A57A3BE2A0}"/>
              </a:ext>
            </a:extLst>
          </p:cNvPr>
          <p:cNvSpPr txBox="1"/>
          <p:nvPr/>
        </p:nvSpPr>
        <p:spPr>
          <a:xfrm>
            <a:off x="581025" y="1209404"/>
            <a:ext cx="7916379" cy="3411036"/>
          </a:xfrm>
          <a:prstGeom prst="rect">
            <a:avLst/>
          </a:prstGeom>
        </p:spPr>
        <p:txBody>
          <a:bodyPr vert="horz" wrap="square"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323" b="1" i="0" u="none" strike="noStrike" kern="1200" cap="none" spc="0" normalizeH="0" baseline="0" noProof="0">
              <a:ln>
                <a:noFill/>
              </a:ln>
              <a:solidFill>
                <a:srgbClr val="FFFFFF"/>
              </a:solidFill>
              <a:effectLst/>
              <a:uLnTx/>
              <a:uFillTx/>
              <a:latin typeface="Arial Narrow"/>
              <a:ea typeface="+mn-ea"/>
              <a:cs typeface="Arial Narrow"/>
            </a:endParaRPr>
          </a:p>
        </p:txBody>
      </p:sp>
      <p:sp>
        <p:nvSpPr>
          <p:cNvPr id="5" name="TextBox 4">
            <a:extLst>
              <a:ext uri="{FF2B5EF4-FFF2-40B4-BE49-F238E27FC236}">
                <a16:creationId xmlns:a16="http://schemas.microsoft.com/office/drawing/2014/main" id="{48DBF217-B909-CFA3-D436-49C073FD5815}"/>
              </a:ext>
            </a:extLst>
          </p:cNvPr>
          <p:cNvSpPr txBox="1"/>
          <p:nvPr/>
        </p:nvSpPr>
        <p:spPr>
          <a:xfrm flipH="1" flipV="1">
            <a:off x="253661" y="1531621"/>
            <a:ext cx="3286125" cy="927736"/>
          </a:xfrm>
          <a:prstGeom prst="rect">
            <a:avLst/>
          </a:prstGeom>
        </p:spPr>
        <p:txBody>
          <a:bodyPr vert="horz" wrap="square"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323" b="1" i="0" u="none" strike="noStrike" kern="1200" cap="none" spc="0" normalizeH="0" baseline="0" noProof="0">
              <a:ln>
                <a:noFill/>
              </a:ln>
              <a:solidFill>
                <a:srgbClr val="FFFFFF"/>
              </a:solidFill>
              <a:effectLst/>
              <a:uLnTx/>
              <a:uFillTx/>
              <a:latin typeface="Arial Narrow"/>
              <a:ea typeface="+mn-ea"/>
              <a:cs typeface="Arial Narrow"/>
            </a:endParaRPr>
          </a:p>
        </p:txBody>
      </p:sp>
      <p:sp>
        <p:nvSpPr>
          <p:cNvPr id="6" name="TextBox 5">
            <a:extLst>
              <a:ext uri="{FF2B5EF4-FFF2-40B4-BE49-F238E27FC236}">
                <a16:creationId xmlns:a16="http://schemas.microsoft.com/office/drawing/2014/main" id="{FA10D03D-0869-8532-4183-FF6F45952353}"/>
              </a:ext>
            </a:extLst>
          </p:cNvPr>
          <p:cNvSpPr txBox="1"/>
          <p:nvPr/>
        </p:nvSpPr>
        <p:spPr>
          <a:xfrm>
            <a:off x="933450" y="1429406"/>
            <a:ext cx="914400" cy="914400"/>
          </a:xfrm>
          <a:prstGeom prst="rect">
            <a:avLst/>
          </a:prstGeom>
        </p:spPr>
        <p:txBody>
          <a:bodyPr vert="horz" wrap="none"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323" b="1" i="0" u="none" strike="noStrike" kern="1200" cap="none" spc="0" normalizeH="0" baseline="0" noProof="0">
              <a:ln>
                <a:noFill/>
              </a:ln>
              <a:solidFill>
                <a:srgbClr val="FFFFFF"/>
              </a:solidFill>
              <a:effectLst/>
              <a:uLnTx/>
              <a:uFillTx/>
              <a:latin typeface="Arial Narrow"/>
              <a:ea typeface="+mn-ea"/>
              <a:cs typeface="Arial Narrow"/>
            </a:endParaRPr>
          </a:p>
        </p:txBody>
      </p:sp>
      <p:sp>
        <p:nvSpPr>
          <p:cNvPr id="13" name="TextBox 12">
            <a:extLst>
              <a:ext uri="{FF2B5EF4-FFF2-40B4-BE49-F238E27FC236}">
                <a16:creationId xmlns:a16="http://schemas.microsoft.com/office/drawing/2014/main" id="{82825BA8-95BE-F2EB-3D41-4565CBFB8D56}"/>
              </a:ext>
            </a:extLst>
          </p:cNvPr>
          <p:cNvSpPr txBox="1"/>
          <p:nvPr/>
        </p:nvSpPr>
        <p:spPr>
          <a:xfrm>
            <a:off x="581025" y="1995489"/>
            <a:ext cx="5043708" cy="1984012"/>
          </a:xfrm>
          <a:prstGeom prst="rect">
            <a:avLst/>
          </a:prstGeom>
        </p:spPr>
        <p:txBody>
          <a:bodyPr vert="horz" wrap="square"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323" b="1" i="0" u="none" strike="noStrike" kern="1200" cap="none" spc="0" normalizeH="0" baseline="0" noProof="0">
                <a:ln>
                  <a:noFill/>
                </a:ln>
                <a:solidFill>
                  <a:srgbClr val="FFFFFF"/>
                </a:solidFill>
                <a:effectLst/>
                <a:uLnTx/>
                <a:uFillTx/>
                <a:latin typeface="Arial Narrow"/>
                <a:ea typeface="+mn-ea"/>
                <a:cs typeface="Arial Narrow"/>
              </a:rPr>
              <a:t>rt</a:t>
            </a:r>
          </a:p>
        </p:txBody>
      </p:sp>
      <p:grpSp>
        <p:nvGrpSpPr>
          <p:cNvPr id="7" name="Group 6">
            <a:extLst>
              <a:ext uri="{FF2B5EF4-FFF2-40B4-BE49-F238E27FC236}">
                <a16:creationId xmlns:a16="http://schemas.microsoft.com/office/drawing/2014/main" id="{44A441F6-0082-B22D-CC32-B6B7146D95AD}"/>
              </a:ext>
            </a:extLst>
          </p:cNvPr>
          <p:cNvGrpSpPr/>
          <p:nvPr/>
        </p:nvGrpSpPr>
        <p:grpSpPr>
          <a:xfrm>
            <a:off x="353193" y="1458867"/>
            <a:ext cx="9398104" cy="2713529"/>
            <a:chOff x="191832" y="1387151"/>
            <a:chExt cx="9398104" cy="2713529"/>
          </a:xfrm>
          <a:solidFill>
            <a:schemeClr val="bg2"/>
          </a:solidFill>
          <a:effectLst>
            <a:outerShdw blurRad="50800" dist="38100" dir="16200000" rotWithShape="0">
              <a:prstClr val="black">
                <a:alpha val="40000"/>
              </a:prstClr>
            </a:outerShdw>
          </a:effectLst>
        </p:grpSpPr>
        <p:sp>
          <p:nvSpPr>
            <p:cNvPr id="49" name="TextBox 48">
              <a:extLst>
                <a:ext uri="{FF2B5EF4-FFF2-40B4-BE49-F238E27FC236}">
                  <a16:creationId xmlns:a16="http://schemas.microsoft.com/office/drawing/2014/main" id="{CB0FF56E-9E47-4D84-8CB8-FBA70FCD9FED}"/>
                </a:ext>
              </a:extLst>
            </p:cNvPr>
            <p:cNvSpPr txBox="1"/>
            <p:nvPr/>
          </p:nvSpPr>
          <p:spPr>
            <a:xfrm>
              <a:off x="191832" y="1387151"/>
              <a:ext cx="6782711" cy="2693045"/>
            </a:xfrm>
            <a:prstGeom prst="rect">
              <a:avLst/>
            </a:prstGeom>
            <a:grpFill/>
          </p:spPr>
          <p:txBody>
            <a:bodyPr wrap="square">
              <a:spAutoFit/>
            </a:bodyPr>
            <a:lstStyle/>
            <a:p>
              <a:pPr marL="179388" marR="0" lvl="0" indent="-179388" algn="l" defTabSz="914400" rtl="0" eaLnBrk="1" fontAlgn="auto" latinLnBrk="0" hangingPunct="1">
                <a:lnSpc>
                  <a:spcPct val="100000"/>
                </a:lnSpc>
                <a:spcBef>
                  <a:spcPts val="0"/>
                </a:spcBef>
                <a:spcAft>
                  <a:spcPts val="600"/>
                </a:spcAft>
                <a:buClr>
                  <a:srgbClr val="A5A5A5">
                    <a:lumMod val="75000"/>
                  </a:srgbClr>
                </a:buClr>
                <a:buSzTx/>
                <a:buFont typeface="Arial" panose="020B0604020202020204" pitchFamily="34" charset="0"/>
                <a:buChar char="•"/>
                <a:tabLst/>
                <a:defRPr/>
              </a:pPr>
              <a:r>
                <a:rPr kumimoji="0" lang="en-US" sz="1800" b="0" i="0" u="none" strike="noStrike" kern="1200" cap="none" spc="0" normalizeH="0" baseline="0" noProof="0">
                  <a:ln>
                    <a:noFill/>
                  </a:ln>
                  <a:solidFill>
                    <a:srgbClr val="080808"/>
                  </a:solidFill>
                  <a:effectLst/>
                  <a:uLnTx/>
                  <a:uFillTx/>
                  <a:latin typeface="Arial" panose="020B0604020202020204"/>
                  <a:ea typeface="+mn-ea"/>
                  <a:cs typeface="+mn-cs"/>
                </a:rPr>
                <a:t>The Industry FOA was issued December 2017 and will close September 2022</a:t>
              </a:r>
            </a:p>
            <a:p>
              <a:pPr marL="0" marR="0" lvl="0" indent="0" algn="l" defTabSz="914400" rtl="0" eaLnBrk="1" fontAlgn="auto" latinLnBrk="0" hangingPunct="1">
                <a:lnSpc>
                  <a:spcPct val="100000"/>
                </a:lnSpc>
                <a:spcBef>
                  <a:spcPts val="0"/>
                </a:spcBef>
                <a:spcAft>
                  <a:spcPts val="1800"/>
                </a:spcAft>
                <a:buClr>
                  <a:srgbClr val="A5A5A5">
                    <a:lumMod val="75000"/>
                  </a:srgbClr>
                </a:buClr>
                <a:buSzTx/>
                <a:buFont typeface="Arial" panose="020B0604020202020204" pitchFamily="34" charset="0"/>
                <a:buChar char="•"/>
                <a:tabLst/>
                <a:defRPr/>
              </a:pPr>
              <a:r>
                <a:rPr kumimoji="0" lang="en-US" sz="1800" b="0" i="0" u="none" strike="noStrike" kern="1200" cap="none" spc="0" normalizeH="0" baseline="0" noProof="0">
                  <a:ln>
                    <a:noFill/>
                  </a:ln>
                  <a:solidFill>
                    <a:srgbClr val="080808"/>
                  </a:solidFill>
                  <a:effectLst/>
                  <a:uLnTx/>
                  <a:uFillTx/>
                  <a:latin typeface="Arial" panose="020B0604020202020204"/>
                  <a:ea typeface="+mn-ea"/>
                  <a:cs typeface="+mn-cs"/>
                </a:rPr>
                <a:t>  DOE-NE has awarded more than $215 million to 43 awardees</a:t>
              </a:r>
            </a:p>
            <a:p>
              <a:pPr marL="0" marR="0" lvl="0" indent="0" algn="l" defTabSz="914400" rtl="0" eaLnBrk="1" fontAlgn="auto" latinLnBrk="0" hangingPunct="1">
                <a:lnSpc>
                  <a:spcPct val="100000"/>
                </a:lnSpc>
                <a:spcBef>
                  <a:spcPts val="0"/>
                </a:spcBef>
                <a:spcAft>
                  <a:spcPts val="600"/>
                </a:spcAft>
                <a:buClr>
                  <a:srgbClr val="A5A5A5">
                    <a:lumMod val="75000"/>
                  </a:srgbClr>
                </a:buClr>
                <a:buSzTx/>
                <a:buFont typeface="Arial" panose="020B0604020202020204" pitchFamily="34" charset="0"/>
                <a:buChar char="•"/>
                <a:tabLst/>
                <a:defRPr/>
              </a:pPr>
              <a:r>
                <a:rPr kumimoji="0" lang="en-US" sz="1800" b="0" i="0" u="none" strike="noStrike" kern="1200" cap="none" spc="0" normalizeH="0" baseline="0" noProof="0">
                  <a:ln>
                    <a:noFill/>
                  </a:ln>
                  <a:solidFill>
                    <a:srgbClr val="080808"/>
                  </a:solidFill>
                  <a:effectLst/>
                  <a:uLnTx/>
                  <a:uFillTx/>
                  <a:latin typeface="Arial" panose="020B0604020202020204"/>
                  <a:ea typeface="+mn-ea"/>
                  <a:cs typeface="+mn-cs"/>
                </a:rPr>
                <a:t>  Awarded projects include:</a:t>
              </a:r>
            </a:p>
            <a:p>
              <a:pPr marL="573088" marR="0" lvl="1" indent="-285750" algn="l" defTabSz="914400" rtl="0" eaLnBrk="1" fontAlgn="auto" latinLnBrk="0" hangingPunct="1">
                <a:lnSpc>
                  <a:spcPct val="100000"/>
                </a:lnSpc>
                <a:spcBef>
                  <a:spcPts val="0"/>
                </a:spcBef>
                <a:spcAft>
                  <a:spcPts val="0"/>
                </a:spcAft>
                <a:buClr>
                  <a:srgbClr val="A5A5A5">
                    <a:lumMod val="75000"/>
                  </a:srgbClr>
                </a:buClr>
                <a:buSzTx/>
                <a:buFont typeface="Arial" panose="020B0604020202020204" pitchFamily="34" charset="0"/>
                <a:buChar char="‒"/>
                <a:tabLst/>
                <a:defRPr/>
              </a:pPr>
              <a:r>
                <a:rPr kumimoji="0" lang="en-US" sz="1800" b="0" i="0" u="none" strike="noStrike" kern="1200" cap="none" spc="0" normalizeH="0" baseline="0" noProof="0">
                  <a:ln>
                    <a:noFill/>
                  </a:ln>
                  <a:solidFill>
                    <a:srgbClr val="080808"/>
                  </a:solidFill>
                  <a:effectLst/>
                  <a:uLnTx/>
                  <a:uFillTx/>
                  <a:latin typeface="Arial" panose="020B0604020202020204"/>
                  <a:ea typeface="+mn-ea"/>
                  <a:cs typeface="+mn-cs"/>
                </a:rPr>
                <a:t>Small Modular Reactors	</a:t>
              </a:r>
            </a:p>
            <a:p>
              <a:pPr marL="573088" marR="0" lvl="1" indent="-285750" algn="l" defTabSz="914400" rtl="0" eaLnBrk="1" fontAlgn="auto" latinLnBrk="0" hangingPunct="1">
                <a:lnSpc>
                  <a:spcPct val="100000"/>
                </a:lnSpc>
                <a:spcBef>
                  <a:spcPts val="0"/>
                </a:spcBef>
                <a:spcAft>
                  <a:spcPts val="0"/>
                </a:spcAft>
                <a:buClr>
                  <a:srgbClr val="A5A5A5">
                    <a:lumMod val="75000"/>
                  </a:srgbClr>
                </a:buClr>
                <a:buSzTx/>
                <a:buFont typeface="Arial" panose="020B0604020202020204" pitchFamily="34" charset="0"/>
                <a:buChar char="‒"/>
                <a:tabLst/>
                <a:defRPr/>
              </a:pPr>
              <a:r>
                <a:rPr kumimoji="0" lang="en-US" sz="1800" b="0" i="0" u="none" strike="noStrike" kern="1200" cap="none" spc="0" normalizeH="0" baseline="0" noProof="0">
                  <a:ln>
                    <a:noFill/>
                  </a:ln>
                  <a:solidFill>
                    <a:srgbClr val="080808"/>
                  </a:solidFill>
                  <a:effectLst/>
                  <a:uLnTx/>
                  <a:uFillTx/>
                  <a:latin typeface="Arial" panose="020B0604020202020204"/>
                  <a:ea typeface="+mn-ea"/>
                  <a:cs typeface="+mn-cs"/>
                </a:rPr>
                <a:t>TRISO-X</a:t>
              </a:r>
            </a:p>
            <a:p>
              <a:pPr marL="573088" marR="0" lvl="1" indent="-285750" algn="l" defTabSz="914400" rtl="0" eaLnBrk="1" fontAlgn="auto" latinLnBrk="0" hangingPunct="1">
                <a:lnSpc>
                  <a:spcPct val="100000"/>
                </a:lnSpc>
                <a:spcBef>
                  <a:spcPts val="0"/>
                </a:spcBef>
                <a:spcAft>
                  <a:spcPts val="0"/>
                </a:spcAft>
                <a:buClr>
                  <a:srgbClr val="A5A5A5">
                    <a:lumMod val="75000"/>
                  </a:srgbClr>
                </a:buClr>
                <a:buSzTx/>
                <a:buFont typeface="Arial" panose="020B0604020202020204" pitchFamily="34" charset="0"/>
                <a:buChar char="‒"/>
                <a:tabLst/>
                <a:defRPr/>
              </a:pPr>
              <a:r>
                <a:rPr kumimoji="0" lang="en-US" sz="1800" b="0" i="0" u="none" strike="noStrike" kern="1200" cap="none" spc="0" normalizeH="0" baseline="0" noProof="0">
                  <a:ln>
                    <a:noFill/>
                  </a:ln>
                  <a:solidFill>
                    <a:srgbClr val="080808"/>
                  </a:solidFill>
                  <a:effectLst/>
                  <a:uLnTx/>
                  <a:uFillTx/>
                  <a:latin typeface="Arial" panose="020B0604020202020204"/>
                  <a:ea typeface="+mn-ea"/>
                  <a:cs typeface="+mn-cs"/>
                </a:rPr>
                <a:t>Dynamic Natural Convection</a:t>
              </a:r>
            </a:p>
            <a:p>
              <a:pPr marL="573088" marR="0" lvl="1" indent="-285750" algn="l" defTabSz="914400" rtl="0" eaLnBrk="1" fontAlgn="auto" latinLnBrk="0" hangingPunct="1">
                <a:lnSpc>
                  <a:spcPct val="100000"/>
                </a:lnSpc>
                <a:spcBef>
                  <a:spcPts val="0"/>
                </a:spcBef>
                <a:spcAft>
                  <a:spcPts val="0"/>
                </a:spcAft>
                <a:buClr>
                  <a:srgbClr val="A5A5A5">
                    <a:lumMod val="75000"/>
                  </a:srgbClr>
                </a:buClr>
                <a:buSzTx/>
                <a:buFont typeface="Arial" panose="020B0604020202020204" pitchFamily="34" charset="0"/>
                <a:buChar char="‒"/>
                <a:tabLst/>
                <a:defRPr/>
              </a:pPr>
              <a:r>
                <a:rPr kumimoji="0" lang="en-US" sz="1800" b="0" i="0" u="none" strike="noStrike" kern="1200" cap="none" spc="0" normalizeH="0" baseline="0" noProof="0">
                  <a:ln>
                    <a:noFill/>
                  </a:ln>
                  <a:solidFill>
                    <a:srgbClr val="080808"/>
                  </a:solidFill>
                  <a:effectLst/>
                  <a:uLnTx/>
                  <a:uFillTx/>
                  <a:latin typeface="Arial" panose="020B0604020202020204"/>
                  <a:ea typeface="+mn-ea"/>
                  <a:cs typeface="+mn-cs"/>
                </a:rPr>
                <a:t>Solid Oxide Electrolysis Demo</a:t>
              </a:r>
            </a:p>
          </p:txBody>
        </p:sp>
        <p:sp>
          <p:nvSpPr>
            <p:cNvPr id="39" name="TextBox 38">
              <a:extLst>
                <a:ext uri="{FF2B5EF4-FFF2-40B4-BE49-F238E27FC236}">
                  <a16:creationId xmlns:a16="http://schemas.microsoft.com/office/drawing/2014/main" id="{DDD1A0D7-F044-DDCF-528E-30CB23E3EC6E}"/>
                </a:ext>
              </a:extLst>
            </p:cNvPr>
            <p:cNvSpPr txBox="1"/>
            <p:nvPr/>
          </p:nvSpPr>
          <p:spPr>
            <a:xfrm>
              <a:off x="3937180" y="2900351"/>
              <a:ext cx="5652756" cy="1200329"/>
            </a:xfrm>
            <a:prstGeom prst="rect">
              <a:avLst/>
            </a:prstGeom>
            <a:grpFill/>
          </p:spPr>
          <p:txBody>
            <a:bodyPr wrap="square">
              <a:spAutoFit/>
            </a:bodyPr>
            <a:lstStyle/>
            <a:p>
              <a:pPr marL="514350" marR="0" lvl="1" indent="-285750" algn="l" defTabSz="914400" rtl="0" eaLnBrk="1" fontAlgn="auto" latinLnBrk="0" hangingPunct="1">
                <a:lnSpc>
                  <a:spcPct val="100000"/>
                </a:lnSpc>
                <a:spcBef>
                  <a:spcPts val="0"/>
                </a:spcBef>
                <a:spcAft>
                  <a:spcPts val="0"/>
                </a:spcAft>
                <a:buClr>
                  <a:srgbClr val="A5A5A5">
                    <a:lumMod val="75000"/>
                  </a:srgbClr>
                </a:buClr>
                <a:buSzTx/>
                <a:buFont typeface="Arial" panose="020B0604020202020204" pitchFamily="34" charset="0"/>
                <a:buChar char="‒"/>
                <a:tabLst/>
                <a:defRPr/>
              </a:pPr>
              <a:r>
                <a:rPr kumimoji="0" lang="en-US" sz="1800" b="0" i="0" u="none" strike="noStrike" kern="1200" cap="none" spc="0" normalizeH="0" baseline="0" noProof="0">
                  <a:ln>
                    <a:noFill/>
                  </a:ln>
                  <a:solidFill>
                    <a:srgbClr val="080808"/>
                  </a:solidFill>
                  <a:effectLst/>
                  <a:uLnTx/>
                  <a:uFillTx/>
                  <a:latin typeface="Arial" panose="020B0604020202020204"/>
                  <a:ea typeface="+mn-ea"/>
                  <a:cs typeface="+mn-cs"/>
                </a:rPr>
                <a:t>LWR Integrated Energy Systems</a:t>
              </a:r>
            </a:p>
            <a:p>
              <a:pPr marL="514350" marR="0" lvl="1" indent="-285750" algn="l" defTabSz="914400" rtl="0" eaLnBrk="1" fontAlgn="auto" latinLnBrk="0" hangingPunct="1">
                <a:lnSpc>
                  <a:spcPct val="100000"/>
                </a:lnSpc>
                <a:spcBef>
                  <a:spcPts val="0"/>
                </a:spcBef>
                <a:spcAft>
                  <a:spcPts val="0"/>
                </a:spcAft>
                <a:buClr>
                  <a:srgbClr val="A5A5A5">
                    <a:lumMod val="75000"/>
                  </a:srgbClr>
                </a:buClr>
                <a:buSzTx/>
                <a:buFont typeface="Arial" panose="020B0604020202020204" pitchFamily="34" charset="0"/>
                <a:buChar char="‒"/>
                <a:tabLst/>
                <a:defRPr/>
              </a:pPr>
              <a:r>
                <a:rPr kumimoji="0" lang="en-US" sz="1800" b="0" i="0" u="none" strike="noStrike" kern="1200" cap="none" spc="0" normalizeH="0" baseline="0" noProof="0">
                  <a:ln>
                    <a:noFill/>
                  </a:ln>
                  <a:solidFill>
                    <a:srgbClr val="080808"/>
                  </a:solidFill>
                  <a:effectLst/>
                  <a:uLnTx/>
                  <a:uFillTx/>
                  <a:latin typeface="Arial" panose="020B0604020202020204"/>
                  <a:ea typeface="+mn-ea"/>
                  <a:cs typeface="+mn-cs"/>
                </a:rPr>
                <a:t>Evaluation of Metal Fuel for LWR using BISON</a:t>
              </a:r>
            </a:p>
            <a:p>
              <a:pPr marL="514350" marR="0" lvl="1" indent="-285750" algn="l" defTabSz="914400" rtl="0" eaLnBrk="1" fontAlgn="auto" latinLnBrk="0" hangingPunct="1">
                <a:lnSpc>
                  <a:spcPct val="100000"/>
                </a:lnSpc>
                <a:spcBef>
                  <a:spcPts val="0"/>
                </a:spcBef>
                <a:spcAft>
                  <a:spcPts val="0"/>
                </a:spcAft>
                <a:buClr>
                  <a:srgbClr val="A5A5A5">
                    <a:lumMod val="75000"/>
                  </a:srgbClr>
                </a:buClr>
                <a:buSzTx/>
                <a:buFont typeface="Arial" panose="020B0604020202020204" pitchFamily="34" charset="0"/>
                <a:buChar char="‒"/>
                <a:tabLst/>
                <a:defRPr/>
              </a:pPr>
              <a:r>
                <a:rPr kumimoji="0" lang="en-US" sz="1800" b="0" i="0" u="none" strike="noStrike" kern="1200" cap="none" spc="0" normalizeH="0" baseline="0" noProof="0">
                  <a:ln>
                    <a:noFill/>
                  </a:ln>
                  <a:solidFill>
                    <a:srgbClr val="080808"/>
                  </a:solidFill>
                  <a:effectLst/>
                  <a:uLnTx/>
                  <a:uFillTx/>
                  <a:latin typeface="Arial" panose="020B0604020202020204"/>
                  <a:ea typeface="+mn-ea"/>
                  <a:cs typeface="+mn-cs"/>
                </a:rPr>
                <a:t>Advanced Remote Monitoring</a:t>
              </a:r>
            </a:p>
            <a:p>
              <a:pPr marL="514350" marR="0" lvl="1" indent="-285750" algn="l" defTabSz="914400" rtl="0" eaLnBrk="1" fontAlgn="auto" latinLnBrk="0" hangingPunct="1">
                <a:lnSpc>
                  <a:spcPct val="100000"/>
                </a:lnSpc>
                <a:spcBef>
                  <a:spcPts val="0"/>
                </a:spcBef>
                <a:spcAft>
                  <a:spcPts val="0"/>
                </a:spcAft>
                <a:buClr>
                  <a:srgbClr val="A5A5A5">
                    <a:lumMod val="75000"/>
                  </a:srgbClr>
                </a:buClr>
                <a:buSzTx/>
                <a:buFont typeface="Arial" panose="020B0604020202020204" pitchFamily="34" charset="0"/>
                <a:buChar char="‒"/>
                <a:tabLst/>
                <a:defRPr/>
              </a:pPr>
              <a:r>
                <a:rPr kumimoji="0" lang="en-US" sz="1800" b="0" i="0" u="none" strike="noStrike" kern="1200" cap="none" spc="0" normalizeH="0" baseline="0" noProof="0">
                  <a:ln>
                    <a:noFill/>
                  </a:ln>
                  <a:solidFill>
                    <a:srgbClr val="080808"/>
                  </a:solidFill>
                  <a:effectLst/>
                  <a:uLnTx/>
                  <a:uFillTx/>
                  <a:latin typeface="Arial" panose="020B0604020202020204"/>
                  <a:ea typeface="+mn-ea"/>
                  <a:cs typeface="+mn-cs"/>
                </a:rPr>
                <a:t>Modular In-Chamber Electron Beam Welding</a:t>
              </a:r>
            </a:p>
          </p:txBody>
        </p:sp>
      </p:grpSp>
      <p:sp>
        <p:nvSpPr>
          <p:cNvPr id="40" name="Slide Number Placeholder 2">
            <a:extLst>
              <a:ext uri="{FF2B5EF4-FFF2-40B4-BE49-F238E27FC236}">
                <a16:creationId xmlns:a16="http://schemas.microsoft.com/office/drawing/2014/main" id="{0F59A8B2-0FE3-3FDE-228D-382234A8173B}"/>
              </a:ext>
            </a:extLst>
          </p:cNvPr>
          <p:cNvSpPr txBox="1">
            <a:spLocks/>
          </p:cNvSpPr>
          <p:nvPr/>
        </p:nvSpPr>
        <p:spPr>
          <a:xfrm>
            <a:off x="11494348" y="6392687"/>
            <a:ext cx="392851" cy="307802"/>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5pPr>
            <a:lvl6pPr marL="2286000" algn="l" defTabSz="914400" rtl="0" eaLnBrk="1" latinLnBrk="0" hangingPunct="1">
              <a:defRPr kern="1200">
                <a:solidFill>
                  <a:schemeClr val="tx1"/>
                </a:solidFill>
                <a:latin typeface="Franklin Gothic Book" panose="020B0503020102020204" pitchFamily="34" charset="0"/>
                <a:ea typeface="+mn-ea"/>
                <a:cs typeface="+mn-cs"/>
              </a:defRPr>
            </a:lvl6pPr>
            <a:lvl7pPr marL="2743200" algn="l" defTabSz="914400" rtl="0" eaLnBrk="1" latinLnBrk="0" hangingPunct="1">
              <a:defRPr kern="1200">
                <a:solidFill>
                  <a:schemeClr val="tx1"/>
                </a:solidFill>
                <a:latin typeface="Franklin Gothic Book" panose="020B0503020102020204" pitchFamily="34" charset="0"/>
                <a:ea typeface="+mn-ea"/>
                <a:cs typeface="+mn-cs"/>
              </a:defRPr>
            </a:lvl7pPr>
            <a:lvl8pPr marL="3200400" algn="l" defTabSz="914400" rtl="0" eaLnBrk="1" latinLnBrk="0" hangingPunct="1">
              <a:defRPr kern="1200">
                <a:solidFill>
                  <a:schemeClr val="tx1"/>
                </a:solidFill>
                <a:latin typeface="Franklin Gothic Book" panose="020B0503020102020204" pitchFamily="34" charset="0"/>
                <a:ea typeface="+mn-ea"/>
                <a:cs typeface="+mn-cs"/>
              </a:defRPr>
            </a:lvl8pPr>
            <a:lvl9pPr marL="3657600" algn="l" defTabSz="914400" rtl="0" eaLnBrk="1" latinLnBrk="0" hangingPunct="1">
              <a:defRPr kern="1200">
                <a:solidFill>
                  <a:schemeClr val="tx1"/>
                </a:solidFill>
                <a:latin typeface="Franklin Gothic Book" panose="020B0503020102020204" pitchFamily="34" charset="0"/>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885C13-66A5-4D66-A6C2-319BA5063639}" type="slidenum">
              <a:rPr kumimoji="0" lang="en-US" sz="1600" b="0" i="0" u="none" strike="noStrike" kern="1200" cap="none" spc="0" normalizeH="0" baseline="0" noProof="0" smtClean="0">
                <a:ln>
                  <a:noFill/>
                </a:ln>
                <a:solidFill>
                  <a:srgbClr val="02617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600" b="0" i="0" u="none" strike="noStrike" kern="1200" cap="none" spc="0" normalizeH="0" baseline="0" noProof="0" dirty="0">
              <a:ln>
                <a:noFill/>
              </a:ln>
              <a:solidFill>
                <a:srgbClr val="02617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25490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02074" y="0"/>
            <a:ext cx="12510078" cy="6858000"/>
          </a:xfrm>
          <a:prstGeom prst="rect">
            <a:avLst/>
          </a:prstGeom>
        </p:spPr>
      </p:pic>
      <p:sp>
        <p:nvSpPr>
          <p:cNvPr id="2" name="Title 1">
            <a:extLst>
              <a:ext uri="{FF2B5EF4-FFF2-40B4-BE49-F238E27FC236}">
                <a16:creationId xmlns:a16="http://schemas.microsoft.com/office/drawing/2014/main" id="{7927B0C1-B20F-407E-B8A5-433EEAB040CB}"/>
              </a:ext>
            </a:extLst>
          </p:cNvPr>
          <p:cNvSpPr>
            <a:spLocks noGrp="1"/>
          </p:cNvSpPr>
          <p:nvPr>
            <p:ph type="title"/>
          </p:nvPr>
        </p:nvSpPr>
        <p:spPr>
          <a:xfrm>
            <a:off x="434637" y="225249"/>
            <a:ext cx="10736283" cy="984802"/>
          </a:xfrm>
        </p:spPr>
        <p:txBody>
          <a:bodyPr>
            <a:normAutofit fontScale="90000"/>
          </a:bodyPr>
          <a:lstStyle/>
          <a:p>
            <a:r>
              <a:rPr lang="en-US" sz="3600">
                <a:solidFill>
                  <a:schemeClr val="bg1"/>
                </a:solidFill>
                <a:latin typeface="+mn-lt"/>
              </a:rPr>
              <a:t>Carbon Free Power Project: </a:t>
            </a:r>
            <a:br>
              <a:rPr lang="en-US" sz="3600">
                <a:solidFill>
                  <a:schemeClr val="bg1"/>
                </a:solidFill>
                <a:latin typeface="+mn-lt"/>
              </a:rPr>
            </a:br>
            <a:r>
              <a:rPr lang="en-US" sz="3600">
                <a:solidFill>
                  <a:schemeClr val="bg1"/>
                </a:solidFill>
                <a:latin typeface="+mn-lt"/>
              </a:rPr>
              <a:t>NuScale SMR Demonstration at Idaho National Laboratory</a:t>
            </a:r>
          </a:p>
        </p:txBody>
      </p:sp>
      <p:cxnSp>
        <p:nvCxnSpPr>
          <p:cNvPr id="10" name="Straight Arrow Connector 9"/>
          <p:cNvCxnSpPr>
            <a:cxnSpLocks/>
          </p:cNvCxnSpPr>
          <p:nvPr/>
        </p:nvCxnSpPr>
        <p:spPr>
          <a:xfrm>
            <a:off x="6463279" y="3819525"/>
            <a:ext cx="1717553" cy="1593723"/>
          </a:xfrm>
          <a:prstGeom prst="straightConnector1">
            <a:avLst/>
          </a:prstGeom>
          <a:ln w="285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8301030" y="4438131"/>
            <a:ext cx="3725332" cy="2331417"/>
          </a:xfrm>
          <a:prstGeom prst="rect">
            <a:avLst/>
          </a:prstGeom>
        </p:spPr>
      </p:pic>
      <p:sp>
        <p:nvSpPr>
          <p:cNvPr id="17" name="TextBox 16"/>
          <p:cNvSpPr txBox="1"/>
          <p:nvPr/>
        </p:nvSpPr>
        <p:spPr>
          <a:xfrm>
            <a:off x="6463279" y="3316219"/>
            <a:ext cx="878767"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rPr>
              <a:t>Reactor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rPr>
              <a:t>Building</a:t>
            </a:r>
          </a:p>
        </p:txBody>
      </p:sp>
      <p:sp>
        <p:nvSpPr>
          <p:cNvPr id="18" name="TextBox 17"/>
          <p:cNvSpPr txBox="1"/>
          <p:nvPr/>
        </p:nvSpPr>
        <p:spPr>
          <a:xfrm>
            <a:off x="6940040" y="2692263"/>
            <a:ext cx="879472"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rPr>
              <a:t>Turbine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rPr>
              <a:t>Building</a:t>
            </a:r>
          </a:p>
        </p:txBody>
      </p:sp>
      <p:sp>
        <p:nvSpPr>
          <p:cNvPr id="15" name="TextBox 14">
            <a:extLst>
              <a:ext uri="{FF2B5EF4-FFF2-40B4-BE49-F238E27FC236}">
                <a16:creationId xmlns:a16="http://schemas.microsoft.com/office/drawing/2014/main" id="{6C6802E4-803E-4AEE-B399-FA55D94E6153}"/>
              </a:ext>
            </a:extLst>
          </p:cNvPr>
          <p:cNvSpPr txBox="1"/>
          <p:nvPr/>
        </p:nvSpPr>
        <p:spPr>
          <a:xfrm>
            <a:off x="85344" y="4370832"/>
            <a:ext cx="6438800" cy="2420415"/>
          </a:xfrm>
          <a:prstGeom prst="rect">
            <a:avLst/>
          </a:prstGeom>
          <a:solidFill>
            <a:schemeClr val="tx2">
              <a:lumMod val="75000"/>
              <a:alpha val="44000"/>
            </a:schemeClr>
          </a:solidFill>
        </p:spPr>
        <p:txBody>
          <a:bodyPr vert="horz"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US" sz="2000" b="1" i="0" u="none" strike="noStrike" kern="1200" cap="none" spc="0" normalizeH="0" baseline="0" noProof="0" err="1">
                <a:ln>
                  <a:noFill/>
                </a:ln>
                <a:solidFill>
                  <a:prstClr val="white"/>
                </a:solidFill>
                <a:effectLst/>
                <a:uLnTx/>
                <a:uFillTx/>
                <a:latin typeface="Calibri" panose="020F0502020204030204"/>
                <a:ea typeface="+mn-ea"/>
                <a:cs typeface="+mn-cs"/>
              </a:rPr>
              <a:t>NuScale</a:t>
            </a: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 SMR Attributes - Six-module Plant Configuration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6 Nuclear Power Modules - 462MWe (77 Mwe per module)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Leverages proven and commercially-available LWR fuel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Air Cooled Condensers – substantially reduces water use </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Initial site characterization work completed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First module operation planned for 2029</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69069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04FD8205-DC82-45AB-8779-CC6B1BD4F00E}"/>
              </a:ext>
            </a:extLst>
          </p:cNvPr>
          <p:cNvSpPr>
            <a:spLocks noGrp="1"/>
          </p:cNvSpPr>
          <p:nvPr>
            <p:ph sz="half" idx="1"/>
          </p:nvPr>
        </p:nvSpPr>
        <p:spPr>
          <a:xfrm>
            <a:off x="211932" y="1754188"/>
            <a:ext cx="6699250" cy="4876800"/>
          </a:xfrm>
        </p:spPr>
        <p:txBody>
          <a:bodyPr/>
          <a:lstStyle/>
          <a:p>
            <a:pPr marL="376238" indent="-376238">
              <a:spcBef>
                <a:spcPts val="1800"/>
              </a:spcBef>
              <a:defRPr/>
            </a:pPr>
            <a:r>
              <a:rPr lang="en-US"/>
              <a:t>Kairos KP-FHR fluoride salt-cooled, TRISO pebble fueled MSR</a:t>
            </a:r>
          </a:p>
          <a:p>
            <a:pPr marL="376238" indent="-376238">
              <a:spcBef>
                <a:spcPts val="1800"/>
              </a:spcBef>
              <a:defRPr/>
            </a:pPr>
            <a:r>
              <a:rPr lang="en-US"/>
              <a:t>Westinghouse </a:t>
            </a:r>
            <a:r>
              <a:rPr lang="en-US" err="1"/>
              <a:t>eVinci</a:t>
            </a:r>
            <a:r>
              <a:rPr lang="en-US"/>
              <a:t> </a:t>
            </a:r>
            <a:r>
              <a:rPr lang="en-US" err="1"/>
              <a:t>microreactor</a:t>
            </a:r>
            <a:r>
              <a:rPr lang="en-US"/>
              <a:t> – heat pipe cooled, TRISO compact fueled</a:t>
            </a:r>
          </a:p>
          <a:p>
            <a:pPr marL="376238" indent="-376238">
              <a:spcBef>
                <a:spcPts val="1800"/>
              </a:spcBef>
              <a:defRPr/>
            </a:pPr>
            <a:r>
              <a:rPr lang="en-US"/>
              <a:t>BWXT BANR – transportable </a:t>
            </a:r>
            <a:r>
              <a:rPr lang="en-US" err="1"/>
              <a:t>microreactor</a:t>
            </a:r>
            <a:r>
              <a:rPr lang="en-US"/>
              <a:t>, TRISO fueled</a:t>
            </a:r>
          </a:p>
          <a:p>
            <a:pPr marL="376238" indent="-376238">
              <a:spcBef>
                <a:spcPts val="1800"/>
              </a:spcBef>
              <a:defRPr/>
            </a:pPr>
            <a:r>
              <a:rPr lang="en-US" err="1"/>
              <a:t>Holtec</a:t>
            </a:r>
            <a:r>
              <a:rPr lang="en-US"/>
              <a:t> SMR-160 – LWR-cooled SMR (only LWR design supported under ARDP)</a:t>
            </a:r>
          </a:p>
          <a:p>
            <a:pPr marL="376238" indent="-376238">
              <a:spcBef>
                <a:spcPts val="1800"/>
              </a:spcBef>
              <a:defRPr/>
            </a:pPr>
            <a:r>
              <a:rPr lang="en-US"/>
              <a:t>Southern/</a:t>
            </a:r>
            <a:r>
              <a:rPr lang="en-US" err="1"/>
              <a:t>TerraPower</a:t>
            </a:r>
            <a:r>
              <a:rPr lang="en-US"/>
              <a:t> Molten Chloride Fast Reactor  (only liquid fueled design supported under ARDP)</a:t>
            </a:r>
          </a:p>
          <a:p>
            <a:pPr>
              <a:spcBef>
                <a:spcPts val="1800"/>
              </a:spcBef>
              <a:buFont typeface="Arial" charset="0"/>
              <a:buChar char="•"/>
              <a:defRPr/>
            </a:pPr>
            <a:endParaRPr lang="en-US"/>
          </a:p>
        </p:txBody>
      </p:sp>
      <p:sp>
        <p:nvSpPr>
          <p:cNvPr id="35843" name="Title 2">
            <a:extLst>
              <a:ext uri="{FF2B5EF4-FFF2-40B4-BE49-F238E27FC236}">
                <a16:creationId xmlns:a16="http://schemas.microsoft.com/office/drawing/2014/main" id="{CB1ED80B-F8D6-469B-847F-3C9CA0FD56A5}"/>
              </a:ext>
            </a:extLst>
          </p:cNvPr>
          <p:cNvSpPr>
            <a:spLocks noGrp="1"/>
          </p:cNvSpPr>
          <p:nvPr>
            <p:ph type="title"/>
          </p:nvPr>
        </p:nvSpPr>
        <p:spPr>
          <a:xfrm>
            <a:off x="211932" y="47625"/>
            <a:ext cx="11955462" cy="901700"/>
          </a:xfrm>
        </p:spPr>
        <p:txBody>
          <a:bodyPr>
            <a:normAutofit/>
          </a:bodyPr>
          <a:lstStyle/>
          <a:p>
            <a:r>
              <a:rPr lang="en-US" altLang="en-US" sz="3000">
                <a:ea typeface="ＭＳ Ｐゴシック" panose="020B0600070205080204" pitchFamily="34" charset="-128"/>
              </a:rPr>
              <a:t>Risk Reduction Pathway Selected Technologies</a:t>
            </a:r>
          </a:p>
        </p:txBody>
      </p:sp>
      <p:pic>
        <p:nvPicPr>
          <p:cNvPr id="35844" name="Picture 7">
            <a:extLst>
              <a:ext uri="{FF2B5EF4-FFF2-40B4-BE49-F238E27FC236}">
                <a16:creationId xmlns:a16="http://schemas.microsoft.com/office/drawing/2014/main" id="{2A9564AC-7A28-4EE0-9373-F53A28095C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90100" y="1057275"/>
            <a:ext cx="2501900"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4">
            <a:extLst>
              <a:ext uri="{FF2B5EF4-FFF2-40B4-BE49-F238E27FC236}">
                <a16:creationId xmlns:a16="http://schemas.microsoft.com/office/drawing/2014/main" id="{2F603D62-2195-494E-898D-D2E6719EECA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99375" y="2813050"/>
            <a:ext cx="2422525"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5">
            <a:extLst>
              <a:ext uri="{FF2B5EF4-FFF2-40B4-BE49-F238E27FC236}">
                <a16:creationId xmlns:a16="http://schemas.microsoft.com/office/drawing/2014/main" id="{40BAE86D-8D65-447F-80E6-FDD47DCC3A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26600" y="4454525"/>
            <a:ext cx="243840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6">
            <a:extLst>
              <a:ext uri="{FF2B5EF4-FFF2-40B4-BE49-F238E27FC236}">
                <a16:creationId xmlns:a16="http://schemas.microsoft.com/office/drawing/2014/main" id="{F5160FCB-45E7-4D46-86D4-D09DDF6ADB71}"/>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616825" y="4591050"/>
            <a:ext cx="1333500"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TextBox 1">
            <a:extLst>
              <a:ext uri="{FF2B5EF4-FFF2-40B4-BE49-F238E27FC236}">
                <a16:creationId xmlns:a16="http://schemas.microsoft.com/office/drawing/2014/main" id="{7803C30C-F31D-4D1A-BC33-0F37DB0C681B}"/>
              </a:ext>
            </a:extLst>
          </p:cNvPr>
          <p:cNvSpPr txBox="1">
            <a:spLocks noChangeArrowheads="1"/>
          </p:cNvSpPr>
          <p:nvPr/>
        </p:nvSpPr>
        <p:spPr bwMode="auto">
          <a:xfrm>
            <a:off x="7499350" y="2395538"/>
            <a:ext cx="137160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2400">
                <a:solidFill>
                  <a:srgbClr val="292929"/>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000">
                <a:solidFill>
                  <a:srgbClr val="292929"/>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34" charset="-128"/>
                <a:cs typeface="+mn-cs"/>
              </a:rPr>
              <a:t>Kairos KP-FHR </a:t>
            </a:r>
          </a:p>
        </p:txBody>
      </p:sp>
      <p:sp>
        <p:nvSpPr>
          <p:cNvPr id="35849" name="TextBox 9">
            <a:extLst>
              <a:ext uri="{FF2B5EF4-FFF2-40B4-BE49-F238E27FC236}">
                <a16:creationId xmlns:a16="http://schemas.microsoft.com/office/drawing/2014/main" id="{69D51C79-4711-4F24-9FBE-118B0D5E66F6}"/>
              </a:ext>
            </a:extLst>
          </p:cNvPr>
          <p:cNvSpPr txBox="1">
            <a:spLocks noChangeArrowheads="1"/>
          </p:cNvSpPr>
          <p:nvPr/>
        </p:nvSpPr>
        <p:spPr bwMode="auto">
          <a:xfrm>
            <a:off x="10399713" y="2952750"/>
            <a:ext cx="19240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2400">
                <a:solidFill>
                  <a:srgbClr val="292929"/>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000">
                <a:solidFill>
                  <a:srgbClr val="292929"/>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34" charset="-128"/>
                <a:cs typeface="+mn-cs"/>
              </a:rPr>
              <a:t>Westingouse eVinci</a:t>
            </a:r>
          </a:p>
        </p:txBody>
      </p:sp>
      <p:sp>
        <p:nvSpPr>
          <p:cNvPr id="35850" name="TextBox 10">
            <a:extLst>
              <a:ext uri="{FF2B5EF4-FFF2-40B4-BE49-F238E27FC236}">
                <a16:creationId xmlns:a16="http://schemas.microsoft.com/office/drawing/2014/main" id="{365DC06B-AD52-485D-8BC6-7CE161B56068}"/>
              </a:ext>
            </a:extLst>
          </p:cNvPr>
          <p:cNvSpPr txBox="1">
            <a:spLocks noChangeArrowheads="1"/>
          </p:cNvSpPr>
          <p:nvPr/>
        </p:nvSpPr>
        <p:spPr bwMode="auto">
          <a:xfrm>
            <a:off x="8442325" y="4113213"/>
            <a:ext cx="1203325"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2400">
                <a:solidFill>
                  <a:srgbClr val="292929"/>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000">
                <a:solidFill>
                  <a:srgbClr val="292929"/>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34" charset="-128"/>
                <a:cs typeface="+mn-cs"/>
              </a:rPr>
              <a:t>BWXT BANR</a:t>
            </a:r>
          </a:p>
        </p:txBody>
      </p:sp>
      <p:sp>
        <p:nvSpPr>
          <p:cNvPr id="35851" name="TextBox 11">
            <a:extLst>
              <a:ext uri="{FF2B5EF4-FFF2-40B4-BE49-F238E27FC236}">
                <a16:creationId xmlns:a16="http://schemas.microsoft.com/office/drawing/2014/main" id="{4CD583AF-9C03-4586-92A9-1AA8AD3047E8}"/>
              </a:ext>
            </a:extLst>
          </p:cNvPr>
          <p:cNvSpPr txBox="1">
            <a:spLocks noChangeArrowheads="1"/>
          </p:cNvSpPr>
          <p:nvPr/>
        </p:nvSpPr>
        <p:spPr bwMode="auto">
          <a:xfrm>
            <a:off x="10198100" y="5992813"/>
            <a:ext cx="137160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2400">
                <a:solidFill>
                  <a:srgbClr val="292929"/>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000">
                <a:solidFill>
                  <a:srgbClr val="292929"/>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34" charset="-128"/>
                <a:cs typeface="+mn-cs"/>
              </a:rPr>
              <a:t>Holtec SMR-160</a:t>
            </a:r>
          </a:p>
        </p:txBody>
      </p:sp>
      <p:sp>
        <p:nvSpPr>
          <p:cNvPr id="35852" name="TextBox 12">
            <a:extLst>
              <a:ext uri="{FF2B5EF4-FFF2-40B4-BE49-F238E27FC236}">
                <a16:creationId xmlns:a16="http://schemas.microsoft.com/office/drawing/2014/main" id="{61F8C291-90EC-4F22-B904-54EDE44B699F}"/>
              </a:ext>
            </a:extLst>
          </p:cNvPr>
          <p:cNvSpPr txBox="1">
            <a:spLocks noChangeArrowheads="1"/>
          </p:cNvSpPr>
          <p:nvPr/>
        </p:nvSpPr>
        <p:spPr bwMode="auto">
          <a:xfrm>
            <a:off x="7602538" y="6297613"/>
            <a:ext cx="1681162"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2400">
                <a:solidFill>
                  <a:srgbClr val="292929"/>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000">
                <a:solidFill>
                  <a:srgbClr val="292929"/>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34" charset="-128"/>
                <a:cs typeface="+mn-cs"/>
              </a:rPr>
              <a:t>TerraPower MCFR</a:t>
            </a:r>
          </a:p>
        </p:txBody>
      </p:sp>
      <p:pic>
        <p:nvPicPr>
          <p:cNvPr id="35853" name="Picture 4">
            <a:extLst>
              <a:ext uri="{FF2B5EF4-FFF2-40B4-BE49-F238E27FC236}">
                <a16:creationId xmlns:a16="http://schemas.microsoft.com/office/drawing/2014/main" id="{A0F47085-383A-4148-B577-F90AEF224C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6088" y="179388"/>
            <a:ext cx="30226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lide Number Placeholder 2">
            <a:extLst>
              <a:ext uri="{FF2B5EF4-FFF2-40B4-BE49-F238E27FC236}">
                <a16:creationId xmlns:a16="http://schemas.microsoft.com/office/drawing/2014/main" id="{38A209EC-0739-B2DE-30A8-F4FB10241664}"/>
              </a:ext>
            </a:extLst>
          </p:cNvPr>
          <p:cNvSpPr txBox="1">
            <a:spLocks/>
          </p:cNvSpPr>
          <p:nvPr/>
        </p:nvSpPr>
        <p:spPr>
          <a:xfrm>
            <a:off x="11494348" y="6392687"/>
            <a:ext cx="392851" cy="307802"/>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5pPr>
            <a:lvl6pPr marL="2286000" algn="l" defTabSz="914400" rtl="0" eaLnBrk="1" latinLnBrk="0" hangingPunct="1">
              <a:defRPr kern="1200">
                <a:solidFill>
                  <a:schemeClr val="tx1"/>
                </a:solidFill>
                <a:latin typeface="Franklin Gothic Book" panose="020B0503020102020204" pitchFamily="34" charset="0"/>
                <a:ea typeface="+mn-ea"/>
                <a:cs typeface="+mn-cs"/>
              </a:defRPr>
            </a:lvl6pPr>
            <a:lvl7pPr marL="2743200" algn="l" defTabSz="914400" rtl="0" eaLnBrk="1" latinLnBrk="0" hangingPunct="1">
              <a:defRPr kern="1200">
                <a:solidFill>
                  <a:schemeClr val="tx1"/>
                </a:solidFill>
                <a:latin typeface="Franklin Gothic Book" panose="020B0503020102020204" pitchFamily="34" charset="0"/>
                <a:ea typeface="+mn-ea"/>
                <a:cs typeface="+mn-cs"/>
              </a:defRPr>
            </a:lvl7pPr>
            <a:lvl8pPr marL="3200400" algn="l" defTabSz="914400" rtl="0" eaLnBrk="1" latinLnBrk="0" hangingPunct="1">
              <a:defRPr kern="1200">
                <a:solidFill>
                  <a:schemeClr val="tx1"/>
                </a:solidFill>
                <a:latin typeface="Franklin Gothic Book" panose="020B0503020102020204" pitchFamily="34" charset="0"/>
                <a:ea typeface="+mn-ea"/>
                <a:cs typeface="+mn-cs"/>
              </a:defRPr>
            </a:lvl8pPr>
            <a:lvl9pPr marL="3657600" algn="l" defTabSz="914400" rtl="0" eaLnBrk="1" latinLnBrk="0" hangingPunct="1">
              <a:defRPr kern="1200">
                <a:solidFill>
                  <a:schemeClr val="tx1"/>
                </a:solidFill>
                <a:latin typeface="Franklin Gothic Book" panose="020B0503020102020204" pitchFamily="34" charset="0"/>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885C13-66A5-4D66-A6C2-319BA5063639}" type="slidenum">
              <a:rPr kumimoji="0" lang="en-US" sz="1600" b="0" i="0" u="none" strike="noStrike" kern="1200" cap="none" spc="0" normalizeH="0" baseline="0" noProof="0" smtClean="0">
                <a:ln>
                  <a:noFill/>
                </a:ln>
                <a:solidFill>
                  <a:srgbClr val="02617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600" b="0" i="0" u="none" strike="noStrike" kern="1200" cap="none" spc="0" normalizeH="0" baseline="0" noProof="0" dirty="0">
              <a:ln>
                <a:noFill/>
              </a:ln>
              <a:solidFill>
                <a:srgbClr val="02617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41635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2">
            <a:extLst>
              <a:ext uri="{FF2B5EF4-FFF2-40B4-BE49-F238E27FC236}">
                <a16:creationId xmlns:a16="http://schemas.microsoft.com/office/drawing/2014/main" id="{168A19B7-6B3E-4E10-830E-5CE9564075B1}"/>
              </a:ext>
            </a:extLst>
          </p:cNvPr>
          <p:cNvSpPr>
            <a:spLocks noGrp="1"/>
          </p:cNvSpPr>
          <p:nvPr>
            <p:ph type="title"/>
          </p:nvPr>
        </p:nvSpPr>
        <p:spPr>
          <a:xfrm>
            <a:off x="234950" y="150813"/>
            <a:ext cx="11957050" cy="901700"/>
          </a:xfrm>
        </p:spPr>
        <p:txBody>
          <a:bodyPr>
            <a:normAutofit/>
          </a:bodyPr>
          <a:lstStyle/>
          <a:p>
            <a:r>
              <a:rPr lang="en-US" altLang="en-US" sz="2900">
                <a:ea typeface="ＭＳ Ｐゴシック" panose="020B0600070205080204" pitchFamily="34" charset="-128"/>
              </a:rPr>
              <a:t>Advanced Reactor Concepts (ARC)-20 Projects</a:t>
            </a:r>
          </a:p>
        </p:txBody>
      </p:sp>
      <p:graphicFrame>
        <p:nvGraphicFramePr>
          <p:cNvPr id="6" name="Table 5">
            <a:extLst>
              <a:ext uri="{FF2B5EF4-FFF2-40B4-BE49-F238E27FC236}">
                <a16:creationId xmlns:a16="http://schemas.microsoft.com/office/drawing/2014/main" id="{E42F9AAF-2F6C-4F08-A1D6-5024AE2E86A1}"/>
              </a:ext>
            </a:extLst>
          </p:cNvPr>
          <p:cNvGraphicFramePr>
            <a:graphicFrameLocks noGrp="1"/>
          </p:cNvGraphicFramePr>
          <p:nvPr/>
        </p:nvGraphicFramePr>
        <p:xfrm>
          <a:off x="5146675" y="1238250"/>
          <a:ext cx="6519863" cy="5065713"/>
        </p:xfrm>
        <a:graphic>
          <a:graphicData uri="http://schemas.openxmlformats.org/drawingml/2006/table">
            <a:tbl>
              <a:tblPr firstRow="1" firstCol="1" bandRow="1">
                <a:tableStyleId>{F5AB1C69-6EDB-4FF4-983F-18BD219EF322}</a:tableStyleId>
              </a:tblPr>
              <a:tblGrid>
                <a:gridCol w="1723715">
                  <a:extLst>
                    <a:ext uri="{9D8B030D-6E8A-4147-A177-3AD203B41FA5}">
                      <a16:colId xmlns:a16="http://schemas.microsoft.com/office/drawing/2014/main" val="20000"/>
                    </a:ext>
                  </a:extLst>
                </a:gridCol>
                <a:gridCol w="2142648">
                  <a:extLst>
                    <a:ext uri="{9D8B030D-6E8A-4147-A177-3AD203B41FA5}">
                      <a16:colId xmlns:a16="http://schemas.microsoft.com/office/drawing/2014/main" val="20001"/>
                    </a:ext>
                  </a:extLst>
                </a:gridCol>
                <a:gridCol w="2653500">
                  <a:extLst>
                    <a:ext uri="{9D8B030D-6E8A-4147-A177-3AD203B41FA5}">
                      <a16:colId xmlns:a16="http://schemas.microsoft.com/office/drawing/2014/main" val="20002"/>
                    </a:ext>
                  </a:extLst>
                </a:gridCol>
              </a:tblGrid>
              <a:tr h="832934">
                <a:tc>
                  <a:txBody>
                    <a:bodyPr/>
                    <a:lstStyle/>
                    <a:p>
                      <a:pPr marL="0" marR="0" algn="ctr">
                        <a:lnSpc>
                          <a:spcPct val="107000"/>
                        </a:lnSpc>
                        <a:spcBef>
                          <a:spcPts val="0"/>
                        </a:spcBef>
                        <a:spcAft>
                          <a:spcPts val="0"/>
                        </a:spcAft>
                      </a:pPr>
                      <a:r>
                        <a:rPr lang="en-US" sz="1400">
                          <a:effectLst/>
                        </a:rPr>
                        <a:t>Prime Applicant</a:t>
                      </a:r>
                      <a:endParaRPr lang="en-US" sz="1400">
                        <a:effectLst/>
                        <a:latin typeface="+mn-lt"/>
                        <a:ea typeface="Calibri" panose="020F0502020204030204" pitchFamily="34" charset="0"/>
                        <a:cs typeface="Times New Roman" panose="02020603050405020304" pitchFamily="18" charset="0"/>
                      </a:endParaRPr>
                    </a:p>
                  </a:txBody>
                  <a:tcPr marL="53879" marR="53879" marT="0" marB="0" anchor="ctr"/>
                </a:tc>
                <a:tc>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lang="en-US" sz="1400">
                          <a:effectLst/>
                        </a:rPr>
                        <a:t>Reactor</a:t>
                      </a:r>
                      <a:r>
                        <a:rPr lang="en-US" sz="1400" baseline="0">
                          <a:effectLst/>
                        </a:rPr>
                        <a:t> </a:t>
                      </a:r>
                    </a:p>
                    <a:p>
                      <a:pPr marL="0" marR="0" lvl="0" indent="0" algn="ctr" defTabSz="457200" rtl="0" eaLnBrk="1" fontAlgn="auto" latinLnBrk="0" hangingPunct="1">
                        <a:lnSpc>
                          <a:spcPct val="107000"/>
                        </a:lnSpc>
                        <a:spcBef>
                          <a:spcPts val="0"/>
                        </a:spcBef>
                        <a:spcAft>
                          <a:spcPts val="0"/>
                        </a:spcAft>
                        <a:buClrTx/>
                        <a:buSzTx/>
                        <a:buFontTx/>
                        <a:buNone/>
                        <a:tabLst/>
                        <a:defRPr/>
                      </a:pPr>
                      <a:r>
                        <a:rPr lang="en-US" sz="1400" baseline="0">
                          <a:effectLst/>
                        </a:rPr>
                        <a:t>Type</a:t>
                      </a:r>
                      <a:endParaRPr lang="en-US" sz="1400">
                        <a:effectLst/>
                        <a:latin typeface="+mn-lt"/>
                        <a:ea typeface="Calibri" panose="020F0502020204030204" pitchFamily="34" charset="0"/>
                        <a:cs typeface="Times New Roman" panose="02020603050405020304" pitchFamily="18" charset="0"/>
                      </a:endParaRPr>
                    </a:p>
                  </a:txBody>
                  <a:tcPr marL="53879" marR="53879" marT="0" marB="0" anchor="ctr"/>
                </a:tc>
                <a:tc>
                  <a:txBody>
                    <a:bodyPr/>
                    <a:lstStyle/>
                    <a:p>
                      <a:pPr marL="0" marR="0" algn="ctr">
                        <a:lnSpc>
                          <a:spcPct val="107000"/>
                        </a:lnSpc>
                        <a:spcBef>
                          <a:spcPts val="0"/>
                        </a:spcBef>
                        <a:spcAft>
                          <a:spcPts val="0"/>
                        </a:spcAft>
                      </a:pPr>
                      <a:r>
                        <a:rPr lang="en-US" sz="1400">
                          <a:effectLst/>
                        </a:rPr>
                        <a:t> Key</a:t>
                      </a:r>
                      <a:r>
                        <a:rPr lang="en-US" sz="1400" baseline="0">
                          <a:effectLst/>
                        </a:rPr>
                        <a:t> Deliverables</a:t>
                      </a:r>
                      <a:endParaRPr lang="en-US" sz="1400">
                        <a:effectLst/>
                        <a:latin typeface="+mn-lt"/>
                        <a:ea typeface="Calibri" panose="020F0502020204030204" pitchFamily="34" charset="0"/>
                        <a:cs typeface="Times New Roman" panose="02020603050405020304" pitchFamily="18" charset="0"/>
                      </a:endParaRPr>
                    </a:p>
                  </a:txBody>
                  <a:tcPr marL="53879" marR="53879" marT="0" marB="0" anchor="ctr"/>
                </a:tc>
                <a:extLst>
                  <a:ext uri="{0D108BD9-81ED-4DB2-BD59-A6C34878D82A}">
                    <a16:rowId xmlns:a16="http://schemas.microsoft.com/office/drawing/2014/main" val="10000"/>
                  </a:ext>
                </a:extLst>
              </a:tr>
              <a:tr h="1297515">
                <a:tc>
                  <a:txBody>
                    <a:bodyPr/>
                    <a:lstStyle/>
                    <a:p>
                      <a:pPr marL="182880" marR="0">
                        <a:lnSpc>
                          <a:spcPct val="107000"/>
                        </a:lnSpc>
                        <a:spcBef>
                          <a:spcPts val="0"/>
                        </a:spcBef>
                        <a:spcAft>
                          <a:spcPts val="0"/>
                        </a:spcAft>
                      </a:pPr>
                      <a:r>
                        <a:rPr lang="en-US" sz="1400">
                          <a:effectLst/>
                        </a:rPr>
                        <a:t>Advanced</a:t>
                      </a:r>
                      <a:r>
                        <a:rPr lang="en-US" sz="1400" baseline="0">
                          <a:effectLst/>
                        </a:rPr>
                        <a:t> Reactor Concepts</a:t>
                      </a:r>
                      <a:endParaRPr lang="en-US" sz="1400">
                        <a:effectLst/>
                        <a:latin typeface="+mn-lt"/>
                        <a:ea typeface="Calibri" panose="020F0502020204030204" pitchFamily="34" charset="0"/>
                        <a:cs typeface="Times New Roman" panose="02020603050405020304" pitchFamily="18" charset="0"/>
                      </a:endParaRPr>
                    </a:p>
                  </a:txBody>
                  <a:tcPr marL="53879" marR="53879" marT="0" marB="0" anchor="ctr"/>
                </a:tc>
                <a:tc>
                  <a:txBody>
                    <a:bodyPr/>
                    <a:lstStyle/>
                    <a:p>
                      <a:pPr marL="0" marR="0" algn="l">
                        <a:lnSpc>
                          <a:spcPct val="107000"/>
                        </a:lnSpc>
                        <a:spcBef>
                          <a:spcPts val="0"/>
                        </a:spcBef>
                        <a:spcAft>
                          <a:spcPts val="0"/>
                        </a:spcAft>
                      </a:pPr>
                      <a:r>
                        <a:rPr lang="en-US" sz="1400" b="0">
                          <a:effectLst/>
                        </a:rPr>
                        <a:t>ARC-100 100 </a:t>
                      </a:r>
                      <a:r>
                        <a:rPr lang="en-US" sz="1400" b="0" err="1">
                          <a:effectLst/>
                        </a:rPr>
                        <a:t>MWe</a:t>
                      </a:r>
                      <a:r>
                        <a:rPr lang="en-US" sz="1400" b="0">
                          <a:effectLst/>
                        </a:rPr>
                        <a:t> pool type sodium-cooled fast reactor </a:t>
                      </a:r>
                      <a:endParaRPr lang="en-US" sz="1400" b="0">
                        <a:effectLst/>
                        <a:latin typeface="+mn-lt"/>
                        <a:ea typeface="Calibri" panose="020F0502020204030204" pitchFamily="34" charset="0"/>
                        <a:cs typeface="Times New Roman" panose="02020603050405020304" pitchFamily="18" charset="0"/>
                      </a:endParaRPr>
                    </a:p>
                  </a:txBody>
                  <a:tcPr marL="53879" marR="53879" marT="0" marB="0" anchor="ctr"/>
                </a:tc>
                <a:tc>
                  <a:txBody>
                    <a:bodyPr/>
                    <a:lstStyle/>
                    <a:p>
                      <a:pPr marL="0" marR="0" algn="l">
                        <a:lnSpc>
                          <a:spcPct val="107000"/>
                        </a:lnSpc>
                        <a:spcBef>
                          <a:spcPts val="0"/>
                        </a:spcBef>
                        <a:spcAft>
                          <a:spcPts val="0"/>
                        </a:spcAft>
                      </a:pPr>
                      <a:r>
                        <a:rPr lang="en-US" sz="1400">
                          <a:effectLst/>
                        </a:rPr>
                        <a:t>Conceptual and preliminary design of a seismically isolated</a:t>
                      </a:r>
                    </a:p>
                    <a:p>
                      <a:pPr marL="0" marR="0" algn="l">
                        <a:lnSpc>
                          <a:spcPct val="107000"/>
                        </a:lnSpc>
                        <a:spcBef>
                          <a:spcPts val="0"/>
                        </a:spcBef>
                        <a:spcAft>
                          <a:spcPts val="0"/>
                        </a:spcAft>
                      </a:pPr>
                      <a:r>
                        <a:rPr lang="en-US" sz="1400">
                          <a:effectLst/>
                        </a:rPr>
                        <a:t>advanced sodium-cooled reactor facility</a:t>
                      </a:r>
                      <a:endParaRPr lang="en-US" sz="1400">
                        <a:effectLst/>
                        <a:latin typeface="+mn-lt"/>
                        <a:ea typeface="Calibri" panose="020F0502020204030204" pitchFamily="34" charset="0"/>
                        <a:cs typeface="Times New Roman" panose="02020603050405020304" pitchFamily="18" charset="0"/>
                      </a:endParaRPr>
                    </a:p>
                  </a:txBody>
                  <a:tcPr marL="53879" marR="53879" marT="0" marB="0" anchor="ctr"/>
                </a:tc>
                <a:extLst>
                  <a:ext uri="{0D108BD9-81ED-4DB2-BD59-A6C34878D82A}">
                    <a16:rowId xmlns:a16="http://schemas.microsoft.com/office/drawing/2014/main" val="10001"/>
                  </a:ext>
                </a:extLst>
              </a:tr>
              <a:tr h="1353462">
                <a:tc>
                  <a:txBody>
                    <a:bodyPr/>
                    <a:lstStyle/>
                    <a:p>
                      <a:pPr marL="182880" marR="0">
                        <a:lnSpc>
                          <a:spcPct val="107000"/>
                        </a:lnSpc>
                        <a:spcBef>
                          <a:spcPts val="0"/>
                        </a:spcBef>
                        <a:spcAft>
                          <a:spcPts val="0"/>
                        </a:spcAft>
                      </a:pPr>
                      <a:r>
                        <a:rPr lang="en-US" sz="1600" b="0">
                          <a:effectLst/>
                        </a:rPr>
                        <a:t>General Atomics</a:t>
                      </a:r>
                      <a:endParaRPr lang="en-US" sz="1600" b="0">
                        <a:effectLst/>
                        <a:latin typeface="+mn-lt"/>
                        <a:ea typeface="Calibri" panose="020F0502020204030204" pitchFamily="34" charset="0"/>
                        <a:cs typeface="Times New Roman" panose="02020603050405020304" pitchFamily="18" charset="0"/>
                      </a:endParaRPr>
                    </a:p>
                  </a:txBody>
                  <a:tcPr marL="53879" marR="53879" marT="0" marB="0" anchor="ctr"/>
                </a:tc>
                <a:tc>
                  <a:txBody>
                    <a:bodyPr/>
                    <a:lstStyle/>
                    <a:p>
                      <a:pPr marL="0" marR="0" algn="l">
                        <a:lnSpc>
                          <a:spcPct val="107000"/>
                        </a:lnSpc>
                        <a:spcBef>
                          <a:spcPts val="0"/>
                        </a:spcBef>
                        <a:spcAft>
                          <a:spcPts val="0"/>
                        </a:spcAft>
                      </a:pPr>
                      <a:r>
                        <a:rPr lang="en-US" sz="1400" b="0">
                          <a:effectLst/>
                        </a:rPr>
                        <a:t>GA-EMS 50 </a:t>
                      </a:r>
                      <a:r>
                        <a:rPr lang="en-US" sz="1400" b="0" err="1">
                          <a:effectLst/>
                        </a:rPr>
                        <a:t>MWe</a:t>
                      </a:r>
                      <a:endParaRPr lang="en-US" sz="1400" b="0">
                        <a:effectLst/>
                      </a:endParaRPr>
                    </a:p>
                    <a:p>
                      <a:pPr marL="0" marR="0" algn="l">
                        <a:lnSpc>
                          <a:spcPct val="107000"/>
                        </a:lnSpc>
                        <a:spcBef>
                          <a:spcPts val="0"/>
                        </a:spcBef>
                        <a:spcAft>
                          <a:spcPts val="0"/>
                        </a:spcAft>
                      </a:pPr>
                      <a:r>
                        <a:rPr lang="en-US" sz="1400" b="0">
                          <a:effectLst/>
                        </a:rPr>
                        <a:t>gas-cooled fast</a:t>
                      </a:r>
                    </a:p>
                    <a:p>
                      <a:pPr marL="0" marR="0" algn="l">
                        <a:lnSpc>
                          <a:spcPct val="107000"/>
                        </a:lnSpc>
                        <a:spcBef>
                          <a:spcPts val="0"/>
                        </a:spcBef>
                        <a:spcAft>
                          <a:spcPts val="0"/>
                        </a:spcAft>
                      </a:pPr>
                      <a:r>
                        <a:rPr lang="en-US" sz="1400" b="0">
                          <a:effectLst/>
                        </a:rPr>
                        <a:t>modular reactor</a:t>
                      </a:r>
                      <a:endParaRPr lang="en-US" sz="1400" b="0">
                        <a:effectLst/>
                        <a:latin typeface="+mn-lt"/>
                        <a:ea typeface="Calibri" panose="020F0502020204030204" pitchFamily="34" charset="0"/>
                        <a:cs typeface="Times New Roman" panose="02020603050405020304" pitchFamily="18" charset="0"/>
                      </a:endParaRPr>
                    </a:p>
                  </a:txBody>
                  <a:tcPr marL="53879" marR="53879" marT="0" marB="0" anchor="ctr"/>
                </a:tc>
                <a:tc>
                  <a:txBody>
                    <a:bodyPr/>
                    <a:lstStyle/>
                    <a:p>
                      <a:pPr marL="0" marR="0" algn="l">
                        <a:lnSpc>
                          <a:spcPct val="107000"/>
                        </a:lnSpc>
                        <a:spcBef>
                          <a:spcPts val="0"/>
                        </a:spcBef>
                        <a:spcAft>
                          <a:spcPts val="0"/>
                        </a:spcAft>
                      </a:pPr>
                      <a:r>
                        <a:rPr lang="en-US" sz="1400">
                          <a:effectLst/>
                        </a:rPr>
                        <a:t>Conceptual design, Increase maturity</a:t>
                      </a:r>
                      <a:r>
                        <a:rPr lang="en-US" sz="1400" baseline="0">
                          <a:effectLst/>
                        </a:rPr>
                        <a:t> of systems and components, develop prelim. cost estimates</a:t>
                      </a:r>
                      <a:endParaRPr lang="en-US" sz="1400">
                        <a:effectLst/>
                        <a:latin typeface="+mn-lt"/>
                        <a:ea typeface="Calibri" panose="020F0502020204030204" pitchFamily="34" charset="0"/>
                        <a:cs typeface="Times New Roman" panose="02020603050405020304" pitchFamily="18" charset="0"/>
                      </a:endParaRPr>
                    </a:p>
                  </a:txBody>
                  <a:tcPr marL="53879" marR="53879" marT="0" marB="0" anchor="ctr"/>
                </a:tc>
                <a:extLst>
                  <a:ext uri="{0D108BD9-81ED-4DB2-BD59-A6C34878D82A}">
                    <a16:rowId xmlns:a16="http://schemas.microsoft.com/office/drawing/2014/main" val="10002"/>
                  </a:ext>
                </a:extLst>
              </a:tr>
              <a:tr h="1581802">
                <a:tc>
                  <a:txBody>
                    <a:bodyPr/>
                    <a:lstStyle/>
                    <a:p>
                      <a:pPr marL="182880" marR="0">
                        <a:lnSpc>
                          <a:spcPct val="107000"/>
                        </a:lnSpc>
                        <a:spcBef>
                          <a:spcPts val="0"/>
                        </a:spcBef>
                        <a:spcAft>
                          <a:spcPts val="0"/>
                        </a:spcAft>
                      </a:pPr>
                      <a:r>
                        <a:rPr lang="en-US" sz="1600" b="0">
                          <a:effectLst/>
                        </a:rPr>
                        <a:t>MIT</a:t>
                      </a:r>
                      <a:endParaRPr lang="en-US" sz="1600" b="0">
                        <a:effectLst/>
                        <a:latin typeface="+mn-lt"/>
                        <a:ea typeface="Calibri" panose="020F0502020204030204" pitchFamily="34" charset="0"/>
                        <a:cs typeface="Times New Roman" panose="02020603050405020304" pitchFamily="18" charset="0"/>
                      </a:endParaRPr>
                    </a:p>
                  </a:txBody>
                  <a:tcPr marL="53879" marR="53879" marT="0" marB="0" anchor="ctr"/>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en-US" sz="1400" b="0">
                          <a:effectLst/>
                        </a:rPr>
                        <a:t>Modular Integrated Gas-cooled</a:t>
                      </a:r>
                    </a:p>
                    <a:p>
                      <a:pPr marL="0" marR="0" lvl="0" indent="0" algn="l" defTabSz="457200" rtl="0" eaLnBrk="1" fontAlgn="auto" latinLnBrk="0" hangingPunct="1">
                        <a:lnSpc>
                          <a:spcPct val="107000"/>
                        </a:lnSpc>
                        <a:spcBef>
                          <a:spcPts val="0"/>
                        </a:spcBef>
                        <a:spcAft>
                          <a:spcPts val="0"/>
                        </a:spcAft>
                        <a:buClrTx/>
                        <a:buSzTx/>
                        <a:buFontTx/>
                        <a:buNone/>
                        <a:tabLst/>
                        <a:defRPr/>
                      </a:pPr>
                      <a:r>
                        <a:rPr lang="en-US" sz="1400" b="0">
                          <a:effectLst/>
                        </a:rPr>
                        <a:t>High Temperature Reactor (MIGHTR)</a:t>
                      </a:r>
                      <a:endParaRPr lang="en-US" sz="1400" b="0">
                        <a:effectLst/>
                        <a:latin typeface="+mn-lt"/>
                        <a:ea typeface="Calibri" panose="020F0502020204030204" pitchFamily="34" charset="0"/>
                        <a:cs typeface="Times New Roman" panose="02020603050405020304" pitchFamily="18" charset="0"/>
                      </a:endParaRPr>
                    </a:p>
                  </a:txBody>
                  <a:tcPr marL="53879" marR="53879" marT="0" marB="0" anchor="ctr"/>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en-US" sz="1400">
                          <a:effectLst/>
                        </a:rPr>
                        <a:t>Conceptual design and support for future commercialization </a:t>
                      </a:r>
                      <a:endParaRPr lang="en-US" sz="1400">
                        <a:effectLst/>
                        <a:latin typeface="+mn-lt"/>
                        <a:ea typeface="Calibri" panose="020F0502020204030204" pitchFamily="34" charset="0"/>
                        <a:cs typeface="Times New Roman" panose="02020603050405020304" pitchFamily="18" charset="0"/>
                      </a:endParaRPr>
                    </a:p>
                  </a:txBody>
                  <a:tcPr marL="53879" marR="53879" marT="0" marB="0" anchor="ctr"/>
                </a:tc>
                <a:extLst>
                  <a:ext uri="{0D108BD9-81ED-4DB2-BD59-A6C34878D82A}">
                    <a16:rowId xmlns:a16="http://schemas.microsoft.com/office/drawing/2014/main" val="10003"/>
                  </a:ext>
                </a:extLst>
              </a:tr>
            </a:tbl>
          </a:graphicData>
        </a:graphic>
      </p:graphicFrame>
      <p:pic>
        <p:nvPicPr>
          <p:cNvPr id="37913" name="Picture 7" descr="A picture containing indoor, window, black, silhouette&#10;&#10;Description automatically generated">
            <a:extLst>
              <a:ext uri="{FF2B5EF4-FFF2-40B4-BE49-F238E27FC236}">
                <a16:creationId xmlns:a16="http://schemas.microsoft.com/office/drawing/2014/main" id="{C070C27E-8410-4DC3-80BF-6B370F221A12}"/>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538287" y="1208088"/>
            <a:ext cx="2132013"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4" name="Picture 9" descr="A picture containing indoor&#10;&#10;Description automatically generated">
            <a:extLst>
              <a:ext uri="{FF2B5EF4-FFF2-40B4-BE49-F238E27FC236}">
                <a16:creationId xmlns:a16="http://schemas.microsoft.com/office/drawing/2014/main" id="{4BBEBA2E-3F6F-49FA-A4FC-0ED791414E44}"/>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143000" y="3211513"/>
            <a:ext cx="2971800"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5" name="Picture 11" descr="Diagram&#10;&#10;Description automatically generated">
            <a:extLst>
              <a:ext uri="{FF2B5EF4-FFF2-40B4-BE49-F238E27FC236}">
                <a16:creationId xmlns:a16="http://schemas.microsoft.com/office/drawing/2014/main" id="{DED4DB9B-E28F-4F10-A8FC-0920110BEF94}"/>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598613" y="5386388"/>
            <a:ext cx="2490787"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16" name="TextBox 12">
            <a:extLst>
              <a:ext uri="{FF2B5EF4-FFF2-40B4-BE49-F238E27FC236}">
                <a16:creationId xmlns:a16="http://schemas.microsoft.com/office/drawing/2014/main" id="{57162184-CE9F-4EDC-A4DD-5FE51D44C2F2}"/>
              </a:ext>
            </a:extLst>
          </p:cNvPr>
          <p:cNvSpPr txBox="1">
            <a:spLocks noChangeArrowheads="1"/>
          </p:cNvSpPr>
          <p:nvPr/>
        </p:nvSpPr>
        <p:spPr bwMode="auto">
          <a:xfrm>
            <a:off x="1917700" y="2795588"/>
            <a:ext cx="17526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2400">
                <a:solidFill>
                  <a:srgbClr val="292929"/>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000">
                <a:solidFill>
                  <a:srgbClr val="292929"/>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34" charset="-128"/>
                <a:cs typeface="+mn-cs"/>
              </a:rPr>
              <a:t>Advanced Reactor Concepts</a:t>
            </a:r>
          </a:p>
        </p:txBody>
      </p:sp>
      <p:sp>
        <p:nvSpPr>
          <p:cNvPr id="37917" name="TextBox 13">
            <a:extLst>
              <a:ext uri="{FF2B5EF4-FFF2-40B4-BE49-F238E27FC236}">
                <a16:creationId xmlns:a16="http://schemas.microsoft.com/office/drawing/2014/main" id="{2C450DA2-18F4-4B39-B484-A77BBE32255C}"/>
              </a:ext>
            </a:extLst>
          </p:cNvPr>
          <p:cNvSpPr txBox="1">
            <a:spLocks noChangeArrowheads="1"/>
          </p:cNvSpPr>
          <p:nvPr/>
        </p:nvSpPr>
        <p:spPr bwMode="auto">
          <a:xfrm>
            <a:off x="2698750" y="6303963"/>
            <a:ext cx="4953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2400">
                <a:solidFill>
                  <a:srgbClr val="292929"/>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000">
                <a:solidFill>
                  <a:srgbClr val="292929"/>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34" charset="-128"/>
                <a:cs typeface="+mn-cs"/>
              </a:rPr>
              <a:t>MIT</a:t>
            </a:r>
          </a:p>
        </p:txBody>
      </p:sp>
      <p:sp>
        <p:nvSpPr>
          <p:cNvPr id="37918" name="TextBox 14">
            <a:extLst>
              <a:ext uri="{FF2B5EF4-FFF2-40B4-BE49-F238E27FC236}">
                <a16:creationId xmlns:a16="http://schemas.microsoft.com/office/drawing/2014/main" id="{BAA1D393-D350-46A2-A12B-0CB7779881AB}"/>
              </a:ext>
            </a:extLst>
          </p:cNvPr>
          <p:cNvSpPr txBox="1">
            <a:spLocks noChangeArrowheads="1"/>
          </p:cNvSpPr>
          <p:nvPr/>
        </p:nvSpPr>
        <p:spPr bwMode="auto">
          <a:xfrm>
            <a:off x="2174875" y="4956175"/>
            <a:ext cx="123825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2400">
                <a:solidFill>
                  <a:srgbClr val="292929"/>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000">
                <a:solidFill>
                  <a:srgbClr val="292929"/>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34" charset="-128"/>
                <a:cs typeface="+mn-cs"/>
              </a:rPr>
              <a:t>General Atomics</a:t>
            </a:r>
          </a:p>
        </p:txBody>
      </p:sp>
      <p:sp>
        <p:nvSpPr>
          <p:cNvPr id="10" name="Slide Number Placeholder 2">
            <a:extLst>
              <a:ext uri="{FF2B5EF4-FFF2-40B4-BE49-F238E27FC236}">
                <a16:creationId xmlns:a16="http://schemas.microsoft.com/office/drawing/2014/main" id="{44D77447-5BE3-9C4C-ABBC-DDF739B042B5}"/>
              </a:ext>
            </a:extLst>
          </p:cNvPr>
          <p:cNvSpPr txBox="1">
            <a:spLocks/>
          </p:cNvSpPr>
          <p:nvPr/>
        </p:nvSpPr>
        <p:spPr>
          <a:xfrm>
            <a:off x="11494348" y="6392687"/>
            <a:ext cx="392851" cy="307802"/>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5pPr>
            <a:lvl6pPr marL="2286000" algn="l" defTabSz="914400" rtl="0" eaLnBrk="1" latinLnBrk="0" hangingPunct="1">
              <a:defRPr kern="1200">
                <a:solidFill>
                  <a:schemeClr val="tx1"/>
                </a:solidFill>
                <a:latin typeface="Franklin Gothic Book" panose="020B0503020102020204" pitchFamily="34" charset="0"/>
                <a:ea typeface="+mn-ea"/>
                <a:cs typeface="+mn-cs"/>
              </a:defRPr>
            </a:lvl6pPr>
            <a:lvl7pPr marL="2743200" algn="l" defTabSz="914400" rtl="0" eaLnBrk="1" latinLnBrk="0" hangingPunct="1">
              <a:defRPr kern="1200">
                <a:solidFill>
                  <a:schemeClr val="tx1"/>
                </a:solidFill>
                <a:latin typeface="Franklin Gothic Book" panose="020B0503020102020204" pitchFamily="34" charset="0"/>
                <a:ea typeface="+mn-ea"/>
                <a:cs typeface="+mn-cs"/>
              </a:defRPr>
            </a:lvl7pPr>
            <a:lvl8pPr marL="3200400" algn="l" defTabSz="914400" rtl="0" eaLnBrk="1" latinLnBrk="0" hangingPunct="1">
              <a:defRPr kern="1200">
                <a:solidFill>
                  <a:schemeClr val="tx1"/>
                </a:solidFill>
                <a:latin typeface="Franklin Gothic Book" panose="020B0503020102020204" pitchFamily="34" charset="0"/>
                <a:ea typeface="+mn-ea"/>
                <a:cs typeface="+mn-cs"/>
              </a:defRPr>
            </a:lvl8pPr>
            <a:lvl9pPr marL="3657600" algn="l" defTabSz="914400" rtl="0" eaLnBrk="1" latinLnBrk="0" hangingPunct="1">
              <a:defRPr kern="1200">
                <a:solidFill>
                  <a:schemeClr val="tx1"/>
                </a:solidFill>
                <a:latin typeface="Franklin Gothic Book" panose="020B0503020102020204" pitchFamily="34" charset="0"/>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885C13-66A5-4D66-A6C2-319BA5063639}" type="slidenum">
              <a:rPr kumimoji="0" lang="en-US" sz="1600" b="0" i="0" u="none" strike="noStrike" kern="1200" cap="none" spc="0" normalizeH="0" baseline="0" noProof="0" smtClean="0">
                <a:ln>
                  <a:noFill/>
                </a:ln>
                <a:solidFill>
                  <a:srgbClr val="02617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600" b="0" i="0" u="none" strike="noStrike" kern="1200" cap="none" spc="0" normalizeH="0" baseline="0" noProof="0" dirty="0">
              <a:ln>
                <a:noFill/>
              </a:ln>
              <a:solidFill>
                <a:srgbClr val="02617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4836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3EB1A-A75E-0253-4773-3EE047BAC700}"/>
              </a:ext>
            </a:extLst>
          </p:cNvPr>
          <p:cNvSpPr>
            <a:spLocks noGrp="1"/>
          </p:cNvSpPr>
          <p:nvPr>
            <p:ph type="title"/>
          </p:nvPr>
        </p:nvSpPr>
        <p:spPr>
          <a:xfrm>
            <a:off x="838200" y="2102857"/>
            <a:ext cx="10515600" cy="1325563"/>
          </a:xfrm>
        </p:spPr>
        <p:txBody>
          <a:bodyPr/>
          <a:lstStyle/>
          <a:p>
            <a:pPr algn="ctr"/>
            <a:r>
              <a:rPr lang="en-US" dirty="0"/>
              <a:t>Support for Universities</a:t>
            </a:r>
          </a:p>
        </p:txBody>
      </p:sp>
      <p:sp>
        <p:nvSpPr>
          <p:cNvPr id="3" name="Slide Number Placeholder 2">
            <a:extLst>
              <a:ext uri="{FF2B5EF4-FFF2-40B4-BE49-F238E27FC236}">
                <a16:creationId xmlns:a16="http://schemas.microsoft.com/office/drawing/2014/main" id="{70478F95-0205-946D-4AA9-6681310420CA}"/>
              </a:ext>
            </a:extLst>
          </p:cNvPr>
          <p:cNvSpPr>
            <a:spLocks noGrp="1"/>
          </p:cNvSpPr>
          <p:nvPr>
            <p:ph type="sldNum" sz="quarter" idx="12"/>
          </p:nvPr>
        </p:nvSpPr>
        <p:spPr>
          <a:xfrm>
            <a:off x="11494348" y="6392687"/>
            <a:ext cx="392851" cy="30780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885C13-66A5-4D66-A6C2-319BA5063639}" type="slidenum">
              <a:rPr kumimoji="0" lang="en-US" sz="1600" b="0" i="0" u="none" strike="noStrike" kern="1200" cap="none" spc="0" normalizeH="0" baseline="0" noProof="0" smtClean="0">
                <a:ln>
                  <a:noFill/>
                </a:ln>
                <a:solidFill>
                  <a:srgbClr val="02617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600" b="0" i="0" u="none" strike="noStrike" kern="1200" cap="none" spc="0" normalizeH="0" baseline="0" noProof="0" dirty="0">
              <a:ln>
                <a:noFill/>
              </a:ln>
              <a:solidFill>
                <a:srgbClr val="02617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6029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 name="Picture 409">
            <a:extLst>
              <a:ext uri="{FF2B5EF4-FFF2-40B4-BE49-F238E27FC236}">
                <a16:creationId xmlns:a16="http://schemas.microsoft.com/office/drawing/2014/main" id="{796B00EE-D9C8-4B0C-9B58-70C9291726D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21066553">
            <a:off x="257256" y="5311762"/>
            <a:ext cx="1524970" cy="997096"/>
          </a:xfrm>
          <a:prstGeom prst="rect">
            <a:avLst/>
          </a:prstGeom>
          <a:effectLst>
            <a:outerShdw blurRad="50800" dist="38100" dir="2700000" algn="tl" rotWithShape="0">
              <a:prstClr val="black">
                <a:alpha val="40000"/>
              </a:prstClr>
            </a:outerShdw>
          </a:effectLst>
        </p:spPr>
      </p:pic>
      <p:sp>
        <p:nvSpPr>
          <p:cNvPr id="7" name="Title 4"/>
          <p:cNvSpPr>
            <a:spLocks noGrp="1"/>
          </p:cNvSpPr>
          <p:nvPr>
            <p:ph type="title"/>
          </p:nvPr>
        </p:nvSpPr>
        <p:spPr>
          <a:xfrm>
            <a:off x="4504026" y="102074"/>
            <a:ext cx="7441358" cy="512050"/>
          </a:xfrm>
        </p:spPr>
        <p:txBody>
          <a:bodyPr anchor="t" anchorCtr="0">
            <a:noAutofit/>
          </a:bodyPr>
          <a:lstStyle/>
          <a:p>
            <a:pPr algn="ctr"/>
            <a:r>
              <a:rPr lang="en-US" sz="3600" b="1">
                <a:solidFill>
                  <a:schemeClr val="accent1"/>
                </a:solidFill>
              </a:rPr>
              <a:t>University Support</a:t>
            </a:r>
          </a:p>
        </p:txBody>
      </p:sp>
      <p:sp>
        <p:nvSpPr>
          <p:cNvPr id="2" name="Content Placeholder 1">
            <a:extLst>
              <a:ext uri="{FF2B5EF4-FFF2-40B4-BE49-F238E27FC236}">
                <a16:creationId xmlns:a16="http://schemas.microsoft.com/office/drawing/2014/main" id="{287CB748-50DA-48C8-A840-8B0D119A7B5E}"/>
              </a:ext>
            </a:extLst>
          </p:cNvPr>
          <p:cNvSpPr>
            <a:spLocks noGrp="1"/>
          </p:cNvSpPr>
          <p:nvPr>
            <p:ph idx="1"/>
          </p:nvPr>
        </p:nvSpPr>
        <p:spPr>
          <a:xfrm>
            <a:off x="4644672" y="616570"/>
            <a:ext cx="7336893" cy="1251539"/>
          </a:xfrm>
        </p:spPr>
        <p:txBody>
          <a:bodyPr vert="horz" lIns="91440" tIns="45720" rIns="91440" bIns="45720" rtlCol="0" anchor="t">
            <a:normAutofit/>
          </a:bodyPr>
          <a:lstStyle/>
          <a:p>
            <a:pPr marL="0" indent="0">
              <a:buNone/>
            </a:pPr>
            <a:r>
              <a:rPr lang="en-US" sz="2000">
                <a:latin typeface="+mn-lt"/>
              </a:rPr>
              <a:t>Since FY 2009, NE has awarded more than $931 million to continue American leadership in clean energy innovation and to train the next generation of nuclear engineers and scientists through its competitive opportunities:</a:t>
            </a:r>
            <a:endParaRPr lang="en-US">
              <a:latin typeface="+mn-lt"/>
            </a:endParaRPr>
          </a:p>
        </p:txBody>
      </p:sp>
      <p:grpSp>
        <p:nvGrpSpPr>
          <p:cNvPr id="406" name="Group 405">
            <a:extLst>
              <a:ext uri="{FF2B5EF4-FFF2-40B4-BE49-F238E27FC236}">
                <a16:creationId xmlns:a16="http://schemas.microsoft.com/office/drawing/2014/main" id="{D2274FDA-B64F-463D-8E2B-2E4AA24E1F8E}"/>
              </a:ext>
            </a:extLst>
          </p:cNvPr>
          <p:cNvGrpSpPr/>
          <p:nvPr/>
        </p:nvGrpSpPr>
        <p:grpSpPr>
          <a:xfrm>
            <a:off x="6637332" y="6153556"/>
            <a:ext cx="1042118" cy="325247"/>
            <a:chOff x="7492282" y="5111944"/>
            <a:chExt cx="1042118" cy="325247"/>
          </a:xfrm>
        </p:grpSpPr>
        <p:pic>
          <p:nvPicPr>
            <p:cNvPr id="412" name="Picture 411">
              <a:extLst>
                <a:ext uri="{FF2B5EF4-FFF2-40B4-BE49-F238E27FC236}">
                  <a16:creationId xmlns:a16="http://schemas.microsoft.com/office/drawing/2014/main" id="{897FFF50-F191-4E44-A516-83136F3531C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492282" y="5111944"/>
              <a:ext cx="1042118" cy="325247"/>
            </a:xfrm>
            <a:prstGeom prst="rect">
              <a:avLst/>
            </a:prstGeom>
            <a:effectLst>
              <a:outerShdw blurRad="50800" dist="38100" dir="2700000" algn="tl" rotWithShape="0">
                <a:prstClr val="black">
                  <a:alpha val="40000"/>
                </a:prstClr>
              </a:outerShdw>
            </a:effectLst>
          </p:spPr>
        </p:pic>
        <p:sp>
          <p:nvSpPr>
            <p:cNvPr id="414" name="TextBox 413">
              <a:extLst>
                <a:ext uri="{FF2B5EF4-FFF2-40B4-BE49-F238E27FC236}">
                  <a16:creationId xmlns:a16="http://schemas.microsoft.com/office/drawing/2014/main" id="{B0E23310-20E3-4C53-8ECA-2F1FFB5DFC80}"/>
                </a:ext>
              </a:extLst>
            </p:cNvPr>
            <p:cNvSpPr txBox="1"/>
            <p:nvPr/>
          </p:nvSpPr>
          <p:spPr>
            <a:xfrm>
              <a:off x="7584757" y="5151899"/>
              <a:ext cx="492443"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UPRM</a:t>
              </a:r>
            </a:p>
          </p:txBody>
        </p:sp>
        <p:sp>
          <p:nvSpPr>
            <p:cNvPr id="415" name="Oval 414">
              <a:extLst>
                <a:ext uri="{FF2B5EF4-FFF2-40B4-BE49-F238E27FC236}">
                  <a16:creationId xmlns:a16="http://schemas.microsoft.com/office/drawing/2014/main" id="{69AE1905-B088-42BB-A20F-9AA3E95A95F9}"/>
                </a:ext>
              </a:extLst>
            </p:cNvPr>
            <p:cNvSpPr/>
            <p:nvPr/>
          </p:nvSpPr>
          <p:spPr>
            <a:xfrm>
              <a:off x="7583424" y="525780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grpSp>
      <p:sp>
        <p:nvSpPr>
          <p:cNvPr id="420" name="Content Placeholder 1">
            <a:extLst>
              <a:ext uri="{FF2B5EF4-FFF2-40B4-BE49-F238E27FC236}">
                <a16:creationId xmlns:a16="http://schemas.microsoft.com/office/drawing/2014/main" id="{B59E06E4-FEE2-4EA0-8FE9-63EB9DFA7DED}"/>
              </a:ext>
            </a:extLst>
          </p:cNvPr>
          <p:cNvSpPr txBox="1">
            <a:spLocks/>
          </p:cNvSpPr>
          <p:nvPr/>
        </p:nvSpPr>
        <p:spPr>
          <a:xfrm>
            <a:off x="7315613" y="1798952"/>
            <a:ext cx="4986629" cy="4468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spc="-150">
                <a:solidFill>
                  <a:schemeClr val="accent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1800" b="1" i="0" u="none" strike="noStrike" kern="1200" cap="none" spc="-150" normalizeH="0" baseline="0" noProof="0" dirty="0">
                <a:ln>
                  <a:noFill/>
                </a:ln>
                <a:solidFill>
                  <a:srgbClr val="02617F"/>
                </a:solidFill>
                <a:effectLst/>
                <a:uLnTx/>
                <a:uFillTx/>
                <a:latin typeface="Arial" panose="020B0604020202020204"/>
                <a:ea typeface="+mn-ea"/>
                <a:cs typeface="+mn-cs"/>
              </a:rPr>
              <a:t>Consolidated Innovative Nuclear Research (CINR)</a:t>
            </a: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R&amp;D focused in support of NE’s mission</a:t>
            </a:r>
            <a:endParaRPr kumimoji="0" lang="fr-FR"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fr-FR" sz="1800" b="1" i="0" u="none" strike="noStrike" kern="1200" cap="none" spc="-150" normalizeH="0" baseline="0" noProof="0" dirty="0">
                <a:ln>
                  <a:noFill/>
                </a:ln>
                <a:solidFill>
                  <a:srgbClr val="02617F"/>
                </a:solidFill>
                <a:effectLst/>
                <a:uLnTx/>
                <a:uFillTx/>
                <a:latin typeface="Arial" panose="020B0604020202020204"/>
                <a:ea typeface="+mn-ea"/>
                <a:cs typeface="+mn-cs"/>
              </a:rPr>
              <a:t>Scientific Infrastructure Support for CINR</a:t>
            </a:r>
            <a:endParaRPr kumimoji="0" lang="fr-FR" sz="1800" b="1" i="0" u="none" strike="noStrike" kern="1200" cap="none" spc="-150" normalizeH="0" baseline="0" noProof="0" dirty="0">
              <a:ln>
                <a:noFill/>
              </a:ln>
              <a:solidFill>
                <a:srgbClr val="000000"/>
              </a:solidFill>
              <a:effectLst/>
              <a:uLnTx/>
              <a:uFillTx/>
              <a:latin typeface="Arial" panose="020B0604020202020204"/>
              <a:ea typeface="+mn-ea"/>
              <a:cs typeface="+mn-cs"/>
            </a:endParaRP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srgbClr val="000000"/>
                </a:solidFill>
                <a:effectLst/>
                <a:uLnTx/>
                <a:uFillTx/>
                <a:latin typeface="Arial" panose="020B0604020202020204"/>
                <a:ea typeface="+mn-ea"/>
                <a:cs typeface="+mn-cs"/>
              </a:rPr>
              <a:t>Infrastructure and Reactor Upgrades in support of </a:t>
            </a:r>
            <a:r>
              <a:rPr kumimoji="0" lang="fr-FR" sz="1800" b="0" i="0" u="none" strike="noStrike" kern="1200" cap="none" spc="0" normalizeH="0" baseline="0" noProof="0" dirty="0" err="1">
                <a:ln>
                  <a:noFill/>
                </a:ln>
                <a:solidFill>
                  <a:srgbClr val="000000"/>
                </a:solidFill>
                <a:effectLst/>
                <a:uLnTx/>
                <a:uFillTx/>
                <a:latin typeface="Arial" panose="020B0604020202020204"/>
                <a:ea typeface="+mn-ea"/>
                <a:cs typeface="+mn-cs"/>
              </a:rPr>
              <a:t>NE’s</a:t>
            </a:r>
            <a:r>
              <a:rPr kumimoji="0" lang="fr-FR" sz="1800" b="0" i="0" u="none" strike="noStrike" kern="1200" cap="none" spc="0" normalizeH="0" baseline="0" noProof="0" dirty="0">
                <a:ln>
                  <a:noFill/>
                </a:ln>
                <a:solidFill>
                  <a:srgbClr val="000000"/>
                </a:solidFill>
                <a:effectLst/>
                <a:uLnTx/>
                <a:uFillTx/>
                <a:latin typeface="Arial" panose="020B0604020202020204"/>
                <a:ea typeface="+mn-ea"/>
                <a:cs typeface="+mn-cs"/>
              </a:rPr>
              <a:t> R&amp;D</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1800" b="1" i="0" u="none" strike="noStrike" kern="1200" cap="none" spc="-150" normalizeH="0" baseline="0" noProof="0" dirty="0">
                <a:ln>
                  <a:noFill/>
                </a:ln>
                <a:solidFill>
                  <a:srgbClr val="02617F"/>
                </a:solidFill>
                <a:effectLst/>
                <a:uLnTx/>
                <a:uFillTx/>
                <a:latin typeface="Arial" panose="020B0604020202020204"/>
                <a:ea typeface="+mn-ea"/>
                <a:cs typeface="+mn-cs"/>
              </a:rPr>
              <a:t>Distinguished Early Career Program (DECP)</a:t>
            </a: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New solicitation for FY 2022 </a:t>
            </a: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Provides R&amp;D funding for early-career faculty at U.S. Universities </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fr-FR" sz="1800" b="1" i="0" u="none" strike="noStrike" kern="1200" cap="none" spc="-150" normalizeH="0" baseline="0" noProof="0" dirty="0">
                <a:ln>
                  <a:noFill/>
                </a:ln>
                <a:solidFill>
                  <a:srgbClr val="02617F"/>
                </a:solidFill>
                <a:effectLst/>
                <a:uLnTx/>
                <a:uFillTx/>
                <a:latin typeface="Arial" panose="020B0604020202020204"/>
                <a:ea typeface="+mn-ea"/>
                <a:cs typeface="+mn-cs"/>
              </a:rPr>
              <a:t>University Nuclear Leadership Program (UNLP)</a:t>
            </a: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Undergraduate scholarships and graduate fellowships to students pursuing nuclear energy-related disciplines.</a:t>
            </a:r>
          </a:p>
          <a:p>
            <a:pPr marL="914400" marR="0" lvl="2" indent="0" algn="l" defTabSz="914400" rtl="0" eaLnBrk="1" fontAlgn="base" latinLnBrk="0" hangingPunct="1">
              <a:lnSpc>
                <a:spcPct val="90000"/>
              </a:lnSpc>
              <a:spcBef>
                <a:spcPts val="500"/>
              </a:spcBef>
              <a:spcAft>
                <a:spcPct val="0"/>
              </a:spcAft>
              <a:buClrTx/>
              <a:buSzTx/>
              <a:buFont typeface="Arial" panose="020B0604020202020204" pitchFamily="34" charset="0"/>
              <a:buNone/>
              <a:tabLst/>
              <a:defRPr/>
            </a:pPr>
            <a:endParaRPr kumimoji="0" lang="fr-FR"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808" name="Group 807">
            <a:extLst>
              <a:ext uri="{FF2B5EF4-FFF2-40B4-BE49-F238E27FC236}">
                <a16:creationId xmlns:a16="http://schemas.microsoft.com/office/drawing/2014/main" id="{4CD0E2EC-2331-4F96-BB94-B939D6CF77BF}"/>
              </a:ext>
            </a:extLst>
          </p:cNvPr>
          <p:cNvGrpSpPr/>
          <p:nvPr/>
        </p:nvGrpSpPr>
        <p:grpSpPr>
          <a:xfrm>
            <a:off x="238659" y="306970"/>
            <a:ext cx="1433897" cy="1033178"/>
            <a:chOff x="150409" y="247903"/>
            <a:chExt cx="1433897" cy="1033178"/>
          </a:xfrm>
        </p:grpSpPr>
        <p:pic>
          <p:nvPicPr>
            <p:cNvPr id="416" name="Picture 415">
              <a:extLst>
                <a:ext uri="{FF2B5EF4-FFF2-40B4-BE49-F238E27FC236}">
                  <a16:creationId xmlns:a16="http://schemas.microsoft.com/office/drawing/2014/main" id="{E3E157E8-B684-481E-AEF7-F19429CD9E7A}"/>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50409" y="247903"/>
              <a:ext cx="1433897" cy="1033178"/>
            </a:xfrm>
            <a:prstGeom prst="rect">
              <a:avLst/>
            </a:prstGeom>
            <a:effectLst>
              <a:outerShdw blurRad="50800" dist="38100" dir="2700000" algn="tl" rotWithShape="0">
                <a:prstClr val="black">
                  <a:alpha val="40000"/>
                </a:prstClr>
              </a:outerShdw>
            </a:effectLst>
          </p:spPr>
        </p:pic>
        <p:sp>
          <p:nvSpPr>
            <p:cNvPr id="803" name="Oval 802">
              <a:extLst>
                <a:ext uri="{FF2B5EF4-FFF2-40B4-BE49-F238E27FC236}">
                  <a16:creationId xmlns:a16="http://schemas.microsoft.com/office/drawing/2014/main" id="{E1B1A450-22D8-401D-ACE1-ABF7A1A53AC4}"/>
                </a:ext>
              </a:extLst>
            </p:cNvPr>
            <p:cNvSpPr/>
            <p:nvPr/>
          </p:nvSpPr>
          <p:spPr>
            <a:xfrm>
              <a:off x="991782" y="666151"/>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804" name="TextBox 803">
              <a:extLst>
                <a:ext uri="{FF2B5EF4-FFF2-40B4-BE49-F238E27FC236}">
                  <a16:creationId xmlns:a16="http://schemas.microsoft.com/office/drawing/2014/main" id="{799F2512-B77D-4553-83E1-D9857B01B91B}"/>
                </a:ext>
              </a:extLst>
            </p:cNvPr>
            <p:cNvSpPr txBox="1"/>
            <p:nvPr/>
          </p:nvSpPr>
          <p:spPr>
            <a:xfrm>
              <a:off x="776584" y="468763"/>
              <a:ext cx="394660"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UAF</a:t>
              </a:r>
            </a:p>
          </p:txBody>
        </p:sp>
      </p:grpSp>
      <p:grpSp>
        <p:nvGrpSpPr>
          <p:cNvPr id="811" name="Group 810">
            <a:extLst>
              <a:ext uri="{FF2B5EF4-FFF2-40B4-BE49-F238E27FC236}">
                <a16:creationId xmlns:a16="http://schemas.microsoft.com/office/drawing/2014/main" id="{61725DB8-DD2F-45F2-844A-184461330BBE}"/>
              </a:ext>
            </a:extLst>
          </p:cNvPr>
          <p:cNvGrpSpPr>
            <a:grpSpLocks noChangeAspect="1"/>
          </p:cNvGrpSpPr>
          <p:nvPr/>
        </p:nvGrpSpPr>
        <p:grpSpPr>
          <a:xfrm>
            <a:off x="0" y="1585357"/>
            <a:ext cx="7875166" cy="4719278"/>
            <a:chOff x="31085" y="900983"/>
            <a:chExt cx="8377838" cy="5020508"/>
          </a:xfrm>
        </p:grpSpPr>
        <p:grpSp>
          <p:nvGrpSpPr>
            <p:cNvPr id="807" name="Group 806">
              <a:extLst>
                <a:ext uri="{FF2B5EF4-FFF2-40B4-BE49-F238E27FC236}">
                  <a16:creationId xmlns:a16="http://schemas.microsoft.com/office/drawing/2014/main" id="{4DB36AB8-B5C4-4DE5-A6F1-6AD2E4F26103}"/>
                </a:ext>
              </a:extLst>
            </p:cNvPr>
            <p:cNvGrpSpPr>
              <a:grpSpLocks noChangeAspect="1"/>
            </p:cNvGrpSpPr>
            <p:nvPr/>
          </p:nvGrpSpPr>
          <p:grpSpPr>
            <a:xfrm>
              <a:off x="31085" y="900983"/>
              <a:ext cx="8377838" cy="5020508"/>
              <a:chOff x="177442" y="1188720"/>
              <a:chExt cx="8697518" cy="5212080"/>
            </a:xfrm>
          </p:grpSpPr>
          <p:sp>
            <p:nvSpPr>
              <p:cNvPr id="407" name="TextBox 406">
                <a:extLst>
                  <a:ext uri="{FF2B5EF4-FFF2-40B4-BE49-F238E27FC236}">
                    <a16:creationId xmlns:a16="http://schemas.microsoft.com/office/drawing/2014/main" id="{4A6FD3CB-3313-4EA8-A23E-D86A033EF126}"/>
                  </a:ext>
                </a:extLst>
              </p:cNvPr>
              <p:cNvSpPr txBox="1"/>
              <p:nvPr/>
            </p:nvSpPr>
            <p:spPr>
              <a:xfrm>
                <a:off x="2194727" y="1675546"/>
                <a:ext cx="0" cy="0"/>
              </a:xfrm>
              <a:prstGeom prst="rect">
                <a:avLst/>
              </a:prstGeom>
            </p:spPr>
            <p:txBody>
              <a:bodyPr vert="horz" wrap="none" lIns="91440" tIns="45720" rIns="91440" bIns="45720" rtlCol="0">
                <a:normAutofit fontScale="25000" lnSpcReduction="20000"/>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323" b="1" i="0" u="none" strike="noStrike" kern="1200" cap="none" spc="0" normalizeH="0" baseline="0" noProof="0">
                  <a:ln>
                    <a:noFill/>
                  </a:ln>
                  <a:solidFill>
                    <a:srgbClr val="FFFFFF"/>
                  </a:solidFill>
                  <a:effectLst/>
                  <a:uLnTx/>
                  <a:uFillTx/>
                  <a:latin typeface="Arial Narrow"/>
                  <a:ea typeface="+mn-ea"/>
                  <a:cs typeface="Arial Narrow"/>
                </a:endParaRPr>
              </a:p>
            </p:txBody>
          </p:sp>
          <p:grpSp>
            <p:nvGrpSpPr>
              <p:cNvPr id="421" name="Group 420">
                <a:extLst>
                  <a:ext uri="{FF2B5EF4-FFF2-40B4-BE49-F238E27FC236}">
                    <a16:creationId xmlns:a16="http://schemas.microsoft.com/office/drawing/2014/main" id="{1560C3EC-B701-492E-9706-C6833D9B57E1}"/>
                  </a:ext>
                </a:extLst>
              </p:cNvPr>
              <p:cNvGrpSpPr/>
              <p:nvPr/>
            </p:nvGrpSpPr>
            <p:grpSpPr>
              <a:xfrm>
                <a:off x="177442" y="1188720"/>
                <a:ext cx="8697518" cy="5212080"/>
                <a:chOff x="177442" y="1188720"/>
                <a:chExt cx="8697518" cy="5212080"/>
              </a:xfrm>
            </p:grpSpPr>
            <p:grpSp>
              <p:nvGrpSpPr>
                <p:cNvPr id="422" name="Group 421">
                  <a:extLst>
                    <a:ext uri="{FF2B5EF4-FFF2-40B4-BE49-F238E27FC236}">
                      <a16:creationId xmlns:a16="http://schemas.microsoft.com/office/drawing/2014/main" id="{66D70408-E2F5-4C29-A531-E46ED169774A}"/>
                    </a:ext>
                  </a:extLst>
                </p:cNvPr>
                <p:cNvGrpSpPr/>
                <p:nvPr/>
              </p:nvGrpSpPr>
              <p:grpSpPr>
                <a:xfrm>
                  <a:off x="177442" y="1188720"/>
                  <a:ext cx="8697518" cy="5212080"/>
                  <a:chOff x="177442" y="1188720"/>
                  <a:chExt cx="8697518" cy="5212080"/>
                </a:xfrm>
              </p:grpSpPr>
              <p:grpSp>
                <p:nvGrpSpPr>
                  <p:cNvPr id="434" name="Group 433">
                    <a:extLst>
                      <a:ext uri="{FF2B5EF4-FFF2-40B4-BE49-F238E27FC236}">
                        <a16:creationId xmlns:a16="http://schemas.microsoft.com/office/drawing/2014/main" id="{3F2B4AA0-8DD3-4EFA-BCE8-1D3BEDCEBD3A}"/>
                      </a:ext>
                    </a:extLst>
                  </p:cNvPr>
                  <p:cNvGrpSpPr/>
                  <p:nvPr/>
                </p:nvGrpSpPr>
                <p:grpSpPr>
                  <a:xfrm>
                    <a:off x="177442" y="1188720"/>
                    <a:ext cx="8697518" cy="5212080"/>
                    <a:chOff x="177442" y="1188720"/>
                    <a:chExt cx="8697518" cy="5212080"/>
                  </a:xfrm>
                </p:grpSpPr>
                <p:grpSp>
                  <p:nvGrpSpPr>
                    <p:cNvPr id="437" name="Group 436">
                      <a:extLst>
                        <a:ext uri="{FF2B5EF4-FFF2-40B4-BE49-F238E27FC236}">
                          <a16:creationId xmlns:a16="http://schemas.microsoft.com/office/drawing/2014/main" id="{FE8C7166-9BE3-4C3C-807B-C88A85166E7C}"/>
                        </a:ext>
                      </a:extLst>
                    </p:cNvPr>
                    <p:cNvGrpSpPr/>
                    <p:nvPr/>
                  </p:nvGrpSpPr>
                  <p:grpSpPr>
                    <a:xfrm>
                      <a:off x="406554" y="1188720"/>
                      <a:ext cx="8468406" cy="5212080"/>
                      <a:chOff x="406552" y="1188720"/>
                      <a:chExt cx="8468406" cy="5212080"/>
                    </a:xfrm>
                  </p:grpSpPr>
                  <p:grpSp>
                    <p:nvGrpSpPr>
                      <p:cNvPr id="440" name="Group 439">
                        <a:extLst>
                          <a:ext uri="{FF2B5EF4-FFF2-40B4-BE49-F238E27FC236}">
                            <a16:creationId xmlns:a16="http://schemas.microsoft.com/office/drawing/2014/main" id="{B38CB7FD-E67B-4014-AC47-D685F2C0989F}"/>
                          </a:ext>
                        </a:extLst>
                      </p:cNvPr>
                      <p:cNvGrpSpPr/>
                      <p:nvPr/>
                    </p:nvGrpSpPr>
                    <p:grpSpPr>
                      <a:xfrm>
                        <a:off x="485992" y="1188720"/>
                        <a:ext cx="8388966" cy="5212080"/>
                        <a:chOff x="485992" y="1188720"/>
                        <a:chExt cx="8388966" cy="5212080"/>
                      </a:xfrm>
                    </p:grpSpPr>
                    <p:grpSp>
                      <p:nvGrpSpPr>
                        <p:cNvPr id="447" name="Group 446">
                          <a:extLst>
                            <a:ext uri="{FF2B5EF4-FFF2-40B4-BE49-F238E27FC236}">
                              <a16:creationId xmlns:a16="http://schemas.microsoft.com/office/drawing/2014/main" id="{215EBF35-5437-48D9-A768-05CB200559C0}"/>
                            </a:ext>
                          </a:extLst>
                        </p:cNvPr>
                        <p:cNvGrpSpPr/>
                        <p:nvPr/>
                      </p:nvGrpSpPr>
                      <p:grpSpPr>
                        <a:xfrm>
                          <a:off x="584049" y="1188720"/>
                          <a:ext cx="8290909" cy="5212080"/>
                          <a:chOff x="584049" y="1188720"/>
                          <a:chExt cx="8290909" cy="5212080"/>
                        </a:xfrm>
                      </p:grpSpPr>
                      <p:grpSp>
                        <p:nvGrpSpPr>
                          <p:cNvPr id="489" name="Group 488">
                            <a:extLst>
                              <a:ext uri="{FF2B5EF4-FFF2-40B4-BE49-F238E27FC236}">
                                <a16:creationId xmlns:a16="http://schemas.microsoft.com/office/drawing/2014/main" id="{89E83334-ECE3-4FC1-A4E9-6743962BD232}"/>
                              </a:ext>
                            </a:extLst>
                          </p:cNvPr>
                          <p:cNvGrpSpPr/>
                          <p:nvPr/>
                        </p:nvGrpSpPr>
                        <p:grpSpPr>
                          <a:xfrm>
                            <a:off x="584049" y="1188720"/>
                            <a:ext cx="8290909" cy="5212080"/>
                            <a:chOff x="584049" y="1188720"/>
                            <a:chExt cx="8290909" cy="5212080"/>
                          </a:xfrm>
                        </p:grpSpPr>
                        <p:grpSp>
                          <p:nvGrpSpPr>
                            <p:cNvPr id="499" name="Group 498">
                              <a:extLst>
                                <a:ext uri="{FF2B5EF4-FFF2-40B4-BE49-F238E27FC236}">
                                  <a16:creationId xmlns:a16="http://schemas.microsoft.com/office/drawing/2014/main" id="{2E33B917-264C-4099-9B42-052723CE5D98}"/>
                                </a:ext>
                              </a:extLst>
                            </p:cNvPr>
                            <p:cNvGrpSpPr/>
                            <p:nvPr/>
                          </p:nvGrpSpPr>
                          <p:grpSpPr>
                            <a:xfrm>
                              <a:off x="650397" y="1188720"/>
                              <a:ext cx="7498080" cy="5212080"/>
                              <a:chOff x="1237920" y="1689186"/>
                              <a:chExt cx="6443898" cy="4463401"/>
                            </a:xfrm>
                            <a:gradFill flip="none" rotWithShape="1">
                              <a:gsLst>
                                <a:gs pos="0">
                                  <a:srgbClr val="50565C">
                                    <a:tint val="66000"/>
                                    <a:satMod val="160000"/>
                                  </a:srgbClr>
                                </a:gs>
                                <a:gs pos="67000">
                                  <a:srgbClr val="50565C">
                                    <a:tint val="44500"/>
                                    <a:satMod val="160000"/>
                                  </a:srgbClr>
                                </a:gs>
                                <a:gs pos="100000">
                                  <a:srgbClr val="50565C">
                                    <a:tint val="23500"/>
                                    <a:satMod val="160000"/>
                                  </a:srgbClr>
                                </a:gs>
                              </a:gsLst>
                              <a:lin ang="5400000" scaled="1"/>
                              <a:tileRect/>
                            </a:gradFill>
                            <a:effectLst>
                              <a:outerShdw blurRad="63500" sx="102000" sy="102000" algn="ctr" rotWithShape="0">
                                <a:prstClr val="black">
                                  <a:alpha val="40000"/>
                                </a:prstClr>
                              </a:outerShdw>
                            </a:effectLst>
                          </p:grpSpPr>
                          <p:grpSp>
                            <p:nvGrpSpPr>
                              <p:cNvPr id="750" name="Group 159">
                                <a:extLst>
                                  <a:ext uri="{FF2B5EF4-FFF2-40B4-BE49-F238E27FC236}">
                                    <a16:creationId xmlns:a16="http://schemas.microsoft.com/office/drawing/2014/main" id="{E2E864EB-6107-4B01-AA4B-78620DE12DBE}"/>
                                  </a:ext>
                                </a:extLst>
                              </p:cNvPr>
                              <p:cNvGrpSpPr/>
                              <p:nvPr/>
                            </p:nvGrpSpPr>
                            <p:grpSpPr bwMode="auto">
                              <a:xfrm>
                                <a:off x="3587124" y="2086678"/>
                                <a:ext cx="2761077" cy="2281082"/>
                                <a:chOff x="3226435" y="1671637"/>
                                <a:chExt cx="2625725" cy="2281238"/>
                              </a:xfrm>
                              <a:grpFill/>
                              <a:effectLst/>
                            </p:grpSpPr>
                            <p:sp>
                              <p:nvSpPr>
                                <p:cNvPr id="790" name="Freeform 204">
                                  <a:extLst>
                                    <a:ext uri="{FF2B5EF4-FFF2-40B4-BE49-F238E27FC236}">
                                      <a16:creationId xmlns:a16="http://schemas.microsoft.com/office/drawing/2014/main" id="{3DB257A5-4F88-422E-A305-DD86BA31533B}"/>
                                    </a:ext>
                                  </a:extLst>
                                </p:cNvPr>
                                <p:cNvSpPr>
                                  <a:spLocks/>
                                </p:cNvSpPr>
                                <p:nvPr/>
                              </p:nvSpPr>
                              <p:spPr bwMode="auto">
                                <a:xfrm>
                                  <a:off x="4150360" y="3152775"/>
                                  <a:ext cx="784225" cy="800100"/>
                                </a:xfrm>
                                <a:custGeom>
                                  <a:avLst/>
                                  <a:gdLst/>
                                  <a:ahLst/>
                                  <a:cxnLst>
                                    <a:cxn ang="0">
                                      <a:pos x="30" y="73"/>
                                    </a:cxn>
                                    <a:cxn ang="0">
                                      <a:pos x="46" y="89"/>
                                    </a:cxn>
                                    <a:cxn ang="0">
                                      <a:pos x="53" y="86"/>
                                    </a:cxn>
                                    <a:cxn ang="0">
                                      <a:pos x="64" y="103"/>
                                    </a:cxn>
                                    <a:cxn ang="0">
                                      <a:pos x="55" y="103"/>
                                    </a:cxn>
                                    <a:cxn ang="0">
                                      <a:pos x="46" y="126"/>
                                    </a:cxn>
                                    <a:cxn ang="0">
                                      <a:pos x="68" y="164"/>
                                    </a:cxn>
                                    <a:cxn ang="0">
                                      <a:pos x="84" y="168"/>
                                    </a:cxn>
                                    <a:cxn ang="0">
                                      <a:pos x="82" y="403"/>
                                    </a:cxn>
                                    <a:cxn ang="0">
                                      <a:pos x="84" y="461"/>
                                    </a:cxn>
                                    <a:cxn ang="0">
                                      <a:pos x="413" y="448"/>
                                    </a:cxn>
                                    <a:cxn ang="0">
                                      <a:pos x="417" y="482"/>
                                    </a:cxn>
                                    <a:cxn ang="0">
                                      <a:pos x="402" y="504"/>
                                    </a:cxn>
                                    <a:cxn ang="0">
                                      <a:pos x="453" y="501"/>
                                    </a:cxn>
                                    <a:cxn ang="0">
                                      <a:pos x="462" y="482"/>
                                    </a:cxn>
                                    <a:cxn ang="0">
                                      <a:pos x="462" y="461"/>
                                    </a:cxn>
                                    <a:cxn ang="0">
                                      <a:pos x="475" y="445"/>
                                    </a:cxn>
                                    <a:cxn ang="0">
                                      <a:pos x="477" y="428"/>
                                    </a:cxn>
                                    <a:cxn ang="0">
                                      <a:pos x="490" y="427"/>
                                    </a:cxn>
                                    <a:cxn ang="0">
                                      <a:pos x="494" y="392"/>
                                    </a:cxn>
                                    <a:cxn ang="0">
                                      <a:pos x="476" y="388"/>
                                    </a:cxn>
                                    <a:cxn ang="0">
                                      <a:pos x="464" y="363"/>
                                    </a:cxn>
                                    <a:cxn ang="0">
                                      <a:pos x="446" y="302"/>
                                    </a:cxn>
                                    <a:cxn ang="0">
                                      <a:pos x="426" y="294"/>
                                    </a:cxn>
                                    <a:cxn ang="0">
                                      <a:pos x="402" y="271"/>
                                    </a:cxn>
                                    <a:cxn ang="0">
                                      <a:pos x="393" y="240"/>
                                    </a:cxn>
                                    <a:cxn ang="0">
                                      <a:pos x="408" y="192"/>
                                    </a:cxn>
                                    <a:cxn ang="0">
                                      <a:pos x="396" y="182"/>
                                    </a:cxn>
                                    <a:cxn ang="0">
                                      <a:pos x="367" y="182"/>
                                    </a:cxn>
                                    <a:cxn ang="0">
                                      <a:pos x="361" y="153"/>
                                    </a:cxn>
                                    <a:cxn ang="0">
                                      <a:pos x="315" y="94"/>
                                    </a:cxn>
                                    <a:cxn ang="0">
                                      <a:pos x="303" y="46"/>
                                    </a:cxn>
                                    <a:cxn ang="0">
                                      <a:pos x="308" y="27"/>
                                    </a:cxn>
                                    <a:cxn ang="0">
                                      <a:pos x="287" y="0"/>
                                    </a:cxn>
                                    <a:cxn ang="0">
                                      <a:pos x="0" y="8"/>
                                    </a:cxn>
                                    <a:cxn ang="0">
                                      <a:pos x="30" y="73"/>
                                    </a:cxn>
                                    <a:cxn ang="0">
                                      <a:pos x="30" y="73"/>
                                    </a:cxn>
                                  </a:cxnLst>
                                  <a:rect l="0" t="0" r="r" b="b"/>
                                  <a:pathLst>
                                    <a:path w="494" h="504">
                                      <a:moveTo>
                                        <a:pt x="30" y="73"/>
                                      </a:moveTo>
                                      <a:lnTo>
                                        <a:pt x="46" y="89"/>
                                      </a:lnTo>
                                      <a:lnTo>
                                        <a:pt x="53" y="86"/>
                                      </a:lnTo>
                                      <a:lnTo>
                                        <a:pt x="64" y="103"/>
                                      </a:lnTo>
                                      <a:lnTo>
                                        <a:pt x="55" y="103"/>
                                      </a:lnTo>
                                      <a:lnTo>
                                        <a:pt x="46" y="126"/>
                                      </a:lnTo>
                                      <a:lnTo>
                                        <a:pt x="68" y="164"/>
                                      </a:lnTo>
                                      <a:lnTo>
                                        <a:pt x="84" y="168"/>
                                      </a:lnTo>
                                      <a:lnTo>
                                        <a:pt x="82" y="403"/>
                                      </a:lnTo>
                                      <a:lnTo>
                                        <a:pt x="84" y="461"/>
                                      </a:lnTo>
                                      <a:lnTo>
                                        <a:pt x="413" y="448"/>
                                      </a:lnTo>
                                      <a:lnTo>
                                        <a:pt x="417" y="482"/>
                                      </a:lnTo>
                                      <a:lnTo>
                                        <a:pt x="402" y="504"/>
                                      </a:lnTo>
                                      <a:lnTo>
                                        <a:pt x="453" y="501"/>
                                      </a:lnTo>
                                      <a:lnTo>
                                        <a:pt x="462" y="482"/>
                                      </a:lnTo>
                                      <a:lnTo>
                                        <a:pt x="462" y="461"/>
                                      </a:lnTo>
                                      <a:lnTo>
                                        <a:pt x="475" y="445"/>
                                      </a:lnTo>
                                      <a:lnTo>
                                        <a:pt x="477" y="428"/>
                                      </a:lnTo>
                                      <a:lnTo>
                                        <a:pt x="490" y="427"/>
                                      </a:lnTo>
                                      <a:lnTo>
                                        <a:pt x="494" y="392"/>
                                      </a:lnTo>
                                      <a:lnTo>
                                        <a:pt x="476" y="388"/>
                                      </a:lnTo>
                                      <a:lnTo>
                                        <a:pt x="464" y="363"/>
                                      </a:lnTo>
                                      <a:lnTo>
                                        <a:pt x="446" y="302"/>
                                      </a:lnTo>
                                      <a:lnTo>
                                        <a:pt x="426" y="294"/>
                                      </a:lnTo>
                                      <a:lnTo>
                                        <a:pt x="402" y="271"/>
                                      </a:lnTo>
                                      <a:lnTo>
                                        <a:pt x="393" y="240"/>
                                      </a:lnTo>
                                      <a:lnTo>
                                        <a:pt x="408" y="192"/>
                                      </a:lnTo>
                                      <a:lnTo>
                                        <a:pt x="396" y="182"/>
                                      </a:lnTo>
                                      <a:lnTo>
                                        <a:pt x="367" y="182"/>
                                      </a:lnTo>
                                      <a:lnTo>
                                        <a:pt x="361" y="153"/>
                                      </a:lnTo>
                                      <a:lnTo>
                                        <a:pt x="315" y="94"/>
                                      </a:lnTo>
                                      <a:lnTo>
                                        <a:pt x="303" y="46"/>
                                      </a:lnTo>
                                      <a:lnTo>
                                        <a:pt x="308" y="27"/>
                                      </a:lnTo>
                                      <a:lnTo>
                                        <a:pt x="287" y="0"/>
                                      </a:lnTo>
                                      <a:lnTo>
                                        <a:pt x="0" y="8"/>
                                      </a:lnTo>
                                      <a:lnTo>
                                        <a:pt x="30" y="73"/>
                                      </a:lnTo>
                                      <a:lnTo>
                                        <a:pt x="30" y="73"/>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91" name="Freeform 221">
                                  <a:extLst>
                                    <a:ext uri="{FF2B5EF4-FFF2-40B4-BE49-F238E27FC236}">
                                      <a16:creationId xmlns:a16="http://schemas.microsoft.com/office/drawing/2014/main" id="{A6C93079-3DB6-4E0E-A39A-8E62FBD54CC2}"/>
                                    </a:ext>
                                  </a:extLst>
                                </p:cNvPr>
                                <p:cNvSpPr>
                                  <a:spLocks/>
                                </p:cNvSpPr>
                                <p:nvPr/>
                              </p:nvSpPr>
                              <p:spPr bwMode="auto">
                                <a:xfrm>
                                  <a:off x="5356860" y="2789237"/>
                                  <a:ext cx="495300" cy="655638"/>
                                </a:xfrm>
                                <a:custGeom>
                                  <a:avLst/>
                                  <a:gdLst/>
                                  <a:ahLst/>
                                  <a:cxnLst>
                                    <a:cxn ang="0">
                                      <a:pos x="0" y="75"/>
                                    </a:cxn>
                                    <a:cxn ang="0">
                                      <a:pos x="26" y="361"/>
                                    </a:cxn>
                                    <a:cxn ang="0">
                                      <a:pos x="65" y="366"/>
                                    </a:cxn>
                                    <a:cxn ang="0">
                                      <a:pos x="112" y="399"/>
                                    </a:cxn>
                                    <a:cxn ang="0">
                                      <a:pos x="145" y="397"/>
                                    </a:cxn>
                                    <a:cxn ang="0">
                                      <a:pos x="161" y="385"/>
                                    </a:cxn>
                                    <a:cxn ang="0">
                                      <a:pos x="198" y="413"/>
                                    </a:cxn>
                                    <a:cxn ang="0">
                                      <a:pos x="220" y="389"/>
                                    </a:cxn>
                                    <a:cxn ang="0">
                                      <a:pos x="225" y="344"/>
                                    </a:cxn>
                                    <a:cxn ang="0">
                                      <a:pos x="239" y="353"/>
                                    </a:cxn>
                                    <a:cxn ang="0">
                                      <a:pos x="247" y="316"/>
                                    </a:cxn>
                                    <a:cxn ang="0">
                                      <a:pos x="299" y="262"/>
                                    </a:cxn>
                                    <a:cxn ang="0">
                                      <a:pos x="308" y="173"/>
                                    </a:cxn>
                                    <a:cxn ang="0">
                                      <a:pos x="302" y="154"/>
                                    </a:cxn>
                                    <a:cxn ang="0">
                                      <a:pos x="312" y="145"/>
                                    </a:cxn>
                                    <a:cxn ang="0">
                                      <a:pos x="292" y="0"/>
                                    </a:cxn>
                                    <a:cxn ang="0">
                                      <a:pos x="239" y="33"/>
                                    </a:cxn>
                                    <a:cxn ang="0">
                                      <a:pos x="212" y="67"/>
                                    </a:cxn>
                                    <a:cxn ang="0">
                                      <a:pos x="193" y="69"/>
                                    </a:cxn>
                                    <a:cxn ang="0">
                                      <a:pos x="163" y="88"/>
                                    </a:cxn>
                                    <a:cxn ang="0">
                                      <a:pos x="95" y="60"/>
                                    </a:cxn>
                                    <a:cxn ang="0">
                                      <a:pos x="0" y="75"/>
                                    </a:cxn>
                                    <a:cxn ang="0">
                                      <a:pos x="0" y="75"/>
                                    </a:cxn>
                                  </a:cxnLst>
                                  <a:rect l="0" t="0" r="r" b="b"/>
                                  <a:pathLst>
                                    <a:path w="312" h="413">
                                      <a:moveTo>
                                        <a:pt x="0" y="75"/>
                                      </a:moveTo>
                                      <a:lnTo>
                                        <a:pt x="26" y="361"/>
                                      </a:lnTo>
                                      <a:lnTo>
                                        <a:pt x="65" y="366"/>
                                      </a:lnTo>
                                      <a:lnTo>
                                        <a:pt x="112" y="399"/>
                                      </a:lnTo>
                                      <a:lnTo>
                                        <a:pt x="145" y="397"/>
                                      </a:lnTo>
                                      <a:lnTo>
                                        <a:pt x="161" y="385"/>
                                      </a:lnTo>
                                      <a:lnTo>
                                        <a:pt x="198" y="413"/>
                                      </a:lnTo>
                                      <a:lnTo>
                                        <a:pt x="220" y="389"/>
                                      </a:lnTo>
                                      <a:lnTo>
                                        <a:pt x="225" y="344"/>
                                      </a:lnTo>
                                      <a:lnTo>
                                        <a:pt x="239" y="353"/>
                                      </a:lnTo>
                                      <a:lnTo>
                                        <a:pt x="247" y="316"/>
                                      </a:lnTo>
                                      <a:lnTo>
                                        <a:pt x="299" y="262"/>
                                      </a:lnTo>
                                      <a:lnTo>
                                        <a:pt x="308" y="173"/>
                                      </a:lnTo>
                                      <a:lnTo>
                                        <a:pt x="302" y="154"/>
                                      </a:lnTo>
                                      <a:lnTo>
                                        <a:pt x="312" y="145"/>
                                      </a:lnTo>
                                      <a:lnTo>
                                        <a:pt x="292" y="0"/>
                                      </a:lnTo>
                                      <a:lnTo>
                                        <a:pt x="239" y="33"/>
                                      </a:lnTo>
                                      <a:lnTo>
                                        <a:pt x="212" y="67"/>
                                      </a:lnTo>
                                      <a:lnTo>
                                        <a:pt x="193" y="69"/>
                                      </a:lnTo>
                                      <a:lnTo>
                                        <a:pt x="163" y="88"/>
                                      </a:lnTo>
                                      <a:lnTo>
                                        <a:pt x="95" y="60"/>
                                      </a:lnTo>
                                      <a:lnTo>
                                        <a:pt x="0" y="75"/>
                                      </a:lnTo>
                                      <a:lnTo>
                                        <a:pt x="0" y="75"/>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92" name="Freeform 211">
                                  <a:extLst>
                                    <a:ext uri="{FF2B5EF4-FFF2-40B4-BE49-F238E27FC236}">
                                      <a16:creationId xmlns:a16="http://schemas.microsoft.com/office/drawing/2014/main" id="{00430416-2294-4D89-8EA0-15492A1C9ABB}"/>
                                    </a:ext>
                                  </a:extLst>
                                </p:cNvPr>
                                <p:cNvSpPr>
                                  <a:spLocks/>
                                </p:cNvSpPr>
                                <p:nvPr/>
                              </p:nvSpPr>
                              <p:spPr bwMode="auto">
                                <a:xfrm>
                                  <a:off x="5039360" y="2898775"/>
                                  <a:ext cx="365125" cy="735013"/>
                                </a:xfrm>
                                <a:custGeom>
                                  <a:avLst/>
                                  <a:gdLst/>
                                  <a:ahLst/>
                                  <a:cxnLst>
                                    <a:cxn ang="0">
                                      <a:pos x="8" y="463"/>
                                    </a:cxn>
                                    <a:cxn ang="0">
                                      <a:pos x="14" y="449"/>
                                    </a:cxn>
                                    <a:cxn ang="0">
                                      <a:pos x="58" y="446"/>
                                    </a:cxn>
                                    <a:cxn ang="0">
                                      <a:pos x="94" y="432"/>
                                    </a:cxn>
                                    <a:cxn ang="0">
                                      <a:pos x="131" y="406"/>
                                    </a:cxn>
                                    <a:cxn ang="0">
                                      <a:pos x="160" y="404"/>
                                    </a:cxn>
                                    <a:cxn ang="0">
                                      <a:pos x="194" y="337"/>
                                    </a:cxn>
                                    <a:cxn ang="0">
                                      <a:pos x="204" y="342"/>
                                    </a:cxn>
                                    <a:cxn ang="0">
                                      <a:pos x="230" y="319"/>
                                    </a:cxn>
                                    <a:cxn ang="0">
                                      <a:pos x="224" y="302"/>
                                    </a:cxn>
                                    <a:cxn ang="0">
                                      <a:pos x="226" y="292"/>
                                    </a:cxn>
                                    <a:cxn ang="0">
                                      <a:pos x="200" y="6"/>
                                    </a:cxn>
                                    <a:cxn ang="0">
                                      <a:pos x="198" y="0"/>
                                    </a:cxn>
                                    <a:cxn ang="0">
                                      <a:pos x="61" y="19"/>
                                    </a:cxn>
                                    <a:cxn ang="0">
                                      <a:pos x="35" y="34"/>
                                    </a:cxn>
                                    <a:cxn ang="0">
                                      <a:pos x="12" y="26"/>
                                    </a:cxn>
                                    <a:cxn ang="0">
                                      <a:pos x="28" y="261"/>
                                    </a:cxn>
                                    <a:cxn ang="0">
                                      <a:pos x="25" y="309"/>
                                    </a:cxn>
                                    <a:cxn ang="0">
                                      <a:pos x="35" y="337"/>
                                    </a:cxn>
                                    <a:cxn ang="0">
                                      <a:pos x="23" y="390"/>
                                    </a:cxn>
                                    <a:cxn ang="0">
                                      <a:pos x="8" y="414"/>
                                    </a:cxn>
                                    <a:cxn ang="0">
                                      <a:pos x="0" y="452"/>
                                    </a:cxn>
                                    <a:cxn ang="0">
                                      <a:pos x="8" y="463"/>
                                    </a:cxn>
                                    <a:cxn ang="0">
                                      <a:pos x="8" y="463"/>
                                    </a:cxn>
                                  </a:cxnLst>
                                  <a:rect l="0" t="0" r="r" b="b"/>
                                  <a:pathLst>
                                    <a:path w="230" h="463">
                                      <a:moveTo>
                                        <a:pt x="8" y="463"/>
                                      </a:moveTo>
                                      <a:lnTo>
                                        <a:pt x="14" y="449"/>
                                      </a:lnTo>
                                      <a:lnTo>
                                        <a:pt x="58" y="446"/>
                                      </a:lnTo>
                                      <a:lnTo>
                                        <a:pt x="94" y="432"/>
                                      </a:lnTo>
                                      <a:lnTo>
                                        <a:pt x="131" y="406"/>
                                      </a:lnTo>
                                      <a:lnTo>
                                        <a:pt x="160" y="404"/>
                                      </a:lnTo>
                                      <a:lnTo>
                                        <a:pt x="194" y="337"/>
                                      </a:lnTo>
                                      <a:lnTo>
                                        <a:pt x="204" y="342"/>
                                      </a:lnTo>
                                      <a:lnTo>
                                        <a:pt x="230" y="319"/>
                                      </a:lnTo>
                                      <a:lnTo>
                                        <a:pt x="224" y="302"/>
                                      </a:lnTo>
                                      <a:lnTo>
                                        <a:pt x="226" y="292"/>
                                      </a:lnTo>
                                      <a:lnTo>
                                        <a:pt x="200" y="6"/>
                                      </a:lnTo>
                                      <a:lnTo>
                                        <a:pt x="198" y="0"/>
                                      </a:lnTo>
                                      <a:lnTo>
                                        <a:pt x="61" y="19"/>
                                      </a:lnTo>
                                      <a:lnTo>
                                        <a:pt x="35" y="34"/>
                                      </a:lnTo>
                                      <a:lnTo>
                                        <a:pt x="12" y="26"/>
                                      </a:lnTo>
                                      <a:lnTo>
                                        <a:pt x="28" y="261"/>
                                      </a:lnTo>
                                      <a:lnTo>
                                        <a:pt x="25" y="309"/>
                                      </a:lnTo>
                                      <a:lnTo>
                                        <a:pt x="35" y="337"/>
                                      </a:lnTo>
                                      <a:lnTo>
                                        <a:pt x="23" y="390"/>
                                      </a:lnTo>
                                      <a:lnTo>
                                        <a:pt x="8" y="414"/>
                                      </a:lnTo>
                                      <a:lnTo>
                                        <a:pt x="0" y="452"/>
                                      </a:lnTo>
                                      <a:lnTo>
                                        <a:pt x="8" y="463"/>
                                      </a:lnTo>
                                      <a:lnTo>
                                        <a:pt x="8" y="463"/>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93" name="Freeform 208">
                                  <a:extLst>
                                    <a:ext uri="{FF2B5EF4-FFF2-40B4-BE49-F238E27FC236}">
                                      <a16:creationId xmlns:a16="http://schemas.microsoft.com/office/drawing/2014/main" id="{281E3CFA-33E0-46CE-BE01-23378E533638}"/>
                                    </a:ext>
                                  </a:extLst>
                                </p:cNvPr>
                                <p:cNvSpPr>
                                  <a:spLocks/>
                                </p:cNvSpPr>
                                <p:nvPr/>
                              </p:nvSpPr>
                              <p:spPr bwMode="auto">
                                <a:xfrm>
                                  <a:off x="5136197" y="2201862"/>
                                  <a:ext cx="455613" cy="727075"/>
                                </a:xfrm>
                                <a:custGeom>
                                  <a:avLst/>
                                  <a:gdLst/>
                                  <a:ahLst/>
                                  <a:cxnLst>
                                    <a:cxn ang="0">
                                      <a:pos x="32" y="380"/>
                                    </a:cxn>
                                    <a:cxn ang="0">
                                      <a:pos x="28" y="304"/>
                                    </a:cxn>
                                    <a:cxn ang="0">
                                      <a:pos x="4" y="248"/>
                                    </a:cxn>
                                    <a:cxn ang="0">
                                      <a:pos x="14" y="131"/>
                                    </a:cxn>
                                    <a:cxn ang="0">
                                      <a:pos x="55" y="70"/>
                                    </a:cxn>
                                    <a:cxn ang="0">
                                      <a:pos x="53" y="115"/>
                                    </a:cxn>
                                    <a:cxn ang="0">
                                      <a:pos x="66" y="106"/>
                                    </a:cxn>
                                    <a:cxn ang="0">
                                      <a:pos x="66" y="69"/>
                                    </a:cxn>
                                    <a:cxn ang="0">
                                      <a:pos x="81" y="47"/>
                                    </a:cxn>
                                    <a:cxn ang="0">
                                      <a:pos x="86" y="7"/>
                                    </a:cxn>
                                    <a:cxn ang="0">
                                      <a:pos x="101" y="0"/>
                                    </a:cxn>
                                    <a:cxn ang="0">
                                      <a:pos x="187" y="36"/>
                                    </a:cxn>
                                    <a:cxn ang="0">
                                      <a:pos x="195" y="66"/>
                                    </a:cxn>
                                    <a:cxn ang="0">
                                      <a:pos x="207" y="94"/>
                                    </a:cxn>
                                    <a:cxn ang="0">
                                      <a:pos x="209" y="143"/>
                                    </a:cxn>
                                    <a:cxn ang="0">
                                      <a:pos x="179" y="187"/>
                                    </a:cxn>
                                    <a:cxn ang="0">
                                      <a:pos x="178" y="220"/>
                                    </a:cxn>
                                    <a:cxn ang="0">
                                      <a:pos x="195" y="231"/>
                                    </a:cxn>
                                    <a:cxn ang="0">
                                      <a:pos x="218" y="185"/>
                                    </a:cxn>
                                    <a:cxn ang="0">
                                      <a:pos x="241" y="170"/>
                                    </a:cxn>
                                    <a:cxn ang="0">
                                      <a:pos x="257" y="179"/>
                                    </a:cxn>
                                    <a:cxn ang="0">
                                      <a:pos x="287" y="280"/>
                                    </a:cxn>
                                    <a:cxn ang="0">
                                      <a:pos x="266" y="324"/>
                                    </a:cxn>
                                    <a:cxn ang="0">
                                      <a:pos x="261" y="355"/>
                                    </a:cxn>
                                    <a:cxn ang="0">
                                      <a:pos x="249" y="364"/>
                                    </a:cxn>
                                    <a:cxn ang="0">
                                      <a:pos x="249" y="392"/>
                                    </a:cxn>
                                    <a:cxn ang="0">
                                      <a:pos x="234" y="430"/>
                                    </a:cxn>
                                    <a:cxn ang="0">
                                      <a:pos x="139" y="445"/>
                                    </a:cxn>
                                    <a:cxn ang="0">
                                      <a:pos x="137" y="439"/>
                                    </a:cxn>
                                    <a:cxn ang="0">
                                      <a:pos x="0" y="458"/>
                                    </a:cxn>
                                    <a:cxn ang="0">
                                      <a:pos x="32" y="380"/>
                                    </a:cxn>
                                    <a:cxn ang="0">
                                      <a:pos x="32" y="380"/>
                                    </a:cxn>
                                  </a:cxnLst>
                                  <a:rect l="0" t="0" r="r" b="b"/>
                                  <a:pathLst>
                                    <a:path w="287" h="458">
                                      <a:moveTo>
                                        <a:pt x="32" y="380"/>
                                      </a:moveTo>
                                      <a:lnTo>
                                        <a:pt x="28" y="304"/>
                                      </a:lnTo>
                                      <a:lnTo>
                                        <a:pt x="4" y="248"/>
                                      </a:lnTo>
                                      <a:lnTo>
                                        <a:pt x="14" y="131"/>
                                      </a:lnTo>
                                      <a:lnTo>
                                        <a:pt x="55" y="70"/>
                                      </a:lnTo>
                                      <a:lnTo>
                                        <a:pt x="53" y="115"/>
                                      </a:lnTo>
                                      <a:lnTo>
                                        <a:pt x="66" y="106"/>
                                      </a:lnTo>
                                      <a:lnTo>
                                        <a:pt x="66" y="69"/>
                                      </a:lnTo>
                                      <a:lnTo>
                                        <a:pt x="81" y="47"/>
                                      </a:lnTo>
                                      <a:lnTo>
                                        <a:pt x="86" y="7"/>
                                      </a:lnTo>
                                      <a:lnTo>
                                        <a:pt x="101" y="0"/>
                                      </a:lnTo>
                                      <a:lnTo>
                                        <a:pt x="187" y="36"/>
                                      </a:lnTo>
                                      <a:lnTo>
                                        <a:pt x="195" y="66"/>
                                      </a:lnTo>
                                      <a:lnTo>
                                        <a:pt x="207" y="94"/>
                                      </a:lnTo>
                                      <a:lnTo>
                                        <a:pt x="209" y="143"/>
                                      </a:lnTo>
                                      <a:lnTo>
                                        <a:pt x="179" y="187"/>
                                      </a:lnTo>
                                      <a:lnTo>
                                        <a:pt x="178" y="220"/>
                                      </a:lnTo>
                                      <a:lnTo>
                                        <a:pt x="195" y="231"/>
                                      </a:lnTo>
                                      <a:lnTo>
                                        <a:pt x="218" y="185"/>
                                      </a:lnTo>
                                      <a:lnTo>
                                        <a:pt x="241" y="170"/>
                                      </a:lnTo>
                                      <a:lnTo>
                                        <a:pt x="257" y="179"/>
                                      </a:lnTo>
                                      <a:lnTo>
                                        <a:pt x="287" y="280"/>
                                      </a:lnTo>
                                      <a:lnTo>
                                        <a:pt x="266" y="324"/>
                                      </a:lnTo>
                                      <a:lnTo>
                                        <a:pt x="261" y="355"/>
                                      </a:lnTo>
                                      <a:lnTo>
                                        <a:pt x="249" y="364"/>
                                      </a:lnTo>
                                      <a:lnTo>
                                        <a:pt x="249" y="392"/>
                                      </a:lnTo>
                                      <a:lnTo>
                                        <a:pt x="234" y="430"/>
                                      </a:lnTo>
                                      <a:lnTo>
                                        <a:pt x="139" y="445"/>
                                      </a:lnTo>
                                      <a:lnTo>
                                        <a:pt x="137" y="439"/>
                                      </a:lnTo>
                                      <a:lnTo>
                                        <a:pt x="0" y="458"/>
                                      </a:lnTo>
                                      <a:lnTo>
                                        <a:pt x="32" y="380"/>
                                      </a:lnTo>
                                      <a:lnTo>
                                        <a:pt x="32" y="380"/>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94" name="Freeform 921">
                                  <a:extLst>
                                    <a:ext uri="{FF2B5EF4-FFF2-40B4-BE49-F238E27FC236}">
                                      <a16:creationId xmlns:a16="http://schemas.microsoft.com/office/drawing/2014/main" id="{8D26922A-4E94-40DC-BB2F-6296F7F3A452}"/>
                                    </a:ext>
                                  </a:extLst>
                                </p:cNvPr>
                                <p:cNvSpPr>
                                  <a:spLocks/>
                                </p:cNvSpPr>
                                <p:nvPr/>
                              </p:nvSpPr>
                              <p:spPr bwMode="auto">
                                <a:xfrm>
                                  <a:off x="4702810" y="1952625"/>
                                  <a:ext cx="671513" cy="403225"/>
                                </a:xfrm>
                                <a:custGeom>
                                  <a:avLst/>
                                  <a:gdLst/>
                                  <a:ahLst/>
                                  <a:cxnLst>
                                    <a:cxn ang="0">
                                      <a:pos x="153" y="167"/>
                                    </a:cxn>
                                    <a:cxn ang="0">
                                      <a:pos x="158" y="182"/>
                                    </a:cxn>
                                    <a:cxn ang="0">
                                      <a:pos x="172" y="187"/>
                                    </a:cxn>
                                    <a:cxn ang="0">
                                      <a:pos x="193" y="254"/>
                                    </a:cxn>
                                    <a:cxn ang="0">
                                      <a:pos x="230" y="162"/>
                                    </a:cxn>
                                    <a:cxn ang="0">
                                      <a:pos x="250" y="165"/>
                                    </a:cxn>
                                    <a:cxn ang="0">
                                      <a:pos x="274" y="151"/>
                                    </a:cxn>
                                    <a:cxn ang="0">
                                      <a:pos x="314" y="151"/>
                                    </a:cxn>
                                    <a:cxn ang="0">
                                      <a:pos x="328" y="129"/>
                                    </a:cxn>
                                    <a:cxn ang="0">
                                      <a:pos x="407" y="132"/>
                                    </a:cxn>
                                    <a:cxn ang="0">
                                      <a:pos x="423" y="118"/>
                                    </a:cxn>
                                    <a:cxn ang="0">
                                      <a:pos x="397" y="83"/>
                                    </a:cxn>
                                    <a:cxn ang="0">
                                      <a:pos x="349" y="84"/>
                                    </a:cxn>
                                    <a:cxn ang="0">
                                      <a:pos x="310" y="78"/>
                                    </a:cxn>
                                    <a:cxn ang="0">
                                      <a:pos x="261" y="78"/>
                                    </a:cxn>
                                    <a:cxn ang="0">
                                      <a:pos x="244" y="108"/>
                                    </a:cxn>
                                    <a:cxn ang="0">
                                      <a:pos x="220" y="90"/>
                                    </a:cxn>
                                    <a:cxn ang="0">
                                      <a:pos x="194" y="94"/>
                                    </a:cxn>
                                    <a:cxn ang="0">
                                      <a:pos x="185" y="62"/>
                                    </a:cxn>
                                    <a:cxn ang="0">
                                      <a:pos x="129" y="58"/>
                                    </a:cxn>
                                    <a:cxn ang="0">
                                      <a:pos x="123" y="47"/>
                                    </a:cxn>
                                    <a:cxn ang="0">
                                      <a:pos x="147" y="14"/>
                                    </a:cxn>
                                    <a:cxn ang="0">
                                      <a:pos x="168" y="13"/>
                                    </a:cxn>
                                    <a:cxn ang="0">
                                      <a:pos x="147" y="0"/>
                                    </a:cxn>
                                    <a:cxn ang="0">
                                      <a:pos x="116" y="10"/>
                                    </a:cxn>
                                    <a:cxn ang="0">
                                      <a:pos x="65" y="72"/>
                                    </a:cxn>
                                    <a:cxn ang="0">
                                      <a:pos x="39" y="78"/>
                                    </a:cxn>
                                    <a:cxn ang="0">
                                      <a:pos x="0" y="109"/>
                                    </a:cxn>
                                    <a:cxn ang="0">
                                      <a:pos x="153" y="167"/>
                                    </a:cxn>
                                    <a:cxn ang="0">
                                      <a:pos x="153" y="167"/>
                                    </a:cxn>
                                  </a:cxnLst>
                                  <a:rect l="0" t="0" r="r" b="b"/>
                                  <a:pathLst>
                                    <a:path w="423" h="254">
                                      <a:moveTo>
                                        <a:pt x="153" y="167"/>
                                      </a:moveTo>
                                      <a:lnTo>
                                        <a:pt x="158" y="182"/>
                                      </a:lnTo>
                                      <a:lnTo>
                                        <a:pt x="172" y="187"/>
                                      </a:lnTo>
                                      <a:lnTo>
                                        <a:pt x="193" y="254"/>
                                      </a:lnTo>
                                      <a:lnTo>
                                        <a:pt x="230" y="162"/>
                                      </a:lnTo>
                                      <a:lnTo>
                                        <a:pt x="250" y="165"/>
                                      </a:lnTo>
                                      <a:lnTo>
                                        <a:pt x="274" y="151"/>
                                      </a:lnTo>
                                      <a:lnTo>
                                        <a:pt x="314" y="151"/>
                                      </a:lnTo>
                                      <a:lnTo>
                                        <a:pt x="328" y="129"/>
                                      </a:lnTo>
                                      <a:lnTo>
                                        <a:pt x="407" y="132"/>
                                      </a:lnTo>
                                      <a:lnTo>
                                        <a:pt x="423" y="118"/>
                                      </a:lnTo>
                                      <a:lnTo>
                                        <a:pt x="397" y="83"/>
                                      </a:lnTo>
                                      <a:lnTo>
                                        <a:pt x="349" y="84"/>
                                      </a:lnTo>
                                      <a:lnTo>
                                        <a:pt x="310" y="78"/>
                                      </a:lnTo>
                                      <a:lnTo>
                                        <a:pt x="261" y="78"/>
                                      </a:lnTo>
                                      <a:lnTo>
                                        <a:pt x="244" y="108"/>
                                      </a:lnTo>
                                      <a:lnTo>
                                        <a:pt x="220" y="90"/>
                                      </a:lnTo>
                                      <a:lnTo>
                                        <a:pt x="194" y="94"/>
                                      </a:lnTo>
                                      <a:lnTo>
                                        <a:pt x="185" y="62"/>
                                      </a:lnTo>
                                      <a:lnTo>
                                        <a:pt x="129" y="58"/>
                                      </a:lnTo>
                                      <a:lnTo>
                                        <a:pt x="123" y="47"/>
                                      </a:lnTo>
                                      <a:lnTo>
                                        <a:pt x="147" y="14"/>
                                      </a:lnTo>
                                      <a:lnTo>
                                        <a:pt x="168" y="13"/>
                                      </a:lnTo>
                                      <a:lnTo>
                                        <a:pt x="147" y="0"/>
                                      </a:lnTo>
                                      <a:lnTo>
                                        <a:pt x="116" y="10"/>
                                      </a:lnTo>
                                      <a:lnTo>
                                        <a:pt x="65" y="72"/>
                                      </a:lnTo>
                                      <a:lnTo>
                                        <a:pt x="39" y="78"/>
                                      </a:lnTo>
                                      <a:lnTo>
                                        <a:pt x="0" y="109"/>
                                      </a:lnTo>
                                      <a:lnTo>
                                        <a:pt x="153" y="167"/>
                                      </a:lnTo>
                                      <a:lnTo>
                                        <a:pt x="153" y="167"/>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95" name="Freeform 210">
                                  <a:extLst>
                                    <a:ext uri="{FF2B5EF4-FFF2-40B4-BE49-F238E27FC236}">
                                      <a16:creationId xmlns:a16="http://schemas.microsoft.com/office/drawing/2014/main" id="{99505F92-B208-4BF0-BAC5-EC20165F96C5}"/>
                                    </a:ext>
                                  </a:extLst>
                                </p:cNvPr>
                                <p:cNvSpPr>
                                  <a:spLocks/>
                                </p:cNvSpPr>
                                <p:nvPr/>
                              </p:nvSpPr>
                              <p:spPr bwMode="auto">
                                <a:xfrm>
                                  <a:off x="4631372" y="2809875"/>
                                  <a:ext cx="463550" cy="977900"/>
                                </a:xfrm>
                                <a:custGeom>
                                  <a:avLst/>
                                  <a:gdLst/>
                                  <a:ahLst/>
                                  <a:cxnLst>
                                    <a:cxn ang="0">
                                      <a:pos x="5" y="252"/>
                                    </a:cxn>
                                    <a:cxn ang="0">
                                      <a:pos x="35" y="174"/>
                                    </a:cxn>
                                    <a:cxn ang="0">
                                      <a:pos x="26" y="145"/>
                                    </a:cxn>
                                    <a:cxn ang="0">
                                      <a:pos x="76" y="98"/>
                                    </a:cxn>
                                    <a:cxn ang="0">
                                      <a:pos x="85" y="64"/>
                                    </a:cxn>
                                    <a:cxn ang="0">
                                      <a:pos x="49" y="14"/>
                                    </a:cxn>
                                    <a:cxn ang="0">
                                      <a:pos x="244" y="0"/>
                                    </a:cxn>
                                    <a:cxn ang="0">
                                      <a:pos x="249" y="36"/>
                                    </a:cxn>
                                    <a:cxn ang="0">
                                      <a:pos x="269" y="82"/>
                                    </a:cxn>
                                    <a:cxn ang="0">
                                      <a:pos x="285" y="317"/>
                                    </a:cxn>
                                    <a:cxn ang="0">
                                      <a:pos x="282" y="365"/>
                                    </a:cxn>
                                    <a:cxn ang="0">
                                      <a:pos x="292" y="393"/>
                                    </a:cxn>
                                    <a:cxn ang="0">
                                      <a:pos x="280" y="446"/>
                                    </a:cxn>
                                    <a:cxn ang="0">
                                      <a:pos x="265" y="470"/>
                                    </a:cxn>
                                    <a:cxn ang="0">
                                      <a:pos x="257" y="508"/>
                                    </a:cxn>
                                    <a:cxn ang="0">
                                      <a:pos x="266" y="521"/>
                                    </a:cxn>
                                    <a:cxn ang="0">
                                      <a:pos x="258" y="543"/>
                                    </a:cxn>
                                    <a:cxn ang="0">
                                      <a:pos x="262" y="550"/>
                                    </a:cxn>
                                    <a:cxn ang="0">
                                      <a:pos x="239" y="561"/>
                                    </a:cxn>
                                    <a:cxn ang="0">
                                      <a:pos x="234" y="600"/>
                                    </a:cxn>
                                    <a:cxn ang="0">
                                      <a:pos x="200" y="588"/>
                                    </a:cxn>
                                    <a:cxn ang="0">
                                      <a:pos x="183" y="616"/>
                                    </a:cxn>
                                    <a:cxn ang="0">
                                      <a:pos x="173" y="613"/>
                                    </a:cxn>
                                    <a:cxn ang="0">
                                      <a:pos x="161" y="588"/>
                                    </a:cxn>
                                    <a:cxn ang="0">
                                      <a:pos x="143" y="527"/>
                                    </a:cxn>
                                    <a:cxn ang="0">
                                      <a:pos x="99" y="496"/>
                                    </a:cxn>
                                    <a:cxn ang="0">
                                      <a:pos x="90" y="465"/>
                                    </a:cxn>
                                    <a:cxn ang="0">
                                      <a:pos x="105" y="417"/>
                                    </a:cxn>
                                    <a:cxn ang="0">
                                      <a:pos x="93" y="407"/>
                                    </a:cxn>
                                    <a:cxn ang="0">
                                      <a:pos x="64" y="407"/>
                                    </a:cxn>
                                    <a:cxn ang="0">
                                      <a:pos x="58" y="378"/>
                                    </a:cxn>
                                    <a:cxn ang="0">
                                      <a:pos x="12" y="319"/>
                                    </a:cxn>
                                    <a:cxn ang="0">
                                      <a:pos x="0" y="271"/>
                                    </a:cxn>
                                    <a:cxn ang="0">
                                      <a:pos x="5" y="252"/>
                                    </a:cxn>
                                    <a:cxn ang="0">
                                      <a:pos x="5" y="252"/>
                                    </a:cxn>
                                  </a:cxnLst>
                                  <a:rect l="0" t="0" r="r" b="b"/>
                                  <a:pathLst>
                                    <a:path w="292" h="616">
                                      <a:moveTo>
                                        <a:pt x="5" y="252"/>
                                      </a:moveTo>
                                      <a:lnTo>
                                        <a:pt x="35" y="174"/>
                                      </a:lnTo>
                                      <a:lnTo>
                                        <a:pt x="26" y="145"/>
                                      </a:lnTo>
                                      <a:lnTo>
                                        <a:pt x="76" y="98"/>
                                      </a:lnTo>
                                      <a:lnTo>
                                        <a:pt x="85" y="64"/>
                                      </a:lnTo>
                                      <a:lnTo>
                                        <a:pt x="49" y="14"/>
                                      </a:lnTo>
                                      <a:lnTo>
                                        <a:pt x="244" y="0"/>
                                      </a:lnTo>
                                      <a:lnTo>
                                        <a:pt x="249" y="36"/>
                                      </a:lnTo>
                                      <a:lnTo>
                                        <a:pt x="269" y="82"/>
                                      </a:lnTo>
                                      <a:lnTo>
                                        <a:pt x="285" y="317"/>
                                      </a:lnTo>
                                      <a:lnTo>
                                        <a:pt x="282" y="365"/>
                                      </a:lnTo>
                                      <a:lnTo>
                                        <a:pt x="292" y="393"/>
                                      </a:lnTo>
                                      <a:lnTo>
                                        <a:pt x="280" y="446"/>
                                      </a:lnTo>
                                      <a:lnTo>
                                        <a:pt x="265" y="470"/>
                                      </a:lnTo>
                                      <a:lnTo>
                                        <a:pt x="257" y="508"/>
                                      </a:lnTo>
                                      <a:lnTo>
                                        <a:pt x="266" y="521"/>
                                      </a:lnTo>
                                      <a:lnTo>
                                        <a:pt x="258" y="543"/>
                                      </a:lnTo>
                                      <a:lnTo>
                                        <a:pt x="262" y="550"/>
                                      </a:lnTo>
                                      <a:lnTo>
                                        <a:pt x="239" y="561"/>
                                      </a:lnTo>
                                      <a:lnTo>
                                        <a:pt x="234" y="600"/>
                                      </a:lnTo>
                                      <a:lnTo>
                                        <a:pt x="200" y="588"/>
                                      </a:lnTo>
                                      <a:lnTo>
                                        <a:pt x="183" y="616"/>
                                      </a:lnTo>
                                      <a:lnTo>
                                        <a:pt x="173" y="613"/>
                                      </a:lnTo>
                                      <a:lnTo>
                                        <a:pt x="161" y="588"/>
                                      </a:lnTo>
                                      <a:lnTo>
                                        <a:pt x="143" y="527"/>
                                      </a:lnTo>
                                      <a:lnTo>
                                        <a:pt x="99" y="496"/>
                                      </a:lnTo>
                                      <a:lnTo>
                                        <a:pt x="90" y="465"/>
                                      </a:lnTo>
                                      <a:lnTo>
                                        <a:pt x="105" y="417"/>
                                      </a:lnTo>
                                      <a:lnTo>
                                        <a:pt x="93" y="407"/>
                                      </a:lnTo>
                                      <a:lnTo>
                                        <a:pt x="64" y="407"/>
                                      </a:lnTo>
                                      <a:lnTo>
                                        <a:pt x="58" y="378"/>
                                      </a:lnTo>
                                      <a:lnTo>
                                        <a:pt x="12" y="319"/>
                                      </a:lnTo>
                                      <a:lnTo>
                                        <a:pt x="0" y="271"/>
                                      </a:lnTo>
                                      <a:lnTo>
                                        <a:pt x="5" y="252"/>
                                      </a:lnTo>
                                      <a:lnTo>
                                        <a:pt x="5" y="252"/>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96" name="Freeform 923">
                                  <a:extLst>
                                    <a:ext uri="{FF2B5EF4-FFF2-40B4-BE49-F238E27FC236}">
                                      <a16:creationId xmlns:a16="http://schemas.microsoft.com/office/drawing/2014/main" id="{304F7E0F-0BC6-46E2-B7AD-F7502A0A62EC}"/>
                                    </a:ext>
                                  </a:extLst>
                                </p:cNvPr>
                                <p:cNvSpPr>
                                  <a:spLocks/>
                                </p:cNvSpPr>
                                <p:nvPr/>
                              </p:nvSpPr>
                              <p:spPr bwMode="auto">
                                <a:xfrm>
                                  <a:off x="4450397" y="2063750"/>
                                  <a:ext cx="623888" cy="768350"/>
                                </a:xfrm>
                                <a:custGeom>
                                  <a:avLst/>
                                  <a:gdLst/>
                                  <a:ahLst/>
                                  <a:cxnLst>
                                    <a:cxn ang="0">
                                      <a:pos x="10" y="185"/>
                                    </a:cxn>
                                    <a:cxn ang="0">
                                      <a:pos x="9" y="243"/>
                                    </a:cxn>
                                    <a:cxn ang="0">
                                      <a:pos x="57" y="279"/>
                                    </a:cxn>
                                    <a:cxn ang="0">
                                      <a:pos x="75" y="304"/>
                                    </a:cxn>
                                    <a:cxn ang="0">
                                      <a:pos x="114" y="338"/>
                                    </a:cxn>
                                    <a:cxn ang="0">
                                      <a:pos x="119" y="378"/>
                                    </a:cxn>
                                    <a:cxn ang="0">
                                      <a:pos x="127" y="433"/>
                                    </a:cxn>
                                    <a:cxn ang="0">
                                      <a:pos x="163" y="484"/>
                                    </a:cxn>
                                    <a:cxn ang="0">
                                      <a:pos x="358" y="470"/>
                                    </a:cxn>
                                    <a:cxn ang="0">
                                      <a:pos x="348" y="395"/>
                                    </a:cxn>
                                    <a:cxn ang="0">
                                      <a:pos x="365" y="282"/>
                                    </a:cxn>
                                    <a:cxn ang="0">
                                      <a:pos x="365" y="251"/>
                                    </a:cxn>
                                    <a:cxn ang="0">
                                      <a:pos x="393" y="162"/>
                                    </a:cxn>
                                    <a:cxn ang="0">
                                      <a:pos x="385" y="159"/>
                                    </a:cxn>
                                    <a:cxn ang="0">
                                      <a:pos x="367" y="210"/>
                                    </a:cxn>
                                    <a:cxn ang="0">
                                      <a:pos x="352" y="213"/>
                                    </a:cxn>
                                    <a:cxn ang="0">
                                      <a:pos x="345" y="235"/>
                                    </a:cxn>
                                    <a:cxn ang="0">
                                      <a:pos x="328" y="249"/>
                                    </a:cxn>
                                    <a:cxn ang="0">
                                      <a:pos x="340" y="202"/>
                                    </a:cxn>
                                    <a:cxn ang="0">
                                      <a:pos x="352" y="184"/>
                                    </a:cxn>
                                    <a:cxn ang="0">
                                      <a:pos x="331" y="117"/>
                                    </a:cxn>
                                    <a:cxn ang="0">
                                      <a:pos x="317" y="112"/>
                                    </a:cxn>
                                    <a:cxn ang="0">
                                      <a:pos x="312" y="97"/>
                                    </a:cxn>
                                    <a:cxn ang="0">
                                      <a:pos x="159" y="39"/>
                                    </a:cxn>
                                    <a:cxn ang="0">
                                      <a:pos x="140" y="28"/>
                                    </a:cxn>
                                    <a:cxn ang="0">
                                      <a:pos x="129" y="39"/>
                                    </a:cxn>
                                    <a:cxn ang="0">
                                      <a:pos x="126" y="36"/>
                                    </a:cxn>
                                    <a:cxn ang="0">
                                      <a:pos x="131" y="16"/>
                                    </a:cxn>
                                    <a:cxn ang="0">
                                      <a:pos x="135" y="3"/>
                                    </a:cxn>
                                    <a:cxn ang="0">
                                      <a:pos x="129" y="0"/>
                                    </a:cxn>
                                    <a:cxn ang="0">
                                      <a:pos x="67" y="31"/>
                                    </a:cxn>
                                    <a:cxn ang="0">
                                      <a:pos x="61" y="33"/>
                                    </a:cxn>
                                    <a:cxn ang="0">
                                      <a:pos x="48" y="25"/>
                                    </a:cxn>
                                    <a:cxn ang="0">
                                      <a:pos x="36" y="34"/>
                                    </a:cxn>
                                    <a:cxn ang="0">
                                      <a:pos x="39" y="90"/>
                                    </a:cxn>
                                    <a:cxn ang="0">
                                      <a:pos x="0" y="146"/>
                                    </a:cxn>
                                    <a:cxn ang="0">
                                      <a:pos x="10" y="185"/>
                                    </a:cxn>
                                    <a:cxn ang="0">
                                      <a:pos x="10" y="185"/>
                                    </a:cxn>
                                  </a:cxnLst>
                                  <a:rect l="0" t="0" r="r" b="b"/>
                                  <a:pathLst>
                                    <a:path w="393" h="484">
                                      <a:moveTo>
                                        <a:pt x="10" y="185"/>
                                      </a:moveTo>
                                      <a:lnTo>
                                        <a:pt x="9" y="243"/>
                                      </a:lnTo>
                                      <a:lnTo>
                                        <a:pt x="57" y="279"/>
                                      </a:lnTo>
                                      <a:lnTo>
                                        <a:pt x="75" y="304"/>
                                      </a:lnTo>
                                      <a:lnTo>
                                        <a:pt x="114" y="338"/>
                                      </a:lnTo>
                                      <a:lnTo>
                                        <a:pt x="119" y="378"/>
                                      </a:lnTo>
                                      <a:lnTo>
                                        <a:pt x="127" y="433"/>
                                      </a:lnTo>
                                      <a:lnTo>
                                        <a:pt x="163" y="484"/>
                                      </a:lnTo>
                                      <a:lnTo>
                                        <a:pt x="358" y="470"/>
                                      </a:lnTo>
                                      <a:lnTo>
                                        <a:pt x="348" y="395"/>
                                      </a:lnTo>
                                      <a:lnTo>
                                        <a:pt x="365" y="282"/>
                                      </a:lnTo>
                                      <a:lnTo>
                                        <a:pt x="365" y="251"/>
                                      </a:lnTo>
                                      <a:lnTo>
                                        <a:pt x="393" y="162"/>
                                      </a:lnTo>
                                      <a:lnTo>
                                        <a:pt x="385" y="159"/>
                                      </a:lnTo>
                                      <a:lnTo>
                                        <a:pt x="367" y="210"/>
                                      </a:lnTo>
                                      <a:lnTo>
                                        <a:pt x="352" y="213"/>
                                      </a:lnTo>
                                      <a:lnTo>
                                        <a:pt x="345" y="235"/>
                                      </a:lnTo>
                                      <a:lnTo>
                                        <a:pt x="328" y="249"/>
                                      </a:lnTo>
                                      <a:lnTo>
                                        <a:pt x="340" y="202"/>
                                      </a:lnTo>
                                      <a:lnTo>
                                        <a:pt x="352" y="184"/>
                                      </a:lnTo>
                                      <a:lnTo>
                                        <a:pt x="331" y="117"/>
                                      </a:lnTo>
                                      <a:lnTo>
                                        <a:pt x="317" y="112"/>
                                      </a:lnTo>
                                      <a:lnTo>
                                        <a:pt x="312" y="97"/>
                                      </a:lnTo>
                                      <a:lnTo>
                                        <a:pt x="159" y="39"/>
                                      </a:lnTo>
                                      <a:lnTo>
                                        <a:pt x="140" y="28"/>
                                      </a:lnTo>
                                      <a:lnTo>
                                        <a:pt x="129" y="39"/>
                                      </a:lnTo>
                                      <a:lnTo>
                                        <a:pt x="126" y="36"/>
                                      </a:lnTo>
                                      <a:lnTo>
                                        <a:pt x="131" y="16"/>
                                      </a:lnTo>
                                      <a:lnTo>
                                        <a:pt x="135" y="3"/>
                                      </a:lnTo>
                                      <a:lnTo>
                                        <a:pt x="129" y="0"/>
                                      </a:lnTo>
                                      <a:lnTo>
                                        <a:pt x="67" y="31"/>
                                      </a:lnTo>
                                      <a:lnTo>
                                        <a:pt x="61" y="33"/>
                                      </a:lnTo>
                                      <a:lnTo>
                                        <a:pt x="48" y="25"/>
                                      </a:lnTo>
                                      <a:lnTo>
                                        <a:pt x="36" y="34"/>
                                      </a:lnTo>
                                      <a:lnTo>
                                        <a:pt x="39" y="90"/>
                                      </a:lnTo>
                                      <a:lnTo>
                                        <a:pt x="0" y="146"/>
                                      </a:lnTo>
                                      <a:lnTo>
                                        <a:pt x="10" y="185"/>
                                      </a:lnTo>
                                      <a:lnTo>
                                        <a:pt x="10" y="185"/>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97" name="Freeform 203">
                                  <a:extLst>
                                    <a:ext uri="{FF2B5EF4-FFF2-40B4-BE49-F238E27FC236}">
                                      <a16:creationId xmlns:a16="http://schemas.microsoft.com/office/drawing/2014/main" id="{C90E2074-604D-4ED6-9A5F-B4C8F4C80185}"/>
                                    </a:ext>
                                  </a:extLst>
                                </p:cNvPr>
                                <p:cNvSpPr>
                                  <a:spLocks/>
                                </p:cNvSpPr>
                                <p:nvPr/>
                              </p:nvSpPr>
                              <p:spPr bwMode="auto">
                                <a:xfrm>
                                  <a:off x="4063047" y="2663825"/>
                                  <a:ext cx="703263" cy="546100"/>
                                </a:xfrm>
                                <a:custGeom>
                                  <a:avLst/>
                                  <a:gdLst/>
                                  <a:ahLst/>
                                  <a:cxnLst>
                                    <a:cxn ang="0">
                                      <a:pos x="1" y="33"/>
                                    </a:cxn>
                                    <a:cxn ang="0">
                                      <a:pos x="9" y="53"/>
                                    </a:cxn>
                                    <a:cxn ang="0">
                                      <a:pos x="4" y="72"/>
                                    </a:cxn>
                                    <a:cxn ang="0">
                                      <a:pos x="9" y="120"/>
                                    </a:cxn>
                                    <a:cxn ang="0">
                                      <a:pos x="30" y="188"/>
                                    </a:cxn>
                                    <a:cxn ang="0">
                                      <a:pos x="30" y="209"/>
                                    </a:cxn>
                                    <a:cxn ang="0">
                                      <a:pos x="44" y="241"/>
                                    </a:cxn>
                                    <a:cxn ang="0">
                                      <a:pos x="50" y="293"/>
                                    </a:cxn>
                                    <a:cxn ang="0">
                                      <a:pos x="46" y="308"/>
                                    </a:cxn>
                                    <a:cxn ang="0">
                                      <a:pos x="55" y="325"/>
                                    </a:cxn>
                                    <a:cxn ang="0">
                                      <a:pos x="342" y="317"/>
                                    </a:cxn>
                                    <a:cxn ang="0">
                                      <a:pos x="363" y="344"/>
                                    </a:cxn>
                                    <a:cxn ang="0">
                                      <a:pos x="393" y="266"/>
                                    </a:cxn>
                                    <a:cxn ang="0">
                                      <a:pos x="384" y="237"/>
                                    </a:cxn>
                                    <a:cxn ang="0">
                                      <a:pos x="434" y="190"/>
                                    </a:cxn>
                                    <a:cxn ang="0">
                                      <a:pos x="443" y="156"/>
                                    </a:cxn>
                                    <a:cxn ang="0">
                                      <a:pos x="407" y="106"/>
                                    </a:cxn>
                                    <a:cxn ang="0">
                                      <a:pos x="371" y="55"/>
                                    </a:cxn>
                                    <a:cxn ang="0">
                                      <a:pos x="363" y="0"/>
                                    </a:cxn>
                                    <a:cxn ang="0">
                                      <a:pos x="10" y="8"/>
                                    </a:cxn>
                                    <a:cxn ang="0">
                                      <a:pos x="0" y="6"/>
                                    </a:cxn>
                                    <a:cxn ang="0">
                                      <a:pos x="1" y="33"/>
                                    </a:cxn>
                                    <a:cxn ang="0">
                                      <a:pos x="1" y="33"/>
                                    </a:cxn>
                                  </a:cxnLst>
                                  <a:rect l="0" t="0" r="r" b="b"/>
                                  <a:pathLst>
                                    <a:path w="443" h="344">
                                      <a:moveTo>
                                        <a:pt x="1" y="33"/>
                                      </a:moveTo>
                                      <a:lnTo>
                                        <a:pt x="9" y="53"/>
                                      </a:lnTo>
                                      <a:lnTo>
                                        <a:pt x="4" y="72"/>
                                      </a:lnTo>
                                      <a:lnTo>
                                        <a:pt x="9" y="120"/>
                                      </a:lnTo>
                                      <a:lnTo>
                                        <a:pt x="30" y="188"/>
                                      </a:lnTo>
                                      <a:lnTo>
                                        <a:pt x="30" y="209"/>
                                      </a:lnTo>
                                      <a:lnTo>
                                        <a:pt x="44" y="241"/>
                                      </a:lnTo>
                                      <a:lnTo>
                                        <a:pt x="50" y="293"/>
                                      </a:lnTo>
                                      <a:lnTo>
                                        <a:pt x="46" y="308"/>
                                      </a:lnTo>
                                      <a:lnTo>
                                        <a:pt x="55" y="325"/>
                                      </a:lnTo>
                                      <a:lnTo>
                                        <a:pt x="342" y="317"/>
                                      </a:lnTo>
                                      <a:lnTo>
                                        <a:pt x="363" y="344"/>
                                      </a:lnTo>
                                      <a:lnTo>
                                        <a:pt x="393" y="266"/>
                                      </a:lnTo>
                                      <a:lnTo>
                                        <a:pt x="384" y="237"/>
                                      </a:lnTo>
                                      <a:lnTo>
                                        <a:pt x="434" y="190"/>
                                      </a:lnTo>
                                      <a:lnTo>
                                        <a:pt x="443" y="156"/>
                                      </a:lnTo>
                                      <a:lnTo>
                                        <a:pt x="407" y="106"/>
                                      </a:lnTo>
                                      <a:lnTo>
                                        <a:pt x="371" y="55"/>
                                      </a:lnTo>
                                      <a:lnTo>
                                        <a:pt x="363" y="0"/>
                                      </a:lnTo>
                                      <a:lnTo>
                                        <a:pt x="10" y="8"/>
                                      </a:lnTo>
                                      <a:lnTo>
                                        <a:pt x="0" y="6"/>
                                      </a:lnTo>
                                      <a:lnTo>
                                        <a:pt x="1" y="33"/>
                                      </a:lnTo>
                                      <a:lnTo>
                                        <a:pt x="1" y="33"/>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98" name="Freeform 202">
                                  <a:extLst>
                                    <a:ext uri="{FF2B5EF4-FFF2-40B4-BE49-F238E27FC236}">
                                      <a16:creationId xmlns:a16="http://schemas.microsoft.com/office/drawing/2014/main" id="{FC6360D7-4065-4F00-A4D0-AB708151C9CB}"/>
                                    </a:ext>
                                  </a:extLst>
                                </p:cNvPr>
                                <p:cNvSpPr>
                                  <a:spLocks/>
                                </p:cNvSpPr>
                                <p:nvPr/>
                              </p:nvSpPr>
                              <p:spPr bwMode="auto">
                                <a:xfrm>
                                  <a:off x="4009072" y="1671637"/>
                                  <a:ext cx="768350" cy="1004888"/>
                                </a:xfrm>
                                <a:custGeom>
                                  <a:avLst/>
                                  <a:gdLst/>
                                  <a:ahLst/>
                                  <a:cxnLst>
                                    <a:cxn ang="0">
                                      <a:pos x="3" y="120"/>
                                    </a:cxn>
                                    <a:cxn ang="0">
                                      <a:pos x="22" y="194"/>
                                    </a:cxn>
                                    <a:cxn ang="0">
                                      <a:pos x="25" y="288"/>
                                    </a:cxn>
                                    <a:cxn ang="0">
                                      <a:pos x="38" y="364"/>
                                    </a:cxn>
                                    <a:cxn ang="0">
                                      <a:pos x="21" y="403"/>
                                    </a:cxn>
                                    <a:cxn ang="0">
                                      <a:pos x="46" y="431"/>
                                    </a:cxn>
                                    <a:cxn ang="0">
                                      <a:pos x="44" y="633"/>
                                    </a:cxn>
                                    <a:cxn ang="0">
                                      <a:pos x="397" y="625"/>
                                    </a:cxn>
                                    <a:cxn ang="0">
                                      <a:pos x="392" y="585"/>
                                    </a:cxn>
                                    <a:cxn ang="0">
                                      <a:pos x="353" y="551"/>
                                    </a:cxn>
                                    <a:cxn ang="0">
                                      <a:pos x="335" y="526"/>
                                    </a:cxn>
                                    <a:cxn ang="0">
                                      <a:pos x="287" y="490"/>
                                    </a:cxn>
                                    <a:cxn ang="0">
                                      <a:pos x="288" y="432"/>
                                    </a:cxn>
                                    <a:cxn ang="0">
                                      <a:pos x="278" y="393"/>
                                    </a:cxn>
                                    <a:cxn ang="0">
                                      <a:pos x="317" y="337"/>
                                    </a:cxn>
                                    <a:cxn ang="0">
                                      <a:pos x="314" y="281"/>
                                    </a:cxn>
                                    <a:cxn ang="0">
                                      <a:pos x="379" y="224"/>
                                    </a:cxn>
                                    <a:cxn ang="0">
                                      <a:pos x="394" y="191"/>
                                    </a:cxn>
                                    <a:cxn ang="0">
                                      <a:pos x="484" y="135"/>
                                    </a:cxn>
                                    <a:cxn ang="0">
                                      <a:pos x="444" y="115"/>
                                    </a:cxn>
                                    <a:cxn ang="0">
                                      <a:pos x="409" y="120"/>
                                    </a:cxn>
                                    <a:cxn ang="0">
                                      <a:pos x="401" y="104"/>
                                    </a:cxn>
                                    <a:cxn ang="0">
                                      <a:pos x="336" y="103"/>
                                    </a:cxn>
                                    <a:cxn ang="0">
                                      <a:pos x="294" y="87"/>
                                    </a:cxn>
                                    <a:cxn ang="0">
                                      <a:pos x="204" y="76"/>
                                    </a:cxn>
                                    <a:cxn ang="0">
                                      <a:pos x="192" y="58"/>
                                    </a:cxn>
                                    <a:cxn ang="0">
                                      <a:pos x="155" y="40"/>
                                    </a:cxn>
                                    <a:cxn ang="0">
                                      <a:pos x="149" y="0"/>
                                    </a:cxn>
                                    <a:cxn ang="0">
                                      <a:pos x="127" y="0"/>
                                    </a:cxn>
                                    <a:cxn ang="0">
                                      <a:pos x="127" y="30"/>
                                    </a:cxn>
                                    <a:cxn ang="0">
                                      <a:pos x="0" y="30"/>
                                    </a:cxn>
                                    <a:cxn ang="0">
                                      <a:pos x="3" y="120"/>
                                    </a:cxn>
                                    <a:cxn ang="0">
                                      <a:pos x="3" y="120"/>
                                    </a:cxn>
                                  </a:cxnLst>
                                  <a:rect l="0" t="0" r="r" b="b"/>
                                  <a:pathLst>
                                    <a:path w="484" h="633">
                                      <a:moveTo>
                                        <a:pt x="3" y="120"/>
                                      </a:moveTo>
                                      <a:lnTo>
                                        <a:pt x="22" y="194"/>
                                      </a:lnTo>
                                      <a:lnTo>
                                        <a:pt x="25" y="288"/>
                                      </a:lnTo>
                                      <a:lnTo>
                                        <a:pt x="38" y="364"/>
                                      </a:lnTo>
                                      <a:lnTo>
                                        <a:pt x="21" y="403"/>
                                      </a:lnTo>
                                      <a:lnTo>
                                        <a:pt x="46" y="431"/>
                                      </a:lnTo>
                                      <a:lnTo>
                                        <a:pt x="44" y="633"/>
                                      </a:lnTo>
                                      <a:lnTo>
                                        <a:pt x="397" y="625"/>
                                      </a:lnTo>
                                      <a:lnTo>
                                        <a:pt x="392" y="585"/>
                                      </a:lnTo>
                                      <a:lnTo>
                                        <a:pt x="353" y="551"/>
                                      </a:lnTo>
                                      <a:lnTo>
                                        <a:pt x="335" y="526"/>
                                      </a:lnTo>
                                      <a:lnTo>
                                        <a:pt x="287" y="490"/>
                                      </a:lnTo>
                                      <a:lnTo>
                                        <a:pt x="288" y="432"/>
                                      </a:lnTo>
                                      <a:lnTo>
                                        <a:pt x="278" y="393"/>
                                      </a:lnTo>
                                      <a:lnTo>
                                        <a:pt x="317" y="337"/>
                                      </a:lnTo>
                                      <a:lnTo>
                                        <a:pt x="314" y="281"/>
                                      </a:lnTo>
                                      <a:lnTo>
                                        <a:pt x="379" y="224"/>
                                      </a:lnTo>
                                      <a:lnTo>
                                        <a:pt x="394" y="191"/>
                                      </a:lnTo>
                                      <a:lnTo>
                                        <a:pt x="484" y="135"/>
                                      </a:lnTo>
                                      <a:lnTo>
                                        <a:pt x="444" y="115"/>
                                      </a:lnTo>
                                      <a:lnTo>
                                        <a:pt x="409" y="120"/>
                                      </a:lnTo>
                                      <a:lnTo>
                                        <a:pt x="401" y="104"/>
                                      </a:lnTo>
                                      <a:lnTo>
                                        <a:pt x="336" y="103"/>
                                      </a:lnTo>
                                      <a:lnTo>
                                        <a:pt x="294" y="87"/>
                                      </a:lnTo>
                                      <a:lnTo>
                                        <a:pt x="204" y="76"/>
                                      </a:lnTo>
                                      <a:lnTo>
                                        <a:pt x="192" y="58"/>
                                      </a:lnTo>
                                      <a:lnTo>
                                        <a:pt x="155" y="40"/>
                                      </a:lnTo>
                                      <a:lnTo>
                                        <a:pt x="149" y="0"/>
                                      </a:lnTo>
                                      <a:lnTo>
                                        <a:pt x="127" y="0"/>
                                      </a:lnTo>
                                      <a:lnTo>
                                        <a:pt x="127" y="30"/>
                                      </a:lnTo>
                                      <a:lnTo>
                                        <a:pt x="0" y="30"/>
                                      </a:lnTo>
                                      <a:lnTo>
                                        <a:pt x="3" y="120"/>
                                      </a:lnTo>
                                      <a:lnTo>
                                        <a:pt x="3" y="120"/>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99" name="Freeform 200">
                                  <a:extLst>
                                    <a:ext uri="{FF2B5EF4-FFF2-40B4-BE49-F238E27FC236}">
                                      <a16:creationId xmlns:a16="http://schemas.microsoft.com/office/drawing/2014/main" id="{0AB2F5E5-BDA4-422F-9C22-C253CFA4C062}"/>
                                    </a:ext>
                                  </a:extLst>
                                </p:cNvPr>
                                <p:cNvSpPr>
                                  <a:spLocks/>
                                </p:cNvSpPr>
                                <p:nvPr/>
                              </p:nvSpPr>
                              <p:spPr bwMode="auto">
                                <a:xfrm>
                                  <a:off x="3408997" y="3255962"/>
                                  <a:ext cx="874713" cy="554038"/>
                                </a:xfrm>
                                <a:custGeom>
                                  <a:avLst/>
                                  <a:gdLst/>
                                  <a:ahLst/>
                                  <a:cxnLst>
                                    <a:cxn ang="0">
                                      <a:pos x="19" y="0"/>
                                    </a:cxn>
                                    <a:cxn ang="0">
                                      <a:pos x="224" y="14"/>
                                    </a:cxn>
                                    <a:cxn ang="0">
                                      <a:pos x="497" y="17"/>
                                    </a:cxn>
                                    <a:cxn ang="0">
                                      <a:pos x="513" y="33"/>
                                    </a:cxn>
                                    <a:cxn ang="0">
                                      <a:pos x="520" y="30"/>
                                    </a:cxn>
                                    <a:cxn ang="0">
                                      <a:pos x="531" y="47"/>
                                    </a:cxn>
                                    <a:cxn ang="0">
                                      <a:pos x="522" y="47"/>
                                    </a:cxn>
                                    <a:cxn ang="0">
                                      <a:pos x="513" y="70"/>
                                    </a:cxn>
                                    <a:cxn ang="0">
                                      <a:pos x="535" y="108"/>
                                    </a:cxn>
                                    <a:cxn ang="0">
                                      <a:pos x="551" y="112"/>
                                    </a:cxn>
                                    <a:cxn ang="0">
                                      <a:pos x="549" y="347"/>
                                    </a:cxn>
                                    <a:cxn ang="0">
                                      <a:pos x="315" y="349"/>
                                    </a:cxn>
                                    <a:cxn ang="0">
                                      <a:pos x="0" y="332"/>
                                    </a:cxn>
                                    <a:cxn ang="0">
                                      <a:pos x="19" y="0"/>
                                    </a:cxn>
                                    <a:cxn ang="0">
                                      <a:pos x="19" y="0"/>
                                    </a:cxn>
                                  </a:cxnLst>
                                  <a:rect l="0" t="0" r="r" b="b"/>
                                  <a:pathLst>
                                    <a:path w="551" h="349">
                                      <a:moveTo>
                                        <a:pt x="19" y="0"/>
                                      </a:moveTo>
                                      <a:lnTo>
                                        <a:pt x="224" y="14"/>
                                      </a:lnTo>
                                      <a:lnTo>
                                        <a:pt x="497" y="17"/>
                                      </a:lnTo>
                                      <a:lnTo>
                                        <a:pt x="513" y="33"/>
                                      </a:lnTo>
                                      <a:lnTo>
                                        <a:pt x="520" y="30"/>
                                      </a:lnTo>
                                      <a:lnTo>
                                        <a:pt x="531" y="47"/>
                                      </a:lnTo>
                                      <a:lnTo>
                                        <a:pt x="522" y="47"/>
                                      </a:lnTo>
                                      <a:lnTo>
                                        <a:pt x="513" y="70"/>
                                      </a:lnTo>
                                      <a:lnTo>
                                        <a:pt x="535" y="108"/>
                                      </a:lnTo>
                                      <a:lnTo>
                                        <a:pt x="551" y="112"/>
                                      </a:lnTo>
                                      <a:lnTo>
                                        <a:pt x="549" y="347"/>
                                      </a:lnTo>
                                      <a:lnTo>
                                        <a:pt x="315" y="349"/>
                                      </a:lnTo>
                                      <a:lnTo>
                                        <a:pt x="0" y="332"/>
                                      </a:lnTo>
                                      <a:lnTo>
                                        <a:pt x="19" y="0"/>
                                      </a:lnTo>
                                      <a:lnTo>
                                        <a:pt x="19" y="0"/>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endParaRPr>
                                </a:p>
                              </p:txBody>
                            </p:sp>
                            <p:sp>
                              <p:nvSpPr>
                                <p:cNvPr id="800" name="Freeform 927">
                                  <a:extLst>
                                    <a:ext uri="{FF2B5EF4-FFF2-40B4-BE49-F238E27FC236}">
                                      <a16:creationId xmlns:a16="http://schemas.microsoft.com/office/drawing/2014/main" id="{5072257F-B61E-4F60-88D2-53A694B1BC57}"/>
                                    </a:ext>
                                  </a:extLst>
                                </p:cNvPr>
                                <p:cNvSpPr>
                                  <a:spLocks/>
                                </p:cNvSpPr>
                                <p:nvPr/>
                              </p:nvSpPr>
                              <p:spPr bwMode="auto">
                                <a:xfrm>
                                  <a:off x="3226435" y="2713037"/>
                                  <a:ext cx="971550" cy="569913"/>
                                </a:xfrm>
                                <a:custGeom>
                                  <a:avLst/>
                                  <a:gdLst/>
                                  <a:ahLst/>
                                  <a:cxnLst>
                                    <a:cxn ang="0">
                                      <a:pos x="16" y="0"/>
                                    </a:cxn>
                                    <a:cxn ang="0">
                                      <a:pos x="394" y="27"/>
                                    </a:cxn>
                                    <a:cxn ang="0">
                                      <a:pos x="420" y="50"/>
                                    </a:cxn>
                                    <a:cxn ang="0">
                                      <a:pos x="465" y="47"/>
                                    </a:cxn>
                                    <a:cxn ang="0">
                                      <a:pos x="511" y="66"/>
                                    </a:cxn>
                                    <a:cxn ang="0">
                                      <a:pos x="524" y="84"/>
                                    </a:cxn>
                                    <a:cxn ang="0">
                                      <a:pos x="536" y="89"/>
                                    </a:cxn>
                                    <a:cxn ang="0">
                                      <a:pos x="557" y="157"/>
                                    </a:cxn>
                                    <a:cxn ang="0">
                                      <a:pos x="557" y="178"/>
                                    </a:cxn>
                                    <a:cxn ang="0">
                                      <a:pos x="571" y="210"/>
                                    </a:cxn>
                                    <a:cxn ang="0">
                                      <a:pos x="577" y="262"/>
                                    </a:cxn>
                                    <a:cxn ang="0">
                                      <a:pos x="573" y="277"/>
                                    </a:cxn>
                                    <a:cxn ang="0">
                                      <a:pos x="582" y="294"/>
                                    </a:cxn>
                                    <a:cxn ang="0">
                                      <a:pos x="612" y="359"/>
                                    </a:cxn>
                                    <a:cxn ang="0">
                                      <a:pos x="339" y="356"/>
                                    </a:cxn>
                                    <a:cxn ang="0">
                                      <a:pos x="134" y="342"/>
                                    </a:cxn>
                                    <a:cxn ang="0">
                                      <a:pos x="139" y="234"/>
                                    </a:cxn>
                                    <a:cxn ang="0">
                                      <a:pos x="0" y="220"/>
                                    </a:cxn>
                                    <a:cxn ang="0">
                                      <a:pos x="16" y="0"/>
                                    </a:cxn>
                                    <a:cxn ang="0">
                                      <a:pos x="16" y="0"/>
                                    </a:cxn>
                                  </a:cxnLst>
                                  <a:rect l="0" t="0" r="r" b="b"/>
                                  <a:pathLst>
                                    <a:path w="612" h="359">
                                      <a:moveTo>
                                        <a:pt x="16" y="0"/>
                                      </a:moveTo>
                                      <a:lnTo>
                                        <a:pt x="394" y="27"/>
                                      </a:lnTo>
                                      <a:lnTo>
                                        <a:pt x="420" y="50"/>
                                      </a:lnTo>
                                      <a:lnTo>
                                        <a:pt x="465" y="47"/>
                                      </a:lnTo>
                                      <a:lnTo>
                                        <a:pt x="511" y="66"/>
                                      </a:lnTo>
                                      <a:lnTo>
                                        <a:pt x="524" y="84"/>
                                      </a:lnTo>
                                      <a:lnTo>
                                        <a:pt x="536" y="89"/>
                                      </a:lnTo>
                                      <a:lnTo>
                                        <a:pt x="557" y="157"/>
                                      </a:lnTo>
                                      <a:lnTo>
                                        <a:pt x="557" y="178"/>
                                      </a:lnTo>
                                      <a:lnTo>
                                        <a:pt x="571" y="210"/>
                                      </a:lnTo>
                                      <a:lnTo>
                                        <a:pt x="577" y="262"/>
                                      </a:lnTo>
                                      <a:lnTo>
                                        <a:pt x="573" y="277"/>
                                      </a:lnTo>
                                      <a:lnTo>
                                        <a:pt x="582" y="294"/>
                                      </a:lnTo>
                                      <a:lnTo>
                                        <a:pt x="612" y="359"/>
                                      </a:lnTo>
                                      <a:lnTo>
                                        <a:pt x="339" y="356"/>
                                      </a:lnTo>
                                      <a:lnTo>
                                        <a:pt x="134" y="342"/>
                                      </a:lnTo>
                                      <a:lnTo>
                                        <a:pt x="139" y="234"/>
                                      </a:lnTo>
                                      <a:lnTo>
                                        <a:pt x="0" y="220"/>
                                      </a:lnTo>
                                      <a:lnTo>
                                        <a:pt x="16" y="0"/>
                                      </a:lnTo>
                                      <a:lnTo>
                                        <a:pt x="16" y="0"/>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endParaRPr>
                                </a:p>
                              </p:txBody>
                            </p:sp>
                            <p:sp>
                              <p:nvSpPr>
                                <p:cNvPr id="801" name="Freeform 198">
                                  <a:extLst>
                                    <a:ext uri="{FF2B5EF4-FFF2-40B4-BE49-F238E27FC236}">
                                      <a16:creationId xmlns:a16="http://schemas.microsoft.com/office/drawing/2014/main" id="{D69F3D40-1CD7-4F96-8FB9-C78FBCCE2BDC}"/>
                                    </a:ext>
                                  </a:extLst>
                                </p:cNvPr>
                                <p:cNvSpPr>
                                  <a:spLocks/>
                                </p:cNvSpPr>
                                <p:nvPr/>
                              </p:nvSpPr>
                              <p:spPr bwMode="auto">
                                <a:xfrm>
                                  <a:off x="3251835" y="2201862"/>
                                  <a:ext cx="830263" cy="652463"/>
                                </a:xfrm>
                                <a:custGeom>
                                  <a:avLst/>
                                  <a:gdLst/>
                                  <a:ahLst/>
                                  <a:cxnLst>
                                    <a:cxn ang="0">
                                      <a:pos x="26" y="0"/>
                                    </a:cxn>
                                    <a:cxn ang="0">
                                      <a:pos x="258" y="21"/>
                                    </a:cxn>
                                    <a:cxn ang="0">
                                      <a:pos x="515" y="30"/>
                                    </a:cxn>
                                    <a:cxn ang="0">
                                      <a:pos x="498" y="69"/>
                                    </a:cxn>
                                    <a:cxn ang="0">
                                      <a:pos x="523" y="97"/>
                                    </a:cxn>
                                    <a:cxn ang="0">
                                      <a:pos x="521" y="299"/>
                                    </a:cxn>
                                    <a:cxn ang="0">
                                      <a:pos x="511" y="297"/>
                                    </a:cxn>
                                    <a:cxn ang="0">
                                      <a:pos x="512" y="324"/>
                                    </a:cxn>
                                    <a:cxn ang="0">
                                      <a:pos x="520" y="344"/>
                                    </a:cxn>
                                    <a:cxn ang="0">
                                      <a:pos x="515" y="363"/>
                                    </a:cxn>
                                    <a:cxn ang="0">
                                      <a:pos x="520" y="411"/>
                                    </a:cxn>
                                    <a:cxn ang="0">
                                      <a:pos x="508" y="406"/>
                                    </a:cxn>
                                    <a:cxn ang="0">
                                      <a:pos x="495" y="388"/>
                                    </a:cxn>
                                    <a:cxn ang="0">
                                      <a:pos x="449" y="369"/>
                                    </a:cxn>
                                    <a:cxn ang="0">
                                      <a:pos x="404" y="372"/>
                                    </a:cxn>
                                    <a:cxn ang="0">
                                      <a:pos x="378" y="349"/>
                                    </a:cxn>
                                    <a:cxn ang="0">
                                      <a:pos x="0" y="322"/>
                                    </a:cxn>
                                    <a:cxn ang="0">
                                      <a:pos x="26" y="0"/>
                                    </a:cxn>
                                    <a:cxn ang="0">
                                      <a:pos x="26" y="0"/>
                                    </a:cxn>
                                  </a:cxnLst>
                                  <a:rect l="0" t="0" r="r" b="b"/>
                                  <a:pathLst>
                                    <a:path w="523" h="411">
                                      <a:moveTo>
                                        <a:pt x="26" y="0"/>
                                      </a:moveTo>
                                      <a:lnTo>
                                        <a:pt x="258" y="21"/>
                                      </a:lnTo>
                                      <a:lnTo>
                                        <a:pt x="515" y="30"/>
                                      </a:lnTo>
                                      <a:lnTo>
                                        <a:pt x="498" y="69"/>
                                      </a:lnTo>
                                      <a:lnTo>
                                        <a:pt x="523" y="97"/>
                                      </a:lnTo>
                                      <a:lnTo>
                                        <a:pt x="521" y="299"/>
                                      </a:lnTo>
                                      <a:lnTo>
                                        <a:pt x="511" y="297"/>
                                      </a:lnTo>
                                      <a:lnTo>
                                        <a:pt x="512" y="324"/>
                                      </a:lnTo>
                                      <a:lnTo>
                                        <a:pt x="520" y="344"/>
                                      </a:lnTo>
                                      <a:lnTo>
                                        <a:pt x="515" y="363"/>
                                      </a:lnTo>
                                      <a:lnTo>
                                        <a:pt x="520" y="411"/>
                                      </a:lnTo>
                                      <a:lnTo>
                                        <a:pt x="508" y="406"/>
                                      </a:lnTo>
                                      <a:lnTo>
                                        <a:pt x="495" y="388"/>
                                      </a:lnTo>
                                      <a:lnTo>
                                        <a:pt x="449" y="369"/>
                                      </a:lnTo>
                                      <a:lnTo>
                                        <a:pt x="404" y="372"/>
                                      </a:lnTo>
                                      <a:lnTo>
                                        <a:pt x="378" y="349"/>
                                      </a:lnTo>
                                      <a:lnTo>
                                        <a:pt x="0" y="322"/>
                                      </a:lnTo>
                                      <a:lnTo>
                                        <a:pt x="26" y="0"/>
                                      </a:lnTo>
                                      <a:lnTo>
                                        <a:pt x="26" y="0"/>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endParaRPr>
                                </a:p>
                              </p:txBody>
                            </p:sp>
                            <p:sp>
                              <p:nvSpPr>
                                <p:cNvPr id="802" name="Freeform 197">
                                  <a:extLst>
                                    <a:ext uri="{FF2B5EF4-FFF2-40B4-BE49-F238E27FC236}">
                                      <a16:creationId xmlns:a16="http://schemas.microsoft.com/office/drawing/2014/main" id="{7C1BEB3D-305C-4E6B-8C88-5C014246DF3A}"/>
                                    </a:ext>
                                  </a:extLst>
                                </p:cNvPr>
                                <p:cNvSpPr>
                                  <a:spLocks/>
                                </p:cNvSpPr>
                                <p:nvPr/>
                              </p:nvSpPr>
                              <p:spPr bwMode="auto">
                                <a:xfrm>
                                  <a:off x="3293110" y="1676400"/>
                                  <a:ext cx="776288" cy="573088"/>
                                </a:xfrm>
                                <a:custGeom>
                                  <a:avLst/>
                                  <a:gdLst/>
                                  <a:ahLst/>
                                  <a:cxnLst>
                                    <a:cxn ang="0">
                                      <a:pos x="26" y="0"/>
                                    </a:cxn>
                                    <a:cxn ang="0">
                                      <a:pos x="451" y="27"/>
                                    </a:cxn>
                                    <a:cxn ang="0">
                                      <a:pos x="454" y="117"/>
                                    </a:cxn>
                                    <a:cxn ang="0">
                                      <a:pos x="473" y="191"/>
                                    </a:cxn>
                                    <a:cxn ang="0">
                                      <a:pos x="476" y="285"/>
                                    </a:cxn>
                                    <a:cxn ang="0">
                                      <a:pos x="489" y="361"/>
                                    </a:cxn>
                                    <a:cxn ang="0">
                                      <a:pos x="232" y="352"/>
                                    </a:cxn>
                                    <a:cxn ang="0">
                                      <a:pos x="0" y="331"/>
                                    </a:cxn>
                                    <a:cxn ang="0">
                                      <a:pos x="26" y="0"/>
                                    </a:cxn>
                                    <a:cxn ang="0">
                                      <a:pos x="26" y="0"/>
                                    </a:cxn>
                                  </a:cxnLst>
                                  <a:rect l="0" t="0" r="r" b="b"/>
                                  <a:pathLst>
                                    <a:path w="489" h="361">
                                      <a:moveTo>
                                        <a:pt x="26" y="0"/>
                                      </a:moveTo>
                                      <a:lnTo>
                                        <a:pt x="451" y="27"/>
                                      </a:lnTo>
                                      <a:lnTo>
                                        <a:pt x="454" y="117"/>
                                      </a:lnTo>
                                      <a:lnTo>
                                        <a:pt x="473" y="191"/>
                                      </a:lnTo>
                                      <a:lnTo>
                                        <a:pt x="476" y="285"/>
                                      </a:lnTo>
                                      <a:lnTo>
                                        <a:pt x="489" y="361"/>
                                      </a:lnTo>
                                      <a:lnTo>
                                        <a:pt x="232" y="352"/>
                                      </a:lnTo>
                                      <a:lnTo>
                                        <a:pt x="0" y="331"/>
                                      </a:lnTo>
                                      <a:lnTo>
                                        <a:pt x="26" y="0"/>
                                      </a:lnTo>
                                      <a:lnTo>
                                        <a:pt x="26" y="0"/>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endParaRPr>
                                </a:p>
                              </p:txBody>
                            </p:sp>
                          </p:grpSp>
                          <p:grpSp>
                            <p:nvGrpSpPr>
                              <p:cNvPr id="751" name="Group 157">
                                <a:extLst>
                                  <a:ext uri="{FF2B5EF4-FFF2-40B4-BE49-F238E27FC236}">
                                    <a16:creationId xmlns:a16="http://schemas.microsoft.com/office/drawing/2014/main" id="{3AA5F946-ADCB-4866-A39B-01E7BF74DAD5}"/>
                                  </a:ext>
                                </a:extLst>
                              </p:cNvPr>
                              <p:cNvGrpSpPr/>
                              <p:nvPr/>
                            </p:nvGrpSpPr>
                            <p:grpSpPr bwMode="auto">
                              <a:xfrm>
                                <a:off x="6291265" y="1966351"/>
                                <a:ext cx="1390553" cy="1631842"/>
                                <a:chOff x="6037898" y="1492249"/>
                                <a:chExt cx="1322387" cy="1631951"/>
                              </a:xfrm>
                              <a:grpFill/>
                              <a:effectLst/>
                            </p:grpSpPr>
                            <p:sp>
                              <p:nvSpPr>
                                <p:cNvPr id="780" name="Freeform 236">
                                  <a:extLst>
                                    <a:ext uri="{FF2B5EF4-FFF2-40B4-BE49-F238E27FC236}">
                                      <a16:creationId xmlns:a16="http://schemas.microsoft.com/office/drawing/2014/main" id="{CF39BD59-266D-46DE-9525-EBA4B9F36EF0}"/>
                                    </a:ext>
                                  </a:extLst>
                                </p:cNvPr>
                                <p:cNvSpPr>
                                  <a:spLocks/>
                                </p:cNvSpPr>
                                <p:nvPr/>
                              </p:nvSpPr>
                              <p:spPr bwMode="auto">
                                <a:xfrm>
                                  <a:off x="6790486" y="2333386"/>
                                  <a:ext cx="393700" cy="234950"/>
                                </a:xfrm>
                                <a:custGeom>
                                  <a:avLst/>
                                  <a:gdLst/>
                                  <a:ahLst/>
                                  <a:cxnLst>
                                    <a:cxn ang="0">
                                      <a:pos x="0" y="138"/>
                                    </a:cxn>
                                    <a:cxn ang="0">
                                      <a:pos x="115" y="109"/>
                                    </a:cxn>
                                    <a:cxn ang="0">
                                      <a:pos x="136" y="101"/>
                                    </a:cxn>
                                    <a:cxn ang="0">
                                      <a:pos x="144" y="104"/>
                                    </a:cxn>
                                    <a:cxn ang="0">
                                      <a:pos x="153" y="126"/>
                                    </a:cxn>
                                    <a:cxn ang="0">
                                      <a:pos x="165" y="129"/>
                                    </a:cxn>
                                    <a:cxn ang="0">
                                      <a:pos x="173" y="146"/>
                                    </a:cxn>
                                    <a:cxn ang="0">
                                      <a:pos x="181" y="148"/>
                                    </a:cxn>
                                    <a:cxn ang="0">
                                      <a:pos x="190" y="131"/>
                                    </a:cxn>
                                    <a:cxn ang="0">
                                      <a:pos x="194" y="117"/>
                                    </a:cxn>
                                    <a:cxn ang="0">
                                      <a:pos x="203" y="135"/>
                                    </a:cxn>
                                    <a:cxn ang="0">
                                      <a:pos x="248" y="118"/>
                                    </a:cxn>
                                    <a:cxn ang="0">
                                      <a:pos x="246" y="98"/>
                                    </a:cxn>
                                    <a:cxn ang="0">
                                      <a:pos x="233" y="71"/>
                                    </a:cxn>
                                    <a:cxn ang="0">
                                      <a:pos x="226" y="68"/>
                                    </a:cxn>
                                    <a:cxn ang="0">
                                      <a:pos x="218" y="70"/>
                                    </a:cxn>
                                    <a:cxn ang="0">
                                      <a:pos x="220" y="75"/>
                                    </a:cxn>
                                    <a:cxn ang="0">
                                      <a:pos x="230" y="76"/>
                                    </a:cxn>
                                    <a:cxn ang="0">
                                      <a:pos x="234" y="101"/>
                                    </a:cxn>
                                    <a:cxn ang="0">
                                      <a:pos x="216" y="110"/>
                                    </a:cxn>
                                    <a:cxn ang="0">
                                      <a:pos x="190" y="90"/>
                                    </a:cxn>
                                    <a:cxn ang="0">
                                      <a:pos x="181" y="68"/>
                                    </a:cxn>
                                    <a:cxn ang="0">
                                      <a:pos x="169" y="62"/>
                                    </a:cxn>
                                    <a:cxn ang="0">
                                      <a:pos x="169" y="68"/>
                                    </a:cxn>
                                    <a:cxn ang="0">
                                      <a:pos x="158" y="56"/>
                                    </a:cxn>
                                    <a:cxn ang="0">
                                      <a:pos x="167" y="40"/>
                                    </a:cxn>
                                    <a:cxn ang="0">
                                      <a:pos x="175" y="26"/>
                                    </a:cxn>
                                    <a:cxn ang="0">
                                      <a:pos x="160" y="0"/>
                                    </a:cxn>
                                    <a:cxn ang="0">
                                      <a:pos x="136" y="22"/>
                                    </a:cxn>
                                    <a:cxn ang="0">
                                      <a:pos x="53" y="47"/>
                                    </a:cxn>
                                    <a:cxn ang="0">
                                      <a:pos x="0" y="61"/>
                                    </a:cxn>
                                    <a:cxn ang="0">
                                      <a:pos x="0" y="138"/>
                                    </a:cxn>
                                    <a:cxn ang="0">
                                      <a:pos x="0" y="138"/>
                                    </a:cxn>
                                  </a:cxnLst>
                                  <a:rect l="0" t="0" r="r" b="b"/>
                                  <a:pathLst>
                                    <a:path w="248" h="148">
                                      <a:moveTo>
                                        <a:pt x="0" y="138"/>
                                      </a:moveTo>
                                      <a:lnTo>
                                        <a:pt x="115" y="109"/>
                                      </a:lnTo>
                                      <a:lnTo>
                                        <a:pt x="136" y="101"/>
                                      </a:lnTo>
                                      <a:lnTo>
                                        <a:pt x="144" y="104"/>
                                      </a:lnTo>
                                      <a:lnTo>
                                        <a:pt x="153" y="126"/>
                                      </a:lnTo>
                                      <a:lnTo>
                                        <a:pt x="165" y="129"/>
                                      </a:lnTo>
                                      <a:lnTo>
                                        <a:pt x="173" y="146"/>
                                      </a:lnTo>
                                      <a:lnTo>
                                        <a:pt x="181" y="148"/>
                                      </a:lnTo>
                                      <a:lnTo>
                                        <a:pt x="190" y="131"/>
                                      </a:lnTo>
                                      <a:lnTo>
                                        <a:pt x="194" y="117"/>
                                      </a:lnTo>
                                      <a:lnTo>
                                        <a:pt x="203" y="135"/>
                                      </a:lnTo>
                                      <a:lnTo>
                                        <a:pt x="248" y="118"/>
                                      </a:lnTo>
                                      <a:lnTo>
                                        <a:pt x="246" y="98"/>
                                      </a:lnTo>
                                      <a:lnTo>
                                        <a:pt x="233" y="71"/>
                                      </a:lnTo>
                                      <a:lnTo>
                                        <a:pt x="226" y="68"/>
                                      </a:lnTo>
                                      <a:lnTo>
                                        <a:pt x="218" y="70"/>
                                      </a:lnTo>
                                      <a:lnTo>
                                        <a:pt x="220" y="75"/>
                                      </a:lnTo>
                                      <a:lnTo>
                                        <a:pt x="230" y="76"/>
                                      </a:lnTo>
                                      <a:lnTo>
                                        <a:pt x="234" y="101"/>
                                      </a:lnTo>
                                      <a:lnTo>
                                        <a:pt x="216" y="110"/>
                                      </a:lnTo>
                                      <a:lnTo>
                                        <a:pt x="190" y="90"/>
                                      </a:lnTo>
                                      <a:lnTo>
                                        <a:pt x="181" y="68"/>
                                      </a:lnTo>
                                      <a:lnTo>
                                        <a:pt x="169" y="62"/>
                                      </a:lnTo>
                                      <a:lnTo>
                                        <a:pt x="169" y="68"/>
                                      </a:lnTo>
                                      <a:lnTo>
                                        <a:pt x="158" y="56"/>
                                      </a:lnTo>
                                      <a:lnTo>
                                        <a:pt x="167" y="40"/>
                                      </a:lnTo>
                                      <a:lnTo>
                                        <a:pt x="175" y="26"/>
                                      </a:lnTo>
                                      <a:lnTo>
                                        <a:pt x="160" y="0"/>
                                      </a:lnTo>
                                      <a:lnTo>
                                        <a:pt x="136" y="22"/>
                                      </a:lnTo>
                                      <a:lnTo>
                                        <a:pt x="53" y="47"/>
                                      </a:lnTo>
                                      <a:lnTo>
                                        <a:pt x="0" y="61"/>
                                      </a:lnTo>
                                      <a:lnTo>
                                        <a:pt x="0" y="138"/>
                                      </a:lnTo>
                                      <a:lnTo>
                                        <a:pt x="0" y="138"/>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81" name="Freeform 233">
                                  <a:extLst>
                                    <a:ext uri="{FF2B5EF4-FFF2-40B4-BE49-F238E27FC236}">
                                      <a16:creationId xmlns:a16="http://schemas.microsoft.com/office/drawing/2014/main" id="{961E3C13-3C49-4DE9-86E4-866A79B05F5D}"/>
                                    </a:ext>
                                  </a:extLst>
                                </p:cNvPr>
                                <p:cNvSpPr>
                                  <a:spLocks/>
                                </p:cNvSpPr>
                                <p:nvPr/>
                              </p:nvSpPr>
                              <p:spPr bwMode="auto">
                                <a:xfrm>
                                  <a:off x="6802706" y="2662237"/>
                                  <a:ext cx="217488" cy="150813"/>
                                </a:xfrm>
                                <a:custGeom>
                                  <a:avLst/>
                                  <a:gdLst/>
                                  <a:ahLst/>
                                  <a:cxnLst>
                                    <a:cxn ang="0">
                                      <a:pos x="10" y="95"/>
                                    </a:cxn>
                                    <a:cxn ang="0">
                                      <a:pos x="58" y="63"/>
                                    </a:cxn>
                                    <a:cxn ang="0">
                                      <a:pos x="91" y="44"/>
                                    </a:cxn>
                                    <a:cxn ang="0">
                                      <a:pos x="56" y="73"/>
                                    </a:cxn>
                                    <a:cxn ang="0">
                                      <a:pos x="59" y="75"/>
                                    </a:cxn>
                                    <a:cxn ang="0">
                                      <a:pos x="111" y="33"/>
                                    </a:cxn>
                                    <a:cxn ang="0">
                                      <a:pos x="137" y="5"/>
                                    </a:cxn>
                                    <a:cxn ang="0">
                                      <a:pos x="134" y="0"/>
                                    </a:cxn>
                                    <a:cxn ang="0">
                                      <a:pos x="111" y="16"/>
                                    </a:cxn>
                                    <a:cxn ang="0">
                                      <a:pos x="108" y="14"/>
                                    </a:cxn>
                                    <a:cxn ang="0">
                                      <a:pos x="97" y="33"/>
                                    </a:cxn>
                                    <a:cxn ang="0">
                                      <a:pos x="90" y="33"/>
                                    </a:cxn>
                                    <a:cxn ang="0">
                                      <a:pos x="107" y="0"/>
                                    </a:cxn>
                                    <a:cxn ang="0">
                                      <a:pos x="89" y="25"/>
                                    </a:cxn>
                                    <a:cxn ang="0">
                                      <a:pos x="27" y="50"/>
                                    </a:cxn>
                                    <a:cxn ang="0">
                                      <a:pos x="15" y="69"/>
                                    </a:cxn>
                                    <a:cxn ang="0">
                                      <a:pos x="6" y="72"/>
                                    </a:cxn>
                                    <a:cxn ang="0">
                                      <a:pos x="0" y="86"/>
                                    </a:cxn>
                                    <a:cxn ang="0">
                                      <a:pos x="10" y="95"/>
                                    </a:cxn>
                                    <a:cxn ang="0">
                                      <a:pos x="10" y="95"/>
                                    </a:cxn>
                                  </a:cxnLst>
                                  <a:rect l="0" t="0" r="r" b="b"/>
                                  <a:pathLst>
                                    <a:path w="137" h="95">
                                      <a:moveTo>
                                        <a:pt x="10" y="95"/>
                                      </a:moveTo>
                                      <a:lnTo>
                                        <a:pt x="58" y="63"/>
                                      </a:lnTo>
                                      <a:lnTo>
                                        <a:pt x="91" y="44"/>
                                      </a:lnTo>
                                      <a:lnTo>
                                        <a:pt x="56" y="73"/>
                                      </a:lnTo>
                                      <a:lnTo>
                                        <a:pt x="59" y="75"/>
                                      </a:lnTo>
                                      <a:lnTo>
                                        <a:pt x="111" y="33"/>
                                      </a:lnTo>
                                      <a:lnTo>
                                        <a:pt x="137" y="5"/>
                                      </a:lnTo>
                                      <a:lnTo>
                                        <a:pt x="134" y="0"/>
                                      </a:lnTo>
                                      <a:lnTo>
                                        <a:pt x="111" y="16"/>
                                      </a:lnTo>
                                      <a:lnTo>
                                        <a:pt x="108" y="14"/>
                                      </a:lnTo>
                                      <a:lnTo>
                                        <a:pt x="97" y="33"/>
                                      </a:lnTo>
                                      <a:lnTo>
                                        <a:pt x="90" y="33"/>
                                      </a:lnTo>
                                      <a:lnTo>
                                        <a:pt x="107" y="0"/>
                                      </a:lnTo>
                                      <a:lnTo>
                                        <a:pt x="89" y="25"/>
                                      </a:lnTo>
                                      <a:lnTo>
                                        <a:pt x="27" y="50"/>
                                      </a:lnTo>
                                      <a:lnTo>
                                        <a:pt x="15" y="69"/>
                                      </a:lnTo>
                                      <a:lnTo>
                                        <a:pt x="6" y="72"/>
                                      </a:lnTo>
                                      <a:lnTo>
                                        <a:pt x="0" y="86"/>
                                      </a:lnTo>
                                      <a:lnTo>
                                        <a:pt x="10" y="95"/>
                                      </a:lnTo>
                                      <a:lnTo>
                                        <a:pt x="10" y="95"/>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82" name="Freeform 235">
                                  <a:extLst>
                                    <a:ext uri="{FF2B5EF4-FFF2-40B4-BE49-F238E27FC236}">
                                      <a16:creationId xmlns:a16="http://schemas.microsoft.com/office/drawing/2014/main" id="{8B4F4C41-3D5E-4DC6-B427-EFAB9E4AC205}"/>
                                    </a:ext>
                                  </a:extLst>
                                </p:cNvPr>
                                <p:cNvSpPr>
                                  <a:spLocks/>
                                </p:cNvSpPr>
                                <p:nvPr/>
                              </p:nvSpPr>
                              <p:spPr bwMode="auto">
                                <a:xfrm>
                                  <a:off x="6976110" y="2487612"/>
                                  <a:ext cx="92075" cy="128588"/>
                                </a:xfrm>
                                <a:custGeom>
                                  <a:avLst/>
                                  <a:gdLst/>
                                  <a:ahLst/>
                                  <a:cxnLst>
                                    <a:cxn ang="0">
                                      <a:pos x="13" y="81"/>
                                    </a:cxn>
                                    <a:cxn ang="0">
                                      <a:pos x="38" y="70"/>
                                    </a:cxn>
                                    <a:cxn ang="0">
                                      <a:pos x="38" y="37"/>
                                    </a:cxn>
                                    <a:cxn ang="0">
                                      <a:pos x="44" y="45"/>
                                    </a:cxn>
                                    <a:cxn ang="0">
                                      <a:pos x="45" y="61"/>
                                    </a:cxn>
                                    <a:cxn ang="0">
                                      <a:pos x="50" y="61"/>
                                    </a:cxn>
                                    <a:cxn ang="0">
                                      <a:pos x="58" y="45"/>
                                    </a:cxn>
                                    <a:cxn ang="0">
                                      <a:pos x="50" y="28"/>
                                    </a:cxn>
                                    <a:cxn ang="0">
                                      <a:pos x="38" y="25"/>
                                    </a:cxn>
                                    <a:cxn ang="0">
                                      <a:pos x="29" y="3"/>
                                    </a:cxn>
                                    <a:cxn ang="0">
                                      <a:pos x="21" y="0"/>
                                    </a:cxn>
                                    <a:cxn ang="0">
                                      <a:pos x="0" y="8"/>
                                    </a:cxn>
                                    <a:cxn ang="0">
                                      <a:pos x="13" y="81"/>
                                    </a:cxn>
                                    <a:cxn ang="0">
                                      <a:pos x="13" y="81"/>
                                    </a:cxn>
                                  </a:cxnLst>
                                  <a:rect l="0" t="0" r="r" b="b"/>
                                  <a:pathLst>
                                    <a:path w="58" h="81">
                                      <a:moveTo>
                                        <a:pt x="13" y="81"/>
                                      </a:moveTo>
                                      <a:lnTo>
                                        <a:pt x="38" y="70"/>
                                      </a:lnTo>
                                      <a:lnTo>
                                        <a:pt x="38" y="37"/>
                                      </a:lnTo>
                                      <a:lnTo>
                                        <a:pt x="44" y="45"/>
                                      </a:lnTo>
                                      <a:lnTo>
                                        <a:pt x="45" y="61"/>
                                      </a:lnTo>
                                      <a:lnTo>
                                        <a:pt x="50" y="61"/>
                                      </a:lnTo>
                                      <a:lnTo>
                                        <a:pt x="58" y="45"/>
                                      </a:lnTo>
                                      <a:lnTo>
                                        <a:pt x="50" y="28"/>
                                      </a:lnTo>
                                      <a:lnTo>
                                        <a:pt x="38" y="25"/>
                                      </a:lnTo>
                                      <a:lnTo>
                                        <a:pt x="29" y="3"/>
                                      </a:lnTo>
                                      <a:lnTo>
                                        <a:pt x="21" y="0"/>
                                      </a:lnTo>
                                      <a:lnTo>
                                        <a:pt x="0" y="8"/>
                                      </a:lnTo>
                                      <a:lnTo>
                                        <a:pt x="13" y="81"/>
                                      </a:lnTo>
                                      <a:lnTo>
                                        <a:pt x="13" y="81"/>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endParaRPr>
                                </a:p>
                              </p:txBody>
                            </p:sp>
                            <p:sp>
                              <p:nvSpPr>
                                <p:cNvPr id="783" name="Freeform 234">
                                  <a:extLst>
                                    <a:ext uri="{FF2B5EF4-FFF2-40B4-BE49-F238E27FC236}">
                                      <a16:creationId xmlns:a16="http://schemas.microsoft.com/office/drawing/2014/main" id="{7A0B75D6-011D-4EF5-9DFC-9FE37F394F86}"/>
                                    </a:ext>
                                  </a:extLst>
                                </p:cNvPr>
                                <p:cNvSpPr>
                                  <a:spLocks/>
                                </p:cNvSpPr>
                                <p:nvPr/>
                              </p:nvSpPr>
                              <p:spPr bwMode="auto">
                                <a:xfrm>
                                  <a:off x="6793548" y="2500312"/>
                                  <a:ext cx="203200" cy="227013"/>
                                </a:xfrm>
                                <a:custGeom>
                                  <a:avLst/>
                                  <a:gdLst/>
                                  <a:ahLst/>
                                  <a:cxnLst>
                                    <a:cxn ang="0">
                                      <a:pos x="12" y="104"/>
                                    </a:cxn>
                                    <a:cxn ang="0">
                                      <a:pos x="10" y="143"/>
                                    </a:cxn>
                                    <a:cxn ang="0">
                                      <a:pos x="21" y="140"/>
                                    </a:cxn>
                                    <a:cxn ang="0">
                                      <a:pos x="45" y="118"/>
                                    </a:cxn>
                                    <a:cxn ang="0">
                                      <a:pos x="53" y="99"/>
                                    </a:cxn>
                                    <a:cxn ang="0">
                                      <a:pos x="58" y="104"/>
                                    </a:cxn>
                                    <a:cxn ang="0">
                                      <a:pos x="92" y="93"/>
                                    </a:cxn>
                                    <a:cxn ang="0">
                                      <a:pos x="93" y="85"/>
                                    </a:cxn>
                                    <a:cxn ang="0">
                                      <a:pos x="98" y="88"/>
                                    </a:cxn>
                                    <a:cxn ang="0">
                                      <a:pos x="105" y="82"/>
                                    </a:cxn>
                                    <a:cxn ang="0">
                                      <a:pos x="115" y="81"/>
                                    </a:cxn>
                                    <a:cxn ang="0">
                                      <a:pos x="128" y="73"/>
                                    </a:cxn>
                                    <a:cxn ang="0">
                                      <a:pos x="115" y="0"/>
                                    </a:cxn>
                                    <a:cxn ang="0">
                                      <a:pos x="0" y="29"/>
                                    </a:cxn>
                                    <a:cxn ang="0">
                                      <a:pos x="12" y="104"/>
                                    </a:cxn>
                                    <a:cxn ang="0">
                                      <a:pos x="12" y="104"/>
                                    </a:cxn>
                                  </a:cxnLst>
                                  <a:rect l="0" t="0" r="r" b="b"/>
                                  <a:pathLst>
                                    <a:path w="128" h="143">
                                      <a:moveTo>
                                        <a:pt x="12" y="104"/>
                                      </a:moveTo>
                                      <a:lnTo>
                                        <a:pt x="10" y="143"/>
                                      </a:lnTo>
                                      <a:lnTo>
                                        <a:pt x="21" y="140"/>
                                      </a:lnTo>
                                      <a:lnTo>
                                        <a:pt x="45" y="118"/>
                                      </a:lnTo>
                                      <a:lnTo>
                                        <a:pt x="53" y="99"/>
                                      </a:lnTo>
                                      <a:lnTo>
                                        <a:pt x="58" y="104"/>
                                      </a:lnTo>
                                      <a:lnTo>
                                        <a:pt x="92" y="93"/>
                                      </a:lnTo>
                                      <a:lnTo>
                                        <a:pt x="93" y="85"/>
                                      </a:lnTo>
                                      <a:lnTo>
                                        <a:pt x="98" y="88"/>
                                      </a:lnTo>
                                      <a:lnTo>
                                        <a:pt x="105" y="82"/>
                                      </a:lnTo>
                                      <a:lnTo>
                                        <a:pt x="115" y="81"/>
                                      </a:lnTo>
                                      <a:lnTo>
                                        <a:pt x="128" y="73"/>
                                      </a:lnTo>
                                      <a:lnTo>
                                        <a:pt x="115" y="0"/>
                                      </a:lnTo>
                                      <a:lnTo>
                                        <a:pt x="0" y="29"/>
                                      </a:lnTo>
                                      <a:lnTo>
                                        <a:pt x="12" y="104"/>
                                      </a:lnTo>
                                      <a:lnTo>
                                        <a:pt x="12" y="104"/>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endParaRPr>
                                </a:p>
                              </p:txBody>
                            </p:sp>
                            <p:sp>
                              <p:nvSpPr>
                                <p:cNvPr id="784" name="Freeform 230">
                                  <a:extLst>
                                    <a:ext uri="{FF2B5EF4-FFF2-40B4-BE49-F238E27FC236}">
                                      <a16:creationId xmlns:a16="http://schemas.microsoft.com/office/drawing/2014/main" id="{17578C9A-F4B7-4CAF-8A61-1885E732261F}"/>
                                    </a:ext>
                                  </a:extLst>
                                </p:cNvPr>
                                <p:cNvSpPr>
                                  <a:spLocks/>
                                </p:cNvSpPr>
                                <p:nvPr/>
                              </p:nvSpPr>
                              <p:spPr bwMode="auto">
                                <a:xfrm>
                                  <a:off x="6648597" y="2694986"/>
                                  <a:ext cx="147638" cy="422275"/>
                                </a:xfrm>
                                <a:custGeom>
                                  <a:avLst/>
                                  <a:gdLst/>
                                  <a:ahLst/>
                                  <a:cxnLst>
                                    <a:cxn ang="0">
                                      <a:pos x="5" y="182"/>
                                    </a:cxn>
                                    <a:cxn ang="0">
                                      <a:pos x="22" y="168"/>
                                    </a:cxn>
                                    <a:cxn ang="0">
                                      <a:pos x="46" y="131"/>
                                    </a:cxn>
                                    <a:cxn ang="0">
                                      <a:pos x="3" y="90"/>
                                    </a:cxn>
                                    <a:cxn ang="0">
                                      <a:pos x="2" y="53"/>
                                    </a:cxn>
                                    <a:cxn ang="0">
                                      <a:pos x="22" y="0"/>
                                    </a:cxn>
                                    <a:cxn ang="0">
                                      <a:pos x="85" y="27"/>
                                    </a:cxn>
                                    <a:cxn ang="0">
                                      <a:pos x="86" y="36"/>
                                    </a:cxn>
                                    <a:cxn ang="0">
                                      <a:pos x="78" y="65"/>
                                    </a:cxn>
                                    <a:cxn ang="0">
                                      <a:pos x="72" y="72"/>
                                    </a:cxn>
                                    <a:cxn ang="0">
                                      <a:pos x="71" y="87"/>
                                    </a:cxn>
                                    <a:cxn ang="0">
                                      <a:pos x="77" y="92"/>
                                    </a:cxn>
                                    <a:cxn ang="0">
                                      <a:pos x="93" y="87"/>
                                    </a:cxn>
                                    <a:cxn ang="0">
                                      <a:pos x="93" y="132"/>
                                    </a:cxn>
                                    <a:cxn ang="0">
                                      <a:pos x="93" y="160"/>
                                    </a:cxn>
                                    <a:cxn ang="0">
                                      <a:pos x="93" y="176"/>
                                    </a:cxn>
                                    <a:cxn ang="0">
                                      <a:pos x="87" y="190"/>
                                    </a:cxn>
                                    <a:cxn ang="0">
                                      <a:pos x="81" y="191"/>
                                    </a:cxn>
                                    <a:cxn ang="0">
                                      <a:pos x="84" y="204"/>
                                    </a:cxn>
                                    <a:cxn ang="0">
                                      <a:pos x="60" y="266"/>
                                    </a:cxn>
                                    <a:cxn ang="0">
                                      <a:pos x="55" y="266"/>
                                    </a:cxn>
                                    <a:cxn ang="0">
                                      <a:pos x="53" y="243"/>
                                    </a:cxn>
                                    <a:cxn ang="0">
                                      <a:pos x="37" y="243"/>
                                    </a:cxn>
                                    <a:cxn ang="0">
                                      <a:pos x="5" y="218"/>
                                    </a:cxn>
                                    <a:cxn ang="0">
                                      <a:pos x="0" y="198"/>
                                    </a:cxn>
                                    <a:cxn ang="0">
                                      <a:pos x="5" y="182"/>
                                    </a:cxn>
                                    <a:cxn ang="0">
                                      <a:pos x="5" y="182"/>
                                    </a:cxn>
                                  </a:cxnLst>
                                  <a:rect l="0" t="0" r="r" b="b"/>
                                  <a:pathLst>
                                    <a:path w="93" h="266">
                                      <a:moveTo>
                                        <a:pt x="5" y="182"/>
                                      </a:moveTo>
                                      <a:lnTo>
                                        <a:pt x="22" y="168"/>
                                      </a:lnTo>
                                      <a:lnTo>
                                        <a:pt x="46" y="131"/>
                                      </a:lnTo>
                                      <a:lnTo>
                                        <a:pt x="3" y="90"/>
                                      </a:lnTo>
                                      <a:lnTo>
                                        <a:pt x="2" y="53"/>
                                      </a:lnTo>
                                      <a:lnTo>
                                        <a:pt x="22" y="0"/>
                                      </a:lnTo>
                                      <a:lnTo>
                                        <a:pt x="85" y="27"/>
                                      </a:lnTo>
                                      <a:lnTo>
                                        <a:pt x="86" y="36"/>
                                      </a:lnTo>
                                      <a:lnTo>
                                        <a:pt x="78" y="65"/>
                                      </a:lnTo>
                                      <a:lnTo>
                                        <a:pt x="72" y="72"/>
                                      </a:lnTo>
                                      <a:lnTo>
                                        <a:pt x="71" y="87"/>
                                      </a:lnTo>
                                      <a:lnTo>
                                        <a:pt x="77" y="92"/>
                                      </a:lnTo>
                                      <a:lnTo>
                                        <a:pt x="93" y="87"/>
                                      </a:lnTo>
                                      <a:lnTo>
                                        <a:pt x="93" y="132"/>
                                      </a:lnTo>
                                      <a:lnTo>
                                        <a:pt x="93" y="160"/>
                                      </a:lnTo>
                                      <a:lnTo>
                                        <a:pt x="93" y="176"/>
                                      </a:lnTo>
                                      <a:lnTo>
                                        <a:pt x="87" y="190"/>
                                      </a:lnTo>
                                      <a:lnTo>
                                        <a:pt x="81" y="191"/>
                                      </a:lnTo>
                                      <a:lnTo>
                                        <a:pt x="84" y="204"/>
                                      </a:lnTo>
                                      <a:lnTo>
                                        <a:pt x="60" y="266"/>
                                      </a:lnTo>
                                      <a:lnTo>
                                        <a:pt x="55" y="266"/>
                                      </a:lnTo>
                                      <a:lnTo>
                                        <a:pt x="53" y="243"/>
                                      </a:lnTo>
                                      <a:lnTo>
                                        <a:pt x="37" y="243"/>
                                      </a:lnTo>
                                      <a:lnTo>
                                        <a:pt x="5" y="218"/>
                                      </a:lnTo>
                                      <a:lnTo>
                                        <a:pt x="0" y="198"/>
                                      </a:lnTo>
                                      <a:lnTo>
                                        <a:pt x="5" y="182"/>
                                      </a:lnTo>
                                      <a:lnTo>
                                        <a:pt x="5" y="182"/>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endParaRPr>
                                </a:p>
                              </p:txBody>
                            </p:sp>
                            <p:sp>
                              <p:nvSpPr>
                                <p:cNvPr id="785" name="Freeform 229">
                                  <a:extLst>
                                    <a:ext uri="{FF2B5EF4-FFF2-40B4-BE49-F238E27FC236}">
                                      <a16:creationId xmlns:a16="http://schemas.microsoft.com/office/drawing/2014/main" id="{D15BE7AE-FF99-4993-8EB3-EC1EBB0A983E}"/>
                                    </a:ext>
                                  </a:extLst>
                                </p:cNvPr>
                                <p:cNvSpPr>
                                  <a:spLocks/>
                                </p:cNvSpPr>
                                <p:nvPr/>
                              </p:nvSpPr>
                              <p:spPr bwMode="auto">
                                <a:xfrm>
                                  <a:off x="6037898" y="2608262"/>
                                  <a:ext cx="685800" cy="515938"/>
                                </a:xfrm>
                                <a:custGeom>
                                  <a:avLst/>
                                  <a:gdLst/>
                                  <a:ahLst/>
                                  <a:cxnLst>
                                    <a:cxn ang="0">
                                      <a:pos x="34" y="325"/>
                                    </a:cxn>
                                    <a:cxn ang="0">
                                      <a:pos x="106" y="311"/>
                                    </a:cxn>
                                    <a:cxn ang="0">
                                      <a:pos x="365" y="252"/>
                                    </a:cxn>
                                    <a:cxn ang="0">
                                      <a:pos x="377" y="238"/>
                                    </a:cxn>
                                    <a:cxn ang="0">
                                      <a:pos x="391" y="238"/>
                                    </a:cxn>
                                    <a:cxn ang="0">
                                      <a:pos x="408" y="224"/>
                                    </a:cxn>
                                    <a:cxn ang="0">
                                      <a:pos x="432" y="187"/>
                                    </a:cxn>
                                    <a:cxn ang="0">
                                      <a:pos x="389" y="146"/>
                                    </a:cxn>
                                    <a:cxn ang="0">
                                      <a:pos x="388" y="109"/>
                                    </a:cxn>
                                    <a:cxn ang="0">
                                      <a:pos x="408" y="56"/>
                                    </a:cxn>
                                    <a:cxn ang="0">
                                      <a:pos x="379" y="39"/>
                                    </a:cxn>
                                    <a:cxn ang="0">
                                      <a:pos x="348" y="0"/>
                                    </a:cxn>
                                    <a:cxn ang="0">
                                      <a:pos x="61" y="64"/>
                                    </a:cxn>
                                    <a:cxn ang="0">
                                      <a:pos x="47" y="39"/>
                                    </a:cxn>
                                    <a:cxn ang="0">
                                      <a:pos x="0" y="79"/>
                                    </a:cxn>
                                    <a:cxn ang="0">
                                      <a:pos x="34" y="325"/>
                                    </a:cxn>
                                    <a:cxn ang="0">
                                      <a:pos x="34" y="325"/>
                                    </a:cxn>
                                  </a:cxnLst>
                                  <a:rect l="0" t="0" r="r" b="b"/>
                                  <a:pathLst>
                                    <a:path w="432" h="325">
                                      <a:moveTo>
                                        <a:pt x="34" y="325"/>
                                      </a:moveTo>
                                      <a:lnTo>
                                        <a:pt x="106" y="311"/>
                                      </a:lnTo>
                                      <a:lnTo>
                                        <a:pt x="365" y="252"/>
                                      </a:lnTo>
                                      <a:lnTo>
                                        <a:pt x="377" y="238"/>
                                      </a:lnTo>
                                      <a:lnTo>
                                        <a:pt x="391" y="238"/>
                                      </a:lnTo>
                                      <a:lnTo>
                                        <a:pt x="408" y="224"/>
                                      </a:lnTo>
                                      <a:lnTo>
                                        <a:pt x="432" y="187"/>
                                      </a:lnTo>
                                      <a:lnTo>
                                        <a:pt x="389" y="146"/>
                                      </a:lnTo>
                                      <a:lnTo>
                                        <a:pt x="388" y="109"/>
                                      </a:lnTo>
                                      <a:lnTo>
                                        <a:pt x="408" y="56"/>
                                      </a:lnTo>
                                      <a:lnTo>
                                        <a:pt x="379" y="39"/>
                                      </a:lnTo>
                                      <a:lnTo>
                                        <a:pt x="348" y="0"/>
                                      </a:lnTo>
                                      <a:lnTo>
                                        <a:pt x="61" y="64"/>
                                      </a:lnTo>
                                      <a:lnTo>
                                        <a:pt x="47" y="39"/>
                                      </a:lnTo>
                                      <a:lnTo>
                                        <a:pt x="0" y="79"/>
                                      </a:lnTo>
                                      <a:lnTo>
                                        <a:pt x="34" y="325"/>
                                      </a:lnTo>
                                      <a:lnTo>
                                        <a:pt x="34" y="325"/>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86" name="Freeform 231">
                                  <a:extLst>
                                    <a:ext uri="{FF2B5EF4-FFF2-40B4-BE49-F238E27FC236}">
                                      <a16:creationId xmlns:a16="http://schemas.microsoft.com/office/drawing/2014/main" id="{866CEFE5-21C7-4982-9F02-A283F0CBC27F}"/>
                                    </a:ext>
                                  </a:extLst>
                                </p:cNvPr>
                                <p:cNvSpPr>
                                  <a:spLocks/>
                                </p:cNvSpPr>
                                <p:nvPr/>
                              </p:nvSpPr>
                              <p:spPr bwMode="auto">
                                <a:xfrm>
                                  <a:off x="6112510" y="2038349"/>
                                  <a:ext cx="700088" cy="733425"/>
                                </a:xfrm>
                                <a:custGeom>
                                  <a:avLst/>
                                  <a:gdLst/>
                                  <a:ahLst/>
                                  <a:cxnLst>
                                    <a:cxn ang="0">
                                      <a:pos x="14" y="423"/>
                                    </a:cxn>
                                    <a:cxn ang="0">
                                      <a:pos x="301" y="359"/>
                                    </a:cxn>
                                    <a:cxn ang="0">
                                      <a:pos x="332" y="398"/>
                                    </a:cxn>
                                    <a:cxn ang="0">
                                      <a:pos x="361" y="415"/>
                                    </a:cxn>
                                    <a:cxn ang="0">
                                      <a:pos x="424" y="442"/>
                                    </a:cxn>
                                    <a:cxn ang="0">
                                      <a:pos x="429" y="462"/>
                                    </a:cxn>
                                    <a:cxn ang="0">
                                      <a:pos x="439" y="434"/>
                                    </a:cxn>
                                    <a:cxn ang="0">
                                      <a:pos x="441" y="395"/>
                                    </a:cxn>
                                    <a:cxn ang="0">
                                      <a:pos x="429" y="320"/>
                                    </a:cxn>
                                    <a:cxn ang="0">
                                      <a:pos x="429" y="243"/>
                                    </a:cxn>
                                    <a:cxn ang="0">
                                      <a:pos x="398" y="129"/>
                                    </a:cxn>
                                    <a:cxn ang="0">
                                      <a:pos x="393" y="79"/>
                                    </a:cxn>
                                    <a:cxn ang="0">
                                      <a:pos x="373" y="0"/>
                                    </a:cxn>
                                    <a:cxn ang="0">
                                      <a:pos x="280" y="26"/>
                                    </a:cxn>
                                    <a:cxn ang="0">
                                      <a:pos x="229" y="92"/>
                                    </a:cxn>
                                    <a:cxn ang="0">
                                      <a:pos x="226" y="109"/>
                                    </a:cxn>
                                    <a:cxn ang="0">
                                      <a:pos x="196" y="148"/>
                                    </a:cxn>
                                    <a:cxn ang="0">
                                      <a:pos x="204" y="162"/>
                                    </a:cxn>
                                    <a:cxn ang="0">
                                      <a:pos x="211" y="173"/>
                                    </a:cxn>
                                    <a:cxn ang="0">
                                      <a:pos x="205" y="176"/>
                                    </a:cxn>
                                    <a:cxn ang="0">
                                      <a:pos x="215" y="191"/>
                                    </a:cxn>
                                    <a:cxn ang="0">
                                      <a:pos x="216" y="205"/>
                                    </a:cxn>
                                    <a:cxn ang="0">
                                      <a:pos x="187" y="238"/>
                                    </a:cxn>
                                    <a:cxn ang="0">
                                      <a:pos x="145" y="252"/>
                                    </a:cxn>
                                    <a:cxn ang="0">
                                      <a:pos x="134" y="261"/>
                                    </a:cxn>
                                    <a:cxn ang="0">
                                      <a:pos x="119" y="253"/>
                                    </a:cxn>
                                    <a:cxn ang="0">
                                      <a:pos x="71" y="260"/>
                                    </a:cxn>
                                    <a:cxn ang="0">
                                      <a:pos x="36" y="277"/>
                                    </a:cxn>
                                    <a:cxn ang="0">
                                      <a:pos x="36" y="299"/>
                                    </a:cxn>
                                    <a:cxn ang="0">
                                      <a:pos x="43" y="313"/>
                                    </a:cxn>
                                    <a:cxn ang="0">
                                      <a:pos x="48" y="313"/>
                                    </a:cxn>
                                    <a:cxn ang="0">
                                      <a:pos x="53" y="330"/>
                                    </a:cxn>
                                    <a:cxn ang="0">
                                      <a:pos x="44" y="339"/>
                                    </a:cxn>
                                    <a:cxn ang="0">
                                      <a:pos x="40" y="354"/>
                                    </a:cxn>
                                    <a:cxn ang="0">
                                      <a:pos x="0" y="398"/>
                                    </a:cxn>
                                    <a:cxn ang="0">
                                      <a:pos x="14" y="423"/>
                                    </a:cxn>
                                    <a:cxn ang="0">
                                      <a:pos x="14" y="423"/>
                                    </a:cxn>
                                  </a:cxnLst>
                                  <a:rect l="0" t="0" r="r" b="b"/>
                                  <a:pathLst>
                                    <a:path w="441" h="462">
                                      <a:moveTo>
                                        <a:pt x="14" y="423"/>
                                      </a:moveTo>
                                      <a:lnTo>
                                        <a:pt x="301" y="359"/>
                                      </a:lnTo>
                                      <a:lnTo>
                                        <a:pt x="332" y="398"/>
                                      </a:lnTo>
                                      <a:lnTo>
                                        <a:pt x="361" y="415"/>
                                      </a:lnTo>
                                      <a:lnTo>
                                        <a:pt x="424" y="442"/>
                                      </a:lnTo>
                                      <a:lnTo>
                                        <a:pt x="429" y="462"/>
                                      </a:lnTo>
                                      <a:lnTo>
                                        <a:pt x="439" y="434"/>
                                      </a:lnTo>
                                      <a:lnTo>
                                        <a:pt x="441" y="395"/>
                                      </a:lnTo>
                                      <a:lnTo>
                                        <a:pt x="429" y="320"/>
                                      </a:lnTo>
                                      <a:lnTo>
                                        <a:pt x="429" y="243"/>
                                      </a:lnTo>
                                      <a:lnTo>
                                        <a:pt x="398" y="129"/>
                                      </a:lnTo>
                                      <a:lnTo>
                                        <a:pt x="393" y="79"/>
                                      </a:lnTo>
                                      <a:lnTo>
                                        <a:pt x="373" y="0"/>
                                      </a:lnTo>
                                      <a:lnTo>
                                        <a:pt x="280" y="26"/>
                                      </a:lnTo>
                                      <a:lnTo>
                                        <a:pt x="229" y="92"/>
                                      </a:lnTo>
                                      <a:lnTo>
                                        <a:pt x="226" y="109"/>
                                      </a:lnTo>
                                      <a:lnTo>
                                        <a:pt x="196" y="148"/>
                                      </a:lnTo>
                                      <a:lnTo>
                                        <a:pt x="204" y="162"/>
                                      </a:lnTo>
                                      <a:lnTo>
                                        <a:pt x="211" y="173"/>
                                      </a:lnTo>
                                      <a:lnTo>
                                        <a:pt x="205" y="176"/>
                                      </a:lnTo>
                                      <a:lnTo>
                                        <a:pt x="215" y="191"/>
                                      </a:lnTo>
                                      <a:lnTo>
                                        <a:pt x="216" y="205"/>
                                      </a:lnTo>
                                      <a:lnTo>
                                        <a:pt x="187" y="238"/>
                                      </a:lnTo>
                                      <a:lnTo>
                                        <a:pt x="145" y="252"/>
                                      </a:lnTo>
                                      <a:lnTo>
                                        <a:pt x="134" y="261"/>
                                      </a:lnTo>
                                      <a:lnTo>
                                        <a:pt x="119" y="253"/>
                                      </a:lnTo>
                                      <a:lnTo>
                                        <a:pt x="71" y="260"/>
                                      </a:lnTo>
                                      <a:lnTo>
                                        <a:pt x="36" y="277"/>
                                      </a:lnTo>
                                      <a:lnTo>
                                        <a:pt x="36" y="299"/>
                                      </a:lnTo>
                                      <a:lnTo>
                                        <a:pt x="43" y="313"/>
                                      </a:lnTo>
                                      <a:lnTo>
                                        <a:pt x="48" y="313"/>
                                      </a:lnTo>
                                      <a:lnTo>
                                        <a:pt x="53" y="330"/>
                                      </a:lnTo>
                                      <a:lnTo>
                                        <a:pt x="44" y="339"/>
                                      </a:lnTo>
                                      <a:lnTo>
                                        <a:pt x="40" y="354"/>
                                      </a:lnTo>
                                      <a:lnTo>
                                        <a:pt x="0" y="398"/>
                                      </a:lnTo>
                                      <a:lnTo>
                                        <a:pt x="14" y="423"/>
                                      </a:lnTo>
                                      <a:lnTo>
                                        <a:pt x="14" y="423"/>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87" name="Freeform 239">
                                  <a:extLst>
                                    <a:ext uri="{FF2B5EF4-FFF2-40B4-BE49-F238E27FC236}">
                                      <a16:creationId xmlns:a16="http://schemas.microsoft.com/office/drawing/2014/main" id="{2FD08C01-318D-4841-9653-CD2AECB9C34D}"/>
                                    </a:ext>
                                  </a:extLst>
                                </p:cNvPr>
                                <p:cNvSpPr>
                                  <a:spLocks/>
                                </p:cNvSpPr>
                                <p:nvPr/>
                              </p:nvSpPr>
                              <p:spPr bwMode="auto">
                                <a:xfrm>
                                  <a:off x="6704648" y="1984374"/>
                                  <a:ext cx="192088" cy="439738"/>
                                </a:xfrm>
                                <a:custGeom>
                                  <a:avLst/>
                                  <a:gdLst/>
                                  <a:ahLst/>
                                  <a:cxnLst>
                                    <a:cxn ang="0">
                                      <a:pos x="20" y="113"/>
                                    </a:cxn>
                                    <a:cxn ang="0">
                                      <a:pos x="25" y="163"/>
                                    </a:cxn>
                                    <a:cxn ang="0">
                                      <a:pos x="56" y="277"/>
                                    </a:cxn>
                                    <a:cxn ang="0">
                                      <a:pos x="109" y="263"/>
                                    </a:cxn>
                                    <a:cxn ang="0">
                                      <a:pos x="105" y="101"/>
                                    </a:cxn>
                                    <a:cxn ang="0">
                                      <a:pos x="119" y="70"/>
                                    </a:cxn>
                                    <a:cxn ang="0">
                                      <a:pos x="121" y="0"/>
                                    </a:cxn>
                                    <a:cxn ang="0">
                                      <a:pos x="0" y="34"/>
                                    </a:cxn>
                                    <a:cxn ang="0">
                                      <a:pos x="20" y="113"/>
                                    </a:cxn>
                                    <a:cxn ang="0">
                                      <a:pos x="20" y="113"/>
                                    </a:cxn>
                                  </a:cxnLst>
                                  <a:rect l="0" t="0" r="r" b="b"/>
                                  <a:pathLst>
                                    <a:path w="121" h="277">
                                      <a:moveTo>
                                        <a:pt x="20" y="113"/>
                                      </a:moveTo>
                                      <a:lnTo>
                                        <a:pt x="25" y="163"/>
                                      </a:lnTo>
                                      <a:lnTo>
                                        <a:pt x="56" y="277"/>
                                      </a:lnTo>
                                      <a:lnTo>
                                        <a:pt x="109" y="263"/>
                                      </a:lnTo>
                                      <a:lnTo>
                                        <a:pt x="105" y="101"/>
                                      </a:lnTo>
                                      <a:lnTo>
                                        <a:pt x="119" y="70"/>
                                      </a:lnTo>
                                      <a:lnTo>
                                        <a:pt x="121" y="0"/>
                                      </a:lnTo>
                                      <a:lnTo>
                                        <a:pt x="0" y="34"/>
                                      </a:lnTo>
                                      <a:lnTo>
                                        <a:pt x="20" y="113"/>
                                      </a:lnTo>
                                      <a:lnTo>
                                        <a:pt x="20" y="113"/>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endParaRPr>
                                </a:p>
                              </p:txBody>
                            </p:sp>
                            <p:sp>
                              <p:nvSpPr>
                                <p:cNvPr id="788" name="Freeform 240">
                                  <a:extLst>
                                    <a:ext uri="{FF2B5EF4-FFF2-40B4-BE49-F238E27FC236}">
                                      <a16:creationId xmlns:a16="http://schemas.microsoft.com/office/drawing/2014/main" id="{20E48907-8DFC-4D3E-BD78-D997FDEEA524}"/>
                                    </a:ext>
                                  </a:extLst>
                                </p:cNvPr>
                                <p:cNvSpPr>
                                  <a:spLocks/>
                                </p:cNvSpPr>
                                <p:nvPr/>
                              </p:nvSpPr>
                              <p:spPr bwMode="auto">
                                <a:xfrm>
                                  <a:off x="6871335" y="1919287"/>
                                  <a:ext cx="176213" cy="482600"/>
                                </a:xfrm>
                                <a:custGeom>
                                  <a:avLst/>
                                  <a:gdLst/>
                                  <a:ahLst/>
                                  <a:cxnLst>
                                    <a:cxn ang="0">
                                      <a:pos x="0" y="142"/>
                                    </a:cxn>
                                    <a:cxn ang="0">
                                      <a:pos x="14" y="111"/>
                                    </a:cxn>
                                    <a:cxn ang="0">
                                      <a:pos x="16" y="41"/>
                                    </a:cxn>
                                    <a:cxn ang="0">
                                      <a:pos x="14" y="14"/>
                                    </a:cxn>
                                    <a:cxn ang="0">
                                      <a:pos x="36" y="0"/>
                                    </a:cxn>
                                    <a:cxn ang="0">
                                      <a:pos x="87" y="190"/>
                                    </a:cxn>
                                    <a:cxn ang="0">
                                      <a:pos x="111" y="230"/>
                                    </a:cxn>
                                    <a:cxn ang="0">
                                      <a:pos x="111" y="257"/>
                                    </a:cxn>
                                    <a:cxn ang="0">
                                      <a:pos x="87" y="279"/>
                                    </a:cxn>
                                    <a:cxn ang="0">
                                      <a:pos x="4" y="304"/>
                                    </a:cxn>
                                    <a:cxn ang="0">
                                      <a:pos x="0" y="142"/>
                                    </a:cxn>
                                    <a:cxn ang="0">
                                      <a:pos x="0" y="142"/>
                                    </a:cxn>
                                  </a:cxnLst>
                                  <a:rect l="0" t="0" r="r" b="b"/>
                                  <a:pathLst>
                                    <a:path w="111" h="304">
                                      <a:moveTo>
                                        <a:pt x="0" y="142"/>
                                      </a:moveTo>
                                      <a:lnTo>
                                        <a:pt x="14" y="111"/>
                                      </a:lnTo>
                                      <a:lnTo>
                                        <a:pt x="16" y="41"/>
                                      </a:lnTo>
                                      <a:lnTo>
                                        <a:pt x="14" y="14"/>
                                      </a:lnTo>
                                      <a:lnTo>
                                        <a:pt x="36" y="0"/>
                                      </a:lnTo>
                                      <a:lnTo>
                                        <a:pt x="87" y="190"/>
                                      </a:lnTo>
                                      <a:lnTo>
                                        <a:pt x="111" y="230"/>
                                      </a:lnTo>
                                      <a:lnTo>
                                        <a:pt x="111" y="257"/>
                                      </a:lnTo>
                                      <a:lnTo>
                                        <a:pt x="87" y="279"/>
                                      </a:lnTo>
                                      <a:lnTo>
                                        <a:pt x="4" y="304"/>
                                      </a:lnTo>
                                      <a:lnTo>
                                        <a:pt x="0" y="142"/>
                                      </a:lnTo>
                                      <a:lnTo>
                                        <a:pt x="0" y="142"/>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endParaRPr>
                                </a:p>
                              </p:txBody>
                            </p:sp>
                            <p:sp>
                              <p:nvSpPr>
                                <p:cNvPr id="789" name="Freeform 241">
                                  <a:extLst>
                                    <a:ext uri="{FF2B5EF4-FFF2-40B4-BE49-F238E27FC236}">
                                      <a16:creationId xmlns:a16="http://schemas.microsoft.com/office/drawing/2014/main" id="{589962A6-EF2B-4359-B80F-2CC02245AB34}"/>
                                    </a:ext>
                                  </a:extLst>
                                </p:cNvPr>
                                <p:cNvSpPr>
                                  <a:spLocks/>
                                </p:cNvSpPr>
                                <p:nvPr/>
                              </p:nvSpPr>
                              <p:spPr bwMode="auto">
                                <a:xfrm>
                                  <a:off x="6928485" y="1492249"/>
                                  <a:ext cx="431800" cy="792163"/>
                                </a:xfrm>
                                <a:custGeom>
                                  <a:avLst/>
                                  <a:gdLst/>
                                  <a:ahLst/>
                                  <a:cxnLst>
                                    <a:cxn ang="0">
                                      <a:pos x="0" y="269"/>
                                    </a:cxn>
                                    <a:cxn ang="0">
                                      <a:pos x="16" y="271"/>
                                    </a:cxn>
                                    <a:cxn ang="0">
                                      <a:pos x="17" y="238"/>
                                    </a:cxn>
                                    <a:cxn ang="0">
                                      <a:pos x="37" y="193"/>
                                    </a:cxn>
                                    <a:cxn ang="0">
                                      <a:pos x="28" y="160"/>
                                    </a:cxn>
                                    <a:cxn ang="0">
                                      <a:pos x="66" y="3"/>
                                    </a:cxn>
                                    <a:cxn ang="0">
                                      <a:pos x="75" y="3"/>
                                    </a:cxn>
                                    <a:cxn ang="0">
                                      <a:pos x="78" y="24"/>
                                    </a:cxn>
                                    <a:cxn ang="0">
                                      <a:pos x="117" y="6"/>
                                    </a:cxn>
                                    <a:cxn ang="0">
                                      <a:pos x="118" y="0"/>
                                    </a:cxn>
                                    <a:cxn ang="0">
                                      <a:pos x="149" y="8"/>
                                    </a:cxn>
                                    <a:cxn ang="0">
                                      <a:pos x="199" y="162"/>
                                    </a:cxn>
                                    <a:cxn ang="0">
                                      <a:pos x="223" y="164"/>
                                    </a:cxn>
                                    <a:cxn ang="0">
                                      <a:pos x="265" y="221"/>
                                    </a:cxn>
                                    <a:cxn ang="0">
                                      <a:pos x="259" y="232"/>
                                    </a:cxn>
                                    <a:cxn ang="0">
                                      <a:pos x="272" y="232"/>
                                    </a:cxn>
                                    <a:cxn ang="0">
                                      <a:pos x="263" y="260"/>
                                    </a:cxn>
                                    <a:cxn ang="0">
                                      <a:pos x="242" y="279"/>
                                    </a:cxn>
                                    <a:cxn ang="0">
                                      <a:pos x="219" y="293"/>
                                    </a:cxn>
                                    <a:cxn ang="0">
                                      <a:pos x="216" y="311"/>
                                    </a:cxn>
                                    <a:cxn ang="0">
                                      <a:pos x="203" y="294"/>
                                    </a:cxn>
                                    <a:cxn ang="0">
                                      <a:pos x="183" y="314"/>
                                    </a:cxn>
                                    <a:cxn ang="0">
                                      <a:pos x="172" y="314"/>
                                    </a:cxn>
                                    <a:cxn ang="0">
                                      <a:pos x="163" y="302"/>
                                    </a:cxn>
                                    <a:cxn ang="0">
                                      <a:pos x="158" y="363"/>
                                    </a:cxn>
                                    <a:cxn ang="0">
                                      <a:pos x="139" y="372"/>
                                    </a:cxn>
                                    <a:cxn ang="0">
                                      <a:pos x="130" y="395"/>
                                    </a:cxn>
                                    <a:cxn ang="0">
                                      <a:pos x="118" y="395"/>
                                    </a:cxn>
                                    <a:cxn ang="0">
                                      <a:pos x="91" y="431"/>
                                    </a:cxn>
                                    <a:cxn ang="0">
                                      <a:pos x="90" y="459"/>
                                    </a:cxn>
                                    <a:cxn ang="0">
                                      <a:pos x="83" y="470"/>
                                    </a:cxn>
                                    <a:cxn ang="0">
                                      <a:pos x="75" y="499"/>
                                    </a:cxn>
                                    <a:cxn ang="0">
                                      <a:pos x="51" y="459"/>
                                    </a:cxn>
                                    <a:cxn ang="0">
                                      <a:pos x="0" y="269"/>
                                    </a:cxn>
                                    <a:cxn ang="0">
                                      <a:pos x="0" y="269"/>
                                    </a:cxn>
                                  </a:cxnLst>
                                  <a:rect l="0" t="0" r="r" b="b"/>
                                  <a:pathLst>
                                    <a:path w="272" h="499">
                                      <a:moveTo>
                                        <a:pt x="0" y="269"/>
                                      </a:moveTo>
                                      <a:lnTo>
                                        <a:pt x="16" y="271"/>
                                      </a:lnTo>
                                      <a:lnTo>
                                        <a:pt x="17" y="238"/>
                                      </a:lnTo>
                                      <a:lnTo>
                                        <a:pt x="37" y="193"/>
                                      </a:lnTo>
                                      <a:lnTo>
                                        <a:pt x="28" y="160"/>
                                      </a:lnTo>
                                      <a:lnTo>
                                        <a:pt x="66" y="3"/>
                                      </a:lnTo>
                                      <a:lnTo>
                                        <a:pt x="75" y="3"/>
                                      </a:lnTo>
                                      <a:lnTo>
                                        <a:pt x="78" y="24"/>
                                      </a:lnTo>
                                      <a:lnTo>
                                        <a:pt x="117" y="6"/>
                                      </a:lnTo>
                                      <a:lnTo>
                                        <a:pt x="118" y="0"/>
                                      </a:lnTo>
                                      <a:lnTo>
                                        <a:pt x="149" y="8"/>
                                      </a:lnTo>
                                      <a:lnTo>
                                        <a:pt x="199" y="162"/>
                                      </a:lnTo>
                                      <a:lnTo>
                                        <a:pt x="223" y="164"/>
                                      </a:lnTo>
                                      <a:lnTo>
                                        <a:pt x="265" y="221"/>
                                      </a:lnTo>
                                      <a:lnTo>
                                        <a:pt x="259" y="232"/>
                                      </a:lnTo>
                                      <a:lnTo>
                                        <a:pt x="272" y="232"/>
                                      </a:lnTo>
                                      <a:lnTo>
                                        <a:pt x="263" y="260"/>
                                      </a:lnTo>
                                      <a:lnTo>
                                        <a:pt x="242" y="279"/>
                                      </a:lnTo>
                                      <a:lnTo>
                                        <a:pt x="219" y="293"/>
                                      </a:lnTo>
                                      <a:lnTo>
                                        <a:pt x="216" y="311"/>
                                      </a:lnTo>
                                      <a:lnTo>
                                        <a:pt x="203" y="294"/>
                                      </a:lnTo>
                                      <a:lnTo>
                                        <a:pt x="183" y="314"/>
                                      </a:lnTo>
                                      <a:lnTo>
                                        <a:pt x="172" y="314"/>
                                      </a:lnTo>
                                      <a:lnTo>
                                        <a:pt x="163" y="302"/>
                                      </a:lnTo>
                                      <a:lnTo>
                                        <a:pt x="158" y="363"/>
                                      </a:lnTo>
                                      <a:lnTo>
                                        <a:pt x="139" y="372"/>
                                      </a:lnTo>
                                      <a:lnTo>
                                        <a:pt x="130" y="395"/>
                                      </a:lnTo>
                                      <a:lnTo>
                                        <a:pt x="118" y="395"/>
                                      </a:lnTo>
                                      <a:lnTo>
                                        <a:pt x="91" y="431"/>
                                      </a:lnTo>
                                      <a:lnTo>
                                        <a:pt x="90" y="459"/>
                                      </a:lnTo>
                                      <a:lnTo>
                                        <a:pt x="83" y="470"/>
                                      </a:lnTo>
                                      <a:lnTo>
                                        <a:pt x="75" y="499"/>
                                      </a:lnTo>
                                      <a:lnTo>
                                        <a:pt x="51" y="459"/>
                                      </a:lnTo>
                                      <a:lnTo>
                                        <a:pt x="0" y="269"/>
                                      </a:lnTo>
                                      <a:lnTo>
                                        <a:pt x="0" y="269"/>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endParaRPr>
                                </a:p>
                              </p:txBody>
                            </p:sp>
                          </p:grpSp>
                          <p:grpSp>
                            <p:nvGrpSpPr>
                              <p:cNvPr id="752" name="Group 160">
                                <a:extLst>
                                  <a:ext uri="{FF2B5EF4-FFF2-40B4-BE49-F238E27FC236}">
                                    <a16:creationId xmlns:a16="http://schemas.microsoft.com/office/drawing/2014/main" id="{82EB4CC5-A528-4AB3-9C32-4B9FA1052298}"/>
                                  </a:ext>
                                </a:extLst>
                              </p:cNvPr>
                              <p:cNvGrpSpPr/>
                              <p:nvPr/>
                            </p:nvGrpSpPr>
                            <p:grpSpPr bwMode="auto">
                              <a:xfrm>
                                <a:off x="3128052" y="3441071"/>
                                <a:ext cx="3947988" cy="2711516"/>
                                <a:chOff x="2812339" y="3155690"/>
                                <a:chExt cx="3754438" cy="2711710"/>
                              </a:xfrm>
                              <a:grpFill/>
                              <a:effectLst/>
                            </p:grpSpPr>
                            <p:sp>
                              <p:nvSpPr>
                                <p:cNvPr id="764" name="Freeform 228">
                                  <a:extLst>
                                    <a:ext uri="{FF2B5EF4-FFF2-40B4-BE49-F238E27FC236}">
                                      <a16:creationId xmlns:a16="http://schemas.microsoft.com/office/drawing/2014/main" id="{75EA7A22-B9EA-4EEA-9029-EDE06BEB5D9F}"/>
                                    </a:ext>
                                  </a:extLst>
                                </p:cNvPr>
                                <p:cNvSpPr>
                                  <a:spLocks/>
                                </p:cNvSpPr>
                                <p:nvPr/>
                              </p:nvSpPr>
                              <p:spPr bwMode="auto">
                                <a:xfrm>
                                  <a:off x="6438067" y="3213100"/>
                                  <a:ext cx="125413" cy="239713"/>
                                </a:xfrm>
                                <a:custGeom>
                                  <a:avLst/>
                                  <a:gdLst/>
                                  <a:ahLst/>
                                  <a:cxnLst>
                                    <a:cxn ang="0">
                                      <a:pos x="0" y="14"/>
                                    </a:cxn>
                                    <a:cxn ang="0">
                                      <a:pos x="12" y="0"/>
                                    </a:cxn>
                                    <a:cxn ang="0">
                                      <a:pos x="26" y="0"/>
                                    </a:cxn>
                                    <a:cxn ang="0">
                                      <a:pos x="21" y="16"/>
                                    </a:cxn>
                                    <a:cxn ang="0">
                                      <a:pos x="17" y="20"/>
                                    </a:cxn>
                                    <a:cxn ang="0">
                                      <a:pos x="21" y="37"/>
                                    </a:cxn>
                                    <a:cxn ang="0">
                                      <a:pos x="39" y="61"/>
                                    </a:cxn>
                                    <a:cxn ang="0">
                                      <a:pos x="43" y="79"/>
                                    </a:cxn>
                                    <a:cxn ang="0">
                                      <a:pos x="58" y="100"/>
                                    </a:cxn>
                                    <a:cxn ang="0">
                                      <a:pos x="70" y="104"/>
                                    </a:cxn>
                                    <a:cxn ang="0">
                                      <a:pos x="75" y="118"/>
                                    </a:cxn>
                                    <a:cxn ang="0">
                                      <a:pos x="65" y="129"/>
                                    </a:cxn>
                                    <a:cxn ang="0">
                                      <a:pos x="76" y="128"/>
                                    </a:cxn>
                                    <a:cxn ang="0">
                                      <a:pos x="79" y="138"/>
                                    </a:cxn>
                                    <a:cxn ang="0">
                                      <a:pos x="31" y="151"/>
                                    </a:cxn>
                                    <a:cxn ang="0">
                                      <a:pos x="0" y="14"/>
                                    </a:cxn>
                                    <a:cxn ang="0">
                                      <a:pos x="0" y="14"/>
                                    </a:cxn>
                                  </a:cxnLst>
                                  <a:rect l="0" t="0" r="r" b="b"/>
                                  <a:pathLst>
                                    <a:path w="79" h="151">
                                      <a:moveTo>
                                        <a:pt x="0" y="14"/>
                                      </a:moveTo>
                                      <a:lnTo>
                                        <a:pt x="12" y="0"/>
                                      </a:lnTo>
                                      <a:lnTo>
                                        <a:pt x="26" y="0"/>
                                      </a:lnTo>
                                      <a:lnTo>
                                        <a:pt x="21" y="16"/>
                                      </a:lnTo>
                                      <a:lnTo>
                                        <a:pt x="17" y="20"/>
                                      </a:lnTo>
                                      <a:lnTo>
                                        <a:pt x="21" y="37"/>
                                      </a:lnTo>
                                      <a:lnTo>
                                        <a:pt x="39" y="61"/>
                                      </a:lnTo>
                                      <a:lnTo>
                                        <a:pt x="43" y="79"/>
                                      </a:lnTo>
                                      <a:lnTo>
                                        <a:pt x="58" y="100"/>
                                      </a:lnTo>
                                      <a:lnTo>
                                        <a:pt x="70" y="104"/>
                                      </a:lnTo>
                                      <a:lnTo>
                                        <a:pt x="75" y="118"/>
                                      </a:lnTo>
                                      <a:lnTo>
                                        <a:pt x="65" y="129"/>
                                      </a:lnTo>
                                      <a:lnTo>
                                        <a:pt x="76" y="128"/>
                                      </a:lnTo>
                                      <a:lnTo>
                                        <a:pt x="79" y="138"/>
                                      </a:lnTo>
                                      <a:lnTo>
                                        <a:pt x="31" y="151"/>
                                      </a:lnTo>
                                      <a:lnTo>
                                        <a:pt x="0" y="14"/>
                                      </a:lnTo>
                                      <a:lnTo>
                                        <a:pt x="0" y="14"/>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endParaRPr>
                                </a:p>
                              </p:txBody>
                            </p:sp>
                            <p:sp>
                              <p:nvSpPr>
                                <p:cNvPr id="765" name="Freeform 222">
                                  <a:extLst>
                                    <a:ext uri="{FF2B5EF4-FFF2-40B4-BE49-F238E27FC236}">
                                      <a16:creationId xmlns:a16="http://schemas.microsoft.com/office/drawing/2014/main" id="{00B9C0DD-B02E-40C5-A947-322995CB312B}"/>
                                    </a:ext>
                                  </a:extLst>
                                </p:cNvPr>
                                <p:cNvSpPr>
                                  <a:spLocks/>
                                </p:cNvSpPr>
                                <p:nvPr/>
                              </p:nvSpPr>
                              <p:spPr bwMode="auto">
                                <a:xfrm>
                                  <a:off x="5691877" y="3155690"/>
                                  <a:ext cx="527050" cy="614363"/>
                                </a:xfrm>
                                <a:custGeom>
                                  <a:avLst/>
                                  <a:gdLst/>
                                  <a:ahLst/>
                                  <a:cxnLst>
                                    <a:cxn ang="0">
                                      <a:pos x="0" y="268"/>
                                    </a:cxn>
                                    <a:cxn ang="0">
                                      <a:pos x="12" y="320"/>
                                    </a:cxn>
                                    <a:cxn ang="0">
                                      <a:pos x="54" y="358"/>
                                    </a:cxn>
                                    <a:cxn ang="0">
                                      <a:pos x="75" y="387"/>
                                    </a:cxn>
                                    <a:cxn ang="0">
                                      <a:pos x="138" y="356"/>
                                    </a:cxn>
                                    <a:cxn ang="0">
                                      <a:pos x="167" y="352"/>
                                    </a:cxn>
                                    <a:cxn ang="0">
                                      <a:pos x="182" y="328"/>
                                    </a:cxn>
                                    <a:cxn ang="0">
                                      <a:pos x="207" y="212"/>
                                    </a:cxn>
                                    <a:cxn ang="0">
                                      <a:pos x="234" y="226"/>
                                    </a:cxn>
                                    <a:cxn ang="0">
                                      <a:pos x="286" y="100"/>
                                    </a:cxn>
                                    <a:cxn ang="0">
                                      <a:pos x="326" y="126"/>
                                    </a:cxn>
                                    <a:cxn ang="0">
                                      <a:pos x="332" y="104"/>
                                    </a:cxn>
                                    <a:cxn ang="0">
                                      <a:pos x="304" y="76"/>
                                    </a:cxn>
                                    <a:cxn ang="0">
                                      <a:pos x="282" y="79"/>
                                    </a:cxn>
                                    <a:cxn ang="0">
                                      <a:pos x="274" y="93"/>
                                    </a:cxn>
                                    <a:cxn ang="0">
                                      <a:pos x="234" y="107"/>
                                    </a:cxn>
                                    <a:cxn ang="0">
                                      <a:pos x="208" y="142"/>
                                    </a:cxn>
                                    <a:cxn ang="0">
                                      <a:pos x="200" y="87"/>
                                    </a:cxn>
                                    <a:cxn ang="0">
                                      <a:pos x="128" y="101"/>
                                    </a:cxn>
                                    <a:cxn ang="0">
                                      <a:pos x="114" y="0"/>
                                    </a:cxn>
                                    <a:cxn ang="0">
                                      <a:pos x="104" y="9"/>
                                    </a:cxn>
                                    <a:cxn ang="0">
                                      <a:pos x="110" y="28"/>
                                    </a:cxn>
                                    <a:cxn ang="0">
                                      <a:pos x="101" y="117"/>
                                    </a:cxn>
                                    <a:cxn ang="0">
                                      <a:pos x="49" y="171"/>
                                    </a:cxn>
                                    <a:cxn ang="0">
                                      <a:pos x="41" y="208"/>
                                    </a:cxn>
                                    <a:cxn ang="0">
                                      <a:pos x="27" y="199"/>
                                    </a:cxn>
                                    <a:cxn ang="0">
                                      <a:pos x="22" y="244"/>
                                    </a:cxn>
                                    <a:cxn ang="0">
                                      <a:pos x="0" y="268"/>
                                    </a:cxn>
                                    <a:cxn ang="0">
                                      <a:pos x="0" y="268"/>
                                    </a:cxn>
                                    <a:cxn ang="0">
                                      <a:pos x="0" y="268"/>
                                    </a:cxn>
                                  </a:cxnLst>
                                  <a:rect l="0" t="0" r="r" b="b"/>
                                  <a:pathLst>
                                    <a:path w="332" h="387">
                                      <a:moveTo>
                                        <a:pt x="0" y="268"/>
                                      </a:moveTo>
                                      <a:lnTo>
                                        <a:pt x="12" y="320"/>
                                      </a:lnTo>
                                      <a:lnTo>
                                        <a:pt x="54" y="358"/>
                                      </a:lnTo>
                                      <a:lnTo>
                                        <a:pt x="75" y="387"/>
                                      </a:lnTo>
                                      <a:lnTo>
                                        <a:pt x="138" y="356"/>
                                      </a:lnTo>
                                      <a:lnTo>
                                        <a:pt x="167" y="352"/>
                                      </a:lnTo>
                                      <a:lnTo>
                                        <a:pt x="182" y="328"/>
                                      </a:lnTo>
                                      <a:lnTo>
                                        <a:pt x="207" y="212"/>
                                      </a:lnTo>
                                      <a:lnTo>
                                        <a:pt x="234" y="226"/>
                                      </a:lnTo>
                                      <a:lnTo>
                                        <a:pt x="286" y="100"/>
                                      </a:lnTo>
                                      <a:lnTo>
                                        <a:pt x="326" y="126"/>
                                      </a:lnTo>
                                      <a:lnTo>
                                        <a:pt x="332" y="104"/>
                                      </a:lnTo>
                                      <a:lnTo>
                                        <a:pt x="304" y="76"/>
                                      </a:lnTo>
                                      <a:lnTo>
                                        <a:pt x="282" y="79"/>
                                      </a:lnTo>
                                      <a:lnTo>
                                        <a:pt x="274" y="93"/>
                                      </a:lnTo>
                                      <a:lnTo>
                                        <a:pt x="234" y="107"/>
                                      </a:lnTo>
                                      <a:lnTo>
                                        <a:pt x="208" y="142"/>
                                      </a:lnTo>
                                      <a:lnTo>
                                        <a:pt x="200" y="87"/>
                                      </a:lnTo>
                                      <a:lnTo>
                                        <a:pt x="128" y="101"/>
                                      </a:lnTo>
                                      <a:lnTo>
                                        <a:pt x="114" y="0"/>
                                      </a:lnTo>
                                      <a:lnTo>
                                        <a:pt x="104" y="9"/>
                                      </a:lnTo>
                                      <a:lnTo>
                                        <a:pt x="110" y="28"/>
                                      </a:lnTo>
                                      <a:lnTo>
                                        <a:pt x="101" y="117"/>
                                      </a:lnTo>
                                      <a:lnTo>
                                        <a:pt x="49" y="171"/>
                                      </a:lnTo>
                                      <a:lnTo>
                                        <a:pt x="41" y="208"/>
                                      </a:lnTo>
                                      <a:lnTo>
                                        <a:pt x="27" y="199"/>
                                      </a:lnTo>
                                      <a:lnTo>
                                        <a:pt x="22" y="244"/>
                                      </a:lnTo>
                                      <a:lnTo>
                                        <a:pt x="0" y="268"/>
                                      </a:lnTo>
                                      <a:lnTo>
                                        <a:pt x="0" y="268"/>
                                      </a:lnTo>
                                      <a:lnTo>
                                        <a:pt x="0" y="268"/>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endParaRPr>
                                </a:p>
                              </p:txBody>
                            </p:sp>
                            <p:sp>
                              <p:nvSpPr>
                                <p:cNvPr id="766" name="Freeform 223">
                                  <a:extLst>
                                    <a:ext uri="{FF2B5EF4-FFF2-40B4-BE49-F238E27FC236}">
                                      <a16:creationId xmlns:a16="http://schemas.microsoft.com/office/drawing/2014/main" id="{12C5035F-1870-4D5C-94FB-74AEC28201D0}"/>
                                    </a:ext>
                                  </a:extLst>
                                </p:cNvPr>
                                <p:cNvSpPr>
                                  <a:spLocks/>
                                </p:cNvSpPr>
                                <p:nvPr/>
                              </p:nvSpPr>
                              <p:spPr bwMode="auto">
                                <a:xfrm>
                                  <a:off x="6020677" y="3198812"/>
                                  <a:ext cx="536575" cy="311150"/>
                                </a:xfrm>
                                <a:custGeom>
                                  <a:avLst/>
                                  <a:gdLst/>
                                  <a:ahLst/>
                                  <a:cxnLst>
                                    <a:cxn ang="0">
                                      <a:pos x="0" y="59"/>
                                    </a:cxn>
                                    <a:cxn ang="0">
                                      <a:pos x="8" y="114"/>
                                    </a:cxn>
                                    <a:cxn ang="0">
                                      <a:pos x="34" y="79"/>
                                    </a:cxn>
                                    <a:cxn ang="0">
                                      <a:pos x="74" y="65"/>
                                    </a:cxn>
                                    <a:cxn ang="0">
                                      <a:pos x="82" y="51"/>
                                    </a:cxn>
                                    <a:cxn ang="0">
                                      <a:pos x="104" y="48"/>
                                    </a:cxn>
                                    <a:cxn ang="0">
                                      <a:pos x="132" y="76"/>
                                    </a:cxn>
                                    <a:cxn ang="0">
                                      <a:pos x="152" y="83"/>
                                    </a:cxn>
                                    <a:cxn ang="0">
                                      <a:pos x="188" y="121"/>
                                    </a:cxn>
                                    <a:cxn ang="0">
                                      <a:pos x="175" y="159"/>
                                    </a:cxn>
                                    <a:cxn ang="0">
                                      <a:pos x="180" y="176"/>
                                    </a:cxn>
                                    <a:cxn ang="0">
                                      <a:pos x="196" y="168"/>
                                    </a:cxn>
                                    <a:cxn ang="0">
                                      <a:pos x="210" y="168"/>
                                    </a:cxn>
                                    <a:cxn ang="0">
                                      <a:pos x="218" y="180"/>
                                    </a:cxn>
                                    <a:cxn ang="0">
                                      <a:pos x="234" y="180"/>
                                    </a:cxn>
                                    <a:cxn ang="0">
                                      <a:pos x="241" y="176"/>
                                    </a:cxn>
                                    <a:cxn ang="0">
                                      <a:pos x="230" y="142"/>
                                    </a:cxn>
                                    <a:cxn ang="0">
                                      <a:pos x="228" y="79"/>
                                    </a:cxn>
                                    <a:cxn ang="0">
                                      <a:pos x="215" y="70"/>
                                    </a:cxn>
                                    <a:cxn ang="0">
                                      <a:pos x="241" y="42"/>
                                    </a:cxn>
                                    <a:cxn ang="0">
                                      <a:pos x="242" y="23"/>
                                    </a:cxn>
                                    <a:cxn ang="0">
                                      <a:pos x="259" y="25"/>
                                    </a:cxn>
                                    <a:cxn ang="0">
                                      <a:pos x="238" y="64"/>
                                    </a:cxn>
                                    <a:cxn ang="0">
                                      <a:pos x="250" y="111"/>
                                    </a:cxn>
                                    <a:cxn ang="0">
                                      <a:pos x="255" y="123"/>
                                    </a:cxn>
                                    <a:cxn ang="0">
                                      <a:pos x="263" y="129"/>
                                    </a:cxn>
                                    <a:cxn ang="0">
                                      <a:pos x="247" y="128"/>
                                    </a:cxn>
                                    <a:cxn ang="0">
                                      <a:pos x="252" y="157"/>
                                    </a:cxn>
                                    <a:cxn ang="0">
                                      <a:pos x="280" y="176"/>
                                    </a:cxn>
                                    <a:cxn ang="0">
                                      <a:pos x="286" y="180"/>
                                    </a:cxn>
                                    <a:cxn ang="0">
                                      <a:pos x="294" y="180"/>
                                    </a:cxn>
                                    <a:cxn ang="0">
                                      <a:pos x="290" y="196"/>
                                    </a:cxn>
                                    <a:cxn ang="0">
                                      <a:pos x="324" y="176"/>
                                    </a:cxn>
                                    <a:cxn ang="0">
                                      <a:pos x="330" y="151"/>
                                    </a:cxn>
                                    <a:cxn ang="0">
                                      <a:pos x="338" y="124"/>
                                    </a:cxn>
                                    <a:cxn ang="0">
                                      <a:pos x="290" y="137"/>
                                    </a:cxn>
                                    <a:cxn ang="0">
                                      <a:pos x="259" y="0"/>
                                    </a:cxn>
                                    <a:cxn ang="0">
                                      <a:pos x="0" y="59"/>
                                    </a:cxn>
                                    <a:cxn ang="0">
                                      <a:pos x="0" y="59"/>
                                    </a:cxn>
                                    <a:cxn ang="0">
                                      <a:pos x="0" y="59"/>
                                    </a:cxn>
                                  </a:cxnLst>
                                  <a:rect l="0" t="0" r="r" b="b"/>
                                  <a:pathLst>
                                    <a:path w="338" h="196">
                                      <a:moveTo>
                                        <a:pt x="0" y="59"/>
                                      </a:moveTo>
                                      <a:lnTo>
                                        <a:pt x="8" y="114"/>
                                      </a:lnTo>
                                      <a:lnTo>
                                        <a:pt x="34" y="79"/>
                                      </a:lnTo>
                                      <a:lnTo>
                                        <a:pt x="74" y="65"/>
                                      </a:lnTo>
                                      <a:lnTo>
                                        <a:pt x="82" y="51"/>
                                      </a:lnTo>
                                      <a:lnTo>
                                        <a:pt x="104" y="48"/>
                                      </a:lnTo>
                                      <a:lnTo>
                                        <a:pt x="132" y="76"/>
                                      </a:lnTo>
                                      <a:lnTo>
                                        <a:pt x="152" y="83"/>
                                      </a:lnTo>
                                      <a:lnTo>
                                        <a:pt x="188" y="121"/>
                                      </a:lnTo>
                                      <a:lnTo>
                                        <a:pt x="175" y="159"/>
                                      </a:lnTo>
                                      <a:lnTo>
                                        <a:pt x="180" y="176"/>
                                      </a:lnTo>
                                      <a:lnTo>
                                        <a:pt x="196" y="168"/>
                                      </a:lnTo>
                                      <a:lnTo>
                                        <a:pt x="210" y="168"/>
                                      </a:lnTo>
                                      <a:lnTo>
                                        <a:pt x="218" y="180"/>
                                      </a:lnTo>
                                      <a:lnTo>
                                        <a:pt x="234" y="180"/>
                                      </a:lnTo>
                                      <a:lnTo>
                                        <a:pt x="241" y="176"/>
                                      </a:lnTo>
                                      <a:lnTo>
                                        <a:pt x="230" y="142"/>
                                      </a:lnTo>
                                      <a:lnTo>
                                        <a:pt x="228" y="79"/>
                                      </a:lnTo>
                                      <a:lnTo>
                                        <a:pt x="215" y="70"/>
                                      </a:lnTo>
                                      <a:lnTo>
                                        <a:pt x="241" y="42"/>
                                      </a:lnTo>
                                      <a:lnTo>
                                        <a:pt x="242" y="23"/>
                                      </a:lnTo>
                                      <a:lnTo>
                                        <a:pt x="259" y="25"/>
                                      </a:lnTo>
                                      <a:lnTo>
                                        <a:pt x="238" y="64"/>
                                      </a:lnTo>
                                      <a:lnTo>
                                        <a:pt x="250" y="111"/>
                                      </a:lnTo>
                                      <a:lnTo>
                                        <a:pt x="255" y="123"/>
                                      </a:lnTo>
                                      <a:lnTo>
                                        <a:pt x="263" y="129"/>
                                      </a:lnTo>
                                      <a:lnTo>
                                        <a:pt x="247" y="128"/>
                                      </a:lnTo>
                                      <a:lnTo>
                                        <a:pt x="252" y="157"/>
                                      </a:lnTo>
                                      <a:lnTo>
                                        <a:pt x="280" y="176"/>
                                      </a:lnTo>
                                      <a:lnTo>
                                        <a:pt x="286" y="180"/>
                                      </a:lnTo>
                                      <a:lnTo>
                                        <a:pt x="294" y="180"/>
                                      </a:lnTo>
                                      <a:lnTo>
                                        <a:pt x="290" y="196"/>
                                      </a:lnTo>
                                      <a:lnTo>
                                        <a:pt x="324" y="176"/>
                                      </a:lnTo>
                                      <a:lnTo>
                                        <a:pt x="330" y="151"/>
                                      </a:lnTo>
                                      <a:lnTo>
                                        <a:pt x="338" y="124"/>
                                      </a:lnTo>
                                      <a:lnTo>
                                        <a:pt x="290" y="137"/>
                                      </a:lnTo>
                                      <a:lnTo>
                                        <a:pt x="259" y="0"/>
                                      </a:lnTo>
                                      <a:lnTo>
                                        <a:pt x="0" y="59"/>
                                      </a:lnTo>
                                      <a:lnTo>
                                        <a:pt x="0" y="59"/>
                                      </a:lnTo>
                                      <a:lnTo>
                                        <a:pt x="0" y="59"/>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67" name="Freeform 212">
                                  <a:extLst>
                                    <a:ext uri="{FF2B5EF4-FFF2-40B4-BE49-F238E27FC236}">
                                      <a16:creationId xmlns:a16="http://schemas.microsoft.com/office/drawing/2014/main" id="{2940B462-DEFF-4748-9861-A867CDA35E5E}"/>
                                    </a:ext>
                                  </a:extLst>
                                </p:cNvPr>
                                <p:cNvSpPr>
                                  <a:spLocks/>
                                </p:cNvSpPr>
                                <p:nvPr/>
                              </p:nvSpPr>
                              <p:spPr bwMode="auto">
                                <a:xfrm>
                                  <a:off x="4930628" y="3489578"/>
                                  <a:ext cx="852488" cy="512763"/>
                                </a:xfrm>
                                <a:custGeom>
                                  <a:avLst/>
                                  <a:gdLst/>
                                  <a:ahLst/>
                                  <a:cxnLst>
                                    <a:cxn ang="0">
                                      <a:pos x="2" y="306"/>
                                    </a:cxn>
                                    <a:cxn ang="0">
                                      <a:pos x="15" y="305"/>
                                    </a:cxn>
                                    <a:cxn ang="0">
                                      <a:pos x="19" y="270"/>
                                    </a:cxn>
                                    <a:cxn ang="0">
                                      <a:pos x="11" y="269"/>
                                    </a:cxn>
                                    <a:cxn ang="0">
                                      <a:pos x="28" y="241"/>
                                    </a:cxn>
                                    <a:cxn ang="0">
                                      <a:pos x="62" y="253"/>
                                    </a:cxn>
                                    <a:cxn ang="0">
                                      <a:pos x="67" y="214"/>
                                    </a:cxn>
                                    <a:cxn ang="0">
                                      <a:pos x="90" y="203"/>
                                    </a:cxn>
                                    <a:cxn ang="0">
                                      <a:pos x="86" y="196"/>
                                    </a:cxn>
                                    <a:cxn ang="0">
                                      <a:pos x="99" y="158"/>
                                    </a:cxn>
                                    <a:cxn ang="0">
                                      <a:pos x="143" y="155"/>
                                    </a:cxn>
                                    <a:cxn ang="0">
                                      <a:pos x="179" y="141"/>
                                    </a:cxn>
                                    <a:cxn ang="0">
                                      <a:pos x="203" y="123"/>
                                    </a:cxn>
                                    <a:cxn ang="0">
                                      <a:pos x="216" y="115"/>
                                    </a:cxn>
                                    <a:cxn ang="0">
                                      <a:pos x="245" y="113"/>
                                    </a:cxn>
                                    <a:cxn ang="0">
                                      <a:pos x="279" y="46"/>
                                    </a:cxn>
                                    <a:cxn ang="0">
                                      <a:pos x="289" y="51"/>
                                    </a:cxn>
                                    <a:cxn ang="0">
                                      <a:pos x="315" y="28"/>
                                    </a:cxn>
                                    <a:cxn ang="0">
                                      <a:pos x="309" y="11"/>
                                    </a:cxn>
                                    <a:cxn ang="0">
                                      <a:pos x="311" y="1"/>
                                    </a:cxn>
                                    <a:cxn ang="0">
                                      <a:pos x="334" y="0"/>
                                    </a:cxn>
                                    <a:cxn ang="0">
                                      <a:pos x="350" y="6"/>
                                    </a:cxn>
                                    <a:cxn ang="0">
                                      <a:pos x="397" y="39"/>
                                    </a:cxn>
                                    <a:cxn ang="0">
                                      <a:pos x="430" y="37"/>
                                    </a:cxn>
                                    <a:cxn ang="0">
                                      <a:pos x="446" y="25"/>
                                    </a:cxn>
                                    <a:cxn ang="0">
                                      <a:pos x="483" y="53"/>
                                    </a:cxn>
                                    <a:cxn ang="0">
                                      <a:pos x="495" y="105"/>
                                    </a:cxn>
                                    <a:cxn ang="0">
                                      <a:pos x="537" y="143"/>
                                    </a:cxn>
                                    <a:cxn ang="0">
                                      <a:pos x="517" y="172"/>
                                    </a:cxn>
                                    <a:cxn ang="0">
                                      <a:pos x="481" y="214"/>
                                    </a:cxn>
                                    <a:cxn ang="0">
                                      <a:pos x="479" y="224"/>
                                    </a:cxn>
                                    <a:cxn ang="0">
                                      <a:pos x="426" y="264"/>
                                    </a:cxn>
                                    <a:cxn ang="0">
                                      <a:pos x="129" y="298"/>
                                    </a:cxn>
                                    <a:cxn ang="0">
                                      <a:pos x="97" y="295"/>
                                    </a:cxn>
                                    <a:cxn ang="0">
                                      <a:pos x="98" y="314"/>
                                    </a:cxn>
                                    <a:cxn ang="0">
                                      <a:pos x="0" y="323"/>
                                    </a:cxn>
                                    <a:cxn ang="0">
                                      <a:pos x="2" y="306"/>
                                    </a:cxn>
                                    <a:cxn ang="0">
                                      <a:pos x="2" y="306"/>
                                    </a:cxn>
                                  </a:cxnLst>
                                  <a:rect l="0" t="0" r="r" b="b"/>
                                  <a:pathLst>
                                    <a:path w="537" h="323">
                                      <a:moveTo>
                                        <a:pt x="2" y="306"/>
                                      </a:moveTo>
                                      <a:lnTo>
                                        <a:pt x="15" y="305"/>
                                      </a:lnTo>
                                      <a:lnTo>
                                        <a:pt x="19" y="270"/>
                                      </a:lnTo>
                                      <a:lnTo>
                                        <a:pt x="11" y="269"/>
                                      </a:lnTo>
                                      <a:lnTo>
                                        <a:pt x="28" y="241"/>
                                      </a:lnTo>
                                      <a:lnTo>
                                        <a:pt x="62" y="253"/>
                                      </a:lnTo>
                                      <a:lnTo>
                                        <a:pt x="67" y="214"/>
                                      </a:lnTo>
                                      <a:lnTo>
                                        <a:pt x="90" y="203"/>
                                      </a:lnTo>
                                      <a:lnTo>
                                        <a:pt x="86" y="196"/>
                                      </a:lnTo>
                                      <a:lnTo>
                                        <a:pt x="99" y="158"/>
                                      </a:lnTo>
                                      <a:lnTo>
                                        <a:pt x="143" y="155"/>
                                      </a:lnTo>
                                      <a:lnTo>
                                        <a:pt x="179" y="141"/>
                                      </a:lnTo>
                                      <a:lnTo>
                                        <a:pt x="203" y="123"/>
                                      </a:lnTo>
                                      <a:lnTo>
                                        <a:pt x="216" y="115"/>
                                      </a:lnTo>
                                      <a:lnTo>
                                        <a:pt x="245" y="113"/>
                                      </a:lnTo>
                                      <a:lnTo>
                                        <a:pt x="279" y="46"/>
                                      </a:lnTo>
                                      <a:lnTo>
                                        <a:pt x="289" y="51"/>
                                      </a:lnTo>
                                      <a:lnTo>
                                        <a:pt x="315" y="28"/>
                                      </a:lnTo>
                                      <a:lnTo>
                                        <a:pt x="309" y="11"/>
                                      </a:lnTo>
                                      <a:lnTo>
                                        <a:pt x="311" y="1"/>
                                      </a:lnTo>
                                      <a:lnTo>
                                        <a:pt x="334" y="0"/>
                                      </a:lnTo>
                                      <a:lnTo>
                                        <a:pt x="350" y="6"/>
                                      </a:lnTo>
                                      <a:lnTo>
                                        <a:pt x="397" y="39"/>
                                      </a:lnTo>
                                      <a:lnTo>
                                        <a:pt x="430" y="37"/>
                                      </a:lnTo>
                                      <a:lnTo>
                                        <a:pt x="446" y="25"/>
                                      </a:lnTo>
                                      <a:lnTo>
                                        <a:pt x="483" y="53"/>
                                      </a:lnTo>
                                      <a:lnTo>
                                        <a:pt x="495" y="105"/>
                                      </a:lnTo>
                                      <a:lnTo>
                                        <a:pt x="537" y="143"/>
                                      </a:lnTo>
                                      <a:lnTo>
                                        <a:pt x="517" y="172"/>
                                      </a:lnTo>
                                      <a:lnTo>
                                        <a:pt x="481" y="214"/>
                                      </a:lnTo>
                                      <a:lnTo>
                                        <a:pt x="479" y="224"/>
                                      </a:lnTo>
                                      <a:lnTo>
                                        <a:pt x="426" y="264"/>
                                      </a:lnTo>
                                      <a:lnTo>
                                        <a:pt x="129" y="298"/>
                                      </a:lnTo>
                                      <a:lnTo>
                                        <a:pt x="97" y="295"/>
                                      </a:lnTo>
                                      <a:lnTo>
                                        <a:pt x="98" y="314"/>
                                      </a:lnTo>
                                      <a:lnTo>
                                        <a:pt x="0" y="323"/>
                                      </a:lnTo>
                                      <a:lnTo>
                                        <a:pt x="2" y="306"/>
                                      </a:lnTo>
                                      <a:lnTo>
                                        <a:pt x="2" y="306"/>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68" name="Freeform 224">
                                  <a:extLst>
                                    <a:ext uri="{FF2B5EF4-FFF2-40B4-BE49-F238E27FC236}">
                                      <a16:creationId xmlns:a16="http://schemas.microsoft.com/office/drawing/2014/main" id="{F57944DB-2FF4-4A0E-8480-5349077FC2E2}"/>
                                    </a:ext>
                                  </a:extLst>
                                </p:cNvPr>
                                <p:cNvSpPr>
                                  <a:spLocks/>
                                </p:cNvSpPr>
                                <p:nvPr/>
                              </p:nvSpPr>
                              <p:spPr bwMode="auto">
                                <a:xfrm>
                                  <a:off x="5604385" y="3313112"/>
                                  <a:ext cx="911225" cy="601663"/>
                                </a:xfrm>
                                <a:custGeom>
                                  <a:avLst/>
                                  <a:gdLst/>
                                  <a:ahLst/>
                                  <a:cxnLst>
                                    <a:cxn ang="0">
                                      <a:pos x="53" y="339"/>
                                    </a:cxn>
                                    <a:cxn ang="0">
                                      <a:pos x="55" y="329"/>
                                    </a:cxn>
                                    <a:cxn ang="0">
                                      <a:pos x="91" y="287"/>
                                    </a:cxn>
                                    <a:cxn ang="0">
                                      <a:pos x="111" y="258"/>
                                    </a:cxn>
                                    <a:cxn ang="0">
                                      <a:pos x="132" y="287"/>
                                    </a:cxn>
                                    <a:cxn ang="0">
                                      <a:pos x="195" y="256"/>
                                    </a:cxn>
                                    <a:cxn ang="0">
                                      <a:pos x="224" y="252"/>
                                    </a:cxn>
                                    <a:cxn ang="0">
                                      <a:pos x="239" y="228"/>
                                    </a:cxn>
                                    <a:cxn ang="0">
                                      <a:pos x="264" y="112"/>
                                    </a:cxn>
                                    <a:cxn ang="0">
                                      <a:pos x="291" y="126"/>
                                    </a:cxn>
                                    <a:cxn ang="0">
                                      <a:pos x="343" y="0"/>
                                    </a:cxn>
                                    <a:cxn ang="0">
                                      <a:pos x="383" y="26"/>
                                    </a:cxn>
                                    <a:cxn ang="0">
                                      <a:pos x="389" y="4"/>
                                    </a:cxn>
                                    <a:cxn ang="0">
                                      <a:pos x="409" y="11"/>
                                    </a:cxn>
                                    <a:cxn ang="0">
                                      <a:pos x="445" y="49"/>
                                    </a:cxn>
                                    <a:cxn ang="0">
                                      <a:pos x="432" y="87"/>
                                    </a:cxn>
                                    <a:cxn ang="0">
                                      <a:pos x="437" y="104"/>
                                    </a:cxn>
                                    <a:cxn ang="0">
                                      <a:pos x="453" y="96"/>
                                    </a:cxn>
                                    <a:cxn ang="0">
                                      <a:pos x="464" y="113"/>
                                    </a:cxn>
                                    <a:cxn ang="0">
                                      <a:pos x="520" y="135"/>
                                    </a:cxn>
                                    <a:cxn ang="0">
                                      <a:pos x="468" y="132"/>
                                    </a:cxn>
                                    <a:cxn ang="0">
                                      <a:pos x="522" y="189"/>
                                    </a:cxn>
                                    <a:cxn ang="0">
                                      <a:pos x="489" y="183"/>
                                    </a:cxn>
                                    <a:cxn ang="0">
                                      <a:pos x="557" y="236"/>
                                    </a:cxn>
                                    <a:cxn ang="0">
                                      <a:pos x="574" y="272"/>
                                    </a:cxn>
                                    <a:cxn ang="0">
                                      <a:pos x="562" y="267"/>
                                    </a:cxn>
                                    <a:cxn ang="0">
                                      <a:pos x="560" y="276"/>
                                    </a:cxn>
                                    <a:cxn ang="0">
                                      <a:pos x="335" y="328"/>
                                    </a:cxn>
                                    <a:cxn ang="0">
                                      <a:pos x="148" y="356"/>
                                    </a:cxn>
                                    <a:cxn ang="0">
                                      <a:pos x="0" y="379"/>
                                    </a:cxn>
                                    <a:cxn ang="0">
                                      <a:pos x="53" y="339"/>
                                    </a:cxn>
                                    <a:cxn ang="0">
                                      <a:pos x="53" y="339"/>
                                    </a:cxn>
                                  </a:cxnLst>
                                  <a:rect l="0" t="0" r="r" b="b"/>
                                  <a:pathLst>
                                    <a:path w="574" h="379">
                                      <a:moveTo>
                                        <a:pt x="53" y="339"/>
                                      </a:moveTo>
                                      <a:lnTo>
                                        <a:pt x="55" y="329"/>
                                      </a:lnTo>
                                      <a:lnTo>
                                        <a:pt x="91" y="287"/>
                                      </a:lnTo>
                                      <a:lnTo>
                                        <a:pt x="111" y="258"/>
                                      </a:lnTo>
                                      <a:lnTo>
                                        <a:pt x="132" y="287"/>
                                      </a:lnTo>
                                      <a:lnTo>
                                        <a:pt x="195" y="256"/>
                                      </a:lnTo>
                                      <a:lnTo>
                                        <a:pt x="224" y="252"/>
                                      </a:lnTo>
                                      <a:lnTo>
                                        <a:pt x="239" y="228"/>
                                      </a:lnTo>
                                      <a:lnTo>
                                        <a:pt x="264" y="112"/>
                                      </a:lnTo>
                                      <a:lnTo>
                                        <a:pt x="291" y="126"/>
                                      </a:lnTo>
                                      <a:lnTo>
                                        <a:pt x="343" y="0"/>
                                      </a:lnTo>
                                      <a:lnTo>
                                        <a:pt x="383" y="26"/>
                                      </a:lnTo>
                                      <a:lnTo>
                                        <a:pt x="389" y="4"/>
                                      </a:lnTo>
                                      <a:lnTo>
                                        <a:pt x="409" y="11"/>
                                      </a:lnTo>
                                      <a:lnTo>
                                        <a:pt x="445" y="49"/>
                                      </a:lnTo>
                                      <a:lnTo>
                                        <a:pt x="432" y="87"/>
                                      </a:lnTo>
                                      <a:lnTo>
                                        <a:pt x="437" y="104"/>
                                      </a:lnTo>
                                      <a:lnTo>
                                        <a:pt x="453" y="96"/>
                                      </a:lnTo>
                                      <a:lnTo>
                                        <a:pt x="464" y="113"/>
                                      </a:lnTo>
                                      <a:lnTo>
                                        <a:pt x="520" y="135"/>
                                      </a:lnTo>
                                      <a:lnTo>
                                        <a:pt x="468" y="132"/>
                                      </a:lnTo>
                                      <a:lnTo>
                                        <a:pt x="522" y="189"/>
                                      </a:lnTo>
                                      <a:lnTo>
                                        <a:pt x="489" y="183"/>
                                      </a:lnTo>
                                      <a:lnTo>
                                        <a:pt x="557" y="236"/>
                                      </a:lnTo>
                                      <a:lnTo>
                                        <a:pt x="574" y="272"/>
                                      </a:lnTo>
                                      <a:lnTo>
                                        <a:pt x="562" y="267"/>
                                      </a:lnTo>
                                      <a:lnTo>
                                        <a:pt x="560" y="276"/>
                                      </a:lnTo>
                                      <a:lnTo>
                                        <a:pt x="335" y="328"/>
                                      </a:lnTo>
                                      <a:lnTo>
                                        <a:pt x="148" y="356"/>
                                      </a:lnTo>
                                      <a:lnTo>
                                        <a:pt x="0" y="379"/>
                                      </a:lnTo>
                                      <a:lnTo>
                                        <a:pt x="53" y="339"/>
                                      </a:lnTo>
                                      <a:lnTo>
                                        <a:pt x="53" y="339"/>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69" name="Freeform 226">
                                  <a:extLst>
                                    <a:ext uri="{FF2B5EF4-FFF2-40B4-BE49-F238E27FC236}">
                                      <a16:creationId xmlns:a16="http://schemas.microsoft.com/office/drawing/2014/main" id="{7B72A2DE-D6A3-4746-A6C5-9F942634568F}"/>
                                    </a:ext>
                                  </a:extLst>
                                </p:cNvPr>
                                <p:cNvSpPr>
                                  <a:spLocks/>
                                </p:cNvSpPr>
                                <p:nvPr/>
                              </p:nvSpPr>
                              <p:spPr bwMode="auto">
                                <a:xfrm>
                                  <a:off x="5561889" y="3751262"/>
                                  <a:ext cx="1004888" cy="528638"/>
                                </a:xfrm>
                                <a:custGeom>
                                  <a:avLst/>
                                  <a:gdLst/>
                                  <a:ahLst/>
                                  <a:cxnLst>
                                    <a:cxn ang="0">
                                      <a:pos x="0" y="287"/>
                                    </a:cxn>
                                    <a:cxn ang="0">
                                      <a:pos x="92" y="273"/>
                                    </a:cxn>
                                    <a:cxn ang="0">
                                      <a:pos x="145" y="241"/>
                                    </a:cxn>
                                    <a:cxn ang="0">
                                      <a:pos x="245" y="229"/>
                                    </a:cxn>
                                    <a:cxn ang="0">
                                      <a:pos x="287" y="260"/>
                                    </a:cxn>
                                    <a:cxn ang="0">
                                      <a:pos x="353" y="249"/>
                                    </a:cxn>
                                    <a:cxn ang="0">
                                      <a:pos x="452" y="333"/>
                                    </a:cxn>
                                    <a:cxn ang="0">
                                      <a:pos x="491" y="322"/>
                                    </a:cxn>
                                    <a:cxn ang="0">
                                      <a:pos x="547" y="226"/>
                                    </a:cxn>
                                    <a:cxn ang="0">
                                      <a:pos x="592" y="206"/>
                                    </a:cxn>
                                    <a:cxn ang="0">
                                      <a:pos x="606" y="178"/>
                                    </a:cxn>
                                    <a:cxn ang="0">
                                      <a:pos x="557" y="189"/>
                                    </a:cxn>
                                    <a:cxn ang="0">
                                      <a:pos x="544" y="168"/>
                                    </a:cxn>
                                    <a:cxn ang="0">
                                      <a:pos x="574" y="159"/>
                                    </a:cxn>
                                    <a:cxn ang="0">
                                      <a:pos x="574" y="147"/>
                                    </a:cxn>
                                    <a:cxn ang="0">
                                      <a:pos x="540" y="133"/>
                                    </a:cxn>
                                    <a:cxn ang="0">
                                      <a:pos x="583" y="114"/>
                                    </a:cxn>
                                    <a:cxn ang="0">
                                      <a:pos x="580" y="134"/>
                                    </a:cxn>
                                    <a:cxn ang="0">
                                      <a:pos x="607" y="134"/>
                                    </a:cxn>
                                    <a:cxn ang="0">
                                      <a:pos x="623" y="100"/>
                                    </a:cxn>
                                    <a:cxn ang="0">
                                      <a:pos x="633" y="98"/>
                                    </a:cxn>
                                    <a:cxn ang="0">
                                      <a:pos x="627" y="67"/>
                                    </a:cxn>
                                    <a:cxn ang="0">
                                      <a:pos x="607" y="98"/>
                                    </a:cxn>
                                    <a:cxn ang="0">
                                      <a:pos x="588" y="30"/>
                                    </a:cxn>
                                    <a:cxn ang="0">
                                      <a:pos x="601" y="27"/>
                                    </a:cxn>
                                    <a:cxn ang="0">
                                      <a:pos x="619" y="46"/>
                                    </a:cxn>
                                    <a:cxn ang="0">
                                      <a:pos x="606" y="14"/>
                                    </a:cxn>
                                    <a:cxn ang="0">
                                      <a:pos x="592" y="0"/>
                                    </a:cxn>
                                    <a:cxn ang="0">
                                      <a:pos x="367" y="52"/>
                                    </a:cxn>
                                    <a:cxn ang="0">
                                      <a:pos x="180" y="80"/>
                                    </a:cxn>
                                    <a:cxn ang="0">
                                      <a:pos x="154" y="140"/>
                                    </a:cxn>
                                    <a:cxn ang="0">
                                      <a:pos x="114" y="151"/>
                                    </a:cxn>
                                    <a:cxn ang="0">
                                      <a:pos x="94" y="182"/>
                                    </a:cxn>
                                    <a:cxn ang="0">
                                      <a:pos x="22" y="232"/>
                                    </a:cxn>
                                    <a:cxn ang="0">
                                      <a:pos x="18" y="251"/>
                                    </a:cxn>
                                    <a:cxn ang="0">
                                      <a:pos x="0" y="262"/>
                                    </a:cxn>
                                    <a:cxn ang="0">
                                      <a:pos x="0" y="287"/>
                                    </a:cxn>
                                    <a:cxn ang="0">
                                      <a:pos x="0" y="287"/>
                                    </a:cxn>
                                  </a:cxnLst>
                                  <a:rect l="0" t="0" r="r" b="b"/>
                                  <a:pathLst>
                                    <a:path w="633" h="333">
                                      <a:moveTo>
                                        <a:pt x="0" y="287"/>
                                      </a:moveTo>
                                      <a:lnTo>
                                        <a:pt x="92" y="273"/>
                                      </a:lnTo>
                                      <a:lnTo>
                                        <a:pt x="145" y="241"/>
                                      </a:lnTo>
                                      <a:lnTo>
                                        <a:pt x="245" y="229"/>
                                      </a:lnTo>
                                      <a:lnTo>
                                        <a:pt x="287" y="260"/>
                                      </a:lnTo>
                                      <a:lnTo>
                                        <a:pt x="353" y="249"/>
                                      </a:lnTo>
                                      <a:lnTo>
                                        <a:pt x="452" y="333"/>
                                      </a:lnTo>
                                      <a:lnTo>
                                        <a:pt x="491" y="322"/>
                                      </a:lnTo>
                                      <a:lnTo>
                                        <a:pt x="547" y="226"/>
                                      </a:lnTo>
                                      <a:lnTo>
                                        <a:pt x="592" y="206"/>
                                      </a:lnTo>
                                      <a:lnTo>
                                        <a:pt x="606" y="178"/>
                                      </a:lnTo>
                                      <a:lnTo>
                                        <a:pt x="557" y="189"/>
                                      </a:lnTo>
                                      <a:lnTo>
                                        <a:pt x="544" y="168"/>
                                      </a:lnTo>
                                      <a:lnTo>
                                        <a:pt x="574" y="159"/>
                                      </a:lnTo>
                                      <a:lnTo>
                                        <a:pt x="574" y="147"/>
                                      </a:lnTo>
                                      <a:lnTo>
                                        <a:pt x="540" y="133"/>
                                      </a:lnTo>
                                      <a:lnTo>
                                        <a:pt x="583" y="114"/>
                                      </a:lnTo>
                                      <a:lnTo>
                                        <a:pt x="580" y="134"/>
                                      </a:lnTo>
                                      <a:lnTo>
                                        <a:pt x="607" y="134"/>
                                      </a:lnTo>
                                      <a:lnTo>
                                        <a:pt x="623" y="100"/>
                                      </a:lnTo>
                                      <a:lnTo>
                                        <a:pt x="633" y="98"/>
                                      </a:lnTo>
                                      <a:lnTo>
                                        <a:pt x="627" y="67"/>
                                      </a:lnTo>
                                      <a:lnTo>
                                        <a:pt x="607" y="98"/>
                                      </a:lnTo>
                                      <a:lnTo>
                                        <a:pt x="588" y="30"/>
                                      </a:lnTo>
                                      <a:lnTo>
                                        <a:pt x="601" y="27"/>
                                      </a:lnTo>
                                      <a:lnTo>
                                        <a:pt x="619" y="46"/>
                                      </a:lnTo>
                                      <a:lnTo>
                                        <a:pt x="606" y="14"/>
                                      </a:lnTo>
                                      <a:lnTo>
                                        <a:pt x="592" y="0"/>
                                      </a:lnTo>
                                      <a:lnTo>
                                        <a:pt x="367" y="52"/>
                                      </a:lnTo>
                                      <a:lnTo>
                                        <a:pt x="180" y="80"/>
                                      </a:lnTo>
                                      <a:lnTo>
                                        <a:pt x="154" y="140"/>
                                      </a:lnTo>
                                      <a:lnTo>
                                        <a:pt x="114" y="151"/>
                                      </a:lnTo>
                                      <a:lnTo>
                                        <a:pt x="94" y="182"/>
                                      </a:lnTo>
                                      <a:lnTo>
                                        <a:pt x="22" y="232"/>
                                      </a:lnTo>
                                      <a:lnTo>
                                        <a:pt x="18" y="251"/>
                                      </a:lnTo>
                                      <a:lnTo>
                                        <a:pt x="0" y="262"/>
                                      </a:lnTo>
                                      <a:lnTo>
                                        <a:pt x="0" y="287"/>
                                      </a:lnTo>
                                      <a:lnTo>
                                        <a:pt x="0" y="287"/>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70" name="Freeform 213">
                                  <a:extLst>
                                    <a:ext uri="{FF2B5EF4-FFF2-40B4-BE49-F238E27FC236}">
                                      <a16:creationId xmlns:a16="http://schemas.microsoft.com/office/drawing/2014/main" id="{2868A06E-B3B4-47FF-AFE4-2649D6D8FBDD}"/>
                                    </a:ext>
                                  </a:extLst>
                                </p:cNvPr>
                                <p:cNvSpPr>
                                  <a:spLocks/>
                                </p:cNvSpPr>
                                <p:nvPr/>
                              </p:nvSpPr>
                              <p:spPr bwMode="auto">
                                <a:xfrm>
                                  <a:off x="4841164" y="3878262"/>
                                  <a:ext cx="1006475" cy="400050"/>
                                </a:xfrm>
                                <a:custGeom>
                                  <a:avLst/>
                                  <a:gdLst/>
                                  <a:ahLst/>
                                  <a:cxnLst>
                                    <a:cxn ang="0">
                                      <a:pos x="12" y="207"/>
                                    </a:cxn>
                                    <a:cxn ang="0">
                                      <a:pos x="8" y="203"/>
                                    </a:cxn>
                                    <a:cxn ang="0">
                                      <a:pos x="26" y="186"/>
                                    </a:cxn>
                                    <a:cxn ang="0">
                                      <a:pos x="44" y="147"/>
                                    </a:cxn>
                                    <a:cxn ang="0">
                                      <a:pos x="38" y="138"/>
                                    </a:cxn>
                                    <a:cxn ang="0">
                                      <a:pos x="47" y="119"/>
                                    </a:cxn>
                                    <a:cxn ang="0">
                                      <a:pos x="47" y="98"/>
                                    </a:cxn>
                                    <a:cxn ang="0">
                                      <a:pos x="60" y="82"/>
                                    </a:cxn>
                                    <a:cxn ang="0">
                                      <a:pos x="158" y="73"/>
                                    </a:cxn>
                                    <a:cxn ang="0">
                                      <a:pos x="157" y="54"/>
                                    </a:cxn>
                                    <a:cxn ang="0">
                                      <a:pos x="189" y="57"/>
                                    </a:cxn>
                                    <a:cxn ang="0">
                                      <a:pos x="486" y="23"/>
                                    </a:cxn>
                                    <a:cxn ang="0">
                                      <a:pos x="634" y="0"/>
                                    </a:cxn>
                                    <a:cxn ang="0">
                                      <a:pos x="608" y="60"/>
                                    </a:cxn>
                                    <a:cxn ang="0">
                                      <a:pos x="568" y="71"/>
                                    </a:cxn>
                                    <a:cxn ang="0">
                                      <a:pos x="548" y="102"/>
                                    </a:cxn>
                                    <a:cxn ang="0">
                                      <a:pos x="476" y="152"/>
                                    </a:cxn>
                                    <a:cxn ang="0">
                                      <a:pos x="472" y="171"/>
                                    </a:cxn>
                                    <a:cxn ang="0">
                                      <a:pos x="454" y="182"/>
                                    </a:cxn>
                                    <a:cxn ang="0">
                                      <a:pos x="454" y="207"/>
                                    </a:cxn>
                                    <a:cxn ang="0">
                                      <a:pos x="356" y="221"/>
                                    </a:cxn>
                                    <a:cxn ang="0">
                                      <a:pos x="159" y="241"/>
                                    </a:cxn>
                                    <a:cxn ang="0">
                                      <a:pos x="0" y="252"/>
                                    </a:cxn>
                                    <a:cxn ang="0">
                                      <a:pos x="12" y="207"/>
                                    </a:cxn>
                                    <a:cxn ang="0">
                                      <a:pos x="12" y="207"/>
                                    </a:cxn>
                                  </a:cxnLst>
                                  <a:rect l="0" t="0" r="r" b="b"/>
                                  <a:pathLst>
                                    <a:path w="634" h="252">
                                      <a:moveTo>
                                        <a:pt x="12" y="207"/>
                                      </a:moveTo>
                                      <a:lnTo>
                                        <a:pt x="8" y="203"/>
                                      </a:lnTo>
                                      <a:lnTo>
                                        <a:pt x="26" y="186"/>
                                      </a:lnTo>
                                      <a:lnTo>
                                        <a:pt x="44" y="147"/>
                                      </a:lnTo>
                                      <a:lnTo>
                                        <a:pt x="38" y="138"/>
                                      </a:lnTo>
                                      <a:lnTo>
                                        <a:pt x="47" y="119"/>
                                      </a:lnTo>
                                      <a:lnTo>
                                        <a:pt x="47" y="98"/>
                                      </a:lnTo>
                                      <a:lnTo>
                                        <a:pt x="60" y="82"/>
                                      </a:lnTo>
                                      <a:lnTo>
                                        <a:pt x="158" y="73"/>
                                      </a:lnTo>
                                      <a:lnTo>
                                        <a:pt x="157" y="54"/>
                                      </a:lnTo>
                                      <a:lnTo>
                                        <a:pt x="189" y="57"/>
                                      </a:lnTo>
                                      <a:lnTo>
                                        <a:pt x="486" y="23"/>
                                      </a:lnTo>
                                      <a:lnTo>
                                        <a:pt x="634" y="0"/>
                                      </a:lnTo>
                                      <a:lnTo>
                                        <a:pt x="608" y="60"/>
                                      </a:lnTo>
                                      <a:lnTo>
                                        <a:pt x="568" y="71"/>
                                      </a:lnTo>
                                      <a:lnTo>
                                        <a:pt x="548" y="102"/>
                                      </a:lnTo>
                                      <a:lnTo>
                                        <a:pt x="476" y="152"/>
                                      </a:lnTo>
                                      <a:lnTo>
                                        <a:pt x="472" y="171"/>
                                      </a:lnTo>
                                      <a:lnTo>
                                        <a:pt x="454" y="182"/>
                                      </a:lnTo>
                                      <a:lnTo>
                                        <a:pt x="454" y="207"/>
                                      </a:lnTo>
                                      <a:lnTo>
                                        <a:pt x="356" y="221"/>
                                      </a:lnTo>
                                      <a:lnTo>
                                        <a:pt x="159" y="241"/>
                                      </a:lnTo>
                                      <a:lnTo>
                                        <a:pt x="0" y="252"/>
                                      </a:lnTo>
                                      <a:lnTo>
                                        <a:pt x="12" y="207"/>
                                      </a:lnTo>
                                      <a:lnTo>
                                        <a:pt x="12" y="207"/>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71" name="Freeform 227">
                                  <a:extLst>
                                    <a:ext uri="{FF2B5EF4-FFF2-40B4-BE49-F238E27FC236}">
                                      <a16:creationId xmlns:a16="http://schemas.microsoft.com/office/drawing/2014/main" id="{E439B12B-2752-467C-920B-C78FAFDFA029}"/>
                                    </a:ext>
                                  </a:extLst>
                                </p:cNvPr>
                                <p:cNvSpPr>
                                  <a:spLocks/>
                                </p:cNvSpPr>
                                <p:nvPr/>
                              </p:nvSpPr>
                              <p:spPr bwMode="auto">
                                <a:xfrm>
                                  <a:off x="5680952" y="4114799"/>
                                  <a:ext cx="598488" cy="536575"/>
                                </a:xfrm>
                                <a:custGeom>
                                  <a:avLst/>
                                  <a:gdLst/>
                                  <a:ahLst/>
                                  <a:cxnLst>
                                    <a:cxn ang="0">
                                      <a:pos x="17" y="44"/>
                                    </a:cxn>
                                    <a:cxn ang="0">
                                      <a:pos x="70" y="12"/>
                                    </a:cxn>
                                    <a:cxn ang="0">
                                      <a:pos x="170" y="0"/>
                                    </a:cxn>
                                    <a:cxn ang="0">
                                      <a:pos x="212" y="31"/>
                                    </a:cxn>
                                    <a:cxn ang="0">
                                      <a:pos x="278" y="20"/>
                                    </a:cxn>
                                    <a:cxn ang="0">
                                      <a:pos x="377" y="104"/>
                                    </a:cxn>
                                    <a:cxn ang="0">
                                      <a:pos x="333" y="168"/>
                                    </a:cxn>
                                    <a:cxn ang="0">
                                      <a:pos x="336" y="196"/>
                                    </a:cxn>
                                    <a:cxn ang="0">
                                      <a:pos x="261" y="278"/>
                                    </a:cxn>
                                    <a:cxn ang="0">
                                      <a:pos x="248" y="282"/>
                                    </a:cxn>
                                    <a:cxn ang="0">
                                      <a:pos x="243" y="306"/>
                                    </a:cxn>
                                    <a:cxn ang="0">
                                      <a:pos x="226" y="292"/>
                                    </a:cxn>
                                    <a:cxn ang="0">
                                      <a:pos x="240" y="316"/>
                                    </a:cxn>
                                    <a:cxn ang="0">
                                      <a:pos x="226" y="338"/>
                                    </a:cxn>
                                    <a:cxn ang="0">
                                      <a:pos x="213" y="334"/>
                                    </a:cxn>
                                    <a:cxn ang="0">
                                      <a:pos x="161" y="238"/>
                                    </a:cxn>
                                    <a:cxn ang="0">
                                      <a:pos x="49" y="117"/>
                                    </a:cxn>
                                    <a:cxn ang="0">
                                      <a:pos x="0" y="79"/>
                                    </a:cxn>
                                    <a:cxn ang="0">
                                      <a:pos x="17" y="44"/>
                                    </a:cxn>
                                    <a:cxn ang="0">
                                      <a:pos x="17" y="44"/>
                                    </a:cxn>
                                  </a:cxnLst>
                                  <a:rect l="0" t="0" r="r" b="b"/>
                                  <a:pathLst>
                                    <a:path w="377" h="338">
                                      <a:moveTo>
                                        <a:pt x="17" y="44"/>
                                      </a:moveTo>
                                      <a:lnTo>
                                        <a:pt x="70" y="12"/>
                                      </a:lnTo>
                                      <a:lnTo>
                                        <a:pt x="170" y="0"/>
                                      </a:lnTo>
                                      <a:lnTo>
                                        <a:pt x="212" y="31"/>
                                      </a:lnTo>
                                      <a:lnTo>
                                        <a:pt x="278" y="20"/>
                                      </a:lnTo>
                                      <a:lnTo>
                                        <a:pt x="377" y="104"/>
                                      </a:lnTo>
                                      <a:lnTo>
                                        <a:pt x="333" y="168"/>
                                      </a:lnTo>
                                      <a:lnTo>
                                        <a:pt x="336" y="196"/>
                                      </a:lnTo>
                                      <a:lnTo>
                                        <a:pt x="261" y="278"/>
                                      </a:lnTo>
                                      <a:lnTo>
                                        <a:pt x="248" y="282"/>
                                      </a:lnTo>
                                      <a:lnTo>
                                        <a:pt x="243" y="306"/>
                                      </a:lnTo>
                                      <a:lnTo>
                                        <a:pt x="226" y="292"/>
                                      </a:lnTo>
                                      <a:lnTo>
                                        <a:pt x="240" y="316"/>
                                      </a:lnTo>
                                      <a:lnTo>
                                        <a:pt x="226" y="338"/>
                                      </a:lnTo>
                                      <a:lnTo>
                                        <a:pt x="213" y="334"/>
                                      </a:lnTo>
                                      <a:lnTo>
                                        <a:pt x="161" y="238"/>
                                      </a:lnTo>
                                      <a:lnTo>
                                        <a:pt x="49" y="117"/>
                                      </a:lnTo>
                                      <a:lnTo>
                                        <a:pt x="0" y="79"/>
                                      </a:lnTo>
                                      <a:lnTo>
                                        <a:pt x="17" y="44"/>
                                      </a:lnTo>
                                      <a:lnTo>
                                        <a:pt x="17" y="44"/>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72" name="Freeform 217">
                                  <a:extLst>
                                    <a:ext uri="{FF2B5EF4-FFF2-40B4-BE49-F238E27FC236}">
                                      <a16:creationId xmlns:a16="http://schemas.microsoft.com/office/drawing/2014/main" id="{41E21759-A385-41FB-8ACE-4EDB7309F332}"/>
                                    </a:ext>
                                  </a:extLst>
                                </p:cNvPr>
                                <p:cNvSpPr>
                                  <a:spLocks/>
                                </p:cNvSpPr>
                                <p:nvPr/>
                              </p:nvSpPr>
                              <p:spPr bwMode="auto">
                                <a:xfrm>
                                  <a:off x="5215814" y="4883149"/>
                                  <a:ext cx="1068388" cy="949325"/>
                                </a:xfrm>
                                <a:custGeom>
                                  <a:avLst/>
                                  <a:gdLst/>
                                  <a:ahLst/>
                                  <a:cxnLst>
                                    <a:cxn ang="0">
                                      <a:pos x="0" y="57"/>
                                    </a:cxn>
                                    <a:cxn ang="0">
                                      <a:pos x="18" y="77"/>
                                    </a:cxn>
                                    <a:cxn ang="0">
                                      <a:pos x="15" y="91"/>
                                    </a:cxn>
                                    <a:cxn ang="0">
                                      <a:pos x="20" y="101"/>
                                    </a:cxn>
                                    <a:cxn ang="0">
                                      <a:pos x="12" y="115"/>
                                    </a:cxn>
                                    <a:cxn ang="0">
                                      <a:pos x="91" y="82"/>
                                    </a:cxn>
                                    <a:cxn ang="0">
                                      <a:pos x="192" y="158"/>
                                    </a:cxn>
                                    <a:cxn ang="0">
                                      <a:pos x="275" y="105"/>
                                    </a:cxn>
                                    <a:cxn ang="0">
                                      <a:pos x="323" y="118"/>
                                    </a:cxn>
                                    <a:cxn ang="0">
                                      <a:pos x="383" y="189"/>
                                    </a:cxn>
                                    <a:cxn ang="0">
                                      <a:pos x="405" y="189"/>
                                    </a:cxn>
                                    <a:cxn ang="0">
                                      <a:pos x="425" y="239"/>
                                    </a:cxn>
                                    <a:cxn ang="0">
                                      <a:pos x="420" y="334"/>
                                    </a:cxn>
                                    <a:cxn ang="0">
                                      <a:pos x="434" y="345"/>
                                    </a:cxn>
                                    <a:cxn ang="0">
                                      <a:pos x="436" y="328"/>
                                    </a:cxn>
                                    <a:cxn ang="0">
                                      <a:pos x="456" y="328"/>
                                    </a:cxn>
                                    <a:cxn ang="0">
                                      <a:pos x="436" y="373"/>
                                    </a:cxn>
                                    <a:cxn ang="0">
                                      <a:pos x="488" y="435"/>
                                    </a:cxn>
                                    <a:cxn ang="0">
                                      <a:pos x="496" y="418"/>
                                    </a:cxn>
                                    <a:cxn ang="0">
                                      <a:pos x="500" y="462"/>
                                    </a:cxn>
                                    <a:cxn ang="0">
                                      <a:pos x="516" y="471"/>
                                    </a:cxn>
                                    <a:cxn ang="0">
                                      <a:pos x="535" y="524"/>
                                    </a:cxn>
                                    <a:cxn ang="0">
                                      <a:pos x="553" y="524"/>
                                    </a:cxn>
                                    <a:cxn ang="0">
                                      <a:pos x="591" y="574"/>
                                    </a:cxn>
                                    <a:cxn ang="0">
                                      <a:pos x="613" y="577"/>
                                    </a:cxn>
                                    <a:cxn ang="0">
                                      <a:pos x="613" y="584"/>
                                    </a:cxn>
                                    <a:cxn ang="0">
                                      <a:pos x="598" y="598"/>
                                    </a:cxn>
                                    <a:cxn ang="0">
                                      <a:pos x="633" y="592"/>
                                    </a:cxn>
                                    <a:cxn ang="0">
                                      <a:pos x="655" y="581"/>
                                    </a:cxn>
                                    <a:cxn ang="0">
                                      <a:pos x="666" y="511"/>
                                    </a:cxn>
                                    <a:cxn ang="0">
                                      <a:pos x="673" y="514"/>
                                    </a:cxn>
                                    <a:cxn ang="0">
                                      <a:pos x="668" y="418"/>
                                    </a:cxn>
                                    <a:cxn ang="0">
                                      <a:pos x="659" y="390"/>
                                    </a:cxn>
                                    <a:cxn ang="0">
                                      <a:pos x="586" y="250"/>
                                    </a:cxn>
                                    <a:cxn ang="0">
                                      <a:pos x="529" y="118"/>
                                    </a:cxn>
                                    <a:cxn ang="0">
                                      <a:pos x="495" y="9"/>
                                    </a:cxn>
                                    <a:cxn ang="0">
                                      <a:pos x="485" y="7"/>
                                    </a:cxn>
                                    <a:cxn ang="0">
                                      <a:pos x="454" y="0"/>
                                    </a:cxn>
                                    <a:cxn ang="0">
                                      <a:pos x="445" y="11"/>
                                    </a:cxn>
                                    <a:cxn ang="0">
                                      <a:pos x="451" y="53"/>
                                    </a:cxn>
                                    <a:cxn ang="0">
                                      <a:pos x="438" y="49"/>
                                    </a:cxn>
                                    <a:cxn ang="0">
                                      <a:pos x="435" y="32"/>
                                    </a:cxn>
                                    <a:cxn ang="0">
                                      <a:pos x="222" y="46"/>
                                    </a:cxn>
                                    <a:cxn ang="0">
                                      <a:pos x="206" y="18"/>
                                    </a:cxn>
                                    <a:cxn ang="0">
                                      <a:pos x="0" y="40"/>
                                    </a:cxn>
                                    <a:cxn ang="0">
                                      <a:pos x="0" y="57"/>
                                    </a:cxn>
                                    <a:cxn ang="0">
                                      <a:pos x="0" y="57"/>
                                    </a:cxn>
                                  </a:cxnLst>
                                  <a:rect l="0" t="0" r="r" b="b"/>
                                  <a:pathLst>
                                    <a:path w="673" h="598">
                                      <a:moveTo>
                                        <a:pt x="0" y="57"/>
                                      </a:moveTo>
                                      <a:lnTo>
                                        <a:pt x="18" y="77"/>
                                      </a:lnTo>
                                      <a:lnTo>
                                        <a:pt x="15" y="91"/>
                                      </a:lnTo>
                                      <a:lnTo>
                                        <a:pt x="20" y="101"/>
                                      </a:lnTo>
                                      <a:lnTo>
                                        <a:pt x="12" y="115"/>
                                      </a:lnTo>
                                      <a:lnTo>
                                        <a:pt x="91" y="82"/>
                                      </a:lnTo>
                                      <a:lnTo>
                                        <a:pt x="192" y="158"/>
                                      </a:lnTo>
                                      <a:lnTo>
                                        <a:pt x="275" y="105"/>
                                      </a:lnTo>
                                      <a:lnTo>
                                        <a:pt x="323" y="118"/>
                                      </a:lnTo>
                                      <a:lnTo>
                                        <a:pt x="383" y="189"/>
                                      </a:lnTo>
                                      <a:lnTo>
                                        <a:pt x="405" y="189"/>
                                      </a:lnTo>
                                      <a:lnTo>
                                        <a:pt x="425" y="239"/>
                                      </a:lnTo>
                                      <a:lnTo>
                                        <a:pt x="420" y="334"/>
                                      </a:lnTo>
                                      <a:lnTo>
                                        <a:pt x="434" y="345"/>
                                      </a:lnTo>
                                      <a:lnTo>
                                        <a:pt x="436" y="328"/>
                                      </a:lnTo>
                                      <a:lnTo>
                                        <a:pt x="456" y="328"/>
                                      </a:lnTo>
                                      <a:lnTo>
                                        <a:pt x="436" y="373"/>
                                      </a:lnTo>
                                      <a:lnTo>
                                        <a:pt x="488" y="435"/>
                                      </a:lnTo>
                                      <a:lnTo>
                                        <a:pt x="496" y="418"/>
                                      </a:lnTo>
                                      <a:lnTo>
                                        <a:pt x="500" y="462"/>
                                      </a:lnTo>
                                      <a:lnTo>
                                        <a:pt x="516" y="471"/>
                                      </a:lnTo>
                                      <a:lnTo>
                                        <a:pt x="535" y="524"/>
                                      </a:lnTo>
                                      <a:lnTo>
                                        <a:pt x="553" y="524"/>
                                      </a:lnTo>
                                      <a:lnTo>
                                        <a:pt x="591" y="574"/>
                                      </a:lnTo>
                                      <a:lnTo>
                                        <a:pt x="613" y="577"/>
                                      </a:lnTo>
                                      <a:lnTo>
                                        <a:pt x="613" y="584"/>
                                      </a:lnTo>
                                      <a:lnTo>
                                        <a:pt x="598" y="598"/>
                                      </a:lnTo>
                                      <a:lnTo>
                                        <a:pt x="633" y="592"/>
                                      </a:lnTo>
                                      <a:lnTo>
                                        <a:pt x="655" y="581"/>
                                      </a:lnTo>
                                      <a:lnTo>
                                        <a:pt x="666" y="511"/>
                                      </a:lnTo>
                                      <a:lnTo>
                                        <a:pt x="673" y="514"/>
                                      </a:lnTo>
                                      <a:lnTo>
                                        <a:pt x="668" y="418"/>
                                      </a:lnTo>
                                      <a:lnTo>
                                        <a:pt x="659" y="390"/>
                                      </a:lnTo>
                                      <a:lnTo>
                                        <a:pt x="586" y="250"/>
                                      </a:lnTo>
                                      <a:lnTo>
                                        <a:pt x="529" y="118"/>
                                      </a:lnTo>
                                      <a:lnTo>
                                        <a:pt x="495" y="9"/>
                                      </a:lnTo>
                                      <a:lnTo>
                                        <a:pt x="485" y="7"/>
                                      </a:lnTo>
                                      <a:lnTo>
                                        <a:pt x="454" y="0"/>
                                      </a:lnTo>
                                      <a:lnTo>
                                        <a:pt x="445" y="11"/>
                                      </a:lnTo>
                                      <a:lnTo>
                                        <a:pt x="451" y="53"/>
                                      </a:lnTo>
                                      <a:lnTo>
                                        <a:pt x="438" y="49"/>
                                      </a:lnTo>
                                      <a:lnTo>
                                        <a:pt x="435" y="32"/>
                                      </a:lnTo>
                                      <a:lnTo>
                                        <a:pt x="222" y="46"/>
                                      </a:lnTo>
                                      <a:lnTo>
                                        <a:pt x="206" y="18"/>
                                      </a:lnTo>
                                      <a:lnTo>
                                        <a:pt x="0" y="40"/>
                                      </a:lnTo>
                                      <a:lnTo>
                                        <a:pt x="0" y="57"/>
                                      </a:lnTo>
                                      <a:lnTo>
                                        <a:pt x="0" y="57"/>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73" name="Freeform 216">
                                  <a:extLst>
                                    <a:ext uri="{FF2B5EF4-FFF2-40B4-BE49-F238E27FC236}">
                                      <a16:creationId xmlns:a16="http://schemas.microsoft.com/office/drawing/2014/main" id="{FA020B45-2ECE-443F-A4FC-8DFEDCDC7EC4}"/>
                                    </a:ext>
                                  </a:extLst>
                                </p:cNvPr>
                                <p:cNvSpPr>
                                  <a:spLocks/>
                                </p:cNvSpPr>
                                <p:nvPr/>
                              </p:nvSpPr>
                              <p:spPr bwMode="auto">
                                <a:xfrm>
                                  <a:off x="5406314" y="4184649"/>
                                  <a:ext cx="633413" cy="782638"/>
                                </a:xfrm>
                                <a:custGeom>
                                  <a:avLst/>
                                  <a:gdLst/>
                                  <a:ahLst/>
                                  <a:cxnLst>
                                    <a:cxn ang="0">
                                      <a:pos x="54" y="255"/>
                                    </a:cxn>
                                    <a:cxn ang="0">
                                      <a:pos x="80" y="321"/>
                                    </a:cxn>
                                    <a:cxn ang="0">
                                      <a:pos x="70" y="373"/>
                                    </a:cxn>
                                    <a:cxn ang="0">
                                      <a:pos x="86" y="458"/>
                                    </a:cxn>
                                    <a:cxn ang="0">
                                      <a:pos x="102" y="486"/>
                                    </a:cxn>
                                    <a:cxn ang="0">
                                      <a:pos x="315" y="472"/>
                                    </a:cxn>
                                    <a:cxn ang="0">
                                      <a:pos x="318" y="489"/>
                                    </a:cxn>
                                    <a:cxn ang="0">
                                      <a:pos x="331" y="493"/>
                                    </a:cxn>
                                    <a:cxn ang="0">
                                      <a:pos x="325" y="451"/>
                                    </a:cxn>
                                    <a:cxn ang="0">
                                      <a:pos x="334" y="440"/>
                                    </a:cxn>
                                    <a:cxn ang="0">
                                      <a:pos x="365" y="447"/>
                                    </a:cxn>
                                    <a:cxn ang="0">
                                      <a:pos x="371" y="418"/>
                                    </a:cxn>
                                    <a:cxn ang="0">
                                      <a:pos x="367" y="379"/>
                                    </a:cxn>
                                    <a:cxn ang="0">
                                      <a:pos x="380" y="368"/>
                                    </a:cxn>
                                    <a:cxn ang="0">
                                      <a:pos x="399" y="294"/>
                                    </a:cxn>
                                    <a:cxn ang="0">
                                      <a:pos x="386" y="290"/>
                                    </a:cxn>
                                    <a:cxn ang="0">
                                      <a:pos x="334" y="194"/>
                                    </a:cxn>
                                    <a:cxn ang="0">
                                      <a:pos x="222" y="73"/>
                                    </a:cxn>
                                    <a:cxn ang="0">
                                      <a:pos x="173" y="35"/>
                                    </a:cxn>
                                    <a:cxn ang="0">
                                      <a:pos x="190" y="0"/>
                                    </a:cxn>
                                    <a:cxn ang="0">
                                      <a:pos x="98" y="14"/>
                                    </a:cxn>
                                    <a:cxn ang="0">
                                      <a:pos x="0" y="28"/>
                                    </a:cxn>
                                    <a:cxn ang="0">
                                      <a:pos x="54" y="255"/>
                                    </a:cxn>
                                    <a:cxn ang="0">
                                      <a:pos x="54" y="255"/>
                                    </a:cxn>
                                  </a:cxnLst>
                                  <a:rect l="0" t="0" r="r" b="b"/>
                                  <a:pathLst>
                                    <a:path w="399" h="493">
                                      <a:moveTo>
                                        <a:pt x="54" y="255"/>
                                      </a:moveTo>
                                      <a:lnTo>
                                        <a:pt x="80" y="321"/>
                                      </a:lnTo>
                                      <a:lnTo>
                                        <a:pt x="70" y="373"/>
                                      </a:lnTo>
                                      <a:lnTo>
                                        <a:pt x="86" y="458"/>
                                      </a:lnTo>
                                      <a:lnTo>
                                        <a:pt x="102" y="486"/>
                                      </a:lnTo>
                                      <a:lnTo>
                                        <a:pt x="315" y="472"/>
                                      </a:lnTo>
                                      <a:lnTo>
                                        <a:pt x="318" y="489"/>
                                      </a:lnTo>
                                      <a:lnTo>
                                        <a:pt x="331" y="493"/>
                                      </a:lnTo>
                                      <a:lnTo>
                                        <a:pt x="325" y="451"/>
                                      </a:lnTo>
                                      <a:lnTo>
                                        <a:pt x="334" y="440"/>
                                      </a:lnTo>
                                      <a:lnTo>
                                        <a:pt x="365" y="447"/>
                                      </a:lnTo>
                                      <a:lnTo>
                                        <a:pt x="371" y="418"/>
                                      </a:lnTo>
                                      <a:lnTo>
                                        <a:pt x="367" y="379"/>
                                      </a:lnTo>
                                      <a:lnTo>
                                        <a:pt x="380" y="368"/>
                                      </a:lnTo>
                                      <a:lnTo>
                                        <a:pt x="399" y="294"/>
                                      </a:lnTo>
                                      <a:lnTo>
                                        <a:pt x="386" y="290"/>
                                      </a:lnTo>
                                      <a:lnTo>
                                        <a:pt x="334" y="194"/>
                                      </a:lnTo>
                                      <a:lnTo>
                                        <a:pt x="222" y="73"/>
                                      </a:lnTo>
                                      <a:lnTo>
                                        <a:pt x="173" y="35"/>
                                      </a:lnTo>
                                      <a:lnTo>
                                        <a:pt x="190" y="0"/>
                                      </a:lnTo>
                                      <a:lnTo>
                                        <a:pt x="98" y="14"/>
                                      </a:lnTo>
                                      <a:lnTo>
                                        <a:pt x="0" y="28"/>
                                      </a:lnTo>
                                      <a:lnTo>
                                        <a:pt x="54" y="255"/>
                                      </a:lnTo>
                                      <a:lnTo>
                                        <a:pt x="54" y="255"/>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74" name="Freeform 215">
                                  <a:extLst>
                                    <a:ext uri="{FF2B5EF4-FFF2-40B4-BE49-F238E27FC236}">
                                      <a16:creationId xmlns:a16="http://schemas.microsoft.com/office/drawing/2014/main" id="{7BB3B94E-6C18-4B27-824A-EA2192CCFC49}"/>
                                    </a:ext>
                                  </a:extLst>
                                </p:cNvPr>
                                <p:cNvSpPr>
                                  <a:spLocks/>
                                </p:cNvSpPr>
                                <p:nvPr/>
                              </p:nvSpPr>
                              <p:spPr bwMode="auto">
                                <a:xfrm>
                                  <a:off x="5093577" y="4229099"/>
                                  <a:ext cx="449263" cy="855663"/>
                                </a:xfrm>
                                <a:custGeom>
                                  <a:avLst/>
                                  <a:gdLst/>
                                  <a:ahLst/>
                                  <a:cxnLst>
                                    <a:cxn ang="0">
                                      <a:pos x="8" y="29"/>
                                    </a:cxn>
                                    <a:cxn ang="0">
                                      <a:pos x="0" y="362"/>
                                    </a:cxn>
                                    <a:cxn ang="0">
                                      <a:pos x="18" y="522"/>
                                    </a:cxn>
                                    <a:cxn ang="0">
                                      <a:pos x="38" y="528"/>
                                    </a:cxn>
                                    <a:cxn ang="0">
                                      <a:pos x="56" y="516"/>
                                    </a:cxn>
                                    <a:cxn ang="0">
                                      <a:pos x="66" y="528"/>
                                    </a:cxn>
                                    <a:cxn ang="0">
                                      <a:pos x="51" y="539"/>
                                    </a:cxn>
                                    <a:cxn ang="0">
                                      <a:pos x="89" y="527"/>
                                    </a:cxn>
                                    <a:cxn ang="0">
                                      <a:pos x="97" y="513"/>
                                    </a:cxn>
                                    <a:cxn ang="0">
                                      <a:pos x="92" y="503"/>
                                    </a:cxn>
                                    <a:cxn ang="0">
                                      <a:pos x="95" y="489"/>
                                    </a:cxn>
                                    <a:cxn ang="0">
                                      <a:pos x="77" y="469"/>
                                    </a:cxn>
                                    <a:cxn ang="0">
                                      <a:pos x="77" y="452"/>
                                    </a:cxn>
                                    <a:cxn ang="0">
                                      <a:pos x="283" y="430"/>
                                    </a:cxn>
                                    <a:cxn ang="0">
                                      <a:pos x="267" y="345"/>
                                    </a:cxn>
                                    <a:cxn ang="0">
                                      <a:pos x="277" y="293"/>
                                    </a:cxn>
                                    <a:cxn ang="0">
                                      <a:pos x="251" y="227"/>
                                    </a:cxn>
                                    <a:cxn ang="0">
                                      <a:pos x="197" y="0"/>
                                    </a:cxn>
                                    <a:cxn ang="0">
                                      <a:pos x="0" y="20"/>
                                    </a:cxn>
                                    <a:cxn ang="0">
                                      <a:pos x="8" y="29"/>
                                    </a:cxn>
                                    <a:cxn ang="0">
                                      <a:pos x="8" y="29"/>
                                    </a:cxn>
                                  </a:cxnLst>
                                  <a:rect l="0" t="0" r="r" b="b"/>
                                  <a:pathLst>
                                    <a:path w="283" h="539">
                                      <a:moveTo>
                                        <a:pt x="8" y="29"/>
                                      </a:moveTo>
                                      <a:lnTo>
                                        <a:pt x="0" y="362"/>
                                      </a:lnTo>
                                      <a:lnTo>
                                        <a:pt x="18" y="522"/>
                                      </a:lnTo>
                                      <a:lnTo>
                                        <a:pt x="38" y="528"/>
                                      </a:lnTo>
                                      <a:lnTo>
                                        <a:pt x="56" y="516"/>
                                      </a:lnTo>
                                      <a:lnTo>
                                        <a:pt x="66" y="528"/>
                                      </a:lnTo>
                                      <a:lnTo>
                                        <a:pt x="51" y="539"/>
                                      </a:lnTo>
                                      <a:lnTo>
                                        <a:pt x="89" y="527"/>
                                      </a:lnTo>
                                      <a:lnTo>
                                        <a:pt x="97" y="513"/>
                                      </a:lnTo>
                                      <a:lnTo>
                                        <a:pt x="92" y="503"/>
                                      </a:lnTo>
                                      <a:lnTo>
                                        <a:pt x="95" y="489"/>
                                      </a:lnTo>
                                      <a:lnTo>
                                        <a:pt x="77" y="469"/>
                                      </a:lnTo>
                                      <a:lnTo>
                                        <a:pt x="77" y="452"/>
                                      </a:lnTo>
                                      <a:lnTo>
                                        <a:pt x="283" y="430"/>
                                      </a:lnTo>
                                      <a:lnTo>
                                        <a:pt x="267" y="345"/>
                                      </a:lnTo>
                                      <a:lnTo>
                                        <a:pt x="277" y="293"/>
                                      </a:lnTo>
                                      <a:lnTo>
                                        <a:pt x="251" y="227"/>
                                      </a:lnTo>
                                      <a:lnTo>
                                        <a:pt x="197" y="0"/>
                                      </a:lnTo>
                                      <a:lnTo>
                                        <a:pt x="0" y="20"/>
                                      </a:lnTo>
                                      <a:lnTo>
                                        <a:pt x="8" y="29"/>
                                      </a:lnTo>
                                      <a:lnTo>
                                        <a:pt x="8" y="29"/>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endParaRPr>
                                </a:p>
                              </p:txBody>
                            </p:sp>
                            <p:sp>
                              <p:nvSpPr>
                                <p:cNvPr id="775" name="Freeform 214">
                                  <a:extLst>
                                    <a:ext uri="{FF2B5EF4-FFF2-40B4-BE49-F238E27FC236}">
                                      <a16:creationId xmlns:a16="http://schemas.microsoft.com/office/drawing/2014/main" id="{4D0CE29A-DA29-4B6D-B747-491AD3156E48}"/>
                                    </a:ext>
                                  </a:extLst>
                                </p:cNvPr>
                                <p:cNvSpPr>
                                  <a:spLocks/>
                                </p:cNvSpPr>
                                <p:nvPr/>
                              </p:nvSpPr>
                              <p:spPr bwMode="auto">
                                <a:xfrm>
                                  <a:off x="4704639" y="4260849"/>
                                  <a:ext cx="417513" cy="849313"/>
                                </a:xfrm>
                                <a:custGeom>
                                  <a:avLst/>
                                  <a:gdLst/>
                                  <a:ahLst/>
                                  <a:cxnLst>
                                    <a:cxn ang="0">
                                      <a:pos x="18" y="373"/>
                                    </a:cxn>
                                    <a:cxn ang="0">
                                      <a:pos x="44" y="333"/>
                                    </a:cxn>
                                    <a:cxn ang="0">
                                      <a:pos x="36" y="322"/>
                                    </a:cxn>
                                    <a:cxn ang="0">
                                      <a:pos x="26" y="235"/>
                                    </a:cxn>
                                    <a:cxn ang="0">
                                      <a:pos x="22" y="176"/>
                                    </a:cxn>
                                    <a:cxn ang="0">
                                      <a:pos x="40" y="110"/>
                                    </a:cxn>
                                    <a:cxn ang="0">
                                      <a:pos x="68" y="65"/>
                                    </a:cxn>
                                    <a:cxn ang="0">
                                      <a:pos x="66" y="53"/>
                                    </a:cxn>
                                    <a:cxn ang="0">
                                      <a:pos x="86" y="11"/>
                                    </a:cxn>
                                    <a:cxn ang="0">
                                      <a:pos x="245" y="0"/>
                                    </a:cxn>
                                    <a:cxn ang="0">
                                      <a:pos x="253" y="9"/>
                                    </a:cxn>
                                    <a:cxn ang="0">
                                      <a:pos x="245" y="342"/>
                                    </a:cxn>
                                    <a:cxn ang="0">
                                      <a:pos x="263" y="502"/>
                                    </a:cxn>
                                    <a:cxn ang="0">
                                      <a:pos x="257" y="510"/>
                                    </a:cxn>
                                    <a:cxn ang="0">
                                      <a:pos x="223" y="501"/>
                                    </a:cxn>
                                    <a:cxn ang="0">
                                      <a:pos x="172" y="535"/>
                                    </a:cxn>
                                    <a:cxn ang="0">
                                      <a:pos x="146" y="483"/>
                                    </a:cxn>
                                    <a:cxn ang="0">
                                      <a:pos x="150" y="446"/>
                                    </a:cxn>
                                    <a:cxn ang="0">
                                      <a:pos x="0" y="454"/>
                                    </a:cxn>
                                    <a:cxn ang="0">
                                      <a:pos x="18" y="373"/>
                                    </a:cxn>
                                    <a:cxn ang="0">
                                      <a:pos x="18" y="373"/>
                                    </a:cxn>
                                  </a:cxnLst>
                                  <a:rect l="0" t="0" r="r" b="b"/>
                                  <a:pathLst>
                                    <a:path w="263" h="535">
                                      <a:moveTo>
                                        <a:pt x="18" y="373"/>
                                      </a:moveTo>
                                      <a:lnTo>
                                        <a:pt x="44" y="333"/>
                                      </a:lnTo>
                                      <a:lnTo>
                                        <a:pt x="36" y="322"/>
                                      </a:lnTo>
                                      <a:lnTo>
                                        <a:pt x="26" y="235"/>
                                      </a:lnTo>
                                      <a:lnTo>
                                        <a:pt x="22" y="176"/>
                                      </a:lnTo>
                                      <a:lnTo>
                                        <a:pt x="40" y="110"/>
                                      </a:lnTo>
                                      <a:lnTo>
                                        <a:pt x="68" y="65"/>
                                      </a:lnTo>
                                      <a:lnTo>
                                        <a:pt x="66" y="53"/>
                                      </a:lnTo>
                                      <a:lnTo>
                                        <a:pt x="86" y="11"/>
                                      </a:lnTo>
                                      <a:lnTo>
                                        <a:pt x="245" y="0"/>
                                      </a:lnTo>
                                      <a:lnTo>
                                        <a:pt x="253" y="9"/>
                                      </a:lnTo>
                                      <a:lnTo>
                                        <a:pt x="245" y="342"/>
                                      </a:lnTo>
                                      <a:lnTo>
                                        <a:pt x="263" y="502"/>
                                      </a:lnTo>
                                      <a:lnTo>
                                        <a:pt x="257" y="510"/>
                                      </a:lnTo>
                                      <a:lnTo>
                                        <a:pt x="223" y="501"/>
                                      </a:lnTo>
                                      <a:lnTo>
                                        <a:pt x="172" y="535"/>
                                      </a:lnTo>
                                      <a:lnTo>
                                        <a:pt x="146" y="483"/>
                                      </a:lnTo>
                                      <a:lnTo>
                                        <a:pt x="150" y="446"/>
                                      </a:lnTo>
                                      <a:lnTo>
                                        <a:pt x="0" y="454"/>
                                      </a:lnTo>
                                      <a:lnTo>
                                        <a:pt x="18" y="373"/>
                                      </a:lnTo>
                                      <a:lnTo>
                                        <a:pt x="18" y="373"/>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76" name="Freeform 206">
                                  <a:extLst>
                                    <a:ext uri="{FF2B5EF4-FFF2-40B4-BE49-F238E27FC236}">
                                      <a16:creationId xmlns:a16="http://schemas.microsoft.com/office/drawing/2014/main" id="{049ADBFA-772F-4459-A175-E8AD0D3AD441}"/>
                                    </a:ext>
                                  </a:extLst>
                                </p:cNvPr>
                                <p:cNvSpPr>
                                  <a:spLocks/>
                                </p:cNvSpPr>
                                <p:nvPr/>
                              </p:nvSpPr>
                              <p:spPr bwMode="auto">
                                <a:xfrm>
                                  <a:off x="4391902" y="4633912"/>
                                  <a:ext cx="673100" cy="685800"/>
                                </a:xfrm>
                                <a:custGeom>
                                  <a:avLst/>
                                  <a:gdLst/>
                                  <a:ahLst/>
                                  <a:cxnLst>
                                    <a:cxn ang="0">
                                      <a:pos x="0" y="3"/>
                                    </a:cxn>
                                    <a:cxn ang="0">
                                      <a:pos x="4" y="119"/>
                                    </a:cxn>
                                    <a:cxn ang="0">
                                      <a:pos x="43" y="205"/>
                                    </a:cxn>
                                    <a:cxn ang="0">
                                      <a:pos x="29" y="272"/>
                                    </a:cxn>
                                    <a:cxn ang="0">
                                      <a:pos x="31" y="328"/>
                                    </a:cxn>
                                    <a:cxn ang="0">
                                      <a:pos x="14" y="356"/>
                                    </a:cxn>
                                    <a:cxn ang="0">
                                      <a:pos x="21" y="365"/>
                                    </a:cxn>
                                    <a:cxn ang="0">
                                      <a:pos x="78" y="357"/>
                                    </a:cxn>
                                    <a:cxn ang="0">
                                      <a:pos x="148" y="379"/>
                                    </a:cxn>
                                    <a:cxn ang="0">
                                      <a:pos x="171" y="357"/>
                                    </a:cxn>
                                    <a:cxn ang="0">
                                      <a:pos x="239" y="392"/>
                                    </a:cxn>
                                    <a:cxn ang="0">
                                      <a:pos x="245" y="410"/>
                                    </a:cxn>
                                    <a:cxn ang="0">
                                      <a:pos x="270" y="424"/>
                                    </a:cxn>
                                    <a:cxn ang="0">
                                      <a:pos x="285" y="407"/>
                                    </a:cxn>
                                    <a:cxn ang="0">
                                      <a:pos x="317" y="423"/>
                                    </a:cxn>
                                    <a:cxn ang="0">
                                      <a:pos x="338" y="410"/>
                                    </a:cxn>
                                    <a:cxn ang="0">
                                      <a:pos x="334" y="385"/>
                                    </a:cxn>
                                    <a:cxn ang="0">
                                      <a:pos x="389" y="407"/>
                                    </a:cxn>
                                    <a:cxn ang="0">
                                      <a:pos x="387" y="432"/>
                                    </a:cxn>
                                    <a:cxn ang="0">
                                      <a:pos x="424" y="401"/>
                                    </a:cxn>
                                    <a:cxn ang="0">
                                      <a:pos x="391" y="396"/>
                                    </a:cxn>
                                    <a:cxn ang="0">
                                      <a:pos x="366" y="364"/>
                                    </a:cxn>
                                    <a:cxn ang="0">
                                      <a:pos x="397" y="323"/>
                                    </a:cxn>
                                    <a:cxn ang="0">
                                      <a:pos x="397" y="300"/>
                                    </a:cxn>
                                    <a:cxn ang="0">
                                      <a:pos x="362" y="334"/>
                                    </a:cxn>
                                    <a:cxn ang="0">
                                      <a:pos x="345" y="323"/>
                                    </a:cxn>
                                    <a:cxn ang="0">
                                      <a:pos x="360" y="304"/>
                                    </a:cxn>
                                    <a:cxn ang="0">
                                      <a:pos x="321" y="318"/>
                                    </a:cxn>
                                    <a:cxn ang="0">
                                      <a:pos x="296" y="306"/>
                                    </a:cxn>
                                    <a:cxn ang="0">
                                      <a:pos x="303" y="286"/>
                                    </a:cxn>
                                    <a:cxn ang="0">
                                      <a:pos x="369" y="300"/>
                                    </a:cxn>
                                    <a:cxn ang="0">
                                      <a:pos x="343" y="248"/>
                                    </a:cxn>
                                    <a:cxn ang="0">
                                      <a:pos x="347" y="211"/>
                                    </a:cxn>
                                    <a:cxn ang="0">
                                      <a:pos x="197" y="219"/>
                                    </a:cxn>
                                    <a:cxn ang="0">
                                      <a:pos x="215" y="138"/>
                                    </a:cxn>
                                    <a:cxn ang="0">
                                      <a:pos x="241" y="98"/>
                                    </a:cxn>
                                    <a:cxn ang="0">
                                      <a:pos x="233" y="87"/>
                                    </a:cxn>
                                    <a:cxn ang="0">
                                      <a:pos x="223" y="0"/>
                                    </a:cxn>
                                    <a:cxn ang="0">
                                      <a:pos x="0" y="3"/>
                                    </a:cxn>
                                    <a:cxn ang="0">
                                      <a:pos x="0" y="3"/>
                                    </a:cxn>
                                    <a:cxn ang="0">
                                      <a:pos x="0" y="3"/>
                                    </a:cxn>
                                  </a:cxnLst>
                                  <a:rect l="0" t="0" r="r" b="b"/>
                                  <a:pathLst>
                                    <a:path w="424" h="432">
                                      <a:moveTo>
                                        <a:pt x="0" y="3"/>
                                      </a:moveTo>
                                      <a:lnTo>
                                        <a:pt x="4" y="119"/>
                                      </a:lnTo>
                                      <a:lnTo>
                                        <a:pt x="43" y="205"/>
                                      </a:lnTo>
                                      <a:lnTo>
                                        <a:pt x="29" y="272"/>
                                      </a:lnTo>
                                      <a:lnTo>
                                        <a:pt x="31" y="328"/>
                                      </a:lnTo>
                                      <a:lnTo>
                                        <a:pt x="14" y="356"/>
                                      </a:lnTo>
                                      <a:lnTo>
                                        <a:pt x="21" y="365"/>
                                      </a:lnTo>
                                      <a:lnTo>
                                        <a:pt x="78" y="357"/>
                                      </a:lnTo>
                                      <a:lnTo>
                                        <a:pt x="148" y="379"/>
                                      </a:lnTo>
                                      <a:lnTo>
                                        <a:pt x="171" y="357"/>
                                      </a:lnTo>
                                      <a:lnTo>
                                        <a:pt x="239" y="392"/>
                                      </a:lnTo>
                                      <a:lnTo>
                                        <a:pt x="245" y="410"/>
                                      </a:lnTo>
                                      <a:lnTo>
                                        <a:pt x="270" y="424"/>
                                      </a:lnTo>
                                      <a:lnTo>
                                        <a:pt x="285" y="407"/>
                                      </a:lnTo>
                                      <a:lnTo>
                                        <a:pt x="317" y="423"/>
                                      </a:lnTo>
                                      <a:lnTo>
                                        <a:pt x="338" y="410"/>
                                      </a:lnTo>
                                      <a:lnTo>
                                        <a:pt x="334" y="385"/>
                                      </a:lnTo>
                                      <a:lnTo>
                                        <a:pt x="389" y="407"/>
                                      </a:lnTo>
                                      <a:lnTo>
                                        <a:pt x="387" y="432"/>
                                      </a:lnTo>
                                      <a:lnTo>
                                        <a:pt x="424" y="401"/>
                                      </a:lnTo>
                                      <a:lnTo>
                                        <a:pt x="391" y="396"/>
                                      </a:lnTo>
                                      <a:lnTo>
                                        <a:pt x="366" y="364"/>
                                      </a:lnTo>
                                      <a:lnTo>
                                        <a:pt x="397" y="323"/>
                                      </a:lnTo>
                                      <a:lnTo>
                                        <a:pt x="397" y="300"/>
                                      </a:lnTo>
                                      <a:lnTo>
                                        <a:pt x="362" y="334"/>
                                      </a:lnTo>
                                      <a:lnTo>
                                        <a:pt x="345" y="323"/>
                                      </a:lnTo>
                                      <a:lnTo>
                                        <a:pt x="360" y="304"/>
                                      </a:lnTo>
                                      <a:lnTo>
                                        <a:pt x="321" y="318"/>
                                      </a:lnTo>
                                      <a:lnTo>
                                        <a:pt x="296" y="306"/>
                                      </a:lnTo>
                                      <a:lnTo>
                                        <a:pt x="303" y="286"/>
                                      </a:lnTo>
                                      <a:lnTo>
                                        <a:pt x="369" y="300"/>
                                      </a:lnTo>
                                      <a:lnTo>
                                        <a:pt x="343" y="248"/>
                                      </a:lnTo>
                                      <a:lnTo>
                                        <a:pt x="347" y="211"/>
                                      </a:lnTo>
                                      <a:lnTo>
                                        <a:pt x="197" y="219"/>
                                      </a:lnTo>
                                      <a:lnTo>
                                        <a:pt x="215" y="138"/>
                                      </a:lnTo>
                                      <a:lnTo>
                                        <a:pt x="241" y="98"/>
                                      </a:lnTo>
                                      <a:lnTo>
                                        <a:pt x="233" y="87"/>
                                      </a:lnTo>
                                      <a:lnTo>
                                        <a:pt x="223" y="0"/>
                                      </a:lnTo>
                                      <a:lnTo>
                                        <a:pt x="0" y="3"/>
                                      </a:lnTo>
                                      <a:lnTo>
                                        <a:pt x="0" y="3"/>
                                      </a:lnTo>
                                      <a:lnTo>
                                        <a:pt x="0" y="3"/>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endParaRPr>
                                </a:p>
                              </p:txBody>
                            </p:sp>
                            <p:sp>
                              <p:nvSpPr>
                                <p:cNvPr id="777" name="Freeform 205">
                                  <a:extLst>
                                    <a:ext uri="{FF2B5EF4-FFF2-40B4-BE49-F238E27FC236}">
                                      <a16:creationId xmlns:a16="http://schemas.microsoft.com/office/drawing/2014/main" id="{FD64F11E-7051-4455-A5A8-A08D973E35AB}"/>
                                    </a:ext>
                                  </a:extLst>
                                </p:cNvPr>
                                <p:cNvSpPr>
                                  <a:spLocks/>
                                </p:cNvSpPr>
                                <p:nvPr/>
                              </p:nvSpPr>
                              <p:spPr bwMode="auto">
                                <a:xfrm>
                                  <a:off x="4315191" y="4001915"/>
                                  <a:ext cx="595313" cy="625475"/>
                                </a:xfrm>
                                <a:custGeom>
                                  <a:avLst/>
                                  <a:gdLst/>
                                  <a:ahLst/>
                                  <a:cxnLst>
                                    <a:cxn ang="0">
                                      <a:pos x="15" y="136"/>
                                    </a:cxn>
                                    <a:cxn ang="0">
                                      <a:pos x="12" y="325"/>
                                    </a:cxn>
                                    <a:cxn ang="0">
                                      <a:pos x="20" y="336"/>
                                    </a:cxn>
                                    <a:cxn ang="0">
                                      <a:pos x="47" y="336"/>
                                    </a:cxn>
                                    <a:cxn ang="0">
                                      <a:pos x="48" y="394"/>
                                    </a:cxn>
                                    <a:cxn ang="0">
                                      <a:pos x="271" y="391"/>
                                    </a:cxn>
                                    <a:cxn ang="0">
                                      <a:pos x="267" y="332"/>
                                    </a:cxn>
                                    <a:cxn ang="0">
                                      <a:pos x="285" y="266"/>
                                    </a:cxn>
                                    <a:cxn ang="0">
                                      <a:pos x="313" y="221"/>
                                    </a:cxn>
                                    <a:cxn ang="0">
                                      <a:pos x="311" y="209"/>
                                    </a:cxn>
                                    <a:cxn ang="0">
                                      <a:pos x="331" y="167"/>
                                    </a:cxn>
                                    <a:cxn ang="0">
                                      <a:pos x="343" y="122"/>
                                    </a:cxn>
                                    <a:cxn ang="0">
                                      <a:pos x="339" y="118"/>
                                    </a:cxn>
                                    <a:cxn ang="0">
                                      <a:pos x="357" y="101"/>
                                    </a:cxn>
                                    <a:cxn ang="0">
                                      <a:pos x="375" y="62"/>
                                    </a:cxn>
                                    <a:cxn ang="0">
                                      <a:pos x="369" y="53"/>
                                    </a:cxn>
                                    <a:cxn ang="0">
                                      <a:pos x="318" y="56"/>
                                    </a:cxn>
                                    <a:cxn ang="0">
                                      <a:pos x="333" y="34"/>
                                    </a:cxn>
                                    <a:cxn ang="0">
                                      <a:pos x="329" y="0"/>
                                    </a:cxn>
                                    <a:cxn ang="0">
                                      <a:pos x="0" y="13"/>
                                    </a:cxn>
                                    <a:cxn ang="0">
                                      <a:pos x="15" y="136"/>
                                    </a:cxn>
                                    <a:cxn ang="0">
                                      <a:pos x="15" y="136"/>
                                    </a:cxn>
                                  </a:cxnLst>
                                  <a:rect l="0" t="0" r="r" b="b"/>
                                  <a:pathLst>
                                    <a:path w="375" h="394">
                                      <a:moveTo>
                                        <a:pt x="15" y="136"/>
                                      </a:moveTo>
                                      <a:lnTo>
                                        <a:pt x="12" y="325"/>
                                      </a:lnTo>
                                      <a:lnTo>
                                        <a:pt x="20" y="336"/>
                                      </a:lnTo>
                                      <a:lnTo>
                                        <a:pt x="47" y="336"/>
                                      </a:lnTo>
                                      <a:lnTo>
                                        <a:pt x="48" y="394"/>
                                      </a:lnTo>
                                      <a:lnTo>
                                        <a:pt x="271" y="391"/>
                                      </a:lnTo>
                                      <a:lnTo>
                                        <a:pt x="267" y="332"/>
                                      </a:lnTo>
                                      <a:lnTo>
                                        <a:pt x="285" y="266"/>
                                      </a:lnTo>
                                      <a:lnTo>
                                        <a:pt x="313" y="221"/>
                                      </a:lnTo>
                                      <a:lnTo>
                                        <a:pt x="311" y="209"/>
                                      </a:lnTo>
                                      <a:lnTo>
                                        <a:pt x="331" y="167"/>
                                      </a:lnTo>
                                      <a:lnTo>
                                        <a:pt x="343" y="122"/>
                                      </a:lnTo>
                                      <a:lnTo>
                                        <a:pt x="339" y="118"/>
                                      </a:lnTo>
                                      <a:lnTo>
                                        <a:pt x="357" y="101"/>
                                      </a:lnTo>
                                      <a:lnTo>
                                        <a:pt x="375" y="62"/>
                                      </a:lnTo>
                                      <a:lnTo>
                                        <a:pt x="369" y="53"/>
                                      </a:lnTo>
                                      <a:lnTo>
                                        <a:pt x="318" y="56"/>
                                      </a:lnTo>
                                      <a:lnTo>
                                        <a:pt x="333" y="34"/>
                                      </a:lnTo>
                                      <a:lnTo>
                                        <a:pt x="329" y="0"/>
                                      </a:lnTo>
                                      <a:lnTo>
                                        <a:pt x="0" y="13"/>
                                      </a:lnTo>
                                      <a:lnTo>
                                        <a:pt x="15" y="136"/>
                                      </a:lnTo>
                                      <a:lnTo>
                                        <a:pt x="15" y="136"/>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endParaRPr>
                                </a:p>
                              </p:txBody>
                            </p:sp>
                            <p:sp>
                              <p:nvSpPr>
                                <p:cNvPr id="778" name="Freeform 201">
                                  <a:extLst>
                                    <a:ext uri="{FF2B5EF4-FFF2-40B4-BE49-F238E27FC236}">
                                      <a16:creationId xmlns:a16="http://schemas.microsoft.com/office/drawing/2014/main" id="{7F743CF8-F101-4B1B-85A3-075812B12FE5}"/>
                                    </a:ext>
                                  </a:extLst>
                                </p:cNvPr>
                                <p:cNvSpPr>
                                  <a:spLocks/>
                                </p:cNvSpPr>
                                <p:nvPr/>
                              </p:nvSpPr>
                              <p:spPr bwMode="auto">
                                <a:xfrm>
                                  <a:off x="3321927" y="3906837"/>
                                  <a:ext cx="1017588" cy="622300"/>
                                </a:xfrm>
                                <a:custGeom>
                                  <a:avLst/>
                                  <a:gdLst/>
                                  <a:ahLst/>
                                  <a:cxnLst>
                                    <a:cxn ang="0">
                                      <a:pos x="4" y="0"/>
                                    </a:cxn>
                                    <a:cxn ang="0">
                                      <a:pos x="75" y="7"/>
                                    </a:cxn>
                                    <a:cxn ang="0">
                                      <a:pos x="390" y="24"/>
                                    </a:cxn>
                                    <a:cxn ang="0">
                                      <a:pos x="624" y="22"/>
                                    </a:cxn>
                                    <a:cxn ang="0">
                                      <a:pos x="626" y="80"/>
                                    </a:cxn>
                                    <a:cxn ang="0">
                                      <a:pos x="641" y="203"/>
                                    </a:cxn>
                                    <a:cxn ang="0">
                                      <a:pos x="638" y="392"/>
                                    </a:cxn>
                                    <a:cxn ang="0">
                                      <a:pos x="588" y="360"/>
                                    </a:cxn>
                                    <a:cxn ang="0">
                                      <a:pos x="532" y="372"/>
                                    </a:cxn>
                                    <a:cxn ang="0">
                                      <a:pos x="492" y="386"/>
                                    </a:cxn>
                                    <a:cxn ang="0">
                                      <a:pos x="434" y="388"/>
                                    </a:cxn>
                                    <a:cxn ang="0">
                                      <a:pos x="390" y="357"/>
                                    </a:cxn>
                                    <a:cxn ang="0">
                                      <a:pos x="378" y="372"/>
                                    </a:cxn>
                                    <a:cxn ang="0">
                                      <a:pos x="310" y="336"/>
                                    </a:cxn>
                                    <a:cxn ang="0">
                                      <a:pos x="276" y="327"/>
                                    </a:cxn>
                                    <a:cxn ang="0">
                                      <a:pos x="259" y="308"/>
                                    </a:cxn>
                                    <a:cxn ang="0">
                                      <a:pos x="239" y="307"/>
                                    </a:cxn>
                                    <a:cxn ang="0">
                                      <a:pos x="217" y="285"/>
                                    </a:cxn>
                                    <a:cxn ang="0">
                                      <a:pos x="225" y="74"/>
                                    </a:cxn>
                                    <a:cxn ang="0">
                                      <a:pos x="0" y="58"/>
                                    </a:cxn>
                                    <a:cxn ang="0">
                                      <a:pos x="4" y="0"/>
                                    </a:cxn>
                                    <a:cxn ang="0">
                                      <a:pos x="4" y="0"/>
                                    </a:cxn>
                                  </a:cxnLst>
                                  <a:rect l="0" t="0" r="r" b="b"/>
                                  <a:pathLst>
                                    <a:path w="641" h="392">
                                      <a:moveTo>
                                        <a:pt x="4" y="0"/>
                                      </a:moveTo>
                                      <a:lnTo>
                                        <a:pt x="75" y="7"/>
                                      </a:lnTo>
                                      <a:lnTo>
                                        <a:pt x="390" y="24"/>
                                      </a:lnTo>
                                      <a:lnTo>
                                        <a:pt x="624" y="22"/>
                                      </a:lnTo>
                                      <a:lnTo>
                                        <a:pt x="626" y="80"/>
                                      </a:lnTo>
                                      <a:lnTo>
                                        <a:pt x="641" y="203"/>
                                      </a:lnTo>
                                      <a:lnTo>
                                        <a:pt x="638" y="392"/>
                                      </a:lnTo>
                                      <a:lnTo>
                                        <a:pt x="588" y="360"/>
                                      </a:lnTo>
                                      <a:lnTo>
                                        <a:pt x="532" y="372"/>
                                      </a:lnTo>
                                      <a:lnTo>
                                        <a:pt x="492" y="386"/>
                                      </a:lnTo>
                                      <a:lnTo>
                                        <a:pt x="434" y="388"/>
                                      </a:lnTo>
                                      <a:lnTo>
                                        <a:pt x="390" y="357"/>
                                      </a:lnTo>
                                      <a:lnTo>
                                        <a:pt x="378" y="372"/>
                                      </a:lnTo>
                                      <a:lnTo>
                                        <a:pt x="310" y="336"/>
                                      </a:lnTo>
                                      <a:lnTo>
                                        <a:pt x="276" y="327"/>
                                      </a:lnTo>
                                      <a:lnTo>
                                        <a:pt x="259" y="308"/>
                                      </a:lnTo>
                                      <a:lnTo>
                                        <a:pt x="239" y="307"/>
                                      </a:lnTo>
                                      <a:lnTo>
                                        <a:pt x="217" y="285"/>
                                      </a:lnTo>
                                      <a:lnTo>
                                        <a:pt x="225" y="74"/>
                                      </a:lnTo>
                                      <a:lnTo>
                                        <a:pt x="0" y="58"/>
                                      </a:lnTo>
                                      <a:lnTo>
                                        <a:pt x="4" y="0"/>
                                      </a:lnTo>
                                      <a:lnTo>
                                        <a:pt x="4" y="0"/>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79" name="Freeform 196">
                                  <a:extLst>
                                    <a:ext uri="{FF2B5EF4-FFF2-40B4-BE49-F238E27FC236}">
                                      <a16:creationId xmlns:a16="http://schemas.microsoft.com/office/drawing/2014/main" id="{9557112F-12E5-4B09-AEE5-B47BF379895A}"/>
                                    </a:ext>
                                  </a:extLst>
                                </p:cNvPr>
                                <p:cNvSpPr>
                                  <a:spLocks/>
                                </p:cNvSpPr>
                                <p:nvPr/>
                              </p:nvSpPr>
                              <p:spPr bwMode="auto">
                                <a:xfrm>
                                  <a:off x="2812339" y="3998912"/>
                                  <a:ext cx="1647825" cy="1868488"/>
                                </a:xfrm>
                                <a:custGeom>
                                  <a:avLst/>
                                  <a:gdLst/>
                                  <a:ahLst/>
                                  <a:cxnLst>
                                    <a:cxn ang="0">
                                      <a:pos x="0" y="460"/>
                                    </a:cxn>
                                    <a:cxn ang="0">
                                      <a:pos x="282" y="491"/>
                                    </a:cxn>
                                    <a:cxn ang="0">
                                      <a:pos x="321" y="0"/>
                                    </a:cxn>
                                    <a:cxn ang="0">
                                      <a:pos x="546" y="16"/>
                                    </a:cxn>
                                    <a:cxn ang="0">
                                      <a:pos x="538" y="227"/>
                                    </a:cxn>
                                    <a:cxn ang="0">
                                      <a:pos x="560" y="249"/>
                                    </a:cxn>
                                    <a:cxn ang="0">
                                      <a:pos x="580" y="249"/>
                                    </a:cxn>
                                    <a:cxn ang="0">
                                      <a:pos x="597" y="269"/>
                                    </a:cxn>
                                    <a:cxn ang="0">
                                      <a:pos x="631" y="278"/>
                                    </a:cxn>
                                    <a:cxn ang="0">
                                      <a:pos x="699" y="314"/>
                                    </a:cxn>
                                    <a:cxn ang="0">
                                      <a:pos x="711" y="299"/>
                                    </a:cxn>
                                    <a:cxn ang="0">
                                      <a:pos x="755" y="330"/>
                                    </a:cxn>
                                    <a:cxn ang="0">
                                      <a:pos x="813" y="328"/>
                                    </a:cxn>
                                    <a:cxn ang="0">
                                      <a:pos x="853" y="314"/>
                                    </a:cxn>
                                    <a:cxn ang="0">
                                      <a:pos x="909" y="302"/>
                                    </a:cxn>
                                    <a:cxn ang="0">
                                      <a:pos x="959" y="334"/>
                                    </a:cxn>
                                    <a:cxn ang="0">
                                      <a:pos x="967" y="345"/>
                                    </a:cxn>
                                    <a:cxn ang="0">
                                      <a:pos x="994" y="345"/>
                                    </a:cxn>
                                    <a:cxn ang="0">
                                      <a:pos x="999" y="519"/>
                                    </a:cxn>
                                    <a:cxn ang="0">
                                      <a:pos x="1038" y="605"/>
                                    </a:cxn>
                                    <a:cxn ang="0">
                                      <a:pos x="1024" y="672"/>
                                    </a:cxn>
                                    <a:cxn ang="0">
                                      <a:pos x="1026" y="728"/>
                                    </a:cxn>
                                    <a:cxn ang="0">
                                      <a:pos x="1009" y="756"/>
                                    </a:cxn>
                                    <a:cxn ang="0">
                                      <a:pos x="1016" y="765"/>
                                    </a:cxn>
                                    <a:cxn ang="0">
                                      <a:pos x="973" y="781"/>
                                    </a:cxn>
                                    <a:cxn ang="0">
                                      <a:pos x="940" y="785"/>
                                    </a:cxn>
                                    <a:cxn ang="0">
                                      <a:pos x="946" y="756"/>
                                    </a:cxn>
                                    <a:cxn ang="0">
                                      <a:pos x="928" y="773"/>
                                    </a:cxn>
                                    <a:cxn ang="0">
                                      <a:pos x="929" y="807"/>
                                    </a:cxn>
                                    <a:cxn ang="0">
                                      <a:pos x="906" y="843"/>
                                    </a:cxn>
                                    <a:cxn ang="0">
                                      <a:pos x="783" y="917"/>
                                    </a:cxn>
                                    <a:cxn ang="0">
                                      <a:pos x="745" y="966"/>
                                    </a:cxn>
                                    <a:cxn ang="0">
                                      <a:pos x="708" y="1070"/>
                                    </a:cxn>
                                    <a:cxn ang="0">
                                      <a:pos x="738" y="1177"/>
                                    </a:cxn>
                                    <a:cxn ang="0">
                                      <a:pos x="710" y="1177"/>
                                    </a:cxn>
                                    <a:cxn ang="0">
                                      <a:pos x="577" y="1121"/>
                                    </a:cxn>
                                    <a:cxn ang="0">
                                      <a:pos x="562" y="1075"/>
                                    </a:cxn>
                                    <a:cxn ang="0">
                                      <a:pos x="548" y="1054"/>
                                    </a:cxn>
                                    <a:cxn ang="0">
                                      <a:pos x="544" y="992"/>
                                    </a:cxn>
                                    <a:cxn ang="0">
                                      <a:pos x="518" y="970"/>
                                    </a:cxn>
                                    <a:cxn ang="0">
                                      <a:pos x="447" y="806"/>
                                    </a:cxn>
                                    <a:cxn ang="0">
                                      <a:pos x="412" y="774"/>
                                    </a:cxn>
                                    <a:cxn ang="0">
                                      <a:pos x="402" y="748"/>
                                    </a:cxn>
                                    <a:cxn ang="0">
                                      <a:pos x="297" y="742"/>
                                    </a:cxn>
                                    <a:cxn ang="0">
                                      <a:pos x="242" y="820"/>
                                    </a:cxn>
                                    <a:cxn ang="0">
                                      <a:pos x="147" y="739"/>
                                    </a:cxn>
                                    <a:cxn ang="0">
                                      <a:pos x="119" y="627"/>
                                    </a:cxn>
                                    <a:cxn ang="0">
                                      <a:pos x="29" y="522"/>
                                    </a:cxn>
                                    <a:cxn ang="0">
                                      <a:pos x="18" y="488"/>
                                    </a:cxn>
                                    <a:cxn ang="0">
                                      <a:pos x="5" y="484"/>
                                    </a:cxn>
                                    <a:cxn ang="0">
                                      <a:pos x="0" y="460"/>
                                    </a:cxn>
                                    <a:cxn ang="0">
                                      <a:pos x="0" y="460"/>
                                    </a:cxn>
                                  </a:cxnLst>
                                  <a:rect l="0" t="0" r="r" b="b"/>
                                  <a:pathLst>
                                    <a:path w="1038" h="1177">
                                      <a:moveTo>
                                        <a:pt x="0" y="460"/>
                                      </a:moveTo>
                                      <a:lnTo>
                                        <a:pt x="282" y="491"/>
                                      </a:lnTo>
                                      <a:lnTo>
                                        <a:pt x="321" y="0"/>
                                      </a:lnTo>
                                      <a:lnTo>
                                        <a:pt x="546" y="16"/>
                                      </a:lnTo>
                                      <a:lnTo>
                                        <a:pt x="538" y="227"/>
                                      </a:lnTo>
                                      <a:lnTo>
                                        <a:pt x="560" y="249"/>
                                      </a:lnTo>
                                      <a:lnTo>
                                        <a:pt x="580" y="249"/>
                                      </a:lnTo>
                                      <a:lnTo>
                                        <a:pt x="597" y="269"/>
                                      </a:lnTo>
                                      <a:lnTo>
                                        <a:pt x="631" y="278"/>
                                      </a:lnTo>
                                      <a:lnTo>
                                        <a:pt x="699" y="314"/>
                                      </a:lnTo>
                                      <a:lnTo>
                                        <a:pt x="711" y="299"/>
                                      </a:lnTo>
                                      <a:lnTo>
                                        <a:pt x="755" y="330"/>
                                      </a:lnTo>
                                      <a:lnTo>
                                        <a:pt x="813" y="328"/>
                                      </a:lnTo>
                                      <a:lnTo>
                                        <a:pt x="853" y="314"/>
                                      </a:lnTo>
                                      <a:lnTo>
                                        <a:pt x="909" y="302"/>
                                      </a:lnTo>
                                      <a:lnTo>
                                        <a:pt x="959" y="334"/>
                                      </a:lnTo>
                                      <a:lnTo>
                                        <a:pt x="967" y="345"/>
                                      </a:lnTo>
                                      <a:lnTo>
                                        <a:pt x="994" y="345"/>
                                      </a:lnTo>
                                      <a:lnTo>
                                        <a:pt x="999" y="519"/>
                                      </a:lnTo>
                                      <a:lnTo>
                                        <a:pt x="1038" y="605"/>
                                      </a:lnTo>
                                      <a:lnTo>
                                        <a:pt x="1024" y="672"/>
                                      </a:lnTo>
                                      <a:lnTo>
                                        <a:pt x="1026" y="728"/>
                                      </a:lnTo>
                                      <a:lnTo>
                                        <a:pt x="1009" y="756"/>
                                      </a:lnTo>
                                      <a:lnTo>
                                        <a:pt x="1016" y="765"/>
                                      </a:lnTo>
                                      <a:lnTo>
                                        <a:pt x="973" y="781"/>
                                      </a:lnTo>
                                      <a:lnTo>
                                        <a:pt x="940" y="785"/>
                                      </a:lnTo>
                                      <a:lnTo>
                                        <a:pt x="946" y="756"/>
                                      </a:lnTo>
                                      <a:lnTo>
                                        <a:pt x="928" y="773"/>
                                      </a:lnTo>
                                      <a:lnTo>
                                        <a:pt x="929" y="807"/>
                                      </a:lnTo>
                                      <a:lnTo>
                                        <a:pt x="906" y="843"/>
                                      </a:lnTo>
                                      <a:lnTo>
                                        <a:pt x="783" y="917"/>
                                      </a:lnTo>
                                      <a:lnTo>
                                        <a:pt x="745" y="966"/>
                                      </a:lnTo>
                                      <a:lnTo>
                                        <a:pt x="708" y="1070"/>
                                      </a:lnTo>
                                      <a:lnTo>
                                        <a:pt x="738" y="1177"/>
                                      </a:lnTo>
                                      <a:lnTo>
                                        <a:pt x="710" y="1177"/>
                                      </a:lnTo>
                                      <a:lnTo>
                                        <a:pt x="577" y="1121"/>
                                      </a:lnTo>
                                      <a:lnTo>
                                        <a:pt x="562" y="1075"/>
                                      </a:lnTo>
                                      <a:lnTo>
                                        <a:pt x="548" y="1054"/>
                                      </a:lnTo>
                                      <a:lnTo>
                                        <a:pt x="544" y="992"/>
                                      </a:lnTo>
                                      <a:lnTo>
                                        <a:pt x="518" y="970"/>
                                      </a:lnTo>
                                      <a:lnTo>
                                        <a:pt x="447" y="806"/>
                                      </a:lnTo>
                                      <a:lnTo>
                                        <a:pt x="412" y="774"/>
                                      </a:lnTo>
                                      <a:lnTo>
                                        <a:pt x="402" y="748"/>
                                      </a:lnTo>
                                      <a:lnTo>
                                        <a:pt x="297" y="742"/>
                                      </a:lnTo>
                                      <a:lnTo>
                                        <a:pt x="242" y="820"/>
                                      </a:lnTo>
                                      <a:lnTo>
                                        <a:pt x="147" y="739"/>
                                      </a:lnTo>
                                      <a:lnTo>
                                        <a:pt x="119" y="627"/>
                                      </a:lnTo>
                                      <a:lnTo>
                                        <a:pt x="29" y="522"/>
                                      </a:lnTo>
                                      <a:lnTo>
                                        <a:pt x="18" y="488"/>
                                      </a:lnTo>
                                      <a:lnTo>
                                        <a:pt x="5" y="484"/>
                                      </a:lnTo>
                                      <a:lnTo>
                                        <a:pt x="0" y="460"/>
                                      </a:lnTo>
                                      <a:lnTo>
                                        <a:pt x="0" y="460"/>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grpSp>
                          <p:sp>
                            <p:nvSpPr>
                              <p:cNvPr id="753" name="Freeform 187">
                                <a:extLst>
                                  <a:ext uri="{FF2B5EF4-FFF2-40B4-BE49-F238E27FC236}">
                                    <a16:creationId xmlns:a16="http://schemas.microsoft.com/office/drawing/2014/main" id="{A82FC9D4-374C-44B3-9272-F245F1F0D99E}"/>
                                  </a:ext>
                                </a:extLst>
                              </p:cNvPr>
                              <p:cNvSpPr>
                                <a:spLocks/>
                              </p:cNvSpPr>
                              <p:nvPr/>
                            </p:nvSpPr>
                            <p:spPr bwMode="auto">
                              <a:xfrm>
                                <a:off x="1331403" y="2089207"/>
                                <a:ext cx="986576" cy="936561"/>
                              </a:xfrm>
                              <a:custGeom>
                                <a:avLst/>
                                <a:gdLst/>
                                <a:ahLst/>
                                <a:cxnLst>
                                  <a:cxn ang="0">
                                    <a:pos x="0" y="440"/>
                                  </a:cxn>
                                  <a:cxn ang="0">
                                    <a:pos x="25" y="291"/>
                                  </a:cxn>
                                  <a:cxn ang="0">
                                    <a:pos x="55" y="248"/>
                                  </a:cxn>
                                  <a:cxn ang="0">
                                    <a:pos x="128" y="0"/>
                                  </a:cxn>
                                  <a:cxn ang="0">
                                    <a:pos x="165" y="13"/>
                                  </a:cxn>
                                  <a:cxn ang="0">
                                    <a:pos x="166" y="24"/>
                                  </a:cxn>
                                  <a:cxn ang="0">
                                    <a:pos x="175" y="25"/>
                                  </a:cxn>
                                  <a:cxn ang="0">
                                    <a:pos x="221" y="111"/>
                                  </a:cxn>
                                  <a:cxn ang="0">
                                    <a:pos x="271" y="109"/>
                                  </a:cxn>
                                  <a:cxn ang="0">
                                    <a:pos x="308" y="129"/>
                                  </a:cxn>
                                  <a:cxn ang="0">
                                    <a:pos x="327" y="125"/>
                                  </a:cxn>
                                  <a:cxn ang="0">
                                    <a:pos x="440" y="129"/>
                                  </a:cxn>
                                  <a:cxn ang="0">
                                    <a:pos x="570" y="164"/>
                                  </a:cxn>
                                  <a:cxn ang="0">
                                    <a:pos x="576" y="184"/>
                                  </a:cxn>
                                  <a:cxn ang="0">
                                    <a:pos x="591" y="210"/>
                                  </a:cxn>
                                  <a:cxn ang="0">
                                    <a:pos x="548" y="290"/>
                                  </a:cxn>
                                  <a:cxn ang="0">
                                    <a:pos x="520" y="319"/>
                                  </a:cxn>
                                  <a:cxn ang="0">
                                    <a:pos x="517" y="341"/>
                                  </a:cxn>
                                  <a:cxn ang="0">
                                    <a:pos x="532" y="364"/>
                                  </a:cxn>
                                  <a:cxn ang="0">
                                    <a:pos x="514" y="412"/>
                                  </a:cxn>
                                  <a:cxn ang="0">
                                    <a:pos x="478" y="590"/>
                                  </a:cxn>
                                  <a:cxn ang="0">
                                    <a:pos x="279" y="532"/>
                                  </a:cxn>
                                  <a:cxn ang="0">
                                    <a:pos x="0" y="440"/>
                                  </a:cxn>
                                  <a:cxn ang="0">
                                    <a:pos x="0" y="440"/>
                                  </a:cxn>
                                </a:cxnLst>
                                <a:rect l="0" t="0" r="r" b="b"/>
                                <a:pathLst>
                                  <a:path w="591" h="590">
                                    <a:moveTo>
                                      <a:pt x="0" y="440"/>
                                    </a:moveTo>
                                    <a:lnTo>
                                      <a:pt x="25" y="291"/>
                                    </a:lnTo>
                                    <a:lnTo>
                                      <a:pt x="55" y="248"/>
                                    </a:lnTo>
                                    <a:lnTo>
                                      <a:pt x="128" y="0"/>
                                    </a:lnTo>
                                    <a:lnTo>
                                      <a:pt x="165" y="13"/>
                                    </a:lnTo>
                                    <a:lnTo>
                                      <a:pt x="166" y="24"/>
                                    </a:lnTo>
                                    <a:lnTo>
                                      <a:pt x="175" y="25"/>
                                    </a:lnTo>
                                    <a:lnTo>
                                      <a:pt x="221" y="111"/>
                                    </a:lnTo>
                                    <a:lnTo>
                                      <a:pt x="271" y="109"/>
                                    </a:lnTo>
                                    <a:lnTo>
                                      <a:pt x="308" y="129"/>
                                    </a:lnTo>
                                    <a:lnTo>
                                      <a:pt x="327" y="125"/>
                                    </a:lnTo>
                                    <a:lnTo>
                                      <a:pt x="440" y="129"/>
                                    </a:lnTo>
                                    <a:lnTo>
                                      <a:pt x="570" y="164"/>
                                    </a:lnTo>
                                    <a:lnTo>
                                      <a:pt x="576" y="184"/>
                                    </a:lnTo>
                                    <a:lnTo>
                                      <a:pt x="591" y="210"/>
                                    </a:lnTo>
                                    <a:lnTo>
                                      <a:pt x="548" y="290"/>
                                    </a:lnTo>
                                    <a:lnTo>
                                      <a:pt x="520" y="319"/>
                                    </a:lnTo>
                                    <a:lnTo>
                                      <a:pt x="517" y="341"/>
                                    </a:lnTo>
                                    <a:lnTo>
                                      <a:pt x="532" y="364"/>
                                    </a:lnTo>
                                    <a:lnTo>
                                      <a:pt x="514" y="412"/>
                                    </a:lnTo>
                                    <a:lnTo>
                                      <a:pt x="478" y="590"/>
                                    </a:lnTo>
                                    <a:lnTo>
                                      <a:pt x="279" y="532"/>
                                    </a:lnTo>
                                    <a:lnTo>
                                      <a:pt x="0" y="440"/>
                                    </a:lnTo>
                                    <a:lnTo>
                                      <a:pt x="0" y="440"/>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54" name="Freeform 195">
                                <a:extLst>
                                  <a:ext uri="{FF2B5EF4-FFF2-40B4-BE49-F238E27FC236}">
                                    <a16:creationId xmlns:a16="http://schemas.microsoft.com/office/drawing/2014/main" id="{86A10CD5-0C70-4334-9840-CD80AF26304A}"/>
                                  </a:ext>
                                </a:extLst>
                              </p:cNvPr>
                              <p:cNvSpPr>
                                <a:spLocks/>
                              </p:cNvSpPr>
                              <p:nvPr/>
                            </p:nvSpPr>
                            <p:spPr bwMode="auto">
                              <a:xfrm>
                                <a:off x="2797077" y="4107100"/>
                                <a:ext cx="873062" cy="992119"/>
                              </a:xfrm>
                              <a:custGeom>
                                <a:avLst/>
                                <a:gdLst/>
                                <a:ahLst/>
                                <a:cxnLst>
                                  <a:cxn ang="0">
                                    <a:pos x="66" y="625"/>
                                  </a:cxn>
                                  <a:cxn ang="0">
                                    <a:pos x="73" y="578"/>
                                  </a:cxn>
                                  <a:cxn ang="0">
                                    <a:pos x="203" y="599"/>
                                  </a:cxn>
                                  <a:cxn ang="0">
                                    <a:pos x="198" y="575"/>
                                  </a:cxn>
                                  <a:cxn ang="0">
                                    <a:pos x="480" y="606"/>
                                  </a:cxn>
                                  <a:cxn ang="0">
                                    <a:pos x="523" y="57"/>
                                  </a:cxn>
                                  <a:cxn ang="0">
                                    <a:pos x="302" y="34"/>
                                  </a:cxn>
                                  <a:cxn ang="0">
                                    <a:pos x="77" y="0"/>
                                  </a:cxn>
                                  <a:cxn ang="0">
                                    <a:pos x="0" y="614"/>
                                  </a:cxn>
                                  <a:cxn ang="0">
                                    <a:pos x="66" y="625"/>
                                  </a:cxn>
                                  <a:cxn ang="0">
                                    <a:pos x="66" y="625"/>
                                  </a:cxn>
                                </a:cxnLst>
                                <a:rect l="0" t="0" r="r" b="b"/>
                                <a:pathLst>
                                  <a:path w="523" h="625">
                                    <a:moveTo>
                                      <a:pt x="66" y="625"/>
                                    </a:moveTo>
                                    <a:lnTo>
                                      <a:pt x="73" y="578"/>
                                    </a:lnTo>
                                    <a:lnTo>
                                      <a:pt x="203" y="599"/>
                                    </a:lnTo>
                                    <a:lnTo>
                                      <a:pt x="198" y="575"/>
                                    </a:lnTo>
                                    <a:lnTo>
                                      <a:pt x="480" y="606"/>
                                    </a:lnTo>
                                    <a:lnTo>
                                      <a:pt x="523" y="57"/>
                                    </a:lnTo>
                                    <a:lnTo>
                                      <a:pt x="302" y="34"/>
                                    </a:lnTo>
                                    <a:lnTo>
                                      <a:pt x="77" y="0"/>
                                    </a:lnTo>
                                    <a:lnTo>
                                      <a:pt x="0" y="614"/>
                                    </a:lnTo>
                                    <a:lnTo>
                                      <a:pt x="66" y="625"/>
                                    </a:lnTo>
                                    <a:lnTo>
                                      <a:pt x="66" y="625"/>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endParaRPr>
                              </a:p>
                            </p:txBody>
                          </p:sp>
                          <p:sp>
                            <p:nvSpPr>
                              <p:cNvPr id="755" name="Freeform 194">
                                <a:extLst>
                                  <a:ext uri="{FF2B5EF4-FFF2-40B4-BE49-F238E27FC236}">
                                    <a16:creationId xmlns:a16="http://schemas.microsoft.com/office/drawing/2014/main" id="{0F4017CE-8A86-4C58-8704-C6D23B4FA017}"/>
                                  </a:ext>
                                </a:extLst>
                              </p:cNvPr>
                              <p:cNvSpPr>
                                <a:spLocks/>
                              </p:cNvSpPr>
                              <p:nvPr/>
                            </p:nvSpPr>
                            <p:spPr bwMode="auto">
                              <a:xfrm>
                                <a:off x="2925617" y="3400392"/>
                                <a:ext cx="903110" cy="795283"/>
                              </a:xfrm>
                              <a:custGeom>
                                <a:avLst/>
                                <a:gdLst/>
                                <a:ahLst/>
                                <a:cxnLst>
                                  <a:cxn ang="0">
                                    <a:pos x="54" y="0"/>
                                  </a:cxn>
                                  <a:cxn ang="0">
                                    <a:pos x="402" y="47"/>
                                  </a:cxn>
                                  <a:cxn ang="0">
                                    <a:pos x="541" y="61"/>
                                  </a:cxn>
                                  <a:cxn ang="0">
                                    <a:pos x="536" y="169"/>
                                  </a:cxn>
                                  <a:cxn ang="0">
                                    <a:pos x="517" y="501"/>
                                  </a:cxn>
                                  <a:cxn ang="0">
                                    <a:pos x="446" y="494"/>
                                  </a:cxn>
                                  <a:cxn ang="0">
                                    <a:pos x="225" y="471"/>
                                  </a:cxn>
                                  <a:cxn ang="0">
                                    <a:pos x="0" y="437"/>
                                  </a:cxn>
                                  <a:cxn ang="0">
                                    <a:pos x="54" y="0"/>
                                  </a:cxn>
                                  <a:cxn ang="0">
                                    <a:pos x="54" y="0"/>
                                  </a:cxn>
                                </a:cxnLst>
                                <a:rect l="0" t="0" r="r" b="b"/>
                                <a:pathLst>
                                  <a:path w="541" h="501">
                                    <a:moveTo>
                                      <a:pt x="54" y="0"/>
                                    </a:moveTo>
                                    <a:lnTo>
                                      <a:pt x="402" y="47"/>
                                    </a:lnTo>
                                    <a:lnTo>
                                      <a:pt x="541" y="61"/>
                                    </a:lnTo>
                                    <a:lnTo>
                                      <a:pt x="536" y="169"/>
                                    </a:lnTo>
                                    <a:lnTo>
                                      <a:pt x="517" y="501"/>
                                    </a:lnTo>
                                    <a:lnTo>
                                      <a:pt x="446" y="494"/>
                                    </a:lnTo>
                                    <a:lnTo>
                                      <a:pt x="225" y="471"/>
                                    </a:lnTo>
                                    <a:lnTo>
                                      <a:pt x="0" y="437"/>
                                    </a:lnTo>
                                    <a:lnTo>
                                      <a:pt x="54" y="0"/>
                                    </a:lnTo>
                                    <a:lnTo>
                                      <a:pt x="54" y="0"/>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56" name="Freeform 193">
                                <a:extLst>
                                  <a:ext uri="{FF2B5EF4-FFF2-40B4-BE49-F238E27FC236}">
                                    <a16:creationId xmlns:a16="http://schemas.microsoft.com/office/drawing/2014/main" id="{C5697762-1A55-4B64-B519-A1C5836407BC}"/>
                                  </a:ext>
                                </a:extLst>
                              </p:cNvPr>
                              <p:cNvSpPr>
                                <a:spLocks/>
                              </p:cNvSpPr>
                              <p:nvPr/>
                            </p:nvSpPr>
                            <p:spPr bwMode="auto">
                              <a:xfrm>
                                <a:off x="2780385" y="2670193"/>
                                <a:ext cx="873063" cy="804808"/>
                              </a:xfrm>
                              <a:custGeom>
                                <a:avLst/>
                                <a:gdLst/>
                                <a:ahLst/>
                                <a:cxnLst>
                                  <a:cxn ang="0">
                                    <a:pos x="0" y="433"/>
                                  </a:cxn>
                                  <a:cxn ang="0">
                                    <a:pos x="62" y="0"/>
                                  </a:cxn>
                                  <a:cxn ang="0">
                                    <a:pos x="269" y="37"/>
                                  </a:cxn>
                                  <a:cxn ang="0">
                                    <a:pos x="523" y="68"/>
                                  </a:cxn>
                                  <a:cxn ang="0">
                                    <a:pos x="505" y="287"/>
                                  </a:cxn>
                                  <a:cxn ang="0">
                                    <a:pos x="489" y="507"/>
                                  </a:cxn>
                                  <a:cxn ang="0">
                                    <a:pos x="141" y="460"/>
                                  </a:cxn>
                                  <a:cxn ang="0">
                                    <a:pos x="0" y="433"/>
                                  </a:cxn>
                                  <a:cxn ang="0">
                                    <a:pos x="0" y="433"/>
                                  </a:cxn>
                                </a:cxnLst>
                                <a:rect l="0" t="0" r="r" b="b"/>
                                <a:pathLst>
                                  <a:path w="523" h="507">
                                    <a:moveTo>
                                      <a:pt x="0" y="433"/>
                                    </a:moveTo>
                                    <a:lnTo>
                                      <a:pt x="62" y="0"/>
                                    </a:lnTo>
                                    <a:lnTo>
                                      <a:pt x="269" y="37"/>
                                    </a:lnTo>
                                    <a:lnTo>
                                      <a:pt x="523" y="68"/>
                                    </a:lnTo>
                                    <a:lnTo>
                                      <a:pt x="505" y="287"/>
                                    </a:lnTo>
                                    <a:lnTo>
                                      <a:pt x="489" y="507"/>
                                    </a:lnTo>
                                    <a:lnTo>
                                      <a:pt x="141" y="460"/>
                                    </a:lnTo>
                                    <a:lnTo>
                                      <a:pt x="0" y="433"/>
                                    </a:lnTo>
                                    <a:lnTo>
                                      <a:pt x="0" y="433"/>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endParaRPr>
                              </a:p>
                            </p:txBody>
                          </p:sp>
                          <p:sp>
                            <p:nvSpPr>
                              <p:cNvPr id="757" name="Freeform 191">
                                <a:extLst>
                                  <a:ext uri="{FF2B5EF4-FFF2-40B4-BE49-F238E27FC236}">
                                    <a16:creationId xmlns:a16="http://schemas.microsoft.com/office/drawing/2014/main" id="{036A1B7A-DF8D-4CE1-925C-4436DC0921EA}"/>
                                  </a:ext>
                                </a:extLst>
                              </p:cNvPr>
                              <p:cNvSpPr>
                                <a:spLocks/>
                              </p:cNvSpPr>
                              <p:nvPr/>
                            </p:nvSpPr>
                            <p:spPr bwMode="auto">
                              <a:xfrm>
                                <a:off x="2441509" y="1879672"/>
                                <a:ext cx="1268695" cy="898464"/>
                              </a:xfrm>
                              <a:custGeom>
                                <a:avLst/>
                                <a:gdLst/>
                                <a:ahLst/>
                                <a:cxnLst>
                                  <a:cxn ang="0">
                                    <a:pos x="13" y="143"/>
                                  </a:cxn>
                                  <a:cxn ang="0">
                                    <a:pos x="14" y="166"/>
                                  </a:cxn>
                                  <a:cxn ang="0">
                                    <a:pos x="8" y="171"/>
                                  </a:cxn>
                                  <a:cxn ang="0">
                                    <a:pos x="30" y="196"/>
                                  </a:cxn>
                                  <a:cxn ang="0">
                                    <a:pos x="53" y="264"/>
                                  </a:cxn>
                                  <a:cxn ang="0">
                                    <a:pos x="61" y="325"/>
                                  </a:cxn>
                                  <a:cxn ang="0">
                                    <a:pos x="65" y="358"/>
                                  </a:cxn>
                                  <a:cxn ang="0">
                                    <a:pos x="48" y="389"/>
                                  </a:cxn>
                                  <a:cxn ang="0">
                                    <a:pos x="60" y="403"/>
                                  </a:cxn>
                                  <a:cxn ang="0">
                                    <a:pos x="91" y="382"/>
                                  </a:cxn>
                                  <a:cxn ang="0">
                                    <a:pos x="111" y="490"/>
                                  </a:cxn>
                                  <a:cxn ang="0">
                                    <a:pos x="126" y="496"/>
                                  </a:cxn>
                                  <a:cxn ang="0">
                                    <a:pos x="128" y="527"/>
                                  </a:cxn>
                                  <a:cxn ang="0">
                                    <a:pos x="140" y="541"/>
                                  </a:cxn>
                                  <a:cxn ang="0">
                                    <a:pos x="168" y="540"/>
                                  </a:cxn>
                                  <a:cxn ang="0">
                                    <a:pos x="231" y="540"/>
                                  </a:cxn>
                                  <a:cxn ang="0">
                                    <a:pos x="257" y="554"/>
                                  </a:cxn>
                                  <a:cxn ang="0">
                                    <a:pos x="265" y="498"/>
                                  </a:cxn>
                                  <a:cxn ang="0">
                                    <a:pos x="472" y="535"/>
                                  </a:cxn>
                                  <a:cxn ang="0">
                                    <a:pos x="726" y="566"/>
                                  </a:cxn>
                                  <a:cxn ang="0">
                                    <a:pos x="734" y="463"/>
                                  </a:cxn>
                                  <a:cxn ang="0">
                                    <a:pos x="760" y="132"/>
                                  </a:cxn>
                                  <a:cxn ang="0">
                                    <a:pos x="423" y="85"/>
                                  </a:cxn>
                                  <a:cxn ang="0">
                                    <a:pos x="256" y="54"/>
                                  </a:cxn>
                                  <a:cxn ang="0">
                                    <a:pos x="20" y="0"/>
                                  </a:cxn>
                                  <a:cxn ang="0">
                                    <a:pos x="0" y="106"/>
                                  </a:cxn>
                                  <a:cxn ang="0">
                                    <a:pos x="13" y="143"/>
                                  </a:cxn>
                                  <a:cxn ang="0">
                                    <a:pos x="13" y="143"/>
                                  </a:cxn>
                                </a:cxnLst>
                                <a:rect l="0" t="0" r="r" b="b"/>
                                <a:pathLst>
                                  <a:path w="760" h="566">
                                    <a:moveTo>
                                      <a:pt x="13" y="143"/>
                                    </a:moveTo>
                                    <a:lnTo>
                                      <a:pt x="14" y="166"/>
                                    </a:lnTo>
                                    <a:lnTo>
                                      <a:pt x="8" y="171"/>
                                    </a:lnTo>
                                    <a:lnTo>
                                      <a:pt x="30" y="196"/>
                                    </a:lnTo>
                                    <a:lnTo>
                                      <a:pt x="53" y="264"/>
                                    </a:lnTo>
                                    <a:lnTo>
                                      <a:pt x="61" y="325"/>
                                    </a:lnTo>
                                    <a:lnTo>
                                      <a:pt x="65" y="358"/>
                                    </a:lnTo>
                                    <a:lnTo>
                                      <a:pt x="48" y="389"/>
                                    </a:lnTo>
                                    <a:lnTo>
                                      <a:pt x="60" y="403"/>
                                    </a:lnTo>
                                    <a:lnTo>
                                      <a:pt x="91" y="382"/>
                                    </a:lnTo>
                                    <a:lnTo>
                                      <a:pt x="111" y="490"/>
                                    </a:lnTo>
                                    <a:lnTo>
                                      <a:pt x="126" y="496"/>
                                    </a:lnTo>
                                    <a:lnTo>
                                      <a:pt x="128" y="527"/>
                                    </a:lnTo>
                                    <a:lnTo>
                                      <a:pt x="140" y="541"/>
                                    </a:lnTo>
                                    <a:lnTo>
                                      <a:pt x="168" y="540"/>
                                    </a:lnTo>
                                    <a:lnTo>
                                      <a:pt x="231" y="540"/>
                                    </a:lnTo>
                                    <a:lnTo>
                                      <a:pt x="257" y="554"/>
                                    </a:lnTo>
                                    <a:lnTo>
                                      <a:pt x="265" y="498"/>
                                    </a:lnTo>
                                    <a:lnTo>
                                      <a:pt x="472" y="535"/>
                                    </a:lnTo>
                                    <a:lnTo>
                                      <a:pt x="726" y="566"/>
                                    </a:lnTo>
                                    <a:lnTo>
                                      <a:pt x="734" y="463"/>
                                    </a:lnTo>
                                    <a:lnTo>
                                      <a:pt x="760" y="132"/>
                                    </a:lnTo>
                                    <a:lnTo>
                                      <a:pt x="423" y="85"/>
                                    </a:lnTo>
                                    <a:lnTo>
                                      <a:pt x="256" y="54"/>
                                    </a:lnTo>
                                    <a:lnTo>
                                      <a:pt x="20" y="0"/>
                                    </a:lnTo>
                                    <a:lnTo>
                                      <a:pt x="0" y="106"/>
                                    </a:lnTo>
                                    <a:lnTo>
                                      <a:pt x="13" y="143"/>
                                    </a:lnTo>
                                    <a:lnTo>
                                      <a:pt x="13" y="143"/>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endParaRPr>
                              </a:p>
                            </p:txBody>
                          </p:sp>
                          <p:sp>
                            <p:nvSpPr>
                              <p:cNvPr id="758" name="Freeform 192">
                                <a:extLst>
                                  <a:ext uri="{FF2B5EF4-FFF2-40B4-BE49-F238E27FC236}">
                                    <a16:creationId xmlns:a16="http://schemas.microsoft.com/office/drawing/2014/main" id="{AA4AD1BA-97B3-4269-A072-99ADBFDE6F4A}"/>
                                  </a:ext>
                                </a:extLst>
                              </p:cNvPr>
                              <p:cNvSpPr>
                                <a:spLocks/>
                              </p:cNvSpPr>
                              <p:nvPr/>
                            </p:nvSpPr>
                            <p:spPr bwMode="auto">
                              <a:xfrm>
                                <a:off x="2079264" y="3978203"/>
                                <a:ext cx="846352" cy="1090537"/>
                              </a:xfrm>
                              <a:custGeom>
                                <a:avLst/>
                                <a:gdLst/>
                                <a:ahLst/>
                                <a:cxnLst>
                                  <a:cxn ang="0">
                                    <a:pos x="32" y="437"/>
                                  </a:cxn>
                                  <a:cxn ang="0">
                                    <a:pos x="19" y="412"/>
                                  </a:cxn>
                                  <a:cxn ang="0">
                                    <a:pos x="26" y="373"/>
                                  </a:cxn>
                                  <a:cxn ang="0">
                                    <a:pos x="59" y="309"/>
                                  </a:cxn>
                                  <a:cxn ang="0">
                                    <a:pos x="84" y="291"/>
                                  </a:cxn>
                                  <a:cxn ang="0">
                                    <a:pos x="70" y="267"/>
                                  </a:cxn>
                                  <a:cxn ang="0">
                                    <a:pos x="61" y="205"/>
                                  </a:cxn>
                                  <a:cxn ang="0">
                                    <a:pos x="71" y="88"/>
                                  </a:cxn>
                                  <a:cxn ang="0">
                                    <a:pos x="88" y="82"/>
                                  </a:cxn>
                                  <a:cxn ang="0">
                                    <a:pos x="116" y="102"/>
                                  </a:cxn>
                                  <a:cxn ang="0">
                                    <a:pos x="141" y="0"/>
                                  </a:cxn>
                                  <a:cxn ang="0">
                                    <a:pos x="507" y="73"/>
                                  </a:cxn>
                                  <a:cxn ang="0">
                                    <a:pos x="430" y="687"/>
                                  </a:cxn>
                                  <a:cxn ang="0">
                                    <a:pos x="318" y="668"/>
                                  </a:cxn>
                                  <a:cxn ang="0">
                                    <a:pos x="248" y="645"/>
                                  </a:cxn>
                                  <a:cxn ang="0">
                                    <a:pos x="105" y="577"/>
                                  </a:cxn>
                                  <a:cxn ang="0">
                                    <a:pos x="0" y="471"/>
                                  </a:cxn>
                                  <a:cxn ang="0">
                                    <a:pos x="32" y="437"/>
                                  </a:cxn>
                                  <a:cxn ang="0">
                                    <a:pos x="32" y="437"/>
                                  </a:cxn>
                                </a:cxnLst>
                                <a:rect l="0" t="0" r="r" b="b"/>
                                <a:pathLst>
                                  <a:path w="507" h="687">
                                    <a:moveTo>
                                      <a:pt x="32" y="437"/>
                                    </a:moveTo>
                                    <a:lnTo>
                                      <a:pt x="19" y="412"/>
                                    </a:lnTo>
                                    <a:lnTo>
                                      <a:pt x="26" y="373"/>
                                    </a:lnTo>
                                    <a:lnTo>
                                      <a:pt x="59" y="309"/>
                                    </a:lnTo>
                                    <a:lnTo>
                                      <a:pt x="84" y="291"/>
                                    </a:lnTo>
                                    <a:lnTo>
                                      <a:pt x="70" y="267"/>
                                    </a:lnTo>
                                    <a:lnTo>
                                      <a:pt x="61" y="205"/>
                                    </a:lnTo>
                                    <a:lnTo>
                                      <a:pt x="71" y="88"/>
                                    </a:lnTo>
                                    <a:lnTo>
                                      <a:pt x="88" y="82"/>
                                    </a:lnTo>
                                    <a:lnTo>
                                      <a:pt x="116" y="102"/>
                                    </a:lnTo>
                                    <a:lnTo>
                                      <a:pt x="141" y="0"/>
                                    </a:lnTo>
                                    <a:lnTo>
                                      <a:pt x="507" y="73"/>
                                    </a:lnTo>
                                    <a:lnTo>
                                      <a:pt x="430" y="687"/>
                                    </a:lnTo>
                                    <a:lnTo>
                                      <a:pt x="318" y="668"/>
                                    </a:lnTo>
                                    <a:lnTo>
                                      <a:pt x="248" y="645"/>
                                    </a:lnTo>
                                    <a:lnTo>
                                      <a:pt x="105" y="577"/>
                                    </a:lnTo>
                                    <a:lnTo>
                                      <a:pt x="0" y="471"/>
                                    </a:lnTo>
                                    <a:lnTo>
                                      <a:pt x="32" y="437"/>
                                    </a:lnTo>
                                    <a:lnTo>
                                      <a:pt x="32" y="437"/>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59" name="Freeform 186">
                                <a:extLst>
                                  <a:ext uri="{FF2B5EF4-FFF2-40B4-BE49-F238E27FC236}">
                                    <a16:creationId xmlns:a16="http://schemas.microsoft.com/office/drawing/2014/main" id="{8D805DBD-5585-4AFD-846A-03D06EF67851}"/>
                                  </a:ext>
                                </a:extLst>
                              </p:cNvPr>
                              <p:cNvSpPr>
                                <a:spLocks/>
                              </p:cNvSpPr>
                              <p:nvPr/>
                            </p:nvSpPr>
                            <p:spPr bwMode="auto">
                              <a:xfrm>
                                <a:off x="2314640" y="3116248"/>
                                <a:ext cx="701120" cy="977832"/>
                              </a:xfrm>
                              <a:custGeom>
                                <a:avLst/>
                                <a:gdLst/>
                                <a:ahLst/>
                                <a:cxnLst>
                                  <a:cxn ang="0">
                                    <a:pos x="92" y="0"/>
                                  </a:cxn>
                                  <a:cxn ang="0">
                                    <a:pos x="295" y="45"/>
                                  </a:cxn>
                                  <a:cxn ang="0">
                                    <a:pos x="279" y="152"/>
                                  </a:cxn>
                                  <a:cxn ang="0">
                                    <a:pos x="420" y="179"/>
                                  </a:cxn>
                                  <a:cxn ang="0">
                                    <a:pos x="366" y="616"/>
                                  </a:cxn>
                                  <a:cxn ang="0">
                                    <a:pos x="0" y="543"/>
                                  </a:cxn>
                                  <a:cxn ang="0">
                                    <a:pos x="92" y="0"/>
                                  </a:cxn>
                                  <a:cxn ang="0">
                                    <a:pos x="92" y="0"/>
                                  </a:cxn>
                                </a:cxnLst>
                                <a:rect l="0" t="0" r="r" b="b"/>
                                <a:pathLst>
                                  <a:path w="420" h="616">
                                    <a:moveTo>
                                      <a:pt x="92" y="0"/>
                                    </a:moveTo>
                                    <a:lnTo>
                                      <a:pt x="295" y="45"/>
                                    </a:lnTo>
                                    <a:lnTo>
                                      <a:pt x="279" y="152"/>
                                    </a:lnTo>
                                    <a:lnTo>
                                      <a:pt x="420" y="179"/>
                                    </a:lnTo>
                                    <a:lnTo>
                                      <a:pt x="366" y="616"/>
                                    </a:lnTo>
                                    <a:lnTo>
                                      <a:pt x="0" y="543"/>
                                    </a:lnTo>
                                    <a:lnTo>
                                      <a:pt x="92" y="0"/>
                                    </a:lnTo>
                                    <a:lnTo>
                                      <a:pt x="92" y="0"/>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60" name="Freeform 189">
                                <a:extLst>
                                  <a:ext uri="{FF2B5EF4-FFF2-40B4-BE49-F238E27FC236}">
                                    <a16:creationId xmlns:a16="http://schemas.microsoft.com/office/drawing/2014/main" id="{9AD596E0-8F7F-4ED4-8AB6-A4EC950BB974}"/>
                                  </a:ext>
                                </a:extLst>
                              </p:cNvPr>
                              <p:cNvSpPr>
                                <a:spLocks/>
                              </p:cNvSpPr>
                              <p:nvPr/>
                            </p:nvSpPr>
                            <p:spPr bwMode="auto">
                              <a:xfrm>
                                <a:off x="1678625" y="2943223"/>
                                <a:ext cx="789595" cy="1360393"/>
                              </a:xfrm>
                              <a:custGeom>
                                <a:avLst/>
                                <a:gdLst/>
                                <a:ahLst/>
                                <a:cxnLst>
                                  <a:cxn ang="0">
                                    <a:pos x="0" y="314"/>
                                  </a:cxn>
                                  <a:cxn ang="0">
                                    <a:pos x="301" y="857"/>
                                  </a:cxn>
                                  <a:cxn ang="0">
                                    <a:pos x="311" y="740"/>
                                  </a:cxn>
                                  <a:cxn ang="0">
                                    <a:pos x="328" y="734"/>
                                  </a:cxn>
                                  <a:cxn ang="0">
                                    <a:pos x="356" y="754"/>
                                  </a:cxn>
                                  <a:cxn ang="0">
                                    <a:pos x="381" y="652"/>
                                  </a:cxn>
                                  <a:cxn ang="0">
                                    <a:pos x="473" y="109"/>
                                  </a:cxn>
                                  <a:cxn ang="0">
                                    <a:pos x="270" y="58"/>
                                  </a:cxn>
                                  <a:cxn ang="0">
                                    <a:pos x="71" y="0"/>
                                  </a:cxn>
                                  <a:cxn ang="0">
                                    <a:pos x="0" y="314"/>
                                  </a:cxn>
                                  <a:cxn ang="0">
                                    <a:pos x="0" y="314"/>
                                  </a:cxn>
                                </a:cxnLst>
                                <a:rect l="0" t="0" r="r" b="b"/>
                                <a:pathLst>
                                  <a:path w="473" h="857">
                                    <a:moveTo>
                                      <a:pt x="0" y="314"/>
                                    </a:moveTo>
                                    <a:lnTo>
                                      <a:pt x="301" y="857"/>
                                    </a:lnTo>
                                    <a:lnTo>
                                      <a:pt x="311" y="740"/>
                                    </a:lnTo>
                                    <a:lnTo>
                                      <a:pt x="328" y="734"/>
                                    </a:lnTo>
                                    <a:lnTo>
                                      <a:pt x="356" y="754"/>
                                    </a:lnTo>
                                    <a:lnTo>
                                      <a:pt x="381" y="652"/>
                                    </a:lnTo>
                                    <a:lnTo>
                                      <a:pt x="473" y="109"/>
                                    </a:lnTo>
                                    <a:lnTo>
                                      <a:pt x="270" y="58"/>
                                    </a:lnTo>
                                    <a:lnTo>
                                      <a:pt x="71" y="0"/>
                                    </a:lnTo>
                                    <a:lnTo>
                                      <a:pt x="0" y="314"/>
                                    </a:lnTo>
                                    <a:lnTo>
                                      <a:pt x="0" y="314"/>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61" name="Freeform 190">
                                <a:extLst>
                                  <a:ext uri="{FF2B5EF4-FFF2-40B4-BE49-F238E27FC236}">
                                    <a16:creationId xmlns:a16="http://schemas.microsoft.com/office/drawing/2014/main" id="{A32A332C-A5DA-48B6-8376-69F784D75BF8}"/>
                                  </a:ext>
                                </a:extLst>
                              </p:cNvPr>
                              <p:cNvSpPr>
                                <a:spLocks/>
                              </p:cNvSpPr>
                              <p:nvPr/>
                            </p:nvSpPr>
                            <p:spPr bwMode="auto">
                              <a:xfrm>
                                <a:off x="2129345" y="1854274"/>
                                <a:ext cx="741184" cy="1333408"/>
                              </a:xfrm>
                              <a:custGeom>
                                <a:avLst/>
                                <a:gdLst/>
                                <a:ahLst/>
                                <a:cxnLst>
                                  <a:cxn ang="0">
                                    <a:pos x="0" y="744"/>
                                  </a:cxn>
                                  <a:cxn ang="0">
                                    <a:pos x="36" y="566"/>
                                  </a:cxn>
                                  <a:cxn ang="0">
                                    <a:pos x="54" y="518"/>
                                  </a:cxn>
                                  <a:cxn ang="0">
                                    <a:pos x="39" y="495"/>
                                  </a:cxn>
                                  <a:cxn ang="0">
                                    <a:pos x="42" y="473"/>
                                  </a:cxn>
                                  <a:cxn ang="0">
                                    <a:pos x="70" y="444"/>
                                  </a:cxn>
                                  <a:cxn ang="0">
                                    <a:pos x="113" y="364"/>
                                  </a:cxn>
                                  <a:cxn ang="0">
                                    <a:pos x="98" y="338"/>
                                  </a:cxn>
                                  <a:cxn ang="0">
                                    <a:pos x="92" y="318"/>
                                  </a:cxn>
                                  <a:cxn ang="0">
                                    <a:pos x="94" y="273"/>
                                  </a:cxn>
                                  <a:cxn ang="0">
                                    <a:pos x="148" y="0"/>
                                  </a:cxn>
                                  <a:cxn ang="0">
                                    <a:pos x="207" y="16"/>
                                  </a:cxn>
                                  <a:cxn ang="0">
                                    <a:pos x="187" y="122"/>
                                  </a:cxn>
                                  <a:cxn ang="0">
                                    <a:pos x="200" y="159"/>
                                  </a:cxn>
                                  <a:cxn ang="0">
                                    <a:pos x="201" y="182"/>
                                  </a:cxn>
                                  <a:cxn ang="0">
                                    <a:pos x="195" y="187"/>
                                  </a:cxn>
                                  <a:cxn ang="0">
                                    <a:pos x="217" y="212"/>
                                  </a:cxn>
                                  <a:cxn ang="0">
                                    <a:pos x="240" y="280"/>
                                  </a:cxn>
                                  <a:cxn ang="0">
                                    <a:pos x="248" y="341"/>
                                  </a:cxn>
                                  <a:cxn ang="0">
                                    <a:pos x="252" y="374"/>
                                  </a:cxn>
                                  <a:cxn ang="0">
                                    <a:pos x="235" y="405"/>
                                  </a:cxn>
                                  <a:cxn ang="0">
                                    <a:pos x="247" y="419"/>
                                  </a:cxn>
                                  <a:cxn ang="0">
                                    <a:pos x="278" y="398"/>
                                  </a:cxn>
                                  <a:cxn ang="0">
                                    <a:pos x="298" y="506"/>
                                  </a:cxn>
                                  <a:cxn ang="0">
                                    <a:pos x="313" y="512"/>
                                  </a:cxn>
                                  <a:cxn ang="0">
                                    <a:pos x="315" y="543"/>
                                  </a:cxn>
                                  <a:cxn ang="0">
                                    <a:pos x="355" y="556"/>
                                  </a:cxn>
                                  <a:cxn ang="0">
                                    <a:pos x="418" y="556"/>
                                  </a:cxn>
                                  <a:cxn ang="0">
                                    <a:pos x="444" y="570"/>
                                  </a:cxn>
                                  <a:cxn ang="0">
                                    <a:pos x="407" y="840"/>
                                  </a:cxn>
                                  <a:cxn ang="0">
                                    <a:pos x="203" y="795"/>
                                  </a:cxn>
                                  <a:cxn ang="0">
                                    <a:pos x="0" y="744"/>
                                  </a:cxn>
                                  <a:cxn ang="0">
                                    <a:pos x="0" y="744"/>
                                  </a:cxn>
                                </a:cxnLst>
                                <a:rect l="0" t="0" r="r" b="b"/>
                                <a:pathLst>
                                  <a:path w="444" h="840">
                                    <a:moveTo>
                                      <a:pt x="0" y="744"/>
                                    </a:moveTo>
                                    <a:lnTo>
                                      <a:pt x="36" y="566"/>
                                    </a:lnTo>
                                    <a:lnTo>
                                      <a:pt x="54" y="518"/>
                                    </a:lnTo>
                                    <a:lnTo>
                                      <a:pt x="39" y="495"/>
                                    </a:lnTo>
                                    <a:lnTo>
                                      <a:pt x="42" y="473"/>
                                    </a:lnTo>
                                    <a:lnTo>
                                      <a:pt x="70" y="444"/>
                                    </a:lnTo>
                                    <a:lnTo>
                                      <a:pt x="113" y="364"/>
                                    </a:lnTo>
                                    <a:lnTo>
                                      <a:pt x="98" y="338"/>
                                    </a:lnTo>
                                    <a:lnTo>
                                      <a:pt x="92" y="318"/>
                                    </a:lnTo>
                                    <a:lnTo>
                                      <a:pt x="94" y="273"/>
                                    </a:lnTo>
                                    <a:lnTo>
                                      <a:pt x="148" y="0"/>
                                    </a:lnTo>
                                    <a:lnTo>
                                      <a:pt x="207" y="16"/>
                                    </a:lnTo>
                                    <a:lnTo>
                                      <a:pt x="187" y="122"/>
                                    </a:lnTo>
                                    <a:lnTo>
                                      <a:pt x="200" y="159"/>
                                    </a:lnTo>
                                    <a:lnTo>
                                      <a:pt x="201" y="182"/>
                                    </a:lnTo>
                                    <a:lnTo>
                                      <a:pt x="195" y="187"/>
                                    </a:lnTo>
                                    <a:lnTo>
                                      <a:pt x="217" y="212"/>
                                    </a:lnTo>
                                    <a:lnTo>
                                      <a:pt x="240" y="280"/>
                                    </a:lnTo>
                                    <a:lnTo>
                                      <a:pt x="248" y="341"/>
                                    </a:lnTo>
                                    <a:lnTo>
                                      <a:pt x="252" y="374"/>
                                    </a:lnTo>
                                    <a:lnTo>
                                      <a:pt x="235" y="405"/>
                                    </a:lnTo>
                                    <a:lnTo>
                                      <a:pt x="247" y="419"/>
                                    </a:lnTo>
                                    <a:lnTo>
                                      <a:pt x="278" y="398"/>
                                    </a:lnTo>
                                    <a:lnTo>
                                      <a:pt x="298" y="506"/>
                                    </a:lnTo>
                                    <a:lnTo>
                                      <a:pt x="313" y="512"/>
                                    </a:lnTo>
                                    <a:lnTo>
                                      <a:pt x="315" y="543"/>
                                    </a:lnTo>
                                    <a:lnTo>
                                      <a:pt x="355" y="556"/>
                                    </a:lnTo>
                                    <a:lnTo>
                                      <a:pt x="418" y="556"/>
                                    </a:lnTo>
                                    <a:lnTo>
                                      <a:pt x="444" y="570"/>
                                    </a:lnTo>
                                    <a:lnTo>
                                      <a:pt x="407" y="840"/>
                                    </a:lnTo>
                                    <a:lnTo>
                                      <a:pt x="203" y="795"/>
                                    </a:lnTo>
                                    <a:lnTo>
                                      <a:pt x="0" y="744"/>
                                    </a:lnTo>
                                    <a:lnTo>
                                      <a:pt x="0" y="744"/>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62" name="Freeform 188">
                                <a:extLst>
                                  <a:ext uri="{FF2B5EF4-FFF2-40B4-BE49-F238E27FC236}">
                                    <a16:creationId xmlns:a16="http://schemas.microsoft.com/office/drawing/2014/main" id="{AAD149C0-98D3-439D-B726-80DC432920DC}"/>
                                  </a:ext>
                                </a:extLst>
                              </p:cNvPr>
                              <p:cNvSpPr>
                                <a:spLocks/>
                              </p:cNvSpPr>
                              <p:nvPr/>
                            </p:nvSpPr>
                            <p:spPr bwMode="auto">
                              <a:xfrm>
                                <a:off x="1237920" y="2797184"/>
                                <a:ext cx="981569" cy="1874709"/>
                              </a:xfrm>
                              <a:custGeom>
                                <a:avLst/>
                                <a:gdLst/>
                                <a:ahLst/>
                                <a:cxnLst>
                                  <a:cxn ang="0">
                                    <a:pos x="19" y="240"/>
                                  </a:cxn>
                                  <a:cxn ang="0">
                                    <a:pos x="3" y="332"/>
                                  </a:cxn>
                                  <a:cxn ang="0">
                                    <a:pos x="59" y="479"/>
                                  </a:cxn>
                                  <a:cxn ang="0">
                                    <a:pos x="70" y="470"/>
                                  </a:cxn>
                                  <a:cxn ang="0">
                                    <a:pos x="88" y="532"/>
                                  </a:cxn>
                                  <a:cxn ang="0">
                                    <a:pos x="59" y="489"/>
                                  </a:cxn>
                                  <a:cxn ang="0">
                                    <a:pos x="53" y="557"/>
                                  </a:cxn>
                                  <a:cxn ang="0">
                                    <a:pos x="85" y="599"/>
                                  </a:cxn>
                                  <a:cxn ang="0">
                                    <a:pos x="63" y="657"/>
                                  </a:cxn>
                                  <a:cxn ang="0">
                                    <a:pos x="125" y="814"/>
                                  </a:cxn>
                                  <a:cxn ang="0">
                                    <a:pos x="111" y="871"/>
                                  </a:cxn>
                                  <a:cxn ang="0">
                                    <a:pos x="193" y="916"/>
                                  </a:cxn>
                                  <a:cxn ang="0">
                                    <a:pos x="222" y="963"/>
                                  </a:cxn>
                                  <a:cxn ang="0">
                                    <a:pos x="257" y="979"/>
                                  </a:cxn>
                                  <a:cxn ang="0">
                                    <a:pos x="257" y="1007"/>
                                  </a:cxn>
                                  <a:cxn ang="0">
                                    <a:pos x="279" y="1013"/>
                                  </a:cxn>
                                  <a:cxn ang="0">
                                    <a:pos x="327" y="1103"/>
                                  </a:cxn>
                                  <a:cxn ang="0">
                                    <a:pos x="327" y="1167"/>
                                  </a:cxn>
                                  <a:cxn ang="0">
                                    <a:pos x="536" y="1181"/>
                                  </a:cxn>
                                  <a:cxn ang="0">
                                    <a:pos x="523" y="1156"/>
                                  </a:cxn>
                                  <a:cxn ang="0">
                                    <a:pos x="530" y="1117"/>
                                  </a:cxn>
                                  <a:cxn ang="0">
                                    <a:pos x="563" y="1053"/>
                                  </a:cxn>
                                  <a:cxn ang="0">
                                    <a:pos x="588" y="1035"/>
                                  </a:cxn>
                                  <a:cxn ang="0">
                                    <a:pos x="574" y="1011"/>
                                  </a:cxn>
                                  <a:cxn ang="0">
                                    <a:pos x="565" y="949"/>
                                  </a:cxn>
                                  <a:cxn ang="0">
                                    <a:pos x="264" y="406"/>
                                  </a:cxn>
                                  <a:cxn ang="0">
                                    <a:pos x="335" y="92"/>
                                  </a:cxn>
                                  <a:cxn ang="0">
                                    <a:pos x="56" y="0"/>
                                  </a:cxn>
                                  <a:cxn ang="0">
                                    <a:pos x="48" y="19"/>
                                  </a:cxn>
                                  <a:cxn ang="0">
                                    <a:pos x="0" y="157"/>
                                  </a:cxn>
                                  <a:cxn ang="0">
                                    <a:pos x="19" y="240"/>
                                  </a:cxn>
                                  <a:cxn ang="0">
                                    <a:pos x="19" y="240"/>
                                  </a:cxn>
                                </a:cxnLst>
                                <a:rect l="0" t="0" r="r" b="b"/>
                                <a:pathLst>
                                  <a:path w="588" h="1181">
                                    <a:moveTo>
                                      <a:pt x="19" y="240"/>
                                    </a:moveTo>
                                    <a:lnTo>
                                      <a:pt x="3" y="332"/>
                                    </a:lnTo>
                                    <a:lnTo>
                                      <a:pt x="59" y="479"/>
                                    </a:lnTo>
                                    <a:lnTo>
                                      <a:pt x="70" y="470"/>
                                    </a:lnTo>
                                    <a:lnTo>
                                      <a:pt x="88" y="532"/>
                                    </a:lnTo>
                                    <a:lnTo>
                                      <a:pt x="59" y="489"/>
                                    </a:lnTo>
                                    <a:lnTo>
                                      <a:pt x="53" y="557"/>
                                    </a:lnTo>
                                    <a:lnTo>
                                      <a:pt x="85" y="599"/>
                                    </a:lnTo>
                                    <a:lnTo>
                                      <a:pt x="63" y="657"/>
                                    </a:lnTo>
                                    <a:lnTo>
                                      <a:pt x="125" y="814"/>
                                    </a:lnTo>
                                    <a:lnTo>
                                      <a:pt x="111" y="871"/>
                                    </a:lnTo>
                                    <a:lnTo>
                                      <a:pt x="193" y="916"/>
                                    </a:lnTo>
                                    <a:lnTo>
                                      <a:pt x="222" y="963"/>
                                    </a:lnTo>
                                    <a:lnTo>
                                      <a:pt x="257" y="979"/>
                                    </a:lnTo>
                                    <a:lnTo>
                                      <a:pt x="257" y="1007"/>
                                    </a:lnTo>
                                    <a:lnTo>
                                      <a:pt x="279" y="1013"/>
                                    </a:lnTo>
                                    <a:lnTo>
                                      <a:pt x="327" y="1103"/>
                                    </a:lnTo>
                                    <a:lnTo>
                                      <a:pt x="327" y="1167"/>
                                    </a:lnTo>
                                    <a:lnTo>
                                      <a:pt x="536" y="1181"/>
                                    </a:lnTo>
                                    <a:lnTo>
                                      <a:pt x="523" y="1156"/>
                                    </a:lnTo>
                                    <a:lnTo>
                                      <a:pt x="530" y="1117"/>
                                    </a:lnTo>
                                    <a:lnTo>
                                      <a:pt x="563" y="1053"/>
                                    </a:lnTo>
                                    <a:lnTo>
                                      <a:pt x="588" y="1035"/>
                                    </a:lnTo>
                                    <a:lnTo>
                                      <a:pt x="574" y="1011"/>
                                    </a:lnTo>
                                    <a:lnTo>
                                      <a:pt x="565" y="949"/>
                                    </a:lnTo>
                                    <a:lnTo>
                                      <a:pt x="264" y="406"/>
                                    </a:lnTo>
                                    <a:lnTo>
                                      <a:pt x="335" y="92"/>
                                    </a:lnTo>
                                    <a:lnTo>
                                      <a:pt x="56" y="0"/>
                                    </a:lnTo>
                                    <a:lnTo>
                                      <a:pt x="48" y="19"/>
                                    </a:lnTo>
                                    <a:lnTo>
                                      <a:pt x="0" y="157"/>
                                    </a:lnTo>
                                    <a:lnTo>
                                      <a:pt x="19" y="240"/>
                                    </a:lnTo>
                                    <a:lnTo>
                                      <a:pt x="19" y="240"/>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63" name="Freeform 184">
                                <a:extLst>
                                  <a:ext uri="{FF2B5EF4-FFF2-40B4-BE49-F238E27FC236}">
                                    <a16:creationId xmlns:a16="http://schemas.microsoft.com/office/drawing/2014/main" id="{A708E200-D338-47C5-849B-D0D1048E6AA3}"/>
                                  </a:ext>
                                </a:extLst>
                              </p:cNvPr>
                              <p:cNvSpPr>
                                <a:spLocks/>
                              </p:cNvSpPr>
                              <p:nvPr/>
                            </p:nvSpPr>
                            <p:spPr bwMode="auto">
                              <a:xfrm>
                                <a:off x="1548415" y="1689186"/>
                                <a:ext cx="827989" cy="671467"/>
                              </a:xfrm>
                              <a:custGeom>
                                <a:avLst/>
                                <a:gdLst/>
                                <a:ahLst/>
                                <a:cxnLst>
                                  <a:cxn ang="0">
                                    <a:pos x="18" y="92"/>
                                  </a:cxn>
                                  <a:cxn ang="0">
                                    <a:pos x="12" y="209"/>
                                  </a:cxn>
                                  <a:cxn ang="0">
                                    <a:pos x="23" y="209"/>
                                  </a:cxn>
                                  <a:cxn ang="0">
                                    <a:pos x="17" y="233"/>
                                  </a:cxn>
                                  <a:cxn ang="0">
                                    <a:pos x="8" y="219"/>
                                  </a:cxn>
                                  <a:cxn ang="0">
                                    <a:pos x="0" y="249"/>
                                  </a:cxn>
                                  <a:cxn ang="0">
                                    <a:pos x="35" y="272"/>
                                  </a:cxn>
                                  <a:cxn ang="0">
                                    <a:pos x="36" y="283"/>
                                  </a:cxn>
                                  <a:cxn ang="0">
                                    <a:pos x="45" y="285"/>
                                  </a:cxn>
                                  <a:cxn ang="0">
                                    <a:pos x="91" y="370"/>
                                  </a:cxn>
                                  <a:cxn ang="0">
                                    <a:pos x="141" y="367"/>
                                  </a:cxn>
                                  <a:cxn ang="0">
                                    <a:pos x="178" y="387"/>
                                  </a:cxn>
                                  <a:cxn ang="0">
                                    <a:pos x="197" y="384"/>
                                  </a:cxn>
                                  <a:cxn ang="0">
                                    <a:pos x="310" y="387"/>
                                  </a:cxn>
                                  <a:cxn ang="0">
                                    <a:pos x="440" y="423"/>
                                  </a:cxn>
                                  <a:cxn ang="0">
                                    <a:pos x="442" y="377"/>
                                  </a:cxn>
                                  <a:cxn ang="0">
                                    <a:pos x="496" y="106"/>
                                  </a:cxn>
                                  <a:cxn ang="0">
                                    <a:pos x="153" y="0"/>
                                  </a:cxn>
                                  <a:cxn ang="0">
                                    <a:pos x="155" y="79"/>
                                  </a:cxn>
                                  <a:cxn ang="0">
                                    <a:pos x="138" y="145"/>
                                  </a:cxn>
                                  <a:cxn ang="0">
                                    <a:pos x="136" y="179"/>
                                  </a:cxn>
                                  <a:cxn ang="0">
                                    <a:pos x="100" y="191"/>
                                  </a:cxn>
                                  <a:cxn ang="0">
                                    <a:pos x="97" y="174"/>
                                  </a:cxn>
                                  <a:cxn ang="0">
                                    <a:pos x="127" y="153"/>
                                  </a:cxn>
                                  <a:cxn ang="0">
                                    <a:pos x="124" y="135"/>
                                  </a:cxn>
                                  <a:cxn ang="0">
                                    <a:pos x="98" y="139"/>
                                  </a:cxn>
                                  <a:cxn ang="0">
                                    <a:pos x="118" y="118"/>
                                  </a:cxn>
                                  <a:cxn ang="0">
                                    <a:pos x="132" y="104"/>
                                  </a:cxn>
                                  <a:cxn ang="0">
                                    <a:pos x="21" y="20"/>
                                  </a:cxn>
                                  <a:cxn ang="0">
                                    <a:pos x="12" y="44"/>
                                  </a:cxn>
                                  <a:cxn ang="0">
                                    <a:pos x="18" y="92"/>
                                  </a:cxn>
                                  <a:cxn ang="0">
                                    <a:pos x="18" y="92"/>
                                  </a:cxn>
                                </a:cxnLst>
                                <a:rect l="0" t="0" r="r" b="b"/>
                                <a:pathLst>
                                  <a:path w="496" h="423">
                                    <a:moveTo>
                                      <a:pt x="18" y="92"/>
                                    </a:moveTo>
                                    <a:lnTo>
                                      <a:pt x="12" y="209"/>
                                    </a:lnTo>
                                    <a:lnTo>
                                      <a:pt x="23" y="209"/>
                                    </a:lnTo>
                                    <a:lnTo>
                                      <a:pt x="17" y="233"/>
                                    </a:lnTo>
                                    <a:lnTo>
                                      <a:pt x="8" y="219"/>
                                    </a:lnTo>
                                    <a:lnTo>
                                      <a:pt x="0" y="249"/>
                                    </a:lnTo>
                                    <a:lnTo>
                                      <a:pt x="35" y="272"/>
                                    </a:lnTo>
                                    <a:lnTo>
                                      <a:pt x="36" y="283"/>
                                    </a:lnTo>
                                    <a:lnTo>
                                      <a:pt x="45" y="285"/>
                                    </a:lnTo>
                                    <a:lnTo>
                                      <a:pt x="91" y="370"/>
                                    </a:lnTo>
                                    <a:lnTo>
                                      <a:pt x="141" y="367"/>
                                    </a:lnTo>
                                    <a:lnTo>
                                      <a:pt x="178" y="387"/>
                                    </a:lnTo>
                                    <a:lnTo>
                                      <a:pt x="197" y="384"/>
                                    </a:lnTo>
                                    <a:lnTo>
                                      <a:pt x="310" y="387"/>
                                    </a:lnTo>
                                    <a:lnTo>
                                      <a:pt x="440" y="423"/>
                                    </a:lnTo>
                                    <a:lnTo>
                                      <a:pt x="442" y="377"/>
                                    </a:lnTo>
                                    <a:lnTo>
                                      <a:pt x="496" y="106"/>
                                    </a:lnTo>
                                    <a:lnTo>
                                      <a:pt x="153" y="0"/>
                                    </a:lnTo>
                                    <a:lnTo>
                                      <a:pt x="155" y="79"/>
                                    </a:lnTo>
                                    <a:lnTo>
                                      <a:pt x="138" y="145"/>
                                    </a:lnTo>
                                    <a:lnTo>
                                      <a:pt x="136" y="179"/>
                                    </a:lnTo>
                                    <a:lnTo>
                                      <a:pt x="100" y="191"/>
                                    </a:lnTo>
                                    <a:lnTo>
                                      <a:pt x="97" y="174"/>
                                    </a:lnTo>
                                    <a:lnTo>
                                      <a:pt x="127" y="153"/>
                                    </a:lnTo>
                                    <a:lnTo>
                                      <a:pt x="124" y="135"/>
                                    </a:lnTo>
                                    <a:lnTo>
                                      <a:pt x="98" y="139"/>
                                    </a:lnTo>
                                    <a:lnTo>
                                      <a:pt x="118" y="118"/>
                                    </a:lnTo>
                                    <a:lnTo>
                                      <a:pt x="132" y="104"/>
                                    </a:lnTo>
                                    <a:lnTo>
                                      <a:pt x="21" y="20"/>
                                    </a:lnTo>
                                    <a:lnTo>
                                      <a:pt x="12" y="44"/>
                                    </a:lnTo>
                                    <a:lnTo>
                                      <a:pt x="18" y="92"/>
                                    </a:lnTo>
                                    <a:lnTo>
                                      <a:pt x="18" y="92"/>
                                    </a:lnTo>
                                    <a:close/>
                                  </a:path>
                                </a:pathLst>
                              </a:custGeom>
                              <a:grpFill/>
                              <a:ln w="19050" cap="rnd">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grpSp>
                        <p:sp>
                          <p:nvSpPr>
                            <p:cNvPr id="500" name="TextBox 17">
                              <a:extLst>
                                <a:ext uri="{FF2B5EF4-FFF2-40B4-BE49-F238E27FC236}">
                                  <a16:creationId xmlns:a16="http://schemas.microsoft.com/office/drawing/2014/main" id="{5657FDF5-C164-42BB-A959-72242CD7A2EF}"/>
                                </a:ext>
                              </a:extLst>
                            </p:cNvPr>
                            <p:cNvSpPr txBox="1"/>
                            <p:nvPr/>
                          </p:nvSpPr>
                          <p:spPr bwMode="auto">
                            <a:xfrm>
                              <a:off x="7727525" y="2663906"/>
                              <a:ext cx="312906" cy="230832"/>
                            </a:xfrm>
                            <a:prstGeom prst="rect">
                              <a:avLst/>
                            </a:prstGeom>
                            <a:noFill/>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rPr>
                                <a:t>10</a:t>
                              </a:r>
                              <a:endParaRPr kumimoji="0" lang="en-US" sz="900" b="1" i="0" u="none" strike="noStrike" kern="1200" cap="none" spc="0" normalizeH="0" baseline="0" noProof="0">
                                <a:ln>
                                  <a:noFill/>
                                </a:ln>
                                <a:solidFill>
                                  <a:srgbClr val="FFFFFF"/>
                                </a:solidFill>
                                <a:effectLst/>
                                <a:uLnTx/>
                                <a:uFillTx/>
                                <a:latin typeface="Franklin Gothic Book" panose="020B0503020102020204" pitchFamily="34" charset="0"/>
                                <a:ea typeface="ＭＳ Ｐゴシック" charset="-128"/>
                                <a:cs typeface="ＭＳ Ｐゴシック" charset="-128"/>
                              </a:endParaRPr>
                            </a:p>
                          </p:txBody>
                        </p:sp>
                        <p:sp>
                          <p:nvSpPr>
                            <p:cNvPr id="501" name="TextBox 500">
                              <a:extLst>
                                <a:ext uri="{FF2B5EF4-FFF2-40B4-BE49-F238E27FC236}">
                                  <a16:creationId xmlns:a16="http://schemas.microsoft.com/office/drawing/2014/main" id="{C8C2A896-8FC0-4C4E-B367-F9CA6579065F}"/>
                                </a:ext>
                              </a:extLst>
                            </p:cNvPr>
                            <p:cNvSpPr txBox="1"/>
                            <p:nvPr/>
                          </p:nvSpPr>
                          <p:spPr>
                            <a:xfrm>
                              <a:off x="5766038" y="4729939"/>
                              <a:ext cx="332142"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UA</a:t>
                              </a:r>
                            </a:p>
                          </p:txBody>
                        </p:sp>
                        <p:sp>
                          <p:nvSpPr>
                            <p:cNvPr id="502" name="TextBox 501">
                              <a:extLst>
                                <a:ext uri="{FF2B5EF4-FFF2-40B4-BE49-F238E27FC236}">
                                  <a16:creationId xmlns:a16="http://schemas.microsoft.com/office/drawing/2014/main" id="{ED3364D2-2898-4B2B-8AA1-9DFCFEC1A279}"/>
                                </a:ext>
                              </a:extLst>
                            </p:cNvPr>
                            <p:cNvSpPr txBox="1"/>
                            <p:nvPr/>
                          </p:nvSpPr>
                          <p:spPr>
                            <a:xfrm>
                              <a:off x="2030226" y="4496040"/>
                              <a:ext cx="389850"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ASU</a:t>
                              </a:r>
                            </a:p>
                          </p:txBody>
                        </p:sp>
                        <p:sp>
                          <p:nvSpPr>
                            <p:cNvPr id="503" name="TextBox 502">
                              <a:extLst>
                                <a:ext uri="{FF2B5EF4-FFF2-40B4-BE49-F238E27FC236}">
                                  <a16:creationId xmlns:a16="http://schemas.microsoft.com/office/drawing/2014/main" id="{E39AA912-52AE-4131-9CF6-05EBC3C733BD}"/>
                                </a:ext>
                              </a:extLst>
                            </p:cNvPr>
                            <p:cNvSpPr txBox="1"/>
                            <p:nvPr/>
                          </p:nvSpPr>
                          <p:spPr>
                            <a:xfrm>
                              <a:off x="2143818" y="4901016"/>
                              <a:ext cx="479618"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 of A</a:t>
                              </a:r>
                            </a:p>
                          </p:txBody>
                        </p:sp>
                        <p:sp>
                          <p:nvSpPr>
                            <p:cNvPr id="504" name="Oval 503">
                              <a:extLst>
                                <a:ext uri="{FF2B5EF4-FFF2-40B4-BE49-F238E27FC236}">
                                  <a16:creationId xmlns:a16="http://schemas.microsoft.com/office/drawing/2014/main" id="{84433C5B-8DD3-4604-8988-064058BB95F3}"/>
                                </a:ext>
                              </a:extLst>
                            </p:cNvPr>
                            <p:cNvSpPr/>
                            <p:nvPr/>
                          </p:nvSpPr>
                          <p:spPr>
                            <a:xfrm>
                              <a:off x="848417" y="336876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05" name="TextBox 504">
                              <a:extLst>
                                <a:ext uri="{FF2B5EF4-FFF2-40B4-BE49-F238E27FC236}">
                                  <a16:creationId xmlns:a16="http://schemas.microsoft.com/office/drawing/2014/main" id="{C909D89B-C317-4BD6-B4A7-4857A28E49E3}"/>
                                </a:ext>
                              </a:extLst>
                            </p:cNvPr>
                            <p:cNvSpPr txBox="1"/>
                            <p:nvPr/>
                          </p:nvSpPr>
                          <p:spPr>
                            <a:xfrm>
                              <a:off x="752921" y="3183944"/>
                              <a:ext cx="396262"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UCB</a:t>
                              </a:r>
                            </a:p>
                          </p:txBody>
                        </p:sp>
                        <p:sp>
                          <p:nvSpPr>
                            <p:cNvPr id="506" name="Oval 505">
                              <a:extLst>
                                <a:ext uri="{FF2B5EF4-FFF2-40B4-BE49-F238E27FC236}">
                                  <a16:creationId xmlns:a16="http://schemas.microsoft.com/office/drawing/2014/main" id="{E74390CB-91DD-48C6-8BB7-A685F64A6FE0}"/>
                                </a:ext>
                              </a:extLst>
                            </p:cNvPr>
                            <p:cNvSpPr/>
                            <p:nvPr/>
                          </p:nvSpPr>
                          <p:spPr>
                            <a:xfrm>
                              <a:off x="924617" y="314524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07" name="TextBox 506">
                              <a:extLst>
                                <a:ext uri="{FF2B5EF4-FFF2-40B4-BE49-F238E27FC236}">
                                  <a16:creationId xmlns:a16="http://schemas.microsoft.com/office/drawing/2014/main" id="{182ADEF1-26C3-4689-816B-5937798A91D7}"/>
                                </a:ext>
                              </a:extLst>
                            </p:cNvPr>
                            <p:cNvSpPr txBox="1"/>
                            <p:nvPr/>
                          </p:nvSpPr>
                          <p:spPr>
                            <a:xfrm>
                              <a:off x="746818" y="2964720"/>
                              <a:ext cx="647934"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UC Davis</a:t>
                              </a:r>
                            </a:p>
                          </p:txBody>
                        </p:sp>
                        <p:cxnSp>
                          <p:nvCxnSpPr>
                            <p:cNvPr id="508" name="Straight Connector 51">
                              <a:extLst>
                                <a:ext uri="{FF2B5EF4-FFF2-40B4-BE49-F238E27FC236}">
                                  <a16:creationId xmlns:a16="http://schemas.microsoft.com/office/drawing/2014/main" id="{ACDAB1A4-32DF-4000-856C-AD5437D6C0C0}"/>
                                </a:ext>
                              </a:extLst>
                            </p:cNvPr>
                            <p:cNvCxnSpPr>
                              <a:cxnSpLocks noChangeShapeType="1"/>
                            </p:cNvCxnSpPr>
                            <p:nvPr/>
                          </p:nvCxnSpPr>
                          <p:spPr bwMode="auto">
                            <a:xfrm>
                              <a:off x="7109596" y="3493856"/>
                              <a:ext cx="480877" cy="303447"/>
                            </a:xfrm>
                            <a:prstGeom prst="line">
                              <a:avLst/>
                            </a:prstGeom>
                            <a:noFill/>
                            <a:ln w="9525" algn="ctr">
                              <a:solidFill>
                                <a:schemeClr val="tx1"/>
                              </a:solidFill>
                              <a:round/>
                              <a:headEnd/>
                              <a:tailEnd/>
                            </a:ln>
                          </p:spPr>
                        </p:cxnSp>
                        <p:sp>
                          <p:nvSpPr>
                            <p:cNvPr id="509" name="TextBox 508">
                              <a:extLst>
                                <a:ext uri="{FF2B5EF4-FFF2-40B4-BE49-F238E27FC236}">
                                  <a16:creationId xmlns:a16="http://schemas.microsoft.com/office/drawing/2014/main" id="{4E116E84-391A-4B8F-8B85-42B3CA12BB2E}"/>
                                </a:ext>
                              </a:extLst>
                            </p:cNvPr>
                            <p:cNvSpPr txBox="1"/>
                            <p:nvPr/>
                          </p:nvSpPr>
                          <p:spPr>
                            <a:xfrm>
                              <a:off x="7498138" y="3724099"/>
                              <a:ext cx="360996"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mbria" pitchFamily="18" charset="0"/>
                                  <a:ea typeface="+mn-ea"/>
                                  <a:cs typeface="+mn-cs"/>
                                </a:rPr>
                                <a:t>GW</a:t>
                              </a:r>
                            </a:p>
                          </p:txBody>
                        </p:sp>
                        <p:sp>
                          <p:nvSpPr>
                            <p:cNvPr id="510" name="TextBox 509">
                              <a:extLst>
                                <a:ext uri="{FF2B5EF4-FFF2-40B4-BE49-F238E27FC236}">
                                  <a16:creationId xmlns:a16="http://schemas.microsoft.com/office/drawing/2014/main" id="{018664B0-E2FF-42A6-BDC2-17EA54D0C06A}"/>
                                </a:ext>
                              </a:extLst>
                            </p:cNvPr>
                            <p:cNvSpPr txBox="1"/>
                            <p:nvPr/>
                          </p:nvSpPr>
                          <p:spPr>
                            <a:xfrm>
                              <a:off x="6599807" y="5477104"/>
                              <a:ext cx="385042"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UFL</a:t>
                              </a:r>
                            </a:p>
                          </p:txBody>
                        </p:sp>
                        <p:sp>
                          <p:nvSpPr>
                            <p:cNvPr id="511" name="Oval 510">
                              <a:extLst>
                                <a:ext uri="{FF2B5EF4-FFF2-40B4-BE49-F238E27FC236}">
                                  <a16:creationId xmlns:a16="http://schemas.microsoft.com/office/drawing/2014/main" id="{8160801E-1724-4095-B117-F93F1B4259D6}"/>
                                </a:ext>
                              </a:extLst>
                            </p:cNvPr>
                            <p:cNvSpPr/>
                            <p:nvPr/>
                          </p:nvSpPr>
                          <p:spPr>
                            <a:xfrm>
                              <a:off x="6212717" y="4654731"/>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12" name="TextBox 511">
                              <a:extLst>
                                <a:ext uri="{FF2B5EF4-FFF2-40B4-BE49-F238E27FC236}">
                                  <a16:creationId xmlns:a16="http://schemas.microsoft.com/office/drawing/2014/main" id="{CBE3AD3B-5846-4B4A-8DF5-32025A080AA0}"/>
                                </a:ext>
                              </a:extLst>
                            </p:cNvPr>
                            <p:cNvSpPr txBox="1"/>
                            <p:nvPr/>
                          </p:nvSpPr>
                          <p:spPr>
                            <a:xfrm>
                              <a:off x="6202738" y="4559303"/>
                              <a:ext cx="360996"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GIT</a:t>
                              </a:r>
                            </a:p>
                          </p:txBody>
                        </p:sp>
                        <p:sp>
                          <p:nvSpPr>
                            <p:cNvPr id="513" name="TextBox 512">
                              <a:extLst>
                                <a:ext uri="{FF2B5EF4-FFF2-40B4-BE49-F238E27FC236}">
                                  <a16:creationId xmlns:a16="http://schemas.microsoft.com/office/drawing/2014/main" id="{242C29E7-5F71-46AF-8ED6-46F40A2C5153}"/>
                                </a:ext>
                              </a:extLst>
                            </p:cNvPr>
                            <p:cNvSpPr txBox="1"/>
                            <p:nvPr/>
                          </p:nvSpPr>
                          <p:spPr>
                            <a:xfrm>
                              <a:off x="2247625" y="2690415"/>
                              <a:ext cx="354584"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ISU</a:t>
                              </a:r>
                            </a:p>
                          </p:txBody>
                        </p:sp>
                        <p:sp>
                          <p:nvSpPr>
                            <p:cNvPr id="514" name="TextBox 513">
                              <a:extLst>
                                <a:ext uri="{FF2B5EF4-FFF2-40B4-BE49-F238E27FC236}">
                                  <a16:creationId xmlns:a16="http://schemas.microsoft.com/office/drawing/2014/main" id="{678EBDC1-5C97-4B11-A8CC-C951C55B4BA3}"/>
                                </a:ext>
                              </a:extLst>
                            </p:cNvPr>
                            <p:cNvSpPr txBox="1"/>
                            <p:nvPr/>
                          </p:nvSpPr>
                          <p:spPr>
                            <a:xfrm>
                              <a:off x="1849178" y="2446560"/>
                              <a:ext cx="388248"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BSU</a:t>
                              </a:r>
                            </a:p>
                          </p:txBody>
                        </p:sp>
                        <p:sp>
                          <p:nvSpPr>
                            <p:cNvPr id="515" name="TextBox 514">
                              <a:extLst>
                                <a:ext uri="{FF2B5EF4-FFF2-40B4-BE49-F238E27FC236}">
                                  <a16:creationId xmlns:a16="http://schemas.microsoft.com/office/drawing/2014/main" id="{0FD56AAA-891C-48E4-A616-0C8EBC596581}"/>
                                </a:ext>
                              </a:extLst>
                            </p:cNvPr>
                            <p:cNvSpPr txBox="1"/>
                            <p:nvPr/>
                          </p:nvSpPr>
                          <p:spPr>
                            <a:xfrm>
                              <a:off x="1825167" y="1925732"/>
                              <a:ext cx="444352"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 of I</a:t>
                              </a:r>
                            </a:p>
                          </p:txBody>
                        </p:sp>
                        <p:sp>
                          <p:nvSpPr>
                            <p:cNvPr id="516" name="Oval 515">
                              <a:extLst>
                                <a:ext uri="{FF2B5EF4-FFF2-40B4-BE49-F238E27FC236}">
                                  <a16:creationId xmlns:a16="http://schemas.microsoft.com/office/drawing/2014/main" id="{667345B4-48B4-4806-AF90-6938AB67925F}"/>
                                </a:ext>
                              </a:extLst>
                            </p:cNvPr>
                            <p:cNvSpPr/>
                            <p:nvPr/>
                          </p:nvSpPr>
                          <p:spPr>
                            <a:xfrm>
                              <a:off x="5547237" y="315032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17" name="Oval 516">
                              <a:extLst>
                                <a:ext uri="{FF2B5EF4-FFF2-40B4-BE49-F238E27FC236}">
                                  <a16:creationId xmlns:a16="http://schemas.microsoft.com/office/drawing/2014/main" id="{8A16DE37-1455-4DAD-B261-DDD37548170C}"/>
                                </a:ext>
                              </a:extLst>
                            </p:cNvPr>
                            <p:cNvSpPr/>
                            <p:nvPr/>
                          </p:nvSpPr>
                          <p:spPr>
                            <a:xfrm>
                              <a:off x="5272917" y="324176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18" name="Oval 517">
                              <a:extLst>
                                <a:ext uri="{FF2B5EF4-FFF2-40B4-BE49-F238E27FC236}">
                                  <a16:creationId xmlns:a16="http://schemas.microsoft.com/office/drawing/2014/main" id="{24753B35-4110-4473-B985-CFB26733BD4B}"/>
                                </a:ext>
                              </a:extLst>
                            </p:cNvPr>
                            <p:cNvSpPr/>
                            <p:nvPr/>
                          </p:nvSpPr>
                          <p:spPr>
                            <a:xfrm>
                              <a:off x="5516757" y="354656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19" name="Oval 518">
                              <a:extLst>
                                <a:ext uri="{FF2B5EF4-FFF2-40B4-BE49-F238E27FC236}">
                                  <a16:creationId xmlns:a16="http://schemas.microsoft.com/office/drawing/2014/main" id="{9482A5E5-D6EB-4DCD-A45F-EEEAAA0A7EA4}"/>
                                </a:ext>
                              </a:extLst>
                            </p:cNvPr>
                            <p:cNvSpPr/>
                            <p:nvPr/>
                          </p:nvSpPr>
                          <p:spPr>
                            <a:xfrm>
                              <a:off x="5531997" y="305888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20" name="TextBox 519">
                              <a:extLst>
                                <a:ext uri="{FF2B5EF4-FFF2-40B4-BE49-F238E27FC236}">
                                  <a16:creationId xmlns:a16="http://schemas.microsoft.com/office/drawing/2014/main" id="{BA8EA287-763E-41D0-A6CE-6660B44ADB13}"/>
                                </a:ext>
                              </a:extLst>
                            </p:cNvPr>
                            <p:cNvSpPr txBox="1"/>
                            <p:nvPr/>
                          </p:nvSpPr>
                          <p:spPr>
                            <a:xfrm>
                              <a:off x="5093971" y="3247993"/>
                              <a:ext cx="344966"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MC</a:t>
                              </a:r>
                            </a:p>
                          </p:txBody>
                        </p:sp>
                        <p:sp>
                          <p:nvSpPr>
                            <p:cNvPr id="521" name="TextBox 520">
                              <a:extLst>
                                <a:ext uri="{FF2B5EF4-FFF2-40B4-BE49-F238E27FC236}">
                                  <a16:creationId xmlns:a16="http://schemas.microsoft.com/office/drawing/2014/main" id="{4890E47D-C345-443F-A942-89BBE09DF58A}"/>
                                </a:ext>
                              </a:extLst>
                            </p:cNvPr>
                            <p:cNvSpPr txBox="1"/>
                            <p:nvPr/>
                          </p:nvSpPr>
                          <p:spPr>
                            <a:xfrm>
                              <a:off x="5197978" y="3538003"/>
                              <a:ext cx="437940"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UIUC</a:t>
                              </a:r>
                            </a:p>
                          </p:txBody>
                        </p:sp>
                        <p:sp>
                          <p:nvSpPr>
                            <p:cNvPr id="522" name="TextBox 521">
                              <a:extLst>
                                <a:ext uri="{FF2B5EF4-FFF2-40B4-BE49-F238E27FC236}">
                                  <a16:creationId xmlns:a16="http://schemas.microsoft.com/office/drawing/2014/main" id="{26B53173-E9E2-46A7-8474-5B706581399C}"/>
                                </a:ext>
                              </a:extLst>
                            </p:cNvPr>
                            <p:cNvSpPr txBox="1"/>
                            <p:nvPr/>
                          </p:nvSpPr>
                          <p:spPr>
                            <a:xfrm>
                              <a:off x="5502748" y="3100039"/>
                              <a:ext cx="327334"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IIT</a:t>
                              </a:r>
                            </a:p>
                          </p:txBody>
                        </p:sp>
                        <p:sp>
                          <p:nvSpPr>
                            <p:cNvPr id="523" name="TextBox 522">
                              <a:extLst>
                                <a:ext uri="{FF2B5EF4-FFF2-40B4-BE49-F238E27FC236}">
                                  <a16:creationId xmlns:a16="http://schemas.microsoft.com/office/drawing/2014/main" id="{326B050A-08D2-45A1-89A8-A65A9BCBBBBD}"/>
                                </a:ext>
                              </a:extLst>
                            </p:cNvPr>
                            <p:cNvSpPr txBox="1"/>
                            <p:nvPr/>
                          </p:nvSpPr>
                          <p:spPr>
                            <a:xfrm>
                              <a:off x="5268734" y="2947177"/>
                              <a:ext cx="338554"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NU</a:t>
                              </a:r>
                            </a:p>
                          </p:txBody>
                        </p:sp>
                        <p:sp>
                          <p:nvSpPr>
                            <p:cNvPr id="524" name="Oval 523">
                              <a:extLst>
                                <a:ext uri="{FF2B5EF4-FFF2-40B4-BE49-F238E27FC236}">
                                  <a16:creationId xmlns:a16="http://schemas.microsoft.com/office/drawing/2014/main" id="{A0C05478-C143-4B2D-A43F-3926289344B6}"/>
                                </a:ext>
                              </a:extLst>
                            </p:cNvPr>
                            <p:cNvSpPr/>
                            <p:nvPr/>
                          </p:nvSpPr>
                          <p:spPr>
                            <a:xfrm>
                              <a:off x="5714877" y="334336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25" name="TextBox 524">
                              <a:extLst>
                                <a:ext uri="{FF2B5EF4-FFF2-40B4-BE49-F238E27FC236}">
                                  <a16:creationId xmlns:a16="http://schemas.microsoft.com/office/drawing/2014/main" id="{B79F106D-7874-44FD-B3E2-368D95522F4C}"/>
                                </a:ext>
                              </a:extLst>
                            </p:cNvPr>
                            <p:cNvSpPr txBox="1"/>
                            <p:nvPr/>
                          </p:nvSpPr>
                          <p:spPr>
                            <a:xfrm>
                              <a:off x="5612423" y="3372508"/>
                              <a:ext cx="546945"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Purdue</a:t>
                              </a:r>
                            </a:p>
                          </p:txBody>
                        </p:sp>
                        <p:sp>
                          <p:nvSpPr>
                            <p:cNvPr id="526" name="Oval 525">
                              <a:extLst>
                                <a:ext uri="{FF2B5EF4-FFF2-40B4-BE49-F238E27FC236}">
                                  <a16:creationId xmlns:a16="http://schemas.microsoft.com/office/drawing/2014/main" id="{1AE66BEA-99A9-48E2-AB12-C1B297B68428}"/>
                                </a:ext>
                              </a:extLst>
                            </p:cNvPr>
                            <p:cNvSpPr/>
                            <p:nvPr/>
                          </p:nvSpPr>
                          <p:spPr>
                            <a:xfrm>
                              <a:off x="5811397" y="317064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27" name="TextBox 526">
                              <a:extLst>
                                <a:ext uri="{FF2B5EF4-FFF2-40B4-BE49-F238E27FC236}">
                                  <a16:creationId xmlns:a16="http://schemas.microsoft.com/office/drawing/2014/main" id="{D1C0E380-55C4-4A3B-90A0-B9551019A29C}"/>
                                </a:ext>
                              </a:extLst>
                            </p:cNvPr>
                            <p:cNvSpPr txBox="1"/>
                            <p:nvPr/>
                          </p:nvSpPr>
                          <p:spPr>
                            <a:xfrm>
                              <a:off x="5739129" y="3140976"/>
                              <a:ext cx="340158"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ND</a:t>
                              </a:r>
                            </a:p>
                          </p:txBody>
                        </p:sp>
                        <p:sp>
                          <p:nvSpPr>
                            <p:cNvPr id="528" name="Oval 527">
                              <a:extLst>
                                <a:ext uri="{FF2B5EF4-FFF2-40B4-BE49-F238E27FC236}">
                                  <a16:creationId xmlns:a16="http://schemas.microsoft.com/office/drawing/2014/main" id="{ABB414B6-4BB7-4738-967E-53E1E9A1024D}"/>
                                </a:ext>
                              </a:extLst>
                            </p:cNvPr>
                            <p:cNvSpPr/>
                            <p:nvPr/>
                          </p:nvSpPr>
                          <p:spPr>
                            <a:xfrm>
                              <a:off x="4414397" y="368372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29" name="TextBox 528">
                              <a:extLst>
                                <a:ext uri="{FF2B5EF4-FFF2-40B4-BE49-F238E27FC236}">
                                  <a16:creationId xmlns:a16="http://schemas.microsoft.com/office/drawing/2014/main" id="{9DA12A41-4815-474E-9972-025AE69BF65D}"/>
                                </a:ext>
                              </a:extLst>
                            </p:cNvPr>
                            <p:cNvSpPr txBox="1"/>
                            <p:nvPr/>
                          </p:nvSpPr>
                          <p:spPr>
                            <a:xfrm>
                              <a:off x="4380048" y="3657816"/>
                              <a:ext cx="389850"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KSU</a:t>
                              </a:r>
                            </a:p>
                          </p:txBody>
                        </p:sp>
                        <p:sp>
                          <p:nvSpPr>
                            <p:cNvPr id="530" name="Oval 529">
                              <a:extLst>
                                <a:ext uri="{FF2B5EF4-FFF2-40B4-BE49-F238E27FC236}">
                                  <a16:creationId xmlns:a16="http://schemas.microsoft.com/office/drawing/2014/main" id="{2CFC45AC-D367-4D72-8B98-B2F898767EC7}"/>
                                </a:ext>
                              </a:extLst>
                            </p:cNvPr>
                            <p:cNvSpPr/>
                            <p:nvPr/>
                          </p:nvSpPr>
                          <p:spPr>
                            <a:xfrm>
                              <a:off x="6116197" y="382088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31" name="TextBox 530">
                              <a:extLst>
                                <a:ext uri="{FF2B5EF4-FFF2-40B4-BE49-F238E27FC236}">
                                  <a16:creationId xmlns:a16="http://schemas.microsoft.com/office/drawing/2014/main" id="{69CAAE5C-8107-409E-969C-626BBE7AA98F}"/>
                                </a:ext>
                              </a:extLst>
                            </p:cNvPr>
                            <p:cNvSpPr txBox="1"/>
                            <p:nvPr/>
                          </p:nvSpPr>
                          <p:spPr>
                            <a:xfrm>
                              <a:off x="6073072" y="3775037"/>
                              <a:ext cx="332142"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UK</a:t>
                              </a:r>
                            </a:p>
                          </p:txBody>
                        </p:sp>
                        <p:sp>
                          <p:nvSpPr>
                            <p:cNvPr id="532" name="TextBox 531">
                              <a:extLst>
                                <a:ext uri="{FF2B5EF4-FFF2-40B4-BE49-F238E27FC236}">
                                  <a16:creationId xmlns:a16="http://schemas.microsoft.com/office/drawing/2014/main" id="{7D7DDAAA-7003-405C-A4B2-2F1C79CA30D5}"/>
                                </a:ext>
                              </a:extLst>
                            </p:cNvPr>
                            <p:cNvSpPr txBox="1"/>
                            <p:nvPr/>
                          </p:nvSpPr>
                          <p:spPr>
                            <a:xfrm>
                              <a:off x="7977377" y="2416403"/>
                              <a:ext cx="356188"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BU </a:t>
                              </a:r>
                            </a:p>
                          </p:txBody>
                        </p:sp>
                        <p:sp>
                          <p:nvSpPr>
                            <p:cNvPr id="533" name="TextBox 532">
                              <a:extLst>
                                <a:ext uri="{FF2B5EF4-FFF2-40B4-BE49-F238E27FC236}">
                                  <a16:creationId xmlns:a16="http://schemas.microsoft.com/office/drawing/2014/main" id="{73289CE8-7606-4B61-A101-DF5961DA947D}"/>
                                </a:ext>
                              </a:extLst>
                            </p:cNvPr>
                            <p:cNvSpPr txBox="1"/>
                            <p:nvPr/>
                          </p:nvSpPr>
                          <p:spPr>
                            <a:xfrm>
                              <a:off x="7901177" y="2264003"/>
                              <a:ext cx="417102"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UML</a:t>
                              </a:r>
                            </a:p>
                          </p:txBody>
                        </p:sp>
                        <p:cxnSp>
                          <p:nvCxnSpPr>
                            <p:cNvPr id="534" name="Straight Connector 51">
                              <a:extLst>
                                <a:ext uri="{FF2B5EF4-FFF2-40B4-BE49-F238E27FC236}">
                                  <a16:creationId xmlns:a16="http://schemas.microsoft.com/office/drawing/2014/main" id="{AE24D0BB-EE35-40ED-9907-7153D0FDA45B}"/>
                                </a:ext>
                              </a:extLst>
                            </p:cNvPr>
                            <p:cNvCxnSpPr>
                              <a:cxnSpLocks noChangeShapeType="1"/>
                            </p:cNvCxnSpPr>
                            <p:nvPr/>
                          </p:nvCxnSpPr>
                          <p:spPr bwMode="auto">
                            <a:xfrm flipV="1">
                              <a:off x="7712758" y="2440943"/>
                              <a:ext cx="284115" cy="158116"/>
                            </a:xfrm>
                            <a:prstGeom prst="line">
                              <a:avLst/>
                            </a:prstGeom>
                            <a:noFill/>
                            <a:ln w="9525" algn="ctr">
                              <a:solidFill>
                                <a:schemeClr val="tx1"/>
                              </a:solidFill>
                              <a:round/>
                              <a:headEnd/>
                              <a:tailEnd/>
                            </a:ln>
                          </p:spPr>
                        </p:cxnSp>
                        <p:cxnSp>
                          <p:nvCxnSpPr>
                            <p:cNvPr id="535" name="Straight Connector 51">
                              <a:extLst>
                                <a:ext uri="{FF2B5EF4-FFF2-40B4-BE49-F238E27FC236}">
                                  <a16:creationId xmlns:a16="http://schemas.microsoft.com/office/drawing/2014/main" id="{8E9B9C45-22B9-4453-8163-0433162A6427}"/>
                                </a:ext>
                              </a:extLst>
                            </p:cNvPr>
                            <p:cNvCxnSpPr>
                              <a:cxnSpLocks noChangeShapeType="1"/>
                            </p:cNvCxnSpPr>
                            <p:nvPr/>
                          </p:nvCxnSpPr>
                          <p:spPr bwMode="auto">
                            <a:xfrm flipV="1">
                              <a:off x="7776482" y="2544252"/>
                              <a:ext cx="283634" cy="71965"/>
                            </a:xfrm>
                            <a:prstGeom prst="line">
                              <a:avLst/>
                            </a:prstGeom>
                            <a:noFill/>
                            <a:ln w="9525" algn="ctr">
                              <a:solidFill>
                                <a:schemeClr val="tx1"/>
                              </a:solidFill>
                              <a:round/>
                              <a:headEnd/>
                              <a:tailEnd/>
                            </a:ln>
                          </p:spPr>
                        </p:cxnSp>
                        <p:cxnSp>
                          <p:nvCxnSpPr>
                            <p:cNvPr id="536" name="Straight Connector 51">
                              <a:extLst>
                                <a:ext uri="{FF2B5EF4-FFF2-40B4-BE49-F238E27FC236}">
                                  <a16:creationId xmlns:a16="http://schemas.microsoft.com/office/drawing/2014/main" id="{B1F64182-948C-47C9-ACE4-A7AD529CCD41}"/>
                                </a:ext>
                              </a:extLst>
                            </p:cNvPr>
                            <p:cNvCxnSpPr>
                              <a:cxnSpLocks noChangeShapeType="1"/>
                            </p:cNvCxnSpPr>
                            <p:nvPr/>
                          </p:nvCxnSpPr>
                          <p:spPr bwMode="auto">
                            <a:xfrm flipV="1">
                              <a:off x="7219633" y="3462023"/>
                              <a:ext cx="355600" cy="50800"/>
                            </a:xfrm>
                            <a:prstGeom prst="line">
                              <a:avLst/>
                            </a:prstGeom>
                            <a:noFill/>
                            <a:ln w="9525" algn="ctr">
                              <a:solidFill>
                                <a:schemeClr val="tx1"/>
                              </a:solidFill>
                              <a:round/>
                              <a:headEnd/>
                              <a:tailEnd/>
                            </a:ln>
                          </p:spPr>
                        </p:cxnSp>
                        <p:sp>
                          <p:nvSpPr>
                            <p:cNvPr id="537" name="TextBox 536">
                              <a:extLst>
                                <a:ext uri="{FF2B5EF4-FFF2-40B4-BE49-F238E27FC236}">
                                  <a16:creationId xmlns:a16="http://schemas.microsoft.com/office/drawing/2014/main" id="{2375EFC8-D4BD-403B-BEA9-94D55D215E5D}"/>
                                </a:ext>
                              </a:extLst>
                            </p:cNvPr>
                            <p:cNvSpPr txBox="1"/>
                            <p:nvPr/>
                          </p:nvSpPr>
                          <p:spPr>
                            <a:xfrm>
                              <a:off x="7497313" y="3366965"/>
                              <a:ext cx="431528"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UMD</a:t>
                              </a:r>
                            </a:p>
                          </p:txBody>
                        </p:sp>
                        <p:cxnSp>
                          <p:nvCxnSpPr>
                            <p:cNvPr id="538" name="Straight Connector 51">
                              <a:extLst>
                                <a:ext uri="{FF2B5EF4-FFF2-40B4-BE49-F238E27FC236}">
                                  <a16:creationId xmlns:a16="http://schemas.microsoft.com/office/drawing/2014/main" id="{C9422C04-0A7A-4B08-B437-B1F9274D0AC2}"/>
                                </a:ext>
                              </a:extLst>
                            </p:cNvPr>
                            <p:cNvCxnSpPr>
                              <a:cxnSpLocks noChangeShapeType="1"/>
                            </p:cNvCxnSpPr>
                            <p:nvPr/>
                          </p:nvCxnSpPr>
                          <p:spPr bwMode="auto">
                            <a:xfrm flipV="1">
                              <a:off x="7189518" y="3323041"/>
                              <a:ext cx="471017" cy="88818"/>
                            </a:xfrm>
                            <a:prstGeom prst="line">
                              <a:avLst/>
                            </a:prstGeom>
                            <a:noFill/>
                            <a:ln w="9525" algn="ctr">
                              <a:solidFill>
                                <a:schemeClr val="tx1"/>
                              </a:solidFill>
                              <a:round/>
                              <a:headEnd/>
                              <a:tailEnd/>
                            </a:ln>
                          </p:spPr>
                        </p:cxnSp>
                        <p:sp>
                          <p:nvSpPr>
                            <p:cNvPr id="539" name="TextBox 538">
                              <a:extLst>
                                <a:ext uri="{FF2B5EF4-FFF2-40B4-BE49-F238E27FC236}">
                                  <a16:creationId xmlns:a16="http://schemas.microsoft.com/office/drawing/2014/main" id="{AB18C2ED-D121-4F42-8A58-012D03AC824E}"/>
                                </a:ext>
                              </a:extLst>
                            </p:cNvPr>
                            <p:cNvSpPr txBox="1"/>
                            <p:nvPr/>
                          </p:nvSpPr>
                          <p:spPr>
                            <a:xfrm>
                              <a:off x="7578593" y="3188872"/>
                              <a:ext cx="373820"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JHU</a:t>
                              </a:r>
                            </a:p>
                          </p:txBody>
                        </p:sp>
                        <p:sp>
                          <p:nvSpPr>
                            <p:cNvPr id="540" name="Oval 539">
                              <a:extLst>
                                <a:ext uri="{FF2B5EF4-FFF2-40B4-BE49-F238E27FC236}">
                                  <a16:creationId xmlns:a16="http://schemas.microsoft.com/office/drawing/2014/main" id="{7D3B9A12-8A54-4960-AB84-E88636DD55A3}"/>
                                </a:ext>
                              </a:extLst>
                            </p:cNvPr>
                            <p:cNvSpPr/>
                            <p:nvPr/>
                          </p:nvSpPr>
                          <p:spPr>
                            <a:xfrm>
                              <a:off x="7167757" y="339416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41" name="Oval 540">
                              <a:extLst>
                                <a:ext uri="{FF2B5EF4-FFF2-40B4-BE49-F238E27FC236}">
                                  <a16:creationId xmlns:a16="http://schemas.microsoft.com/office/drawing/2014/main" id="{9CBE6026-FB21-40AC-9D7B-190C229D1BA6}"/>
                                </a:ext>
                              </a:extLst>
                            </p:cNvPr>
                            <p:cNvSpPr/>
                            <p:nvPr/>
                          </p:nvSpPr>
                          <p:spPr>
                            <a:xfrm>
                              <a:off x="7193157" y="349068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42" name="Oval 541">
                              <a:extLst>
                                <a:ext uri="{FF2B5EF4-FFF2-40B4-BE49-F238E27FC236}">
                                  <a16:creationId xmlns:a16="http://schemas.microsoft.com/office/drawing/2014/main" id="{EDA42BA7-9A3C-49B9-908E-D031C66424B4}"/>
                                </a:ext>
                              </a:extLst>
                            </p:cNvPr>
                            <p:cNvSpPr/>
                            <p:nvPr/>
                          </p:nvSpPr>
                          <p:spPr>
                            <a:xfrm>
                              <a:off x="7086477" y="346528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43" name="Oval 542">
                              <a:extLst>
                                <a:ext uri="{FF2B5EF4-FFF2-40B4-BE49-F238E27FC236}">
                                  <a16:creationId xmlns:a16="http://schemas.microsoft.com/office/drawing/2014/main" id="{84583F44-FBFF-4FD7-A322-AB07AEDB1501}"/>
                                </a:ext>
                              </a:extLst>
                            </p:cNvPr>
                            <p:cNvSpPr/>
                            <p:nvPr/>
                          </p:nvSpPr>
                          <p:spPr>
                            <a:xfrm>
                              <a:off x="7746877" y="262200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44" name="Oval 543">
                              <a:extLst>
                                <a:ext uri="{FF2B5EF4-FFF2-40B4-BE49-F238E27FC236}">
                                  <a16:creationId xmlns:a16="http://schemas.microsoft.com/office/drawing/2014/main" id="{4E2BD5EC-3DB7-4084-BB71-612D3D0ADE42}"/>
                                </a:ext>
                              </a:extLst>
                            </p:cNvPr>
                            <p:cNvSpPr/>
                            <p:nvPr/>
                          </p:nvSpPr>
                          <p:spPr>
                            <a:xfrm>
                              <a:off x="7690997" y="258644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45" name="Oval 544">
                              <a:extLst>
                                <a:ext uri="{FF2B5EF4-FFF2-40B4-BE49-F238E27FC236}">
                                  <a16:creationId xmlns:a16="http://schemas.microsoft.com/office/drawing/2014/main" id="{9C2DF87F-C9D9-4580-B7AE-F35AA785662A}"/>
                                </a:ext>
                              </a:extLst>
                            </p:cNvPr>
                            <p:cNvSpPr/>
                            <p:nvPr/>
                          </p:nvSpPr>
                          <p:spPr>
                            <a:xfrm>
                              <a:off x="6116197" y="295728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46" name="TextBox 545">
                              <a:extLst>
                                <a:ext uri="{FF2B5EF4-FFF2-40B4-BE49-F238E27FC236}">
                                  <a16:creationId xmlns:a16="http://schemas.microsoft.com/office/drawing/2014/main" id="{20AEC57E-1FB9-4CE7-89AB-0B00763F31C8}"/>
                                </a:ext>
                              </a:extLst>
                            </p:cNvPr>
                            <p:cNvSpPr txBox="1"/>
                            <p:nvPr/>
                          </p:nvSpPr>
                          <p:spPr>
                            <a:xfrm>
                              <a:off x="5865979" y="2770545"/>
                              <a:ext cx="393056"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U-M</a:t>
                              </a:r>
                            </a:p>
                          </p:txBody>
                        </p:sp>
                        <p:sp>
                          <p:nvSpPr>
                            <p:cNvPr id="547" name="Oval 546">
                              <a:extLst>
                                <a:ext uri="{FF2B5EF4-FFF2-40B4-BE49-F238E27FC236}">
                                  <a16:creationId xmlns:a16="http://schemas.microsoft.com/office/drawing/2014/main" id="{1BFFFDB5-F855-446E-97EC-5F96006F8509}"/>
                                </a:ext>
                              </a:extLst>
                            </p:cNvPr>
                            <p:cNvSpPr/>
                            <p:nvPr/>
                          </p:nvSpPr>
                          <p:spPr>
                            <a:xfrm>
                              <a:off x="5090037" y="393772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48" name="TextBox 547">
                              <a:extLst>
                                <a:ext uri="{FF2B5EF4-FFF2-40B4-BE49-F238E27FC236}">
                                  <a16:creationId xmlns:a16="http://schemas.microsoft.com/office/drawing/2014/main" id="{DA6AF3CC-6361-4FD1-8C29-D2EE8F0616FC}"/>
                                </a:ext>
                              </a:extLst>
                            </p:cNvPr>
                            <p:cNvSpPr txBox="1"/>
                            <p:nvPr/>
                          </p:nvSpPr>
                          <p:spPr>
                            <a:xfrm>
                              <a:off x="5039435" y="3899970"/>
                              <a:ext cx="405880"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MST</a:t>
                              </a:r>
                            </a:p>
                          </p:txBody>
                        </p:sp>
                        <p:sp>
                          <p:nvSpPr>
                            <p:cNvPr id="549" name="Oval 548">
                              <a:extLst>
                                <a:ext uri="{FF2B5EF4-FFF2-40B4-BE49-F238E27FC236}">
                                  <a16:creationId xmlns:a16="http://schemas.microsoft.com/office/drawing/2014/main" id="{4EB625E9-3E90-40CB-A72E-53F159231975}"/>
                                </a:ext>
                              </a:extLst>
                            </p:cNvPr>
                            <p:cNvSpPr/>
                            <p:nvPr/>
                          </p:nvSpPr>
                          <p:spPr>
                            <a:xfrm>
                              <a:off x="4978277" y="370404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50" name="TextBox 549">
                              <a:extLst>
                                <a:ext uri="{FF2B5EF4-FFF2-40B4-BE49-F238E27FC236}">
                                  <a16:creationId xmlns:a16="http://schemas.microsoft.com/office/drawing/2014/main" id="{00108C95-CA09-4A0A-A40A-C8D051B79114}"/>
                                </a:ext>
                              </a:extLst>
                            </p:cNvPr>
                            <p:cNvSpPr txBox="1"/>
                            <p:nvPr/>
                          </p:nvSpPr>
                          <p:spPr>
                            <a:xfrm>
                              <a:off x="4726404" y="3524908"/>
                              <a:ext cx="354584"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MU</a:t>
                              </a:r>
                            </a:p>
                          </p:txBody>
                        </p:sp>
                        <p:sp>
                          <p:nvSpPr>
                            <p:cNvPr id="551" name="Oval 550">
                              <a:extLst>
                                <a:ext uri="{FF2B5EF4-FFF2-40B4-BE49-F238E27FC236}">
                                  <a16:creationId xmlns:a16="http://schemas.microsoft.com/office/drawing/2014/main" id="{BDDBF777-3C8C-4BA2-9FF9-6FFC45A33567}"/>
                                </a:ext>
                              </a:extLst>
                            </p:cNvPr>
                            <p:cNvSpPr/>
                            <p:nvPr/>
                          </p:nvSpPr>
                          <p:spPr>
                            <a:xfrm>
                              <a:off x="5770757" y="482672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52" name="Oval 551">
                              <a:extLst>
                                <a:ext uri="{FF2B5EF4-FFF2-40B4-BE49-F238E27FC236}">
                                  <a16:creationId xmlns:a16="http://schemas.microsoft.com/office/drawing/2014/main" id="{AED51CBE-3B80-4F4A-868F-EA362684B779}"/>
                                </a:ext>
                              </a:extLst>
                            </p:cNvPr>
                            <p:cNvSpPr/>
                            <p:nvPr/>
                          </p:nvSpPr>
                          <p:spPr>
                            <a:xfrm>
                              <a:off x="6685157" y="547696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53" name="Oval 552">
                              <a:extLst>
                                <a:ext uri="{FF2B5EF4-FFF2-40B4-BE49-F238E27FC236}">
                                  <a16:creationId xmlns:a16="http://schemas.microsoft.com/office/drawing/2014/main" id="{973C4976-D713-4305-8186-901278601D9E}"/>
                                </a:ext>
                              </a:extLst>
                            </p:cNvPr>
                            <p:cNvSpPr/>
                            <p:nvPr/>
                          </p:nvSpPr>
                          <p:spPr>
                            <a:xfrm>
                              <a:off x="5460848" y="472512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54" name="Oval 553">
                              <a:extLst>
                                <a:ext uri="{FF2B5EF4-FFF2-40B4-BE49-F238E27FC236}">
                                  <a16:creationId xmlns:a16="http://schemas.microsoft.com/office/drawing/2014/main" id="{9834B44D-6108-48D6-B154-C4266FC97C49}"/>
                                </a:ext>
                              </a:extLst>
                            </p:cNvPr>
                            <p:cNvSpPr/>
                            <p:nvPr/>
                          </p:nvSpPr>
                          <p:spPr>
                            <a:xfrm>
                              <a:off x="5262757" y="524836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55" name="TextBox 554">
                              <a:extLst>
                                <a:ext uri="{FF2B5EF4-FFF2-40B4-BE49-F238E27FC236}">
                                  <a16:creationId xmlns:a16="http://schemas.microsoft.com/office/drawing/2014/main" id="{7E76FFA7-235C-4DE0-BE15-2E140C86C6DD}"/>
                                </a:ext>
                              </a:extLst>
                            </p:cNvPr>
                            <p:cNvSpPr txBox="1"/>
                            <p:nvPr/>
                          </p:nvSpPr>
                          <p:spPr>
                            <a:xfrm>
                              <a:off x="5220561" y="5084549"/>
                              <a:ext cx="389850"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ASU</a:t>
                              </a:r>
                            </a:p>
                          </p:txBody>
                        </p:sp>
                        <p:sp>
                          <p:nvSpPr>
                            <p:cNvPr id="556" name="Oval 555">
                              <a:extLst>
                                <a:ext uri="{FF2B5EF4-FFF2-40B4-BE49-F238E27FC236}">
                                  <a16:creationId xmlns:a16="http://schemas.microsoft.com/office/drawing/2014/main" id="{B60D867A-808B-4986-9801-55C36FA6AC58}"/>
                                </a:ext>
                              </a:extLst>
                            </p:cNvPr>
                            <p:cNvSpPr/>
                            <p:nvPr/>
                          </p:nvSpPr>
                          <p:spPr>
                            <a:xfrm>
                              <a:off x="7054092" y="419680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57" name="TextBox 556">
                              <a:extLst>
                                <a:ext uri="{FF2B5EF4-FFF2-40B4-BE49-F238E27FC236}">
                                  <a16:creationId xmlns:a16="http://schemas.microsoft.com/office/drawing/2014/main" id="{F487BE06-45BE-4AC6-BC50-D28B786A9EE1}"/>
                                </a:ext>
                              </a:extLst>
                            </p:cNvPr>
                            <p:cNvSpPr txBox="1"/>
                            <p:nvPr/>
                          </p:nvSpPr>
                          <p:spPr>
                            <a:xfrm>
                              <a:off x="6994374" y="4007078"/>
                              <a:ext cx="461986"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NCSU</a:t>
                              </a:r>
                            </a:p>
                          </p:txBody>
                        </p:sp>
                        <p:sp>
                          <p:nvSpPr>
                            <p:cNvPr id="558" name="Oval 557">
                              <a:extLst>
                                <a:ext uri="{FF2B5EF4-FFF2-40B4-BE49-F238E27FC236}">
                                  <a16:creationId xmlns:a16="http://schemas.microsoft.com/office/drawing/2014/main" id="{9557DE00-6DDA-49D5-BC98-5026CCB9508C}"/>
                                </a:ext>
                              </a:extLst>
                            </p:cNvPr>
                            <p:cNvSpPr/>
                            <p:nvPr/>
                          </p:nvSpPr>
                          <p:spPr>
                            <a:xfrm>
                              <a:off x="2910717" y="432380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59" name="TextBox 558">
                              <a:extLst>
                                <a:ext uri="{FF2B5EF4-FFF2-40B4-BE49-F238E27FC236}">
                                  <a16:creationId xmlns:a16="http://schemas.microsoft.com/office/drawing/2014/main" id="{397E049E-1ABE-42DD-921F-7C6230EB8E3F}"/>
                                </a:ext>
                              </a:extLst>
                            </p:cNvPr>
                            <p:cNvSpPr txBox="1"/>
                            <p:nvPr/>
                          </p:nvSpPr>
                          <p:spPr>
                            <a:xfrm>
                              <a:off x="2570960" y="4291242"/>
                              <a:ext cx="433132"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UNM</a:t>
                              </a:r>
                            </a:p>
                          </p:txBody>
                        </p:sp>
                        <p:sp>
                          <p:nvSpPr>
                            <p:cNvPr id="560" name="Oval 559">
                              <a:extLst>
                                <a:ext uri="{FF2B5EF4-FFF2-40B4-BE49-F238E27FC236}">
                                  <a16:creationId xmlns:a16="http://schemas.microsoft.com/office/drawing/2014/main" id="{5ACAF644-F216-4FE2-AB84-C565190C0B06}"/>
                                </a:ext>
                              </a:extLst>
                            </p:cNvPr>
                            <p:cNvSpPr/>
                            <p:nvPr/>
                          </p:nvSpPr>
                          <p:spPr>
                            <a:xfrm>
                              <a:off x="2235077" y="487752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61" name="Oval 560">
                              <a:extLst>
                                <a:ext uri="{FF2B5EF4-FFF2-40B4-BE49-F238E27FC236}">
                                  <a16:creationId xmlns:a16="http://schemas.microsoft.com/office/drawing/2014/main" id="{1C687169-688C-43D3-8124-EB9632FACCA1}"/>
                                </a:ext>
                              </a:extLst>
                            </p:cNvPr>
                            <p:cNvSpPr/>
                            <p:nvPr/>
                          </p:nvSpPr>
                          <p:spPr>
                            <a:xfrm>
                              <a:off x="2052197" y="458796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62" name="Oval 561">
                              <a:extLst>
                                <a:ext uri="{FF2B5EF4-FFF2-40B4-BE49-F238E27FC236}">
                                  <a16:creationId xmlns:a16="http://schemas.microsoft.com/office/drawing/2014/main" id="{2DDDAD07-85DD-4FE4-B190-F760CB346389}"/>
                                </a:ext>
                              </a:extLst>
                            </p:cNvPr>
                            <p:cNvSpPr/>
                            <p:nvPr/>
                          </p:nvSpPr>
                          <p:spPr>
                            <a:xfrm>
                              <a:off x="1686437" y="391740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63" name="TextBox 562">
                              <a:extLst>
                                <a:ext uri="{FF2B5EF4-FFF2-40B4-BE49-F238E27FC236}">
                                  <a16:creationId xmlns:a16="http://schemas.microsoft.com/office/drawing/2014/main" id="{0B052D5D-8F3E-4828-B9AE-ABCFE20935EC}"/>
                                </a:ext>
                              </a:extLst>
                            </p:cNvPr>
                            <p:cNvSpPr txBox="1"/>
                            <p:nvPr/>
                          </p:nvSpPr>
                          <p:spPr>
                            <a:xfrm>
                              <a:off x="1590098" y="3715292"/>
                              <a:ext cx="470000"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UNLV</a:t>
                              </a:r>
                            </a:p>
                          </p:txBody>
                        </p:sp>
                        <p:sp>
                          <p:nvSpPr>
                            <p:cNvPr id="564" name="Oval 563">
                              <a:extLst>
                                <a:ext uri="{FF2B5EF4-FFF2-40B4-BE49-F238E27FC236}">
                                  <a16:creationId xmlns:a16="http://schemas.microsoft.com/office/drawing/2014/main" id="{7F0014EA-12EF-42BD-95D3-3F98538083B2}"/>
                                </a:ext>
                              </a:extLst>
                            </p:cNvPr>
                            <p:cNvSpPr/>
                            <p:nvPr/>
                          </p:nvSpPr>
                          <p:spPr>
                            <a:xfrm>
                              <a:off x="1269877" y="322144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65" name="TextBox 564">
                              <a:extLst>
                                <a:ext uri="{FF2B5EF4-FFF2-40B4-BE49-F238E27FC236}">
                                  <a16:creationId xmlns:a16="http://schemas.microsoft.com/office/drawing/2014/main" id="{042D42CF-7FE1-44D3-B249-A92BB4CD2E39}"/>
                                </a:ext>
                              </a:extLst>
                            </p:cNvPr>
                            <p:cNvSpPr txBox="1"/>
                            <p:nvPr/>
                          </p:nvSpPr>
                          <p:spPr>
                            <a:xfrm>
                              <a:off x="1259898" y="3133176"/>
                              <a:ext cx="410690"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UNR</a:t>
                              </a:r>
                            </a:p>
                          </p:txBody>
                        </p:sp>
                        <p:sp>
                          <p:nvSpPr>
                            <p:cNvPr id="566" name="Oval 565">
                              <a:extLst>
                                <a:ext uri="{FF2B5EF4-FFF2-40B4-BE49-F238E27FC236}">
                                  <a16:creationId xmlns:a16="http://schemas.microsoft.com/office/drawing/2014/main" id="{CE1A786B-B470-4E8E-9997-93C3ACE511D9}"/>
                                </a:ext>
                              </a:extLst>
                            </p:cNvPr>
                            <p:cNvSpPr/>
                            <p:nvPr/>
                          </p:nvSpPr>
                          <p:spPr>
                            <a:xfrm>
                              <a:off x="2306197" y="272360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67" name="Oval 566">
                              <a:extLst>
                                <a:ext uri="{FF2B5EF4-FFF2-40B4-BE49-F238E27FC236}">
                                  <a16:creationId xmlns:a16="http://schemas.microsoft.com/office/drawing/2014/main" id="{8628B7BC-57C9-432C-ACD0-9F081EC9A48A}"/>
                                </a:ext>
                              </a:extLst>
                            </p:cNvPr>
                            <p:cNvSpPr/>
                            <p:nvPr/>
                          </p:nvSpPr>
                          <p:spPr>
                            <a:xfrm>
                              <a:off x="1859157" y="257120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68" name="Oval 567">
                              <a:extLst>
                                <a:ext uri="{FF2B5EF4-FFF2-40B4-BE49-F238E27FC236}">
                                  <a16:creationId xmlns:a16="http://schemas.microsoft.com/office/drawing/2014/main" id="{DE27D92E-43A2-4214-8B31-5B76D7D55E0F}"/>
                                </a:ext>
                              </a:extLst>
                            </p:cNvPr>
                            <p:cNvSpPr/>
                            <p:nvPr/>
                          </p:nvSpPr>
                          <p:spPr>
                            <a:xfrm>
                              <a:off x="1940437" y="191588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69" name="Oval 568">
                              <a:extLst>
                                <a:ext uri="{FF2B5EF4-FFF2-40B4-BE49-F238E27FC236}">
                                  <a16:creationId xmlns:a16="http://schemas.microsoft.com/office/drawing/2014/main" id="{43B91B60-1331-4436-BEFE-3BF46D071377}"/>
                                </a:ext>
                              </a:extLst>
                            </p:cNvPr>
                            <p:cNvSpPr/>
                            <p:nvPr/>
                          </p:nvSpPr>
                          <p:spPr>
                            <a:xfrm>
                              <a:off x="6903597" y="276932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70" name="TextBox 569">
                              <a:extLst>
                                <a:ext uri="{FF2B5EF4-FFF2-40B4-BE49-F238E27FC236}">
                                  <a16:creationId xmlns:a16="http://schemas.microsoft.com/office/drawing/2014/main" id="{FF5C206C-9A5E-425F-81F6-2D2956AAAD03}"/>
                                </a:ext>
                              </a:extLst>
                            </p:cNvPr>
                            <p:cNvSpPr txBox="1"/>
                            <p:nvPr/>
                          </p:nvSpPr>
                          <p:spPr>
                            <a:xfrm>
                              <a:off x="6640489" y="2666634"/>
                              <a:ext cx="332142"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AU</a:t>
                              </a:r>
                            </a:p>
                          </p:txBody>
                        </p:sp>
                        <p:cxnSp>
                          <p:nvCxnSpPr>
                            <p:cNvPr id="571" name="Straight Connector 51">
                              <a:extLst>
                                <a:ext uri="{FF2B5EF4-FFF2-40B4-BE49-F238E27FC236}">
                                  <a16:creationId xmlns:a16="http://schemas.microsoft.com/office/drawing/2014/main" id="{AEAC1D30-29C0-4415-A86E-1A985FA90F98}"/>
                                </a:ext>
                              </a:extLst>
                            </p:cNvPr>
                            <p:cNvCxnSpPr>
                              <a:cxnSpLocks noChangeShapeType="1"/>
                            </p:cNvCxnSpPr>
                            <p:nvPr/>
                          </p:nvCxnSpPr>
                          <p:spPr bwMode="auto">
                            <a:xfrm>
                              <a:off x="7468918" y="2959736"/>
                              <a:ext cx="354131" cy="39084"/>
                            </a:xfrm>
                            <a:prstGeom prst="line">
                              <a:avLst/>
                            </a:prstGeom>
                            <a:noFill/>
                            <a:ln w="9525" algn="ctr">
                              <a:solidFill>
                                <a:schemeClr val="tx1"/>
                              </a:solidFill>
                              <a:round/>
                              <a:headEnd/>
                              <a:tailEnd/>
                            </a:ln>
                          </p:spPr>
                        </p:cxnSp>
                        <p:sp>
                          <p:nvSpPr>
                            <p:cNvPr id="572" name="TextBox 571">
                              <a:extLst>
                                <a:ext uri="{FF2B5EF4-FFF2-40B4-BE49-F238E27FC236}">
                                  <a16:creationId xmlns:a16="http://schemas.microsoft.com/office/drawing/2014/main" id="{088A27C9-6087-40AA-92ED-FCB38077D1F4}"/>
                                </a:ext>
                              </a:extLst>
                            </p:cNvPr>
                            <p:cNvSpPr txBox="1"/>
                            <p:nvPr/>
                          </p:nvSpPr>
                          <p:spPr>
                            <a:xfrm>
                              <a:off x="7749998" y="2905624"/>
                              <a:ext cx="460382"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CCNY</a:t>
                              </a:r>
                            </a:p>
                          </p:txBody>
                        </p:sp>
                        <p:cxnSp>
                          <p:nvCxnSpPr>
                            <p:cNvPr id="573" name="Straight Connector 51">
                              <a:extLst>
                                <a:ext uri="{FF2B5EF4-FFF2-40B4-BE49-F238E27FC236}">
                                  <a16:creationId xmlns:a16="http://schemas.microsoft.com/office/drawing/2014/main" id="{8DB2F9E5-C576-4AC2-B3BC-FFCBEA5F82B8}"/>
                                </a:ext>
                              </a:extLst>
                            </p:cNvPr>
                            <p:cNvCxnSpPr>
                              <a:cxnSpLocks noChangeShapeType="1"/>
                            </p:cNvCxnSpPr>
                            <p:nvPr/>
                          </p:nvCxnSpPr>
                          <p:spPr bwMode="auto">
                            <a:xfrm flipV="1">
                              <a:off x="7484158" y="2872743"/>
                              <a:ext cx="563515" cy="81914"/>
                            </a:xfrm>
                            <a:prstGeom prst="line">
                              <a:avLst/>
                            </a:prstGeom>
                            <a:noFill/>
                            <a:ln w="9525" algn="ctr">
                              <a:solidFill>
                                <a:schemeClr val="tx1"/>
                              </a:solidFill>
                              <a:round/>
                              <a:headEnd/>
                              <a:tailEnd/>
                            </a:ln>
                          </p:spPr>
                        </p:cxnSp>
                        <p:sp>
                          <p:nvSpPr>
                            <p:cNvPr id="574" name="TextBox 573">
                              <a:extLst>
                                <a:ext uri="{FF2B5EF4-FFF2-40B4-BE49-F238E27FC236}">
                                  <a16:creationId xmlns:a16="http://schemas.microsoft.com/office/drawing/2014/main" id="{C95BECB3-3EAD-4DA6-B786-156AB61B828C}"/>
                                </a:ext>
                              </a:extLst>
                            </p:cNvPr>
                            <p:cNvSpPr txBox="1"/>
                            <p:nvPr/>
                          </p:nvSpPr>
                          <p:spPr>
                            <a:xfrm>
                              <a:off x="7954513" y="2772605"/>
                              <a:ext cx="920445"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Hunter College</a:t>
                              </a:r>
                            </a:p>
                          </p:txBody>
                        </p:sp>
                        <p:sp>
                          <p:nvSpPr>
                            <p:cNvPr id="575" name="Oval 574">
                              <a:extLst>
                                <a:ext uri="{FF2B5EF4-FFF2-40B4-BE49-F238E27FC236}">
                                  <a16:creationId xmlns:a16="http://schemas.microsoft.com/office/drawing/2014/main" id="{2C1CB17C-6F0F-4327-B9BF-D8B5758ACF4C}"/>
                                </a:ext>
                              </a:extLst>
                            </p:cNvPr>
                            <p:cNvSpPr/>
                            <p:nvPr/>
                          </p:nvSpPr>
                          <p:spPr>
                            <a:xfrm>
                              <a:off x="7436997" y="292680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76" name="Oval 575">
                              <a:extLst>
                                <a:ext uri="{FF2B5EF4-FFF2-40B4-BE49-F238E27FC236}">
                                  <a16:creationId xmlns:a16="http://schemas.microsoft.com/office/drawing/2014/main" id="{4BFFBD46-99E0-4C0B-ACF3-9E0328D1D723}"/>
                                </a:ext>
                              </a:extLst>
                            </p:cNvPr>
                            <p:cNvSpPr/>
                            <p:nvPr/>
                          </p:nvSpPr>
                          <p:spPr>
                            <a:xfrm>
                              <a:off x="7370957" y="264232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77" name="TextBox 576">
                              <a:extLst>
                                <a:ext uri="{FF2B5EF4-FFF2-40B4-BE49-F238E27FC236}">
                                  <a16:creationId xmlns:a16="http://schemas.microsoft.com/office/drawing/2014/main" id="{4BE9E9C8-11C6-47BE-A2E9-C5B554C1E575}"/>
                                </a:ext>
                              </a:extLst>
                            </p:cNvPr>
                            <p:cNvSpPr txBox="1"/>
                            <p:nvPr/>
                          </p:nvSpPr>
                          <p:spPr>
                            <a:xfrm>
                              <a:off x="7328169" y="2484932"/>
                              <a:ext cx="359394"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RPI</a:t>
                              </a:r>
                            </a:p>
                          </p:txBody>
                        </p:sp>
                        <p:sp>
                          <p:nvSpPr>
                            <p:cNvPr id="578" name="TextBox 577">
                              <a:extLst>
                                <a:ext uri="{FF2B5EF4-FFF2-40B4-BE49-F238E27FC236}">
                                  <a16:creationId xmlns:a16="http://schemas.microsoft.com/office/drawing/2014/main" id="{28EFD359-41D7-41B8-93F1-E35530F95822}"/>
                                </a:ext>
                              </a:extLst>
                            </p:cNvPr>
                            <p:cNvSpPr txBox="1"/>
                            <p:nvPr/>
                          </p:nvSpPr>
                          <p:spPr>
                            <a:xfrm>
                              <a:off x="6908649" y="2352904"/>
                              <a:ext cx="317716"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SU</a:t>
                              </a:r>
                            </a:p>
                          </p:txBody>
                        </p:sp>
                        <p:sp>
                          <p:nvSpPr>
                            <p:cNvPr id="579" name="Oval 578">
                              <a:extLst>
                                <a:ext uri="{FF2B5EF4-FFF2-40B4-BE49-F238E27FC236}">
                                  <a16:creationId xmlns:a16="http://schemas.microsoft.com/office/drawing/2014/main" id="{11C996E7-3ECD-4A9B-A7E5-0E7631F066E2}"/>
                                </a:ext>
                              </a:extLst>
                            </p:cNvPr>
                            <p:cNvSpPr/>
                            <p:nvPr/>
                          </p:nvSpPr>
                          <p:spPr>
                            <a:xfrm>
                              <a:off x="7574157" y="297760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cxnSp>
                          <p:nvCxnSpPr>
                            <p:cNvPr id="580" name="Straight Connector 51">
                              <a:extLst>
                                <a:ext uri="{FF2B5EF4-FFF2-40B4-BE49-F238E27FC236}">
                                  <a16:creationId xmlns:a16="http://schemas.microsoft.com/office/drawing/2014/main" id="{5D3A4AAD-10BF-41E9-872F-BAD3FD4C6A54}"/>
                                </a:ext>
                              </a:extLst>
                            </p:cNvPr>
                            <p:cNvCxnSpPr>
                              <a:cxnSpLocks noChangeShapeType="1"/>
                            </p:cNvCxnSpPr>
                            <p:nvPr/>
                          </p:nvCxnSpPr>
                          <p:spPr bwMode="auto">
                            <a:xfrm>
                              <a:off x="7607436" y="3021416"/>
                              <a:ext cx="394517" cy="90087"/>
                            </a:xfrm>
                            <a:prstGeom prst="line">
                              <a:avLst/>
                            </a:prstGeom>
                            <a:noFill/>
                            <a:ln w="9525" algn="ctr">
                              <a:solidFill>
                                <a:schemeClr val="tx1"/>
                              </a:solidFill>
                              <a:round/>
                              <a:headEnd/>
                              <a:tailEnd/>
                            </a:ln>
                          </p:spPr>
                        </p:cxnSp>
                        <p:sp>
                          <p:nvSpPr>
                            <p:cNvPr id="581" name="TextBox 580">
                              <a:extLst>
                                <a:ext uri="{FF2B5EF4-FFF2-40B4-BE49-F238E27FC236}">
                                  <a16:creationId xmlns:a16="http://schemas.microsoft.com/office/drawing/2014/main" id="{FA48AF19-83B4-4C75-A37D-381CE904CADD}"/>
                                </a:ext>
                              </a:extLst>
                            </p:cNvPr>
                            <p:cNvSpPr txBox="1"/>
                            <p:nvPr/>
                          </p:nvSpPr>
                          <p:spPr>
                            <a:xfrm>
                              <a:off x="7918953" y="3031685"/>
                              <a:ext cx="590226"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SUNYSB</a:t>
                              </a:r>
                            </a:p>
                          </p:txBody>
                        </p:sp>
                        <p:sp>
                          <p:nvSpPr>
                            <p:cNvPr id="582" name="Oval 581">
                              <a:extLst>
                                <a:ext uri="{FF2B5EF4-FFF2-40B4-BE49-F238E27FC236}">
                                  <a16:creationId xmlns:a16="http://schemas.microsoft.com/office/drawing/2014/main" id="{60134016-A862-4634-8657-8AA47F8300DB}"/>
                                </a:ext>
                              </a:extLst>
                            </p:cNvPr>
                            <p:cNvSpPr/>
                            <p:nvPr/>
                          </p:nvSpPr>
                          <p:spPr>
                            <a:xfrm>
                              <a:off x="7685917" y="264232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83" name="TextBox 582">
                              <a:extLst>
                                <a:ext uri="{FF2B5EF4-FFF2-40B4-BE49-F238E27FC236}">
                                  <a16:creationId xmlns:a16="http://schemas.microsoft.com/office/drawing/2014/main" id="{A45DD870-B8D3-4921-91FF-83B793F031CA}"/>
                                </a:ext>
                              </a:extLst>
                            </p:cNvPr>
                            <p:cNvSpPr txBox="1"/>
                            <p:nvPr/>
                          </p:nvSpPr>
                          <p:spPr>
                            <a:xfrm>
                              <a:off x="7901177" y="2568803"/>
                              <a:ext cx="385042"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MIT</a:t>
                              </a:r>
                            </a:p>
                          </p:txBody>
                        </p:sp>
                        <p:sp>
                          <p:nvSpPr>
                            <p:cNvPr id="584" name="Oval 583">
                              <a:extLst>
                                <a:ext uri="{FF2B5EF4-FFF2-40B4-BE49-F238E27FC236}">
                                  <a16:creationId xmlns:a16="http://schemas.microsoft.com/office/drawing/2014/main" id="{0E5CF586-D587-4B9B-A834-4F34756B2231}"/>
                                </a:ext>
                              </a:extLst>
                            </p:cNvPr>
                            <p:cNvSpPr/>
                            <p:nvPr/>
                          </p:nvSpPr>
                          <p:spPr>
                            <a:xfrm>
                              <a:off x="6426077" y="308936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85" name="TextBox 584">
                              <a:extLst>
                                <a:ext uri="{FF2B5EF4-FFF2-40B4-BE49-F238E27FC236}">
                                  <a16:creationId xmlns:a16="http://schemas.microsoft.com/office/drawing/2014/main" id="{96F2D79A-B75C-4620-AC45-1A93CC5DA60C}"/>
                                </a:ext>
                              </a:extLst>
                            </p:cNvPr>
                            <p:cNvSpPr txBox="1"/>
                            <p:nvPr/>
                          </p:nvSpPr>
                          <p:spPr>
                            <a:xfrm>
                              <a:off x="6106591" y="2922544"/>
                              <a:ext cx="383438"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CSU</a:t>
                              </a:r>
                            </a:p>
                          </p:txBody>
                        </p:sp>
                        <p:sp>
                          <p:nvSpPr>
                            <p:cNvPr id="586" name="TextBox 585">
                              <a:extLst>
                                <a:ext uri="{FF2B5EF4-FFF2-40B4-BE49-F238E27FC236}">
                                  <a16:creationId xmlns:a16="http://schemas.microsoft.com/office/drawing/2014/main" id="{EB15E7AA-B4B8-4E1E-BC4A-259B67E92A85}"/>
                                </a:ext>
                              </a:extLst>
                            </p:cNvPr>
                            <p:cNvSpPr txBox="1"/>
                            <p:nvPr/>
                          </p:nvSpPr>
                          <p:spPr>
                            <a:xfrm>
                              <a:off x="6374330" y="3047504"/>
                              <a:ext cx="503664"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CWRU</a:t>
                              </a:r>
                            </a:p>
                          </p:txBody>
                        </p:sp>
                        <p:sp>
                          <p:nvSpPr>
                            <p:cNvPr id="587" name="Oval 586">
                              <a:extLst>
                                <a:ext uri="{FF2B5EF4-FFF2-40B4-BE49-F238E27FC236}">
                                  <a16:creationId xmlns:a16="http://schemas.microsoft.com/office/drawing/2014/main" id="{CB16FDB2-C0EE-4B75-9BCB-05937AA80874}"/>
                                </a:ext>
                              </a:extLst>
                            </p:cNvPr>
                            <p:cNvSpPr/>
                            <p:nvPr/>
                          </p:nvSpPr>
                          <p:spPr>
                            <a:xfrm>
                              <a:off x="6258437" y="338400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88" name="TextBox 587">
                              <a:extLst>
                                <a:ext uri="{FF2B5EF4-FFF2-40B4-BE49-F238E27FC236}">
                                  <a16:creationId xmlns:a16="http://schemas.microsoft.com/office/drawing/2014/main" id="{8C72F743-8DFA-42C3-8D18-BB840BEEC135}"/>
                                </a:ext>
                              </a:extLst>
                            </p:cNvPr>
                            <p:cNvSpPr txBox="1"/>
                            <p:nvPr/>
                          </p:nvSpPr>
                          <p:spPr>
                            <a:xfrm>
                              <a:off x="6241801" y="3248504"/>
                              <a:ext cx="393056"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OSU</a:t>
                              </a:r>
                            </a:p>
                          </p:txBody>
                        </p:sp>
                        <p:sp>
                          <p:nvSpPr>
                            <p:cNvPr id="589" name="Oval 588">
                              <a:extLst>
                                <a:ext uri="{FF2B5EF4-FFF2-40B4-BE49-F238E27FC236}">
                                  <a16:creationId xmlns:a16="http://schemas.microsoft.com/office/drawing/2014/main" id="{DC54829A-DE65-4F02-AA80-D78802EA94F7}"/>
                                </a:ext>
                              </a:extLst>
                            </p:cNvPr>
                            <p:cNvSpPr/>
                            <p:nvPr/>
                          </p:nvSpPr>
                          <p:spPr>
                            <a:xfrm>
                              <a:off x="6187317" y="351608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90" name="TextBox 589">
                              <a:extLst>
                                <a:ext uri="{FF2B5EF4-FFF2-40B4-BE49-F238E27FC236}">
                                  <a16:creationId xmlns:a16="http://schemas.microsoft.com/office/drawing/2014/main" id="{7E8C45FF-B400-4507-B1F2-6F1672760F86}"/>
                                </a:ext>
                              </a:extLst>
                            </p:cNvPr>
                            <p:cNvSpPr txBox="1"/>
                            <p:nvPr/>
                          </p:nvSpPr>
                          <p:spPr>
                            <a:xfrm>
                              <a:off x="6177883" y="3428388"/>
                              <a:ext cx="365806"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WU</a:t>
                              </a:r>
                            </a:p>
                          </p:txBody>
                        </p:sp>
                        <p:sp>
                          <p:nvSpPr>
                            <p:cNvPr id="591" name="Oval 590">
                              <a:extLst>
                                <a:ext uri="{FF2B5EF4-FFF2-40B4-BE49-F238E27FC236}">
                                  <a16:creationId xmlns:a16="http://schemas.microsoft.com/office/drawing/2014/main" id="{02DEE1C1-13B3-421C-AB7B-2221D5EBF8D2}"/>
                                </a:ext>
                              </a:extLst>
                            </p:cNvPr>
                            <p:cNvSpPr/>
                            <p:nvPr/>
                          </p:nvSpPr>
                          <p:spPr>
                            <a:xfrm>
                              <a:off x="6156837" y="363292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92" name="TextBox 591">
                              <a:extLst>
                                <a:ext uri="{FF2B5EF4-FFF2-40B4-BE49-F238E27FC236}">
                                  <a16:creationId xmlns:a16="http://schemas.microsoft.com/office/drawing/2014/main" id="{B90AE146-C056-4329-83E2-0AE59A7E70AF}"/>
                                </a:ext>
                              </a:extLst>
                            </p:cNvPr>
                            <p:cNvSpPr txBox="1"/>
                            <p:nvPr/>
                          </p:nvSpPr>
                          <p:spPr>
                            <a:xfrm>
                              <a:off x="6147403" y="3524908"/>
                              <a:ext cx="325730"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UC</a:t>
                              </a:r>
                            </a:p>
                          </p:txBody>
                        </p:sp>
                        <p:sp>
                          <p:nvSpPr>
                            <p:cNvPr id="593" name="Oval 592">
                              <a:extLst>
                                <a:ext uri="{FF2B5EF4-FFF2-40B4-BE49-F238E27FC236}">
                                  <a16:creationId xmlns:a16="http://schemas.microsoft.com/office/drawing/2014/main" id="{B7E3463E-D691-442E-B9F3-74517425F7CC}"/>
                                </a:ext>
                              </a:extLst>
                            </p:cNvPr>
                            <p:cNvSpPr/>
                            <p:nvPr/>
                          </p:nvSpPr>
                          <p:spPr>
                            <a:xfrm>
                              <a:off x="995557" y="196160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94" name="TextBox 593">
                              <a:extLst>
                                <a:ext uri="{FF2B5EF4-FFF2-40B4-BE49-F238E27FC236}">
                                  <a16:creationId xmlns:a16="http://schemas.microsoft.com/office/drawing/2014/main" id="{0FB7330C-3EEF-43AE-B9E3-C9AAE8F16D9F}"/>
                                </a:ext>
                              </a:extLst>
                            </p:cNvPr>
                            <p:cNvSpPr txBox="1"/>
                            <p:nvPr/>
                          </p:nvSpPr>
                          <p:spPr>
                            <a:xfrm>
                              <a:off x="937669" y="1956210"/>
                              <a:ext cx="393056"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OSU</a:t>
                              </a:r>
                            </a:p>
                          </p:txBody>
                        </p:sp>
                        <p:sp>
                          <p:nvSpPr>
                            <p:cNvPr id="595" name="Oval 594">
                              <a:extLst>
                                <a:ext uri="{FF2B5EF4-FFF2-40B4-BE49-F238E27FC236}">
                                  <a16:creationId xmlns:a16="http://schemas.microsoft.com/office/drawing/2014/main" id="{F24B7761-0AF2-4D29-BF7C-628F3EEBA768}"/>
                                </a:ext>
                              </a:extLst>
                            </p:cNvPr>
                            <p:cNvSpPr/>
                            <p:nvPr/>
                          </p:nvSpPr>
                          <p:spPr>
                            <a:xfrm>
                              <a:off x="6934077" y="310460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96" name="TextBox 595">
                              <a:extLst>
                                <a:ext uri="{FF2B5EF4-FFF2-40B4-BE49-F238E27FC236}">
                                  <a16:creationId xmlns:a16="http://schemas.microsoft.com/office/drawing/2014/main" id="{D9F588C2-9EAF-425B-91CF-D88C62A56E30}"/>
                                </a:ext>
                              </a:extLst>
                            </p:cNvPr>
                            <p:cNvSpPr txBox="1"/>
                            <p:nvPr/>
                          </p:nvSpPr>
                          <p:spPr>
                            <a:xfrm>
                              <a:off x="6738559" y="2925220"/>
                              <a:ext cx="383438"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PSU</a:t>
                              </a:r>
                            </a:p>
                          </p:txBody>
                        </p:sp>
                        <p:sp>
                          <p:nvSpPr>
                            <p:cNvPr id="597" name="Oval 596">
                              <a:extLst>
                                <a:ext uri="{FF2B5EF4-FFF2-40B4-BE49-F238E27FC236}">
                                  <a16:creationId xmlns:a16="http://schemas.microsoft.com/office/drawing/2014/main" id="{A2558EFC-3D5B-4C82-B16C-0A9BD0C68C10}"/>
                                </a:ext>
                              </a:extLst>
                            </p:cNvPr>
                            <p:cNvSpPr/>
                            <p:nvPr/>
                          </p:nvSpPr>
                          <p:spPr>
                            <a:xfrm>
                              <a:off x="6695317" y="327224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598" name="TextBox 597">
                              <a:extLst>
                                <a:ext uri="{FF2B5EF4-FFF2-40B4-BE49-F238E27FC236}">
                                  <a16:creationId xmlns:a16="http://schemas.microsoft.com/office/drawing/2014/main" id="{899574FD-BB72-4F38-B0ED-987ABD10C6BB}"/>
                                </a:ext>
                              </a:extLst>
                            </p:cNvPr>
                            <p:cNvSpPr txBox="1"/>
                            <p:nvPr/>
                          </p:nvSpPr>
                          <p:spPr>
                            <a:xfrm>
                              <a:off x="6411719" y="3142668"/>
                              <a:ext cx="359394"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Pitt</a:t>
                              </a:r>
                            </a:p>
                          </p:txBody>
                        </p:sp>
                        <p:sp>
                          <p:nvSpPr>
                            <p:cNvPr id="599" name="Oval 598">
                              <a:extLst>
                                <a:ext uri="{FF2B5EF4-FFF2-40B4-BE49-F238E27FC236}">
                                  <a16:creationId xmlns:a16="http://schemas.microsoft.com/office/drawing/2014/main" id="{BDE4C222-64D6-40E3-B716-A7C4E4918C76}"/>
                                </a:ext>
                              </a:extLst>
                            </p:cNvPr>
                            <p:cNvSpPr/>
                            <p:nvPr/>
                          </p:nvSpPr>
                          <p:spPr>
                            <a:xfrm>
                              <a:off x="7259197" y="324176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00" name="TextBox 599">
                              <a:extLst>
                                <a:ext uri="{FF2B5EF4-FFF2-40B4-BE49-F238E27FC236}">
                                  <a16:creationId xmlns:a16="http://schemas.microsoft.com/office/drawing/2014/main" id="{AC90FAE3-3211-4B08-B1D6-DBBF6D4652D8}"/>
                                </a:ext>
                              </a:extLst>
                            </p:cNvPr>
                            <p:cNvSpPr txBox="1"/>
                            <p:nvPr/>
                          </p:nvSpPr>
                          <p:spPr>
                            <a:xfrm>
                              <a:off x="6816341" y="3116427"/>
                              <a:ext cx="510076"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Drexel</a:t>
                              </a:r>
                            </a:p>
                          </p:txBody>
                        </p:sp>
                        <p:sp>
                          <p:nvSpPr>
                            <p:cNvPr id="601" name="Oval 600">
                              <a:extLst>
                                <a:ext uri="{FF2B5EF4-FFF2-40B4-BE49-F238E27FC236}">
                                  <a16:creationId xmlns:a16="http://schemas.microsoft.com/office/drawing/2014/main" id="{21A36786-6465-4EA8-B803-D32553E540DF}"/>
                                </a:ext>
                              </a:extLst>
                            </p:cNvPr>
                            <p:cNvSpPr/>
                            <p:nvPr/>
                          </p:nvSpPr>
                          <p:spPr>
                            <a:xfrm>
                              <a:off x="7716397" y="275408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02" name="TextBox 601">
                              <a:extLst>
                                <a:ext uri="{FF2B5EF4-FFF2-40B4-BE49-F238E27FC236}">
                                  <a16:creationId xmlns:a16="http://schemas.microsoft.com/office/drawing/2014/main" id="{E04709A4-C277-4D79-957C-4F3AC06CA75F}"/>
                                </a:ext>
                              </a:extLst>
                            </p:cNvPr>
                            <p:cNvSpPr txBox="1"/>
                            <p:nvPr/>
                          </p:nvSpPr>
                          <p:spPr>
                            <a:xfrm>
                              <a:off x="7677700" y="2687933"/>
                              <a:ext cx="521047" cy="2308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RINSC</a:t>
                              </a:r>
                            </a:p>
                          </p:txBody>
                        </p:sp>
                        <p:sp>
                          <p:nvSpPr>
                            <p:cNvPr id="603" name="Oval 602">
                              <a:extLst>
                                <a:ext uri="{FF2B5EF4-FFF2-40B4-BE49-F238E27FC236}">
                                  <a16:creationId xmlns:a16="http://schemas.microsoft.com/office/drawing/2014/main" id="{4AAB42C0-5CAD-4B39-9C22-122F11F3E28D}"/>
                                </a:ext>
                              </a:extLst>
                            </p:cNvPr>
                            <p:cNvSpPr/>
                            <p:nvPr/>
                          </p:nvSpPr>
                          <p:spPr>
                            <a:xfrm>
                              <a:off x="6446398" y="4491441"/>
                              <a:ext cx="28575" cy="28575"/>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04" name="TextBox 603">
                              <a:extLst>
                                <a:ext uri="{FF2B5EF4-FFF2-40B4-BE49-F238E27FC236}">
                                  <a16:creationId xmlns:a16="http://schemas.microsoft.com/office/drawing/2014/main" id="{DD7D1E50-17F3-4787-B35D-B979E3447FF4}"/>
                                </a:ext>
                              </a:extLst>
                            </p:cNvPr>
                            <p:cNvSpPr txBox="1"/>
                            <p:nvPr/>
                          </p:nvSpPr>
                          <p:spPr>
                            <a:xfrm>
                              <a:off x="6366533" y="4301916"/>
                              <a:ext cx="325730"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CU</a:t>
                              </a:r>
                            </a:p>
                          </p:txBody>
                        </p:sp>
                        <p:sp>
                          <p:nvSpPr>
                            <p:cNvPr id="605" name="Oval 604">
                              <a:extLst>
                                <a:ext uri="{FF2B5EF4-FFF2-40B4-BE49-F238E27FC236}">
                                  <a16:creationId xmlns:a16="http://schemas.microsoft.com/office/drawing/2014/main" id="{024DA584-8AAC-4B9F-9D88-0FB56430DBFA}"/>
                                </a:ext>
                              </a:extLst>
                            </p:cNvPr>
                            <p:cNvSpPr/>
                            <p:nvPr/>
                          </p:nvSpPr>
                          <p:spPr>
                            <a:xfrm>
                              <a:off x="6878197" y="459304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06" name="TextBox 605">
                              <a:extLst>
                                <a:ext uri="{FF2B5EF4-FFF2-40B4-BE49-F238E27FC236}">
                                  <a16:creationId xmlns:a16="http://schemas.microsoft.com/office/drawing/2014/main" id="{FD14B613-6765-40C5-856C-0F2EE181DF37}"/>
                                </a:ext>
                              </a:extLst>
                            </p:cNvPr>
                            <p:cNvSpPr txBox="1"/>
                            <p:nvPr/>
                          </p:nvSpPr>
                          <p:spPr>
                            <a:xfrm>
                              <a:off x="6840460" y="4447695"/>
                              <a:ext cx="417102"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FMU</a:t>
                              </a:r>
                            </a:p>
                          </p:txBody>
                        </p:sp>
                        <p:sp>
                          <p:nvSpPr>
                            <p:cNvPr id="607" name="Oval 606">
                              <a:extLst>
                                <a:ext uri="{FF2B5EF4-FFF2-40B4-BE49-F238E27FC236}">
                                  <a16:creationId xmlns:a16="http://schemas.microsoft.com/office/drawing/2014/main" id="{16C618FC-88AB-4CFB-8FD1-C6EF5D5AAEEB}"/>
                                </a:ext>
                              </a:extLst>
                            </p:cNvPr>
                            <p:cNvSpPr/>
                            <p:nvPr/>
                          </p:nvSpPr>
                          <p:spPr>
                            <a:xfrm>
                              <a:off x="6761357" y="469972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08" name="TextBox 607">
                              <a:extLst>
                                <a:ext uri="{FF2B5EF4-FFF2-40B4-BE49-F238E27FC236}">
                                  <a16:creationId xmlns:a16="http://schemas.microsoft.com/office/drawing/2014/main" id="{6C2F9E5D-264E-4AA6-AEE2-C855F2031193}"/>
                                </a:ext>
                              </a:extLst>
                            </p:cNvPr>
                            <p:cNvSpPr txBox="1"/>
                            <p:nvPr/>
                          </p:nvSpPr>
                          <p:spPr>
                            <a:xfrm>
                              <a:off x="6462653" y="4686276"/>
                              <a:ext cx="441146"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SCSU</a:t>
                              </a:r>
                            </a:p>
                          </p:txBody>
                        </p:sp>
                        <p:sp>
                          <p:nvSpPr>
                            <p:cNvPr id="609" name="Oval 608">
                              <a:extLst>
                                <a:ext uri="{FF2B5EF4-FFF2-40B4-BE49-F238E27FC236}">
                                  <a16:creationId xmlns:a16="http://schemas.microsoft.com/office/drawing/2014/main" id="{E4DF68F2-72E3-45F2-A254-DCD6FCFFEB9B}"/>
                                </a:ext>
                              </a:extLst>
                            </p:cNvPr>
                            <p:cNvSpPr/>
                            <p:nvPr/>
                          </p:nvSpPr>
                          <p:spPr>
                            <a:xfrm>
                              <a:off x="6730877" y="459304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cxnSp>
                          <p:nvCxnSpPr>
                            <p:cNvPr id="610" name="Straight Connector 51">
                              <a:extLst>
                                <a:ext uri="{FF2B5EF4-FFF2-40B4-BE49-F238E27FC236}">
                                  <a16:creationId xmlns:a16="http://schemas.microsoft.com/office/drawing/2014/main" id="{4A104569-FB2F-438F-B89B-F8E9A97B8673}"/>
                                </a:ext>
                              </a:extLst>
                            </p:cNvPr>
                            <p:cNvCxnSpPr>
                              <a:cxnSpLocks noChangeShapeType="1"/>
                            </p:cNvCxnSpPr>
                            <p:nvPr/>
                          </p:nvCxnSpPr>
                          <p:spPr bwMode="auto">
                            <a:xfrm>
                              <a:off x="6764156" y="4626696"/>
                              <a:ext cx="511357" cy="293287"/>
                            </a:xfrm>
                            <a:prstGeom prst="line">
                              <a:avLst/>
                            </a:prstGeom>
                            <a:noFill/>
                            <a:ln w="9525" algn="ctr">
                              <a:solidFill>
                                <a:schemeClr val="tx1"/>
                              </a:solidFill>
                              <a:round/>
                              <a:headEnd/>
                              <a:tailEnd/>
                            </a:ln>
                          </p:spPr>
                        </p:cxnSp>
                        <p:cxnSp>
                          <p:nvCxnSpPr>
                            <p:cNvPr id="611" name="Straight Connector 51">
                              <a:extLst>
                                <a:ext uri="{FF2B5EF4-FFF2-40B4-BE49-F238E27FC236}">
                                  <a16:creationId xmlns:a16="http://schemas.microsoft.com/office/drawing/2014/main" id="{463BD4DD-513F-461B-A967-F0991F87BB01}"/>
                                </a:ext>
                              </a:extLst>
                            </p:cNvPr>
                            <p:cNvCxnSpPr>
                              <a:cxnSpLocks noChangeShapeType="1"/>
                            </p:cNvCxnSpPr>
                            <p:nvPr/>
                          </p:nvCxnSpPr>
                          <p:spPr bwMode="auto">
                            <a:xfrm>
                              <a:off x="6750153" y="4617660"/>
                              <a:ext cx="498847" cy="180933"/>
                            </a:xfrm>
                            <a:prstGeom prst="line">
                              <a:avLst/>
                            </a:prstGeom>
                            <a:noFill/>
                            <a:ln w="9525" algn="ctr">
                              <a:solidFill>
                                <a:schemeClr val="tx1"/>
                              </a:solidFill>
                              <a:round/>
                              <a:headEnd/>
                              <a:tailEnd/>
                            </a:ln>
                          </p:spPr>
                        </p:cxnSp>
                        <p:sp>
                          <p:nvSpPr>
                            <p:cNvPr id="612" name="TextBox 611">
                              <a:extLst>
                                <a:ext uri="{FF2B5EF4-FFF2-40B4-BE49-F238E27FC236}">
                                  <a16:creationId xmlns:a16="http://schemas.microsoft.com/office/drawing/2014/main" id="{0E5CD86E-35CB-46D1-80B8-8F988346AE80}"/>
                                </a:ext>
                              </a:extLst>
                            </p:cNvPr>
                            <p:cNvSpPr txBox="1"/>
                            <p:nvPr/>
                          </p:nvSpPr>
                          <p:spPr>
                            <a:xfrm>
                              <a:off x="7152720" y="4678813"/>
                              <a:ext cx="413896"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MTC</a:t>
                              </a:r>
                            </a:p>
                          </p:txBody>
                        </p:sp>
                        <p:sp>
                          <p:nvSpPr>
                            <p:cNvPr id="613" name="TextBox 612">
                              <a:extLst>
                                <a:ext uri="{FF2B5EF4-FFF2-40B4-BE49-F238E27FC236}">
                                  <a16:creationId xmlns:a16="http://schemas.microsoft.com/office/drawing/2014/main" id="{52940CF6-BF67-4A0C-A98C-A8B19F0C2664}"/>
                                </a:ext>
                              </a:extLst>
                            </p:cNvPr>
                            <p:cNvSpPr txBox="1"/>
                            <p:nvPr/>
                          </p:nvSpPr>
                          <p:spPr>
                            <a:xfrm>
                              <a:off x="7183178" y="4851859"/>
                              <a:ext cx="383438"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USC</a:t>
                              </a:r>
                            </a:p>
                          </p:txBody>
                        </p:sp>
                        <p:sp>
                          <p:nvSpPr>
                            <p:cNvPr id="614" name="Oval 613">
                              <a:extLst>
                                <a:ext uri="{FF2B5EF4-FFF2-40B4-BE49-F238E27FC236}">
                                  <a16:creationId xmlns:a16="http://schemas.microsoft.com/office/drawing/2014/main" id="{3A2086CC-7843-422D-BEAA-8B46FFE3763E}"/>
                                </a:ext>
                              </a:extLst>
                            </p:cNvPr>
                            <p:cNvSpPr/>
                            <p:nvPr/>
                          </p:nvSpPr>
                          <p:spPr>
                            <a:xfrm>
                              <a:off x="6172078" y="4258492"/>
                              <a:ext cx="28575" cy="28575"/>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15" name="TextBox 614">
                              <a:extLst>
                                <a:ext uri="{FF2B5EF4-FFF2-40B4-BE49-F238E27FC236}">
                                  <a16:creationId xmlns:a16="http://schemas.microsoft.com/office/drawing/2014/main" id="{CE96E999-0C98-4CC6-BE10-2FC43100BDE5}"/>
                                </a:ext>
                              </a:extLst>
                            </p:cNvPr>
                            <p:cNvSpPr txBox="1"/>
                            <p:nvPr/>
                          </p:nvSpPr>
                          <p:spPr>
                            <a:xfrm>
                              <a:off x="6096228" y="4228934"/>
                              <a:ext cx="401072"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UTK</a:t>
                              </a:r>
                            </a:p>
                          </p:txBody>
                        </p:sp>
                        <p:sp>
                          <p:nvSpPr>
                            <p:cNvPr id="616" name="TextBox 615">
                              <a:extLst>
                                <a:ext uri="{FF2B5EF4-FFF2-40B4-BE49-F238E27FC236}">
                                  <a16:creationId xmlns:a16="http://schemas.microsoft.com/office/drawing/2014/main" id="{A543B59C-C245-43F1-B3C6-E18386C4D29F}"/>
                                </a:ext>
                              </a:extLst>
                            </p:cNvPr>
                            <p:cNvSpPr txBox="1"/>
                            <p:nvPr/>
                          </p:nvSpPr>
                          <p:spPr>
                            <a:xfrm>
                              <a:off x="3403449" y="5343753"/>
                              <a:ext cx="699230"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UT, Austin</a:t>
                              </a:r>
                            </a:p>
                          </p:txBody>
                        </p:sp>
                        <p:sp>
                          <p:nvSpPr>
                            <p:cNvPr id="617" name="Oval 616">
                              <a:extLst>
                                <a:ext uri="{FF2B5EF4-FFF2-40B4-BE49-F238E27FC236}">
                                  <a16:creationId xmlns:a16="http://schemas.microsoft.com/office/drawing/2014/main" id="{E0105AA7-CA0B-4AD5-9E04-FD85DA91A20B}"/>
                                </a:ext>
                              </a:extLst>
                            </p:cNvPr>
                            <p:cNvSpPr/>
                            <p:nvPr/>
                          </p:nvSpPr>
                          <p:spPr>
                            <a:xfrm>
                              <a:off x="4419477" y="534996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18" name="TextBox 617">
                              <a:extLst>
                                <a:ext uri="{FF2B5EF4-FFF2-40B4-BE49-F238E27FC236}">
                                  <a16:creationId xmlns:a16="http://schemas.microsoft.com/office/drawing/2014/main" id="{D8EE2DFB-AF74-47D6-9CB1-00F67FDBB256}"/>
                                </a:ext>
                              </a:extLst>
                            </p:cNvPr>
                            <p:cNvSpPr txBox="1"/>
                            <p:nvPr/>
                          </p:nvSpPr>
                          <p:spPr>
                            <a:xfrm>
                              <a:off x="4411620" y="5227779"/>
                              <a:ext cx="495649"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TAMU</a:t>
                              </a:r>
                            </a:p>
                          </p:txBody>
                        </p:sp>
                        <p:sp>
                          <p:nvSpPr>
                            <p:cNvPr id="619" name="Oval 618">
                              <a:extLst>
                                <a:ext uri="{FF2B5EF4-FFF2-40B4-BE49-F238E27FC236}">
                                  <a16:creationId xmlns:a16="http://schemas.microsoft.com/office/drawing/2014/main" id="{30D606C7-51A3-4C3D-A9B2-8118C18C37B9}"/>
                                </a:ext>
                              </a:extLst>
                            </p:cNvPr>
                            <p:cNvSpPr/>
                            <p:nvPr/>
                          </p:nvSpPr>
                          <p:spPr>
                            <a:xfrm>
                              <a:off x="4602357" y="559380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20" name="TextBox 619">
                              <a:extLst>
                                <a:ext uri="{FF2B5EF4-FFF2-40B4-BE49-F238E27FC236}">
                                  <a16:creationId xmlns:a16="http://schemas.microsoft.com/office/drawing/2014/main" id="{BE5593E9-D29F-492E-AB5E-0D7AE49CE85E}"/>
                                </a:ext>
                              </a:extLst>
                            </p:cNvPr>
                            <p:cNvSpPr txBox="1"/>
                            <p:nvPr/>
                          </p:nvSpPr>
                          <p:spPr>
                            <a:xfrm>
                              <a:off x="4554628" y="5432118"/>
                              <a:ext cx="338554"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UH</a:t>
                              </a:r>
                            </a:p>
                          </p:txBody>
                        </p:sp>
                        <p:sp>
                          <p:nvSpPr>
                            <p:cNvPr id="621" name="TextBox 620">
                              <a:extLst>
                                <a:ext uri="{FF2B5EF4-FFF2-40B4-BE49-F238E27FC236}">
                                  <a16:creationId xmlns:a16="http://schemas.microsoft.com/office/drawing/2014/main" id="{6B81F2BF-13B6-44F6-A654-1CF846BA0AC3}"/>
                                </a:ext>
                              </a:extLst>
                            </p:cNvPr>
                            <p:cNvSpPr txBox="1"/>
                            <p:nvPr/>
                          </p:nvSpPr>
                          <p:spPr>
                            <a:xfrm>
                              <a:off x="4290134" y="4808644"/>
                              <a:ext cx="681597"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UT, Dallas</a:t>
                              </a:r>
                            </a:p>
                          </p:txBody>
                        </p:sp>
                        <p:sp>
                          <p:nvSpPr>
                            <p:cNvPr id="622" name="Oval 621">
                              <a:extLst>
                                <a:ext uri="{FF2B5EF4-FFF2-40B4-BE49-F238E27FC236}">
                                  <a16:creationId xmlns:a16="http://schemas.microsoft.com/office/drawing/2014/main" id="{772CD926-461D-4093-8814-F1739D3C802A}"/>
                                </a:ext>
                              </a:extLst>
                            </p:cNvPr>
                            <p:cNvSpPr/>
                            <p:nvPr/>
                          </p:nvSpPr>
                          <p:spPr>
                            <a:xfrm>
                              <a:off x="4226705" y="5078824"/>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23" name="TextBox 622">
                              <a:extLst>
                                <a:ext uri="{FF2B5EF4-FFF2-40B4-BE49-F238E27FC236}">
                                  <a16:creationId xmlns:a16="http://schemas.microsoft.com/office/drawing/2014/main" id="{4CB6A37B-4F3F-41F8-8CCD-E33D8A318F1B}"/>
                                </a:ext>
                              </a:extLst>
                            </p:cNvPr>
                            <p:cNvSpPr txBox="1"/>
                            <p:nvPr/>
                          </p:nvSpPr>
                          <p:spPr>
                            <a:xfrm>
                              <a:off x="4189505" y="5044968"/>
                              <a:ext cx="848309"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UT, Arlington</a:t>
                              </a:r>
                            </a:p>
                          </p:txBody>
                        </p:sp>
                        <p:sp>
                          <p:nvSpPr>
                            <p:cNvPr id="624" name="Oval 623">
                              <a:extLst>
                                <a:ext uri="{FF2B5EF4-FFF2-40B4-BE49-F238E27FC236}">
                                  <a16:creationId xmlns:a16="http://schemas.microsoft.com/office/drawing/2014/main" id="{D6DF6B87-E653-4EEF-8517-9087E4588CDC}"/>
                                </a:ext>
                              </a:extLst>
                            </p:cNvPr>
                            <p:cNvSpPr/>
                            <p:nvPr/>
                          </p:nvSpPr>
                          <p:spPr>
                            <a:xfrm>
                              <a:off x="2275717" y="3010128"/>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25" name="TextBox 624">
                              <a:extLst>
                                <a:ext uri="{FF2B5EF4-FFF2-40B4-BE49-F238E27FC236}">
                                  <a16:creationId xmlns:a16="http://schemas.microsoft.com/office/drawing/2014/main" id="{2682CBDE-E8E1-4A80-AD61-D9E02ACCF85F}"/>
                                </a:ext>
                              </a:extLst>
                            </p:cNvPr>
                            <p:cNvSpPr txBox="1"/>
                            <p:nvPr/>
                          </p:nvSpPr>
                          <p:spPr>
                            <a:xfrm>
                              <a:off x="1976378" y="2848854"/>
                              <a:ext cx="393056"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USU</a:t>
                              </a:r>
                            </a:p>
                          </p:txBody>
                        </p:sp>
                        <p:sp>
                          <p:nvSpPr>
                            <p:cNvPr id="626" name="Oval 625">
                              <a:extLst>
                                <a:ext uri="{FF2B5EF4-FFF2-40B4-BE49-F238E27FC236}">
                                  <a16:creationId xmlns:a16="http://schemas.microsoft.com/office/drawing/2014/main" id="{0DE4C864-4087-4C4E-BAA8-B6772B673280}"/>
                                </a:ext>
                              </a:extLst>
                            </p:cNvPr>
                            <p:cNvSpPr/>
                            <p:nvPr/>
                          </p:nvSpPr>
                          <p:spPr>
                            <a:xfrm>
                              <a:off x="2308073" y="3191103"/>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27" name="TextBox 626">
                              <a:extLst>
                                <a:ext uri="{FF2B5EF4-FFF2-40B4-BE49-F238E27FC236}">
                                  <a16:creationId xmlns:a16="http://schemas.microsoft.com/office/drawing/2014/main" id="{3D24428B-4B62-4645-96ED-6A0754532472}"/>
                                </a:ext>
                              </a:extLst>
                            </p:cNvPr>
                            <p:cNvSpPr txBox="1"/>
                            <p:nvPr/>
                          </p:nvSpPr>
                          <p:spPr>
                            <a:xfrm>
                              <a:off x="2283039" y="3089240"/>
                              <a:ext cx="335348"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UU</a:t>
                              </a:r>
                            </a:p>
                          </p:txBody>
                        </p:sp>
                        <p:sp>
                          <p:nvSpPr>
                            <p:cNvPr id="628" name="Oval 627">
                              <a:extLst>
                                <a:ext uri="{FF2B5EF4-FFF2-40B4-BE49-F238E27FC236}">
                                  <a16:creationId xmlns:a16="http://schemas.microsoft.com/office/drawing/2014/main" id="{8CE6CC4A-BE2D-4258-B70C-B42124DB3D2B}"/>
                                </a:ext>
                              </a:extLst>
                            </p:cNvPr>
                            <p:cNvSpPr/>
                            <p:nvPr/>
                          </p:nvSpPr>
                          <p:spPr>
                            <a:xfrm>
                              <a:off x="6781677" y="3887651"/>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29" name="TextBox 628">
                              <a:extLst>
                                <a:ext uri="{FF2B5EF4-FFF2-40B4-BE49-F238E27FC236}">
                                  <a16:creationId xmlns:a16="http://schemas.microsoft.com/office/drawing/2014/main" id="{E32A2A1E-570D-4BEB-A9EC-A1E06BD11F3D}"/>
                                </a:ext>
                              </a:extLst>
                            </p:cNvPr>
                            <p:cNvSpPr txBox="1"/>
                            <p:nvPr/>
                          </p:nvSpPr>
                          <p:spPr>
                            <a:xfrm>
                              <a:off x="6539844" y="3850515"/>
                              <a:ext cx="322524"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VT</a:t>
                              </a:r>
                            </a:p>
                          </p:txBody>
                        </p:sp>
                        <p:sp>
                          <p:nvSpPr>
                            <p:cNvPr id="630" name="Oval 629">
                              <a:extLst>
                                <a:ext uri="{FF2B5EF4-FFF2-40B4-BE49-F238E27FC236}">
                                  <a16:creationId xmlns:a16="http://schemas.microsoft.com/office/drawing/2014/main" id="{1ECB72BE-FE35-42F4-8AF7-E0B5E7A731D6}"/>
                                </a:ext>
                              </a:extLst>
                            </p:cNvPr>
                            <p:cNvSpPr/>
                            <p:nvPr/>
                          </p:nvSpPr>
                          <p:spPr>
                            <a:xfrm>
                              <a:off x="1828677" y="171268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31" name="TextBox 630">
                              <a:extLst>
                                <a:ext uri="{FF2B5EF4-FFF2-40B4-BE49-F238E27FC236}">
                                  <a16:creationId xmlns:a16="http://schemas.microsoft.com/office/drawing/2014/main" id="{873B01A4-5514-4580-8A21-9E00D0F554FC}"/>
                                </a:ext>
                              </a:extLst>
                            </p:cNvPr>
                            <p:cNvSpPr txBox="1"/>
                            <p:nvPr/>
                          </p:nvSpPr>
                          <p:spPr>
                            <a:xfrm>
                              <a:off x="1532956" y="1533510"/>
                              <a:ext cx="423514"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WSU</a:t>
                              </a:r>
                            </a:p>
                          </p:txBody>
                        </p:sp>
                        <p:sp>
                          <p:nvSpPr>
                            <p:cNvPr id="632" name="Oval 631">
                              <a:extLst>
                                <a:ext uri="{FF2B5EF4-FFF2-40B4-BE49-F238E27FC236}">
                                  <a16:creationId xmlns:a16="http://schemas.microsoft.com/office/drawing/2014/main" id="{C40106CC-1A38-4F68-BE3D-1ACD4D7A78B3}"/>
                                </a:ext>
                              </a:extLst>
                            </p:cNvPr>
                            <p:cNvSpPr/>
                            <p:nvPr/>
                          </p:nvSpPr>
                          <p:spPr>
                            <a:xfrm>
                              <a:off x="1625477" y="183460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33" name="TextBox 632">
                              <a:extLst>
                                <a:ext uri="{FF2B5EF4-FFF2-40B4-BE49-F238E27FC236}">
                                  <a16:creationId xmlns:a16="http://schemas.microsoft.com/office/drawing/2014/main" id="{29A4C724-A8E2-4778-B7DB-C9FDD2331713}"/>
                                </a:ext>
                              </a:extLst>
                            </p:cNvPr>
                            <p:cNvSpPr txBox="1"/>
                            <p:nvPr/>
                          </p:nvSpPr>
                          <p:spPr>
                            <a:xfrm>
                              <a:off x="1596881" y="1720311"/>
                              <a:ext cx="386644"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CBC</a:t>
                              </a:r>
                            </a:p>
                          </p:txBody>
                        </p:sp>
                        <p:sp>
                          <p:nvSpPr>
                            <p:cNvPr id="634" name="Oval 633">
                              <a:extLst>
                                <a:ext uri="{FF2B5EF4-FFF2-40B4-BE49-F238E27FC236}">
                                  <a16:creationId xmlns:a16="http://schemas.microsoft.com/office/drawing/2014/main" id="{47F55D7E-C100-42BA-839A-9A69F35B62D5}"/>
                                </a:ext>
                              </a:extLst>
                            </p:cNvPr>
                            <p:cNvSpPr/>
                            <p:nvPr/>
                          </p:nvSpPr>
                          <p:spPr>
                            <a:xfrm>
                              <a:off x="5491357" y="279980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35" name="TextBox 634">
                              <a:extLst>
                                <a:ext uri="{FF2B5EF4-FFF2-40B4-BE49-F238E27FC236}">
                                  <a16:creationId xmlns:a16="http://schemas.microsoft.com/office/drawing/2014/main" id="{748BE2A9-A3E4-43EF-8DE8-03499CBB0282}"/>
                                </a:ext>
                              </a:extLst>
                            </p:cNvPr>
                            <p:cNvSpPr txBox="1"/>
                            <p:nvPr/>
                          </p:nvSpPr>
                          <p:spPr>
                            <a:xfrm>
                              <a:off x="5280643" y="2600348"/>
                              <a:ext cx="381836"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LTC</a:t>
                              </a:r>
                            </a:p>
                          </p:txBody>
                        </p:sp>
                        <p:sp>
                          <p:nvSpPr>
                            <p:cNvPr id="636" name="Oval 635">
                              <a:extLst>
                                <a:ext uri="{FF2B5EF4-FFF2-40B4-BE49-F238E27FC236}">
                                  <a16:creationId xmlns:a16="http://schemas.microsoft.com/office/drawing/2014/main" id="{3B5838EE-4FDA-4284-BAF6-8AF3A7D2311E}"/>
                                </a:ext>
                              </a:extLst>
                            </p:cNvPr>
                            <p:cNvSpPr/>
                            <p:nvPr/>
                          </p:nvSpPr>
                          <p:spPr>
                            <a:xfrm>
                              <a:off x="5359277" y="287092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37" name="TextBox 636">
                              <a:extLst>
                                <a:ext uri="{FF2B5EF4-FFF2-40B4-BE49-F238E27FC236}">
                                  <a16:creationId xmlns:a16="http://schemas.microsoft.com/office/drawing/2014/main" id="{29C59104-2A5E-4F84-AAC0-2063C7EAEE6F}"/>
                                </a:ext>
                              </a:extLst>
                            </p:cNvPr>
                            <p:cNvSpPr txBox="1"/>
                            <p:nvPr/>
                          </p:nvSpPr>
                          <p:spPr>
                            <a:xfrm>
                              <a:off x="4648099" y="2681520"/>
                              <a:ext cx="825867"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UW-Madison</a:t>
                              </a:r>
                            </a:p>
                          </p:txBody>
                        </p:sp>
                        <p:sp>
                          <p:nvSpPr>
                            <p:cNvPr id="638" name="Oval 637">
                              <a:extLst>
                                <a:ext uri="{FF2B5EF4-FFF2-40B4-BE49-F238E27FC236}">
                                  <a16:creationId xmlns:a16="http://schemas.microsoft.com/office/drawing/2014/main" id="{DC52579A-F61A-4F76-A36D-7201EF5E9CC1}"/>
                                </a:ext>
                              </a:extLst>
                            </p:cNvPr>
                            <p:cNvSpPr/>
                            <p:nvPr/>
                          </p:nvSpPr>
                          <p:spPr>
                            <a:xfrm>
                              <a:off x="4348358" y="269820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39" name="TextBox 638">
                              <a:extLst>
                                <a:ext uri="{FF2B5EF4-FFF2-40B4-BE49-F238E27FC236}">
                                  <a16:creationId xmlns:a16="http://schemas.microsoft.com/office/drawing/2014/main" id="{508D166D-C5AE-4BA7-BBC0-6B986F2AE93E}"/>
                                </a:ext>
                              </a:extLst>
                            </p:cNvPr>
                            <p:cNvSpPr txBox="1"/>
                            <p:nvPr/>
                          </p:nvSpPr>
                          <p:spPr>
                            <a:xfrm>
                              <a:off x="3992803" y="2534216"/>
                              <a:ext cx="452368"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SDSU</a:t>
                              </a:r>
                            </a:p>
                          </p:txBody>
                        </p:sp>
                        <p:sp>
                          <p:nvSpPr>
                            <p:cNvPr id="640" name="Oval 639">
                              <a:extLst>
                                <a:ext uri="{FF2B5EF4-FFF2-40B4-BE49-F238E27FC236}">
                                  <a16:creationId xmlns:a16="http://schemas.microsoft.com/office/drawing/2014/main" id="{4C75FFE1-1D61-4369-A4F0-1E1BF3E6BA2D}"/>
                                </a:ext>
                              </a:extLst>
                            </p:cNvPr>
                            <p:cNvSpPr/>
                            <p:nvPr/>
                          </p:nvSpPr>
                          <p:spPr>
                            <a:xfrm>
                              <a:off x="6378325" y="3100536"/>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41" name="Oval 640">
                              <a:extLst>
                                <a:ext uri="{FF2B5EF4-FFF2-40B4-BE49-F238E27FC236}">
                                  <a16:creationId xmlns:a16="http://schemas.microsoft.com/office/drawing/2014/main" id="{E4E52E0B-10D9-4D00-8D2B-DB56C5D764D7}"/>
                                </a:ext>
                              </a:extLst>
                            </p:cNvPr>
                            <p:cNvSpPr/>
                            <p:nvPr/>
                          </p:nvSpPr>
                          <p:spPr>
                            <a:xfrm>
                              <a:off x="6969637" y="265248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42" name="TextBox 641">
                              <a:extLst>
                                <a:ext uri="{FF2B5EF4-FFF2-40B4-BE49-F238E27FC236}">
                                  <a16:creationId xmlns:a16="http://schemas.microsoft.com/office/drawing/2014/main" id="{426372FF-F5C7-4621-9034-9F5D69B29351}"/>
                                </a:ext>
                              </a:extLst>
                            </p:cNvPr>
                            <p:cNvSpPr txBox="1"/>
                            <p:nvPr/>
                          </p:nvSpPr>
                          <p:spPr>
                            <a:xfrm>
                              <a:off x="6382082" y="2499338"/>
                              <a:ext cx="681597"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Rochester</a:t>
                              </a:r>
                            </a:p>
                          </p:txBody>
                        </p:sp>
                        <p:sp>
                          <p:nvSpPr>
                            <p:cNvPr id="643" name="Oval 642">
                              <a:extLst>
                                <a:ext uri="{FF2B5EF4-FFF2-40B4-BE49-F238E27FC236}">
                                  <a16:creationId xmlns:a16="http://schemas.microsoft.com/office/drawing/2014/main" id="{46DD8E2E-C583-4940-BBCB-08E31D67326B}"/>
                                </a:ext>
                              </a:extLst>
                            </p:cNvPr>
                            <p:cNvSpPr/>
                            <p:nvPr/>
                          </p:nvSpPr>
                          <p:spPr>
                            <a:xfrm>
                              <a:off x="7571617" y="239721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44" name="TextBox 643">
                              <a:extLst>
                                <a:ext uri="{FF2B5EF4-FFF2-40B4-BE49-F238E27FC236}">
                                  <a16:creationId xmlns:a16="http://schemas.microsoft.com/office/drawing/2014/main" id="{C87D6FDB-0393-4C74-BD5A-35C07A808CFF}"/>
                                </a:ext>
                              </a:extLst>
                            </p:cNvPr>
                            <p:cNvSpPr txBox="1"/>
                            <p:nvPr/>
                          </p:nvSpPr>
                          <p:spPr>
                            <a:xfrm>
                              <a:off x="6953583" y="2219093"/>
                              <a:ext cx="728084"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Dartmouth</a:t>
                              </a:r>
                            </a:p>
                          </p:txBody>
                        </p:sp>
                        <p:sp>
                          <p:nvSpPr>
                            <p:cNvPr id="645" name="Oval 644">
                              <a:extLst>
                                <a:ext uri="{FF2B5EF4-FFF2-40B4-BE49-F238E27FC236}">
                                  <a16:creationId xmlns:a16="http://schemas.microsoft.com/office/drawing/2014/main" id="{F3172231-A985-4444-B9A9-2E9184818D10}"/>
                                </a:ext>
                              </a:extLst>
                            </p:cNvPr>
                            <p:cNvSpPr/>
                            <p:nvPr/>
                          </p:nvSpPr>
                          <p:spPr>
                            <a:xfrm>
                              <a:off x="3552067" y="525344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46" name="TextBox 645">
                              <a:extLst>
                                <a:ext uri="{FF2B5EF4-FFF2-40B4-BE49-F238E27FC236}">
                                  <a16:creationId xmlns:a16="http://schemas.microsoft.com/office/drawing/2014/main" id="{F11D9844-944C-4220-A740-6A301DFB68F1}"/>
                                </a:ext>
                              </a:extLst>
                            </p:cNvPr>
                            <p:cNvSpPr txBox="1"/>
                            <p:nvPr/>
                          </p:nvSpPr>
                          <p:spPr>
                            <a:xfrm>
                              <a:off x="3183843" y="5081581"/>
                              <a:ext cx="465192"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UTPB</a:t>
                              </a:r>
                            </a:p>
                          </p:txBody>
                        </p:sp>
                        <p:sp>
                          <p:nvSpPr>
                            <p:cNvPr id="647" name="Oval 646">
                              <a:extLst>
                                <a:ext uri="{FF2B5EF4-FFF2-40B4-BE49-F238E27FC236}">
                                  <a16:creationId xmlns:a16="http://schemas.microsoft.com/office/drawing/2014/main" id="{7EA6E6DE-6482-4618-AD91-08EA07A13D4F}"/>
                                </a:ext>
                              </a:extLst>
                            </p:cNvPr>
                            <p:cNvSpPr/>
                            <p:nvPr/>
                          </p:nvSpPr>
                          <p:spPr>
                            <a:xfrm>
                              <a:off x="5810128" y="4252142"/>
                              <a:ext cx="28575" cy="28575"/>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48" name="TextBox 647">
                              <a:extLst>
                                <a:ext uri="{FF2B5EF4-FFF2-40B4-BE49-F238E27FC236}">
                                  <a16:creationId xmlns:a16="http://schemas.microsoft.com/office/drawing/2014/main" id="{69204E5E-4EF2-4E86-BAE8-F195A32A41B9}"/>
                                </a:ext>
                              </a:extLst>
                            </p:cNvPr>
                            <p:cNvSpPr txBox="1"/>
                            <p:nvPr/>
                          </p:nvSpPr>
                          <p:spPr>
                            <a:xfrm>
                              <a:off x="5554033" y="4163544"/>
                              <a:ext cx="328936"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VU</a:t>
                              </a:r>
                            </a:p>
                          </p:txBody>
                        </p:sp>
                        <p:sp>
                          <p:nvSpPr>
                            <p:cNvPr id="649" name="Oval 648">
                              <a:extLst>
                                <a:ext uri="{FF2B5EF4-FFF2-40B4-BE49-F238E27FC236}">
                                  <a16:creationId xmlns:a16="http://schemas.microsoft.com/office/drawing/2014/main" id="{444B8025-31B7-4414-AB71-C9671F16F5EA}"/>
                                </a:ext>
                              </a:extLst>
                            </p:cNvPr>
                            <p:cNvSpPr/>
                            <p:nvPr/>
                          </p:nvSpPr>
                          <p:spPr>
                            <a:xfrm>
                              <a:off x="4286489" y="5013556"/>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50" name="Oval 649">
                              <a:extLst>
                                <a:ext uri="{FF2B5EF4-FFF2-40B4-BE49-F238E27FC236}">
                                  <a16:creationId xmlns:a16="http://schemas.microsoft.com/office/drawing/2014/main" id="{6EDF14F3-2DBF-4F0F-971D-B85C53991BB1}"/>
                                </a:ext>
                              </a:extLst>
                            </p:cNvPr>
                            <p:cNvSpPr/>
                            <p:nvPr/>
                          </p:nvSpPr>
                          <p:spPr>
                            <a:xfrm>
                              <a:off x="6603848" y="4638903"/>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51" name="TextBox 650">
                              <a:extLst>
                                <a:ext uri="{FF2B5EF4-FFF2-40B4-BE49-F238E27FC236}">
                                  <a16:creationId xmlns:a16="http://schemas.microsoft.com/office/drawing/2014/main" id="{96787B39-34C9-41EF-A0D7-B03F3F1CBA37}"/>
                                </a:ext>
                              </a:extLst>
                            </p:cNvPr>
                            <p:cNvSpPr txBox="1"/>
                            <p:nvPr/>
                          </p:nvSpPr>
                          <p:spPr>
                            <a:xfrm>
                              <a:off x="6397237" y="4474003"/>
                              <a:ext cx="391454"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ATC</a:t>
                              </a:r>
                            </a:p>
                          </p:txBody>
                        </p:sp>
                        <p:sp>
                          <p:nvSpPr>
                            <p:cNvPr id="652" name="Oval 651">
                              <a:extLst>
                                <a:ext uri="{FF2B5EF4-FFF2-40B4-BE49-F238E27FC236}">
                                  <a16:creationId xmlns:a16="http://schemas.microsoft.com/office/drawing/2014/main" id="{9D2436AE-6BA8-4094-9E75-0D8D37401D0E}"/>
                                </a:ext>
                              </a:extLst>
                            </p:cNvPr>
                            <p:cNvSpPr/>
                            <p:nvPr/>
                          </p:nvSpPr>
                          <p:spPr>
                            <a:xfrm>
                              <a:off x="4822674" y="3114903"/>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53" name="TextBox 652">
                              <a:extLst>
                                <a:ext uri="{FF2B5EF4-FFF2-40B4-BE49-F238E27FC236}">
                                  <a16:creationId xmlns:a16="http://schemas.microsoft.com/office/drawing/2014/main" id="{70742B01-DBF5-49F8-B035-8F0E4ADFC616}"/>
                                </a:ext>
                              </a:extLst>
                            </p:cNvPr>
                            <p:cNvSpPr txBox="1"/>
                            <p:nvPr/>
                          </p:nvSpPr>
                          <p:spPr>
                            <a:xfrm>
                              <a:off x="4541778" y="2975814"/>
                              <a:ext cx="354584"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ISU</a:t>
                              </a:r>
                            </a:p>
                          </p:txBody>
                        </p:sp>
                        <p:sp>
                          <p:nvSpPr>
                            <p:cNvPr id="654" name="Oval 653">
                              <a:extLst>
                                <a:ext uri="{FF2B5EF4-FFF2-40B4-BE49-F238E27FC236}">
                                  <a16:creationId xmlns:a16="http://schemas.microsoft.com/office/drawing/2014/main" id="{AF91E1B6-E7DA-4225-A287-CA6084A9583E}"/>
                                </a:ext>
                              </a:extLst>
                            </p:cNvPr>
                            <p:cNvSpPr/>
                            <p:nvPr/>
                          </p:nvSpPr>
                          <p:spPr>
                            <a:xfrm>
                              <a:off x="5584673" y="3086328"/>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55" name="TextBox 654">
                              <a:extLst>
                                <a:ext uri="{FF2B5EF4-FFF2-40B4-BE49-F238E27FC236}">
                                  <a16:creationId xmlns:a16="http://schemas.microsoft.com/office/drawing/2014/main" id="{94E8D54F-7248-41D2-9F85-9A335E55B23C}"/>
                                </a:ext>
                              </a:extLst>
                            </p:cNvPr>
                            <p:cNvSpPr txBox="1"/>
                            <p:nvPr/>
                          </p:nvSpPr>
                          <p:spPr>
                            <a:xfrm>
                              <a:off x="5542733" y="2969281"/>
                              <a:ext cx="647934"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err="1">
                                  <a:ln>
                                    <a:noFill/>
                                  </a:ln>
                                  <a:solidFill>
                                    <a:srgbClr val="000000"/>
                                  </a:solidFill>
                                  <a:effectLst/>
                                  <a:uLnTx/>
                                  <a:uFillTx/>
                                  <a:latin typeface="Cambria" pitchFamily="18" charset="0"/>
                                  <a:ea typeface="+mn-ea"/>
                                  <a:cs typeface="+mn-cs"/>
                                </a:rPr>
                                <a:t>UChicago</a:t>
                              </a:r>
                              <a:endParaRPr kumimoji="0" lang="en-US" sz="900" b="0" i="0" u="none" strike="noStrike" kern="1200" cap="none" spc="0" normalizeH="0" baseline="0" noProof="0">
                                <a:ln>
                                  <a:noFill/>
                                </a:ln>
                                <a:solidFill>
                                  <a:srgbClr val="000000"/>
                                </a:solidFill>
                                <a:effectLst/>
                                <a:uLnTx/>
                                <a:uFillTx/>
                                <a:latin typeface="Cambria" pitchFamily="18" charset="0"/>
                                <a:ea typeface="+mn-ea"/>
                                <a:cs typeface="+mn-cs"/>
                              </a:endParaRPr>
                            </a:p>
                          </p:txBody>
                        </p:sp>
                        <p:sp>
                          <p:nvSpPr>
                            <p:cNvPr id="656" name="Oval 655">
                              <a:extLst>
                                <a:ext uri="{FF2B5EF4-FFF2-40B4-BE49-F238E27FC236}">
                                  <a16:creationId xmlns:a16="http://schemas.microsoft.com/office/drawing/2014/main" id="{39DA4D67-4F7A-48A9-92C9-FBE6DF268881}"/>
                                </a:ext>
                              </a:extLst>
                            </p:cNvPr>
                            <p:cNvSpPr/>
                            <p:nvPr/>
                          </p:nvSpPr>
                          <p:spPr>
                            <a:xfrm>
                              <a:off x="5584673" y="3038703"/>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57" name="TextBox 656">
                              <a:extLst>
                                <a:ext uri="{FF2B5EF4-FFF2-40B4-BE49-F238E27FC236}">
                                  <a16:creationId xmlns:a16="http://schemas.microsoft.com/office/drawing/2014/main" id="{84D399B9-564D-40A8-B145-D0E38BE8E4F4}"/>
                                </a:ext>
                              </a:extLst>
                            </p:cNvPr>
                            <p:cNvSpPr txBox="1"/>
                            <p:nvPr/>
                          </p:nvSpPr>
                          <p:spPr>
                            <a:xfrm>
                              <a:off x="5502657" y="2860398"/>
                              <a:ext cx="362600"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UIC</a:t>
                              </a:r>
                            </a:p>
                          </p:txBody>
                        </p:sp>
                        <p:sp>
                          <p:nvSpPr>
                            <p:cNvPr id="658" name="Oval 657">
                              <a:extLst>
                                <a:ext uri="{FF2B5EF4-FFF2-40B4-BE49-F238E27FC236}">
                                  <a16:creationId xmlns:a16="http://schemas.microsoft.com/office/drawing/2014/main" id="{EF87CC2E-5076-4024-8375-C13B6A2E3DF5}"/>
                                </a:ext>
                              </a:extLst>
                            </p:cNvPr>
                            <p:cNvSpPr/>
                            <p:nvPr/>
                          </p:nvSpPr>
                          <p:spPr>
                            <a:xfrm>
                              <a:off x="4255280" y="4906591"/>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59" name="TextBox 658">
                              <a:extLst>
                                <a:ext uri="{FF2B5EF4-FFF2-40B4-BE49-F238E27FC236}">
                                  <a16:creationId xmlns:a16="http://schemas.microsoft.com/office/drawing/2014/main" id="{B034EB38-6778-4C07-88F9-8B7008CFF9AD}"/>
                                </a:ext>
                              </a:extLst>
                            </p:cNvPr>
                            <p:cNvSpPr txBox="1"/>
                            <p:nvPr/>
                          </p:nvSpPr>
                          <p:spPr>
                            <a:xfrm>
                              <a:off x="4022145" y="4719914"/>
                              <a:ext cx="407484"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UNT</a:t>
                              </a:r>
                            </a:p>
                          </p:txBody>
                        </p:sp>
                        <p:sp>
                          <p:nvSpPr>
                            <p:cNvPr id="660" name="TextBox 659">
                              <a:extLst>
                                <a:ext uri="{FF2B5EF4-FFF2-40B4-BE49-F238E27FC236}">
                                  <a16:creationId xmlns:a16="http://schemas.microsoft.com/office/drawing/2014/main" id="{0F75CFCF-11FB-4A6F-AAD2-6AA97FF756A2}"/>
                                </a:ext>
                              </a:extLst>
                            </p:cNvPr>
                            <p:cNvSpPr txBox="1"/>
                            <p:nvPr/>
                          </p:nvSpPr>
                          <p:spPr>
                            <a:xfrm>
                              <a:off x="8053577" y="2340203"/>
                              <a:ext cx="481222" cy="230832"/>
                            </a:xfrm>
                            <a:prstGeom prst="rect">
                              <a:avLst/>
                            </a:prstGeom>
                            <a:noFill/>
                          </p:spPr>
                          <p:txBody>
                            <a:bodyPr wrap="none" rtlCol="0" anchor="ctr" anchorCtr="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WHOI</a:t>
                              </a:r>
                            </a:p>
                          </p:txBody>
                        </p:sp>
                        <p:sp>
                          <p:nvSpPr>
                            <p:cNvPr id="661" name="Oval 660">
                              <a:extLst>
                                <a:ext uri="{FF2B5EF4-FFF2-40B4-BE49-F238E27FC236}">
                                  <a16:creationId xmlns:a16="http://schemas.microsoft.com/office/drawing/2014/main" id="{77E12D74-6656-4AEF-942A-77EC9C385BBC}"/>
                                </a:ext>
                              </a:extLst>
                            </p:cNvPr>
                            <p:cNvSpPr/>
                            <p:nvPr/>
                          </p:nvSpPr>
                          <p:spPr>
                            <a:xfrm>
                              <a:off x="7091557" y="2657703"/>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62" name="Oval 661">
                              <a:extLst>
                                <a:ext uri="{FF2B5EF4-FFF2-40B4-BE49-F238E27FC236}">
                                  <a16:creationId xmlns:a16="http://schemas.microsoft.com/office/drawing/2014/main" id="{6EE6212C-0D5D-4549-8E23-EB5E3FE0FBD6}"/>
                                </a:ext>
                              </a:extLst>
                            </p:cNvPr>
                            <p:cNvSpPr/>
                            <p:nvPr/>
                          </p:nvSpPr>
                          <p:spPr>
                            <a:xfrm>
                              <a:off x="7365848" y="3114903"/>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63" name="TextBox 662">
                              <a:extLst>
                                <a:ext uri="{FF2B5EF4-FFF2-40B4-BE49-F238E27FC236}">
                                  <a16:creationId xmlns:a16="http://schemas.microsoft.com/office/drawing/2014/main" id="{5DC31A4F-9E7C-4849-9A14-5C390A15CA34}"/>
                                </a:ext>
                              </a:extLst>
                            </p:cNvPr>
                            <p:cNvSpPr txBox="1"/>
                            <p:nvPr/>
                          </p:nvSpPr>
                          <p:spPr>
                            <a:xfrm>
                              <a:off x="7246699" y="3108269"/>
                              <a:ext cx="452368"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Cambria" pitchFamily="18" charset="0"/>
                                  <a:ea typeface="+mn-ea"/>
                                  <a:cs typeface="+mn-cs"/>
                                </a:rPr>
                                <a:t>TESU</a:t>
                              </a:r>
                            </a:p>
                          </p:txBody>
                        </p:sp>
                        <p:sp>
                          <p:nvSpPr>
                            <p:cNvPr id="664" name="TextBox 663">
                              <a:extLst>
                                <a:ext uri="{FF2B5EF4-FFF2-40B4-BE49-F238E27FC236}">
                                  <a16:creationId xmlns:a16="http://schemas.microsoft.com/office/drawing/2014/main" id="{1BFBD4BA-ED70-475C-9CAC-3444FEFF233C}"/>
                                </a:ext>
                              </a:extLst>
                            </p:cNvPr>
                            <p:cNvSpPr txBox="1"/>
                            <p:nvPr/>
                          </p:nvSpPr>
                          <p:spPr>
                            <a:xfrm>
                              <a:off x="4035382" y="4880174"/>
                              <a:ext cx="336952"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UD</a:t>
                              </a:r>
                            </a:p>
                          </p:txBody>
                        </p:sp>
                        <p:sp>
                          <p:nvSpPr>
                            <p:cNvPr id="665" name="Oval 664">
                              <a:extLst>
                                <a:ext uri="{FF2B5EF4-FFF2-40B4-BE49-F238E27FC236}">
                                  <a16:creationId xmlns:a16="http://schemas.microsoft.com/office/drawing/2014/main" id="{545546B3-8B08-4261-A049-5E747960C869}"/>
                                </a:ext>
                              </a:extLst>
                            </p:cNvPr>
                            <p:cNvSpPr/>
                            <p:nvPr/>
                          </p:nvSpPr>
                          <p:spPr>
                            <a:xfrm>
                              <a:off x="4365473" y="4991328"/>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66" name="Oval 665">
                              <a:extLst>
                                <a:ext uri="{FF2B5EF4-FFF2-40B4-BE49-F238E27FC236}">
                                  <a16:creationId xmlns:a16="http://schemas.microsoft.com/office/drawing/2014/main" id="{CF542428-E1ED-4AF5-AE32-4397491B5932}"/>
                                </a:ext>
                              </a:extLst>
                            </p:cNvPr>
                            <p:cNvSpPr/>
                            <p:nvPr/>
                          </p:nvSpPr>
                          <p:spPr>
                            <a:xfrm>
                              <a:off x="4365473" y="3343503"/>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67" name="TextBox 666">
                              <a:extLst>
                                <a:ext uri="{FF2B5EF4-FFF2-40B4-BE49-F238E27FC236}">
                                  <a16:creationId xmlns:a16="http://schemas.microsoft.com/office/drawing/2014/main" id="{7354BB8E-7C7C-4F4C-A841-482B3D3AE3A6}"/>
                                </a:ext>
                              </a:extLst>
                            </p:cNvPr>
                            <p:cNvSpPr txBox="1"/>
                            <p:nvPr/>
                          </p:nvSpPr>
                          <p:spPr>
                            <a:xfrm>
                              <a:off x="4045622" y="3174504"/>
                              <a:ext cx="401072"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UNL</a:t>
                              </a:r>
                            </a:p>
                          </p:txBody>
                        </p:sp>
                        <p:sp>
                          <p:nvSpPr>
                            <p:cNvPr id="668" name="Oval 667">
                              <a:extLst>
                                <a:ext uri="{FF2B5EF4-FFF2-40B4-BE49-F238E27FC236}">
                                  <a16:creationId xmlns:a16="http://schemas.microsoft.com/office/drawing/2014/main" id="{99EC6740-19B0-492D-9941-721922B6EDB6}"/>
                                </a:ext>
                              </a:extLst>
                            </p:cNvPr>
                            <p:cNvSpPr/>
                            <p:nvPr/>
                          </p:nvSpPr>
                          <p:spPr>
                            <a:xfrm>
                              <a:off x="1117448" y="1867128"/>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69" name="TextBox 668">
                              <a:extLst>
                                <a:ext uri="{FF2B5EF4-FFF2-40B4-BE49-F238E27FC236}">
                                  <a16:creationId xmlns:a16="http://schemas.microsoft.com/office/drawing/2014/main" id="{524E451B-40A9-4B80-86AF-E23BD8F96184}"/>
                                </a:ext>
                              </a:extLst>
                            </p:cNvPr>
                            <p:cNvSpPr txBox="1"/>
                            <p:nvPr/>
                          </p:nvSpPr>
                          <p:spPr>
                            <a:xfrm>
                              <a:off x="768602" y="1704757"/>
                              <a:ext cx="433132"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Reed</a:t>
                              </a:r>
                            </a:p>
                          </p:txBody>
                        </p:sp>
                        <p:sp>
                          <p:nvSpPr>
                            <p:cNvPr id="670" name="Oval 669">
                              <a:extLst>
                                <a:ext uri="{FF2B5EF4-FFF2-40B4-BE49-F238E27FC236}">
                                  <a16:creationId xmlns:a16="http://schemas.microsoft.com/office/drawing/2014/main" id="{F4648C58-B120-4D3B-9204-54BDB39B1EE3}"/>
                                </a:ext>
                              </a:extLst>
                            </p:cNvPr>
                            <p:cNvSpPr/>
                            <p:nvPr/>
                          </p:nvSpPr>
                          <p:spPr>
                            <a:xfrm>
                              <a:off x="6651473" y="5829528"/>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71" name="TextBox 670">
                              <a:extLst>
                                <a:ext uri="{FF2B5EF4-FFF2-40B4-BE49-F238E27FC236}">
                                  <a16:creationId xmlns:a16="http://schemas.microsoft.com/office/drawing/2014/main" id="{7A7EE48D-AD13-4E75-A28D-F191A1142002}"/>
                                </a:ext>
                              </a:extLst>
                            </p:cNvPr>
                            <p:cNvSpPr txBox="1"/>
                            <p:nvPr/>
                          </p:nvSpPr>
                          <p:spPr>
                            <a:xfrm>
                              <a:off x="6626246" y="5770457"/>
                              <a:ext cx="380232"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USF</a:t>
                              </a:r>
                            </a:p>
                          </p:txBody>
                        </p:sp>
                        <p:sp>
                          <p:nvSpPr>
                            <p:cNvPr id="672" name="Oval 671">
                              <a:extLst>
                                <a:ext uri="{FF2B5EF4-FFF2-40B4-BE49-F238E27FC236}">
                                  <a16:creationId xmlns:a16="http://schemas.microsoft.com/office/drawing/2014/main" id="{44A8BEC8-EB50-4F3C-8C95-D2F59E6767B7}"/>
                                </a:ext>
                              </a:extLst>
                            </p:cNvPr>
                            <p:cNvSpPr/>
                            <p:nvPr/>
                          </p:nvSpPr>
                          <p:spPr>
                            <a:xfrm>
                              <a:off x="4775048" y="4334103"/>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73" name="TextBox 672">
                              <a:extLst>
                                <a:ext uri="{FF2B5EF4-FFF2-40B4-BE49-F238E27FC236}">
                                  <a16:creationId xmlns:a16="http://schemas.microsoft.com/office/drawing/2014/main" id="{665453B4-3D9A-46B4-B4B7-AD0996296B66}"/>
                                </a:ext>
                              </a:extLst>
                            </p:cNvPr>
                            <p:cNvSpPr txBox="1"/>
                            <p:nvPr/>
                          </p:nvSpPr>
                          <p:spPr>
                            <a:xfrm>
                              <a:off x="4775049" y="4257904"/>
                              <a:ext cx="479618"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 of A</a:t>
                              </a:r>
                            </a:p>
                          </p:txBody>
                        </p:sp>
                        <p:sp>
                          <p:nvSpPr>
                            <p:cNvPr id="674" name="Oval 673">
                              <a:extLst>
                                <a:ext uri="{FF2B5EF4-FFF2-40B4-BE49-F238E27FC236}">
                                  <a16:creationId xmlns:a16="http://schemas.microsoft.com/office/drawing/2014/main" id="{3E8607EC-5050-4F20-919B-57CB14DDA581}"/>
                                </a:ext>
                              </a:extLst>
                            </p:cNvPr>
                            <p:cNvSpPr/>
                            <p:nvPr/>
                          </p:nvSpPr>
                          <p:spPr>
                            <a:xfrm>
                              <a:off x="7213448" y="3086328"/>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75" name="TextBox 674">
                              <a:extLst>
                                <a:ext uri="{FF2B5EF4-FFF2-40B4-BE49-F238E27FC236}">
                                  <a16:creationId xmlns:a16="http://schemas.microsoft.com/office/drawing/2014/main" id="{4DC55AB3-3032-4E0A-91F2-D7A1608E2235}"/>
                                </a:ext>
                              </a:extLst>
                            </p:cNvPr>
                            <p:cNvSpPr txBox="1"/>
                            <p:nvPr/>
                          </p:nvSpPr>
                          <p:spPr>
                            <a:xfrm>
                              <a:off x="6963412" y="2891443"/>
                              <a:ext cx="521297"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Lehigh</a:t>
                              </a:r>
                            </a:p>
                          </p:txBody>
                        </p:sp>
                        <p:sp>
                          <p:nvSpPr>
                            <p:cNvPr id="676" name="Oval 675">
                              <a:extLst>
                                <a:ext uri="{FF2B5EF4-FFF2-40B4-BE49-F238E27FC236}">
                                  <a16:creationId xmlns:a16="http://schemas.microsoft.com/office/drawing/2014/main" id="{C69CFD34-C4E8-40F2-97ED-B712213E0640}"/>
                                </a:ext>
                              </a:extLst>
                            </p:cNvPr>
                            <p:cNvSpPr/>
                            <p:nvPr/>
                          </p:nvSpPr>
                          <p:spPr>
                            <a:xfrm>
                              <a:off x="7413473" y="3086328"/>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77" name="TextBox 676">
                              <a:extLst>
                                <a:ext uri="{FF2B5EF4-FFF2-40B4-BE49-F238E27FC236}">
                                  <a16:creationId xmlns:a16="http://schemas.microsoft.com/office/drawing/2014/main" id="{2F93C2EF-4D69-4045-ABE9-E9D01504B734}"/>
                                </a:ext>
                              </a:extLst>
                            </p:cNvPr>
                            <p:cNvSpPr txBox="1"/>
                            <p:nvPr/>
                          </p:nvSpPr>
                          <p:spPr>
                            <a:xfrm>
                              <a:off x="7376764" y="2988286"/>
                              <a:ext cx="547845" cy="223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Cambria" pitchFamily="18" charset="0"/>
                                  <a:ea typeface="+mn-ea"/>
                                  <a:cs typeface="+mn-cs"/>
                                </a:rPr>
                                <a:t>Rutgers</a:t>
                              </a:r>
                            </a:p>
                          </p:txBody>
                        </p:sp>
                        <p:sp>
                          <p:nvSpPr>
                            <p:cNvPr id="678" name="Oval 677">
                              <a:extLst>
                                <a:ext uri="{FF2B5EF4-FFF2-40B4-BE49-F238E27FC236}">
                                  <a16:creationId xmlns:a16="http://schemas.microsoft.com/office/drawing/2014/main" id="{BA7AA879-C69F-4686-BA4B-F5A4E0AB509B}"/>
                                </a:ext>
                              </a:extLst>
                            </p:cNvPr>
                            <p:cNvSpPr/>
                            <p:nvPr/>
                          </p:nvSpPr>
                          <p:spPr>
                            <a:xfrm>
                              <a:off x="5232248" y="5477103"/>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79" name="TextBox 678">
                              <a:extLst>
                                <a:ext uri="{FF2B5EF4-FFF2-40B4-BE49-F238E27FC236}">
                                  <a16:creationId xmlns:a16="http://schemas.microsoft.com/office/drawing/2014/main" id="{B72073CE-48BD-48D1-B817-2EFBA241FF12}"/>
                                </a:ext>
                              </a:extLst>
                            </p:cNvPr>
                            <p:cNvSpPr txBox="1"/>
                            <p:nvPr/>
                          </p:nvSpPr>
                          <p:spPr>
                            <a:xfrm>
                              <a:off x="5156396" y="5464403"/>
                              <a:ext cx="380232"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LSU</a:t>
                              </a:r>
                            </a:p>
                          </p:txBody>
                        </p:sp>
                        <p:sp>
                          <p:nvSpPr>
                            <p:cNvPr id="680" name="Oval 679">
                              <a:extLst>
                                <a:ext uri="{FF2B5EF4-FFF2-40B4-BE49-F238E27FC236}">
                                  <a16:creationId xmlns:a16="http://schemas.microsoft.com/office/drawing/2014/main" id="{C3BFFD91-CFAE-44BF-A259-3B929EBA2A11}"/>
                                </a:ext>
                              </a:extLst>
                            </p:cNvPr>
                            <p:cNvSpPr/>
                            <p:nvPr/>
                          </p:nvSpPr>
                          <p:spPr>
                            <a:xfrm>
                              <a:off x="3936848" y="5067528"/>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81" name="TextBox 680">
                              <a:extLst>
                                <a:ext uri="{FF2B5EF4-FFF2-40B4-BE49-F238E27FC236}">
                                  <a16:creationId xmlns:a16="http://schemas.microsoft.com/office/drawing/2014/main" id="{BBBE34D1-909F-48BA-BBAB-ABCD21EE9401}"/>
                                </a:ext>
                              </a:extLst>
                            </p:cNvPr>
                            <p:cNvSpPr txBox="1"/>
                            <p:nvPr/>
                          </p:nvSpPr>
                          <p:spPr>
                            <a:xfrm>
                              <a:off x="3632768" y="4907405"/>
                              <a:ext cx="397866"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ACU</a:t>
                              </a:r>
                            </a:p>
                          </p:txBody>
                        </p:sp>
                        <p:sp>
                          <p:nvSpPr>
                            <p:cNvPr id="682" name="Oval 681">
                              <a:extLst>
                                <a:ext uri="{FF2B5EF4-FFF2-40B4-BE49-F238E27FC236}">
                                  <a16:creationId xmlns:a16="http://schemas.microsoft.com/office/drawing/2014/main" id="{D10154AB-3C8F-4DE3-B95A-0ABFADDC6513}"/>
                                </a:ext>
                              </a:extLst>
                            </p:cNvPr>
                            <p:cNvSpPr/>
                            <p:nvPr/>
                          </p:nvSpPr>
                          <p:spPr>
                            <a:xfrm>
                              <a:off x="6070448" y="4991328"/>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83" name="TextBox 682">
                              <a:extLst>
                                <a:ext uri="{FF2B5EF4-FFF2-40B4-BE49-F238E27FC236}">
                                  <a16:creationId xmlns:a16="http://schemas.microsoft.com/office/drawing/2014/main" id="{AE3EDA9E-CC57-4BD1-9F65-B6EC90561573}"/>
                                </a:ext>
                              </a:extLst>
                            </p:cNvPr>
                            <p:cNvSpPr txBox="1"/>
                            <p:nvPr/>
                          </p:nvSpPr>
                          <p:spPr>
                            <a:xfrm>
                              <a:off x="5603165" y="4933857"/>
                              <a:ext cx="559769"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Auburn</a:t>
                              </a:r>
                            </a:p>
                          </p:txBody>
                        </p:sp>
                        <p:sp>
                          <p:nvSpPr>
                            <p:cNvPr id="684" name="Oval 683">
                              <a:extLst>
                                <a:ext uri="{FF2B5EF4-FFF2-40B4-BE49-F238E27FC236}">
                                  <a16:creationId xmlns:a16="http://schemas.microsoft.com/office/drawing/2014/main" id="{9BB4449D-5708-4AEA-BE73-23A3BDEDBB53}"/>
                                </a:ext>
                              </a:extLst>
                            </p:cNvPr>
                            <p:cNvSpPr/>
                            <p:nvPr/>
                          </p:nvSpPr>
                          <p:spPr>
                            <a:xfrm>
                              <a:off x="2336648" y="3314928"/>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85" name="TextBox 684">
                              <a:extLst>
                                <a:ext uri="{FF2B5EF4-FFF2-40B4-BE49-F238E27FC236}">
                                  <a16:creationId xmlns:a16="http://schemas.microsoft.com/office/drawing/2014/main" id="{62DC66EB-159B-4BB9-952C-52065B302846}"/>
                                </a:ext>
                              </a:extLst>
                            </p:cNvPr>
                            <p:cNvSpPr txBox="1"/>
                            <p:nvPr/>
                          </p:nvSpPr>
                          <p:spPr>
                            <a:xfrm>
                              <a:off x="2293083" y="3293376"/>
                              <a:ext cx="396262"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BYU</a:t>
                              </a:r>
                            </a:p>
                          </p:txBody>
                        </p:sp>
                        <p:sp>
                          <p:nvSpPr>
                            <p:cNvPr id="686" name="TextBox 685">
                              <a:extLst>
                                <a:ext uri="{FF2B5EF4-FFF2-40B4-BE49-F238E27FC236}">
                                  <a16:creationId xmlns:a16="http://schemas.microsoft.com/office/drawing/2014/main" id="{182A9EB5-6CB9-42C8-A98E-ABD51101CBE0}"/>
                                </a:ext>
                              </a:extLst>
                            </p:cNvPr>
                            <p:cNvSpPr txBox="1"/>
                            <p:nvPr/>
                          </p:nvSpPr>
                          <p:spPr>
                            <a:xfrm>
                              <a:off x="5582324" y="4330335"/>
                              <a:ext cx="439544"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CSCC</a:t>
                              </a:r>
                            </a:p>
                          </p:txBody>
                        </p:sp>
                        <p:sp>
                          <p:nvSpPr>
                            <p:cNvPr id="687" name="Oval 686">
                              <a:extLst>
                                <a:ext uri="{FF2B5EF4-FFF2-40B4-BE49-F238E27FC236}">
                                  <a16:creationId xmlns:a16="http://schemas.microsoft.com/office/drawing/2014/main" id="{DD623AC5-CC4B-4FB2-AA23-0B96B796CAFF}"/>
                                </a:ext>
                              </a:extLst>
                            </p:cNvPr>
                            <p:cNvSpPr/>
                            <p:nvPr/>
                          </p:nvSpPr>
                          <p:spPr>
                            <a:xfrm>
                              <a:off x="5965673" y="4410303"/>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88" name="TextBox 687">
                              <a:extLst>
                                <a:ext uri="{FF2B5EF4-FFF2-40B4-BE49-F238E27FC236}">
                                  <a16:creationId xmlns:a16="http://schemas.microsoft.com/office/drawing/2014/main" id="{A54A7387-A884-4141-A751-E2600736368A}"/>
                                </a:ext>
                              </a:extLst>
                            </p:cNvPr>
                            <p:cNvSpPr txBox="1"/>
                            <p:nvPr/>
                          </p:nvSpPr>
                          <p:spPr>
                            <a:xfrm>
                              <a:off x="6046221" y="5307083"/>
                              <a:ext cx="380232"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FSU</a:t>
                              </a:r>
                            </a:p>
                          </p:txBody>
                        </p:sp>
                        <p:sp>
                          <p:nvSpPr>
                            <p:cNvPr id="689" name="Oval 688">
                              <a:extLst>
                                <a:ext uri="{FF2B5EF4-FFF2-40B4-BE49-F238E27FC236}">
                                  <a16:creationId xmlns:a16="http://schemas.microsoft.com/office/drawing/2014/main" id="{70490057-5881-4A14-A49D-A9F94CFBF77B}"/>
                                </a:ext>
                              </a:extLst>
                            </p:cNvPr>
                            <p:cNvSpPr/>
                            <p:nvPr/>
                          </p:nvSpPr>
                          <p:spPr>
                            <a:xfrm>
                              <a:off x="6375248" y="5400903"/>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90" name="TextBox 689">
                              <a:extLst>
                                <a:ext uri="{FF2B5EF4-FFF2-40B4-BE49-F238E27FC236}">
                                  <a16:creationId xmlns:a16="http://schemas.microsoft.com/office/drawing/2014/main" id="{2CA7D29A-C0D5-4AC4-943F-714DCD9E6306}"/>
                                </a:ext>
                              </a:extLst>
                            </p:cNvPr>
                            <p:cNvSpPr txBox="1"/>
                            <p:nvPr/>
                          </p:nvSpPr>
                          <p:spPr>
                            <a:xfrm>
                              <a:off x="6598961" y="2303703"/>
                              <a:ext cx="391454"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OCC</a:t>
                              </a:r>
                            </a:p>
                          </p:txBody>
                        </p:sp>
                        <p:cxnSp>
                          <p:nvCxnSpPr>
                            <p:cNvPr id="691" name="Straight Connector 51">
                              <a:extLst>
                                <a:ext uri="{FF2B5EF4-FFF2-40B4-BE49-F238E27FC236}">
                                  <a16:creationId xmlns:a16="http://schemas.microsoft.com/office/drawing/2014/main" id="{23CE43FF-CA99-4CB7-90E3-246229446AB1}"/>
                                </a:ext>
                              </a:extLst>
                            </p:cNvPr>
                            <p:cNvCxnSpPr>
                              <a:cxnSpLocks noChangeShapeType="1"/>
                            </p:cNvCxnSpPr>
                            <p:nvPr/>
                          </p:nvCxnSpPr>
                          <p:spPr bwMode="auto">
                            <a:xfrm>
                              <a:off x="6895883" y="2458968"/>
                              <a:ext cx="190595" cy="195264"/>
                            </a:xfrm>
                            <a:prstGeom prst="line">
                              <a:avLst/>
                            </a:prstGeom>
                            <a:noFill/>
                            <a:ln w="9525" algn="ctr">
                              <a:solidFill>
                                <a:schemeClr val="tx1"/>
                              </a:solidFill>
                              <a:round/>
                              <a:headEnd/>
                              <a:tailEnd/>
                            </a:ln>
                          </p:spPr>
                        </p:cxnSp>
                        <p:cxnSp>
                          <p:nvCxnSpPr>
                            <p:cNvPr id="692" name="Straight Connector 51">
                              <a:extLst>
                                <a:ext uri="{FF2B5EF4-FFF2-40B4-BE49-F238E27FC236}">
                                  <a16:creationId xmlns:a16="http://schemas.microsoft.com/office/drawing/2014/main" id="{2A9D3A38-CA37-45B7-B35D-7F7F423D0094}"/>
                                </a:ext>
                              </a:extLst>
                            </p:cNvPr>
                            <p:cNvCxnSpPr>
                              <a:cxnSpLocks noChangeShapeType="1"/>
                            </p:cNvCxnSpPr>
                            <p:nvPr/>
                          </p:nvCxnSpPr>
                          <p:spPr bwMode="auto">
                            <a:xfrm>
                              <a:off x="7067507" y="2506295"/>
                              <a:ext cx="38338" cy="108497"/>
                            </a:xfrm>
                            <a:prstGeom prst="line">
                              <a:avLst/>
                            </a:prstGeom>
                            <a:noFill/>
                            <a:ln w="9525" algn="ctr">
                              <a:solidFill>
                                <a:schemeClr val="tx1"/>
                              </a:solidFill>
                              <a:round/>
                              <a:headEnd/>
                              <a:tailEnd/>
                            </a:ln>
                          </p:spPr>
                        </p:cxnSp>
                        <p:sp>
                          <p:nvSpPr>
                            <p:cNvPr id="693" name="TextBox 692">
                              <a:extLst>
                                <a:ext uri="{FF2B5EF4-FFF2-40B4-BE49-F238E27FC236}">
                                  <a16:creationId xmlns:a16="http://schemas.microsoft.com/office/drawing/2014/main" id="{B59D3D77-944D-4F99-8C97-D006C4C53761}"/>
                                </a:ext>
                              </a:extLst>
                            </p:cNvPr>
                            <p:cNvSpPr txBox="1"/>
                            <p:nvPr/>
                          </p:nvSpPr>
                          <p:spPr>
                            <a:xfrm>
                              <a:off x="4264428" y="5489430"/>
                              <a:ext cx="396262"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Rice</a:t>
                              </a:r>
                            </a:p>
                          </p:txBody>
                        </p:sp>
                        <p:sp>
                          <p:nvSpPr>
                            <p:cNvPr id="694" name="Oval 693">
                              <a:extLst>
                                <a:ext uri="{FF2B5EF4-FFF2-40B4-BE49-F238E27FC236}">
                                  <a16:creationId xmlns:a16="http://schemas.microsoft.com/office/drawing/2014/main" id="{20639C3F-53B8-4E35-99DA-E16342E6EFB6}"/>
                                </a:ext>
                              </a:extLst>
                            </p:cNvPr>
                            <p:cNvSpPr/>
                            <p:nvPr/>
                          </p:nvSpPr>
                          <p:spPr>
                            <a:xfrm>
                              <a:off x="4594073" y="5600928"/>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95" name="TextBox 694">
                              <a:extLst>
                                <a:ext uri="{FF2B5EF4-FFF2-40B4-BE49-F238E27FC236}">
                                  <a16:creationId xmlns:a16="http://schemas.microsoft.com/office/drawing/2014/main" id="{979B542A-7BE1-47B0-891E-8930AFF9A267}"/>
                                </a:ext>
                              </a:extLst>
                            </p:cNvPr>
                            <p:cNvSpPr txBox="1"/>
                            <p:nvPr/>
                          </p:nvSpPr>
                          <p:spPr>
                            <a:xfrm>
                              <a:off x="3567132" y="5131438"/>
                              <a:ext cx="702436"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Cambria" pitchFamily="18" charset="0"/>
                                  <a:ea typeface="+mn-ea"/>
                                  <a:cs typeface="+mn-cs"/>
                                </a:rPr>
                                <a:t>TSTC, Waco</a:t>
                              </a:r>
                            </a:p>
                          </p:txBody>
                        </p:sp>
                        <p:sp>
                          <p:nvSpPr>
                            <p:cNvPr id="696" name="Oval 695">
                              <a:extLst>
                                <a:ext uri="{FF2B5EF4-FFF2-40B4-BE49-F238E27FC236}">
                                  <a16:creationId xmlns:a16="http://schemas.microsoft.com/office/drawing/2014/main" id="{2C4E88D1-4686-458B-A864-FC7E225E045D}"/>
                                </a:ext>
                              </a:extLst>
                            </p:cNvPr>
                            <p:cNvSpPr/>
                            <p:nvPr/>
                          </p:nvSpPr>
                          <p:spPr>
                            <a:xfrm>
                              <a:off x="4165448" y="5172303"/>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97" name="TextBox 696">
                              <a:extLst>
                                <a:ext uri="{FF2B5EF4-FFF2-40B4-BE49-F238E27FC236}">
                                  <a16:creationId xmlns:a16="http://schemas.microsoft.com/office/drawing/2014/main" id="{55520D26-0B4D-478E-8A1A-5DB64FE59C6A}"/>
                                </a:ext>
                              </a:extLst>
                            </p:cNvPr>
                            <p:cNvSpPr txBox="1"/>
                            <p:nvPr/>
                          </p:nvSpPr>
                          <p:spPr>
                            <a:xfrm>
                              <a:off x="4385513" y="4206940"/>
                              <a:ext cx="328936"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TU</a:t>
                              </a:r>
                            </a:p>
                          </p:txBody>
                        </p:sp>
                        <p:sp>
                          <p:nvSpPr>
                            <p:cNvPr id="698" name="Oval 697">
                              <a:extLst>
                                <a:ext uri="{FF2B5EF4-FFF2-40B4-BE49-F238E27FC236}">
                                  <a16:creationId xmlns:a16="http://schemas.microsoft.com/office/drawing/2014/main" id="{94650A1A-AAC0-4FB8-9B66-BBDF31BC3268}"/>
                                </a:ext>
                              </a:extLst>
                            </p:cNvPr>
                            <p:cNvSpPr/>
                            <p:nvPr/>
                          </p:nvSpPr>
                          <p:spPr>
                            <a:xfrm>
                              <a:off x="4441674" y="4381729"/>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699" name="TextBox 698">
                              <a:extLst>
                                <a:ext uri="{FF2B5EF4-FFF2-40B4-BE49-F238E27FC236}">
                                  <a16:creationId xmlns:a16="http://schemas.microsoft.com/office/drawing/2014/main" id="{0EBBCE04-1A4C-4D05-AF15-958723F29311}"/>
                                </a:ext>
                              </a:extLst>
                            </p:cNvPr>
                            <p:cNvSpPr txBox="1"/>
                            <p:nvPr/>
                          </p:nvSpPr>
                          <p:spPr>
                            <a:xfrm>
                              <a:off x="1281917" y="4258492"/>
                              <a:ext cx="362600"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UCI</a:t>
                              </a:r>
                            </a:p>
                          </p:txBody>
                        </p:sp>
                        <p:sp>
                          <p:nvSpPr>
                            <p:cNvPr id="700" name="TextBox 699">
                              <a:extLst>
                                <a:ext uri="{FF2B5EF4-FFF2-40B4-BE49-F238E27FC236}">
                                  <a16:creationId xmlns:a16="http://schemas.microsoft.com/office/drawing/2014/main" id="{8FB54A0E-0CF9-4944-8741-47B5C20B40B6}"/>
                                </a:ext>
                              </a:extLst>
                            </p:cNvPr>
                            <p:cNvSpPr txBox="1"/>
                            <p:nvPr/>
                          </p:nvSpPr>
                          <p:spPr>
                            <a:xfrm>
                              <a:off x="736449" y="4255672"/>
                              <a:ext cx="516488"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mbria" pitchFamily="18" charset="0"/>
                                  <a:ea typeface="+mn-ea"/>
                                  <a:cs typeface="+mn-cs"/>
                                </a:rPr>
                                <a:t>CSULB</a:t>
                              </a:r>
                            </a:p>
                          </p:txBody>
                        </p:sp>
                        <p:sp>
                          <p:nvSpPr>
                            <p:cNvPr id="701" name="TextBox 700">
                              <a:extLst>
                                <a:ext uri="{FF2B5EF4-FFF2-40B4-BE49-F238E27FC236}">
                                  <a16:creationId xmlns:a16="http://schemas.microsoft.com/office/drawing/2014/main" id="{6CA3C419-5004-4D35-834B-9057339E5CA5}"/>
                                </a:ext>
                              </a:extLst>
                            </p:cNvPr>
                            <p:cNvSpPr txBox="1"/>
                            <p:nvPr/>
                          </p:nvSpPr>
                          <p:spPr>
                            <a:xfrm>
                              <a:off x="584049" y="4027072"/>
                              <a:ext cx="453970"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mbria" pitchFamily="18" charset="0"/>
                                  <a:ea typeface="+mn-ea"/>
                                  <a:cs typeface="+mn-cs"/>
                                </a:rPr>
                                <a:t>UCSB</a:t>
                              </a:r>
                            </a:p>
                          </p:txBody>
                        </p:sp>
                        <p:sp>
                          <p:nvSpPr>
                            <p:cNvPr id="702" name="TextBox 701">
                              <a:extLst>
                                <a:ext uri="{FF2B5EF4-FFF2-40B4-BE49-F238E27FC236}">
                                  <a16:creationId xmlns:a16="http://schemas.microsoft.com/office/drawing/2014/main" id="{5F7B4701-010C-4832-9683-62FF952BE5EB}"/>
                                </a:ext>
                              </a:extLst>
                            </p:cNvPr>
                            <p:cNvSpPr txBox="1"/>
                            <p:nvPr/>
                          </p:nvSpPr>
                          <p:spPr>
                            <a:xfrm>
                              <a:off x="772454" y="4109880"/>
                              <a:ext cx="460382"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mbria" pitchFamily="18" charset="0"/>
                                  <a:ea typeface="+mn-ea"/>
                                  <a:cs typeface="+mn-cs"/>
                                </a:rPr>
                                <a:t>UCLA</a:t>
                              </a:r>
                            </a:p>
                          </p:txBody>
                        </p:sp>
                        <p:sp>
                          <p:nvSpPr>
                            <p:cNvPr id="703" name="TextBox 702">
                              <a:extLst>
                                <a:ext uri="{FF2B5EF4-FFF2-40B4-BE49-F238E27FC236}">
                                  <a16:creationId xmlns:a16="http://schemas.microsoft.com/office/drawing/2014/main" id="{7175A494-CE08-41B5-B37E-603BE40DD5A8}"/>
                                </a:ext>
                              </a:extLst>
                            </p:cNvPr>
                            <p:cNvSpPr txBox="1"/>
                            <p:nvPr/>
                          </p:nvSpPr>
                          <p:spPr>
                            <a:xfrm>
                              <a:off x="1290183" y="4005382"/>
                              <a:ext cx="397866"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UCR</a:t>
                              </a:r>
                            </a:p>
                          </p:txBody>
                        </p:sp>
                        <p:sp>
                          <p:nvSpPr>
                            <p:cNvPr id="704" name="Oval 703">
                              <a:extLst>
                                <a:ext uri="{FF2B5EF4-FFF2-40B4-BE49-F238E27FC236}">
                                  <a16:creationId xmlns:a16="http://schemas.microsoft.com/office/drawing/2014/main" id="{B51A7F07-1785-4004-B9C0-C57D3EE94549}"/>
                                </a:ext>
                              </a:extLst>
                            </p:cNvPr>
                            <p:cNvSpPr/>
                            <p:nvPr/>
                          </p:nvSpPr>
                          <p:spPr>
                            <a:xfrm>
                              <a:off x="965048" y="4076928"/>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705" name="Oval 704">
                              <a:extLst>
                                <a:ext uri="{FF2B5EF4-FFF2-40B4-BE49-F238E27FC236}">
                                  <a16:creationId xmlns:a16="http://schemas.microsoft.com/office/drawing/2014/main" id="{554D8412-3E3E-4548-8B04-FFE790544384}"/>
                                </a:ext>
                              </a:extLst>
                            </p:cNvPr>
                            <p:cNvSpPr/>
                            <p:nvPr/>
                          </p:nvSpPr>
                          <p:spPr>
                            <a:xfrm>
                              <a:off x="1297888" y="4346744"/>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706" name="Oval 705">
                              <a:extLst>
                                <a:ext uri="{FF2B5EF4-FFF2-40B4-BE49-F238E27FC236}">
                                  <a16:creationId xmlns:a16="http://schemas.microsoft.com/office/drawing/2014/main" id="{41F649E8-0DC9-4B95-B116-0092B87B113C}"/>
                                </a:ext>
                              </a:extLst>
                            </p:cNvPr>
                            <p:cNvSpPr/>
                            <p:nvPr/>
                          </p:nvSpPr>
                          <p:spPr>
                            <a:xfrm>
                              <a:off x="1203837" y="428824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707" name="Oval 706">
                              <a:extLst>
                                <a:ext uri="{FF2B5EF4-FFF2-40B4-BE49-F238E27FC236}">
                                  <a16:creationId xmlns:a16="http://schemas.microsoft.com/office/drawing/2014/main" id="{60EA9FAE-805D-405A-9136-324FAC48692D}"/>
                                </a:ext>
                              </a:extLst>
                            </p:cNvPr>
                            <p:cNvSpPr/>
                            <p:nvPr/>
                          </p:nvSpPr>
                          <p:spPr>
                            <a:xfrm>
                              <a:off x="1165073" y="4181703"/>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708" name="Oval 707">
                              <a:extLst>
                                <a:ext uri="{FF2B5EF4-FFF2-40B4-BE49-F238E27FC236}">
                                  <a16:creationId xmlns:a16="http://schemas.microsoft.com/office/drawing/2014/main" id="{3C5E66E8-99EF-44A2-AB4D-7287C357D443}"/>
                                </a:ext>
                              </a:extLst>
                            </p:cNvPr>
                            <p:cNvSpPr/>
                            <p:nvPr/>
                          </p:nvSpPr>
                          <p:spPr>
                            <a:xfrm>
                              <a:off x="1356237" y="4181703"/>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709" name="TextBox 708">
                              <a:extLst>
                                <a:ext uri="{FF2B5EF4-FFF2-40B4-BE49-F238E27FC236}">
                                  <a16:creationId xmlns:a16="http://schemas.microsoft.com/office/drawing/2014/main" id="{46B9A01D-3C48-40D0-A7F4-044FCB420849}"/>
                                </a:ext>
                              </a:extLst>
                            </p:cNvPr>
                            <p:cNvSpPr txBox="1"/>
                            <p:nvPr/>
                          </p:nvSpPr>
                          <p:spPr>
                            <a:xfrm>
                              <a:off x="5200957" y="4865272"/>
                              <a:ext cx="412292"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MSU</a:t>
                              </a:r>
                            </a:p>
                          </p:txBody>
                        </p:sp>
                        <p:sp>
                          <p:nvSpPr>
                            <p:cNvPr id="710" name="Oval 709">
                              <a:extLst>
                                <a:ext uri="{FF2B5EF4-FFF2-40B4-BE49-F238E27FC236}">
                                  <a16:creationId xmlns:a16="http://schemas.microsoft.com/office/drawing/2014/main" id="{CC06DD47-E400-4540-83B7-50E65F2FBE60}"/>
                                </a:ext>
                              </a:extLst>
                            </p:cNvPr>
                            <p:cNvSpPr/>
                            <p:nvPr/>
                          </p:nvSpPr>
                          <p:spPr>
                            <a:xfrm>
                              <a:off x="5537048" y="4867503"/>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711" name="TextBox 710">
                              <a:extLst>
                                <a:ext uri="{FF2B5EF4-FFF2-40B4-BE49-F238E27FC236}">
                                  <a16:creationId xmlns:a16="http://schemas.microsoft.com/office/drawing/2014/main" id="{43AE649C-9C71-448F-B348-13CAB5431449}"/>
                                </a:ext>
                              </a:extLst>
                            </p:cNvPr>
                            <p:cNvSpPr txBox="1"/>
                            <p:nvPr/>
                          </p:nvSpPr>
                          <p:spPr>
                            <a:xfrm>
                              <a:off x="5300461" y="4538137"/>
                              <a:ext cx="354584"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UM</a:t>
                              </a:r>
                            </a:p>
                          </p:txBody>
                        </p:sp>
                        <p:sp>
                          <p:nvSpPr>
                            <p:cNvPr id="712" name="TextBox 711">
                              <a:extLst>
                                <a:ext uri="{FF2B5EF4-FFF2-40B4-BE49-F238E27FC236}">
                                  <a16:creationId xmlns:a16="http://schemas.microsoft.com/office/drawing/2014/main" id="{D2932484-6AB3-4216-B24E-4A28998C6DBC}"/>
                                </a:ext>
                              </a:extLst>
                            </p:cNvPr>
                            <p:cNvSpPr txBox="1"/>
                            <p:nvPr/>
                          </p:nvSpPr>
                          <p:spPr>
                            <a:xfrm>
                              <a:off x="6762904" y="5655041"/>
                              <a:ext cx="388248"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UCF</a:t>
                              </a:r>
                            </a:p>
                          </p:txBody>
                        </p:sp>
                        <p:sp>
                          <p:nvSpPr>
                            <p:cNvPr id="713" name="Oval 712">
                              <a:extLst>
                                <a:ext uri="{FF2B5EF4-FFF2-40B4-BE49-F238E27FC236}">
                                  <a16:creationId xmlns:a16="http://schemas.microsoft.com/office/drawing/2014/main" id="{BA0E9ED6-064C-46B4-8E82-2D9CCCC5575A}"/>
                                </a:ext>
                              </a:extLst>
                            </p:cNvPr>
                            <p:cNvSpPr/>
                            <p:nvPr/>
                          </p:nvSpPr>
                          <p:spPr>
                            <a:xfrm>
                              <a:off x="6153303" y="3114903"/>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714" name="Oval 713">
                              <a:extLst>
                                <a:ext uri="{FF2B5EF4-FFF2-40B4-BE49-F238E27FC236}">
                                  <a16:creationId xmlns:a16="http://schemas.microsoft.com/office/drawing/2014/main" id="{FBDB2794-E524-470E-AC2B-E9472D97ADFB}"/>
                                </a:ext>
                              </a:extLst>
                            </p:cNvPr>
                            <p:cNvSpPr/>
                            <p:nvPr/>
                          </p:nvSpPr>
                          <p:spPr>
                            <a:xfrm>
                              <a:off x="6882615" y="565504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715" name="TextBox 714">
                              <a:extLst>
                                <a:ext uri="{FF2B5EF4-FFF2-40B4-BE49-F238E27FC236}">
                                  <a16:creationId xmlns:a16="http://schemas.microsoft.com/office/drawing/2014/main" id="{75F4B0F8-DEC2-4310-97AB-9CE173FD4772}"/>
                                </a:ext>
                              </a:extLst>
                            </p:cNvPr>
                            <p:cNvSpPr txBox="1"/>
                            <p:nvPr/>
                          </p:nvSpPr>
                          <p:spPr>
                            <a:xfrm>
                              <a:off x="6020093" y="3102750"/>
                              <a:ext cx="328936"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UT</a:t>
                              </a:r>
                            </a:p>
                          </p:txBody>
                        </p:sp>
                        <p:sp>
                          <p:nvSpPr>
                            <p:cNvPr id="716" name="TextBox 715">
                              <a:extLst>
                                <a:ext uri="{FF2B5EF4-FFF2-40B4-BE49-F238E27FC236}">
                                  <a16:creationId xmlns:a16="http://schemas.microsoft.com/office/drawing/2014/main" id="{875ADB32-9ADC-4F9F-BD85-1B5FA1F61D93}"/>
                                </a:ext>
                              </a:extLst>
                            </p:cNvPr>
                            <p:cNvSpPr txBox="1"/>
                            <p:nvPr/>
                          </p:nvSpPr>
                          <p:spPr>
                            <a:xfrm>
                              <a:off x="7800471" y="2187968"/>
                              <a:ext cx="417102"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UNH</a:t>
                              </a:r>
                            </a:p>
                          </p:txBody>
                        </p:sp>
                        <p:sp>
                          <p:nvSpPr>
                            <p:cNvPr id="717" name="Oval 716">
                              <a:extLst>
                                <a:ext uri="{FF2B5EF4-FFF2-40B4-BE49-F238E27FC236}">
                                  <a16:creationId xmlns:a16="http://schemas.microsoft.com/office/drawing/2014/main" id="{CE79B2F2-5165-4419-B45F-58FA73E916CF}"/>
                                </a:ext>
                              </a:extLst>
                            </p:cNvPr>
                            <p:cNvSpPr/>
                            <p:nvPr/>
                          </p:nvSpPr>
                          <p:spPr>
                            <a:xfrm>
                              <a:off x="6179648" y="4598291"/>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718" name="TextBox 717">
                              <a:extLst>
                                <a:ext uri="{FF2B5EF4-FFF2-40B4-BE49-F238E27FC236}">
                                  <a16:creationId xmlns:a16="http://schemas.microsoft.com/office/drawing/2014/main" id="{C460ADCF-BE9F-4D83-BCF9-5ADFC6FB9F5C}"/>
                                </a:ext>
                              </a:extLst>
                            </p:cNvPr>
                            <p:cNvSpPr txBox="1"/>
                            <p:nvPr/>
                          </p:nvSpPr>
                          <p:spPr>
                            <a:xfrm>
                              <a:off x="6065429" y="4397147"/>
                              <a:ext cx="389850"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KSU</a:t>
                              </a:r>
                            </a:p>
                          </p:txBody>
                        </p:sp>
                        <p:sp>
                          <p:nvSpPr>
                            <p:cNvPr id="719" name="Oval 718">
                              <a:extLst>
                                <a:ext uri="{FF2B5EF4-FFF2-40B4-BE49-F238E27FC236}">
                                  <a16:creationId xmlns:a16="http://schemas.microsoft.com/office/drawing/2014/main" id="{D6D3B553-8784-43A2-80D2-01280FE6F75C}"/>
                                </a:ext>
                              </a:extLst>
                            </p:cNvPr>
                            <p:cNvSpPr/>
                            <p:nvPr/>
                          </p:nvSpPr>
                          <p:spPr>
                            <a:xfrm>
                              <a:off x="5986615" y="4234686"/>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720" name="TextBox 719">
                              <a:extLst>
                                <a:ext uri="{FF2B5EF4-FFF2-40B4-BE49-F238E27FC236}">
                                  <a16:creationId xmlns:a16="http://schemas.microsoft.com/office/drawing/2014/main" id="{D17E26E1-D88D-49D9-BD8F-4D7C37405FE6}"/>
                                </a:ext>
                              </a:extLst>
                            </p:cNvPr>
                            <p:cNvSpPr txBox="1"/>
                            <p:nvPr/>
                          </p:nvSpPr>
                          <p:spPr>
                            <a:xfrm>
                              <a:off x="5714795" y="4047950"/>
                              <a:ext cx="397866"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TTU</a:t>
                              </a:r>
                            </a:p>
                          </p:txBody>
                        </p:sp>
                        <p:sp>
                          <p:nvSpPr>
                            <p:cNvPr id="721" name="Oval 720">
                              <a:extLst>
                                <a:ext uri="{FF2B5EF4-FFF2-40B4-BE49-F238E27FC236}">
                                  <a16:creationId xmlns:a16="http://schemas.microsoft.com/office/drawing/2014/main" id="{C2B4C110-C0BF-4E86-95C5-826466F778B4}"/>
                                </a:ext>
                              </a:extLst>
                            </p:cNvPr>
                            <p:cNvSpPr/>
                            <p:nvPr/>
                          </p:nvSpPr>
                          <p:spPr>
                            <a:xfrm>
                              <a:off x="4781732" y="252548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722" name="TextBox 721">
                              <a:extLst>
                                <a:ext uri="{FF2B5EF4-FFF2-40B4-BE49-F238E27FC236}">
                                  <a16:creationId xmlns:a16="http://schemas.microsoft.com/office/drawing/2014/main" id="{4A4289B1-974C-4F89-A783-FBDBFDB3DEE2}"/>
                                </a:ext>
                              </a:extLst>
                            </p:cNvPr>
                            <p:cNvSpPr txBox="1"/>
                            <p:nvPr/>
                          </p:nvSpPr>
                          <p:spPr>
                            <a:xfrm>
                              <a:off x="4456041" y="2306120"/>
                              <a:ext cx="1037463"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UMN, Twin Cities</a:t>
                              </a:r>
                            </a:p>
                          </p:txBody>
                        </p:sp>
                        <p:sp>
                          <p:nvSpPr>
                            <p:cNvPr id="723" name="TextBox 722">
                              <a:extLst>
                                <a:ext uri="{FF2B5EF4-FFF2-40B4-BE49-F238E27FC236}">
                                  <a16:creationId xmlns:a16="http://schemas.microsoft.com/office/drawing/2014/main" id="{3AAE82D2-0CA9-45C9-B60B-1F4663CA674C}"/>
                                </a:ext>
                              </a:extLst>
                            </p:cNvPr>
                            <p:cNvSpPr txBox="1"/>
                            <p:nvPr/>
                          </p:nvSpPr>
                          <p:spPr>
                            <a:xfrm>
                              <a:off x="4192192" y="1882472"/>
                              <a:ext cx="822661"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UMN, Duluth</a:t>
                              </a:r>
                            </a:p>
                          </p:txBody>
                        </p:sp>
                        <p:sp>
                          <p:nvSpPr>
                            <p:cNvPr id="724" name="Oval 723">
                              <a:extLst>
                                <a:ext uri="{FF2B5EF4-FFF2-40B4-BE49-F238E27FC236}">
                                  <a16:creationId xmlns:a16="http://schemas.microsoft.com/office/drawing/2014/main" id="{F40E4D3A-6558-45B6-B996-912375502107}"/>
                                </a:ext>
                              </a:extLst>
                            </p:cNvPr>
                            <p:cNvSpPr/>
                            <p:nvPr/>
                          </p:nvSpPr>
                          <p:spPr>
                            <a:xfrm>
                              <a:off x="4916424" y="2097024"/>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725" name="TextBox 724">
                              <a:extLst>
                                <a:ext uri="{FF2B5EF4-FFF2-40B4-BE49-F238E27FC236}">
                                  <a16:creationId xmlns:a16="http://schemas.microsoft.com/office/drawing/2014/main" id="{98C4FED0-8089-41C5-BF92-2E3321E179EF}"/>
                                </a:ext>
                              </a:extLst>
                            </p:cNvPr>
                            <p:cNvSpPr txBox="1"/>
                            <p:nvPr/>
                          </p:nvSpPr>
                          <p:spPr>
                            <a:xfrm>
                              <a:off x="7032959" y="5986594"/>
                              <a:ext cx="359394"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FIU</a:t>
                              </a:r>
                            </a:p>
                          </p:txBody>
                        </p:sp>
                        <p:sp>
                          <p:nvSpPr>
                            <p:cNvPr id="726" name="Oval 725">
                              <a:extLst>
                                <a:ext uri="{FF2B5EF4-FFF2-40B4-BE49-F238E27FC236}">
                                  <a16:creationId xmlns:a16="http://schemas.microsoft.com/office/drawing/2014/main" id="{1B4EB36C-6719-467E-B69C-4FC8B5D9EA13}"/>
                                </a:ext>
                              </a:extLst>
                            </p:cNvPr>
                            <p:cNvSpPr/>
                            <p:nvPr/>
                          </p:nvSpPr>
                          <p:spPr>
                            <a:xfrm>
                              <a:off x="7059180" y="616169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cxnSp>
                          <p:nvCxnSpPr>
                            <p:cNvPr id="727" name="Straight Connector 51">
                              <a:extLst>
                                <a:ext uri="{FF2B5EF4-FFF2-40B4-BE49-F238E27FC236}">
                                  <a16:creationId xmlns:a16="http://schemas.microsoft.com/office/drawing/2014/main" id="{79AD6E72-B2F8-4C7D-BF19-C2526914D02D}"/>
                                </a:ext>
                              </a:extLst>
                            </p:cNvPr>
                            <p:cNvCxnSpPr>
                              <a:cxnSpLocks noChangeShapeType="1"/>
                            </p:cNvCxnSpPr>
                            <p:nvPr/>
                          </p:nvCxnSpPr>
                          <p:spPr bwMode="auto">
                            <a:xfrm>
                              <a:off x="7495594" y="2956470"/>
                              <a:ext cx="747031" cy="13017"/>
                            </a:xfrm>
                            <a:prstGeom prst="line">
                              <a:avLst/>
                            </a:prstGeom>
                            <a:noFill/>
                            <a:ln w="9525" algn="ctr">
                              <a:solidFill>
                                <a:schemeClr val="tx1"/>
                              </a:solidFill>
                              <a:round/>
                              <a:headEnd/>
                              <a:tailEnd/>
                            </a:ln>
                          </p:spPr>
                        </p:cxnSp>
                        <p:sp>
                          <p:nvSpPr>
                            <p:cNvPr id="728" name="TextBox 727">
                              <a:extLst>
                                <a:ext uri="{FF2B5EF4-FFF2-40B4-BE49-F238E27FC236}">
                                  <a16:creationId xmlns:a16="http://schemas.microsoft.com/office/drawing/2014/main" id="{C32565DD-6ECA-4088-831F-02CCECF8D71E}"/>
                                </a:ext>
                              </a:extLst>
                            </p:cNvPr>
                            <p:cNvSpPr txBox="1"/>
                            <p:nvPr/>
                          </p:nvSpPr>
                          <p:spPr>
                            <a:xfrm>
                              <a:off x="8145392" y="2881734"/>
                              <a:ext cx="654346"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Columbia</a:t>
                              </a:r>
                            </a:p>
                          </p:txBody>
                        </p:sp>
                        <p:sp>
                          <p:nvSpPr>
                            <p:cNvPr id="729" name="TextBox 728">
                              <a:extLst>
                                <a:ext uri="{FF2B5EF4-FFF2-40B4-BE49-F238E27FC236}">
                                  <a16:creationId xmlns:a16="http://schemas.microsoft.com/office/drawing/2014/main" id="{A38C3975-E19B-43CA-BC25-076C9C0E9063}"/>
                                </a:ext>
                              </a:extLst>
                            </p:cNvPr>
                            <p:cNvSpPr txBox="1"/>
                            <p:nvPr/>
                          </p:nvSpPr>
                          <p:spPr>
                            <a:xfrm>
                              <a:off x="4015268" y="4447981"/>
                              <a:ext cx="335348"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UO</a:t>
                              </a:r>
                            </a:p>
                          </p:txBody>
                        </p:sp>
                        <p:sp>
                          <p:nvSpPr>
                            <p:cNvPr id="730" name="Oval 729">
                              <a:extLst>
                                <a:ext uri="{FF2B5EF4-FFF2-40B4-BE49-F238E27FC236}">
                                  <a16:creationId xmlns:a16="http://schemas.microsoft.com/office/drawing/2014/main" id="{CC6C58D3-F04D-4F48-97CD-A1318FAFAAB6}"/>
                                </a:ext>
                              </a:extLst>
                            </p:cNvPr>
                            <p:cNvSpPr/>
                            <p:nvPr/>
                          </p:nvSpPr>
                          <p:spPr>
                            <a:xfrm>
                              <a:off x="4275798" y="4501694"/>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731" name="Oval 730">
                              <a:extLst>
                                <a:ext uri="{FF2B5EF4-FFF2-40B4-BE49-F238E27FC236}">
                                  <a16:creationId xmlns:a16="http://schemas.microsoft.com/office/drawing/2014/main" id="{DA713E79-3449-423B-9C4F-DA23BE0E9F16}"/>
                                </a:ext>
                              </a:extLst>
                            </p:cNvPr>
                            <p:cNvSpPr/>
                            <p:nvPr/>
                          </p:nvSpPr>
                          <p:spPr>
                            <a:xfrm>
                              <a:off x="991780" y="3549457"/>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732" name="Oval 731">
                              <a:extLst>
                                <a:ext uri="{FF2B5EF4-FFF2-40B4-BE49-F238E27FC236}">
                                  <a16:creationId xmlns:a16="http://schemas.microsoft.com/office/drawing/2014/main" id="{5F03B1B8-6C95-4C64-A48D-3ADBD0CEB583}"/>
                                </a:ext>
                              </a:extLst>
                            </p:cNvPr>
                            <p:cNvSpPr/>
                            <p:nvPr/>
                          </p:nvSpPr>
                          <p:spPr>
                            <a:xfrm>
                              <a:off x="7709921" y="243885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cxnSp>
                          <p:nvCxnSpPr>
                            <p:cNvPr id="733" name="Straight Connector 51">
                              <a:extLst>
                                <a:ext uri="{FF2B5EF4-FFF2-40B4-BE49-F238E27FC236}">
                                  <a16:creationId xmlns:a16="http://schemas.microsoft.com/office/drawing/2014/main" id="{6C938E28-8271-4E99-9C18-43141BE5D87E}"/>
                                </a:ext>
                              </a:extLst>
                            </p:cNvPr>
                            <p:cNvCxnSpPr>
                              <a:cxnSpLocks noChangeShapeType="1"/>
                            </p:cNvCxnSpPr>
                            <p:nvPr/>
                          </p:nvCxnSpPr>
                          <p:spPr bwMode="auto">
                            <a:xfrm flipV="1">
                              <a:off x="7737353" y="2341051"/>
                              <a:ext cx="187296" cy="118286"/>
                            </a:xfrm>
                            <a:prstGeom prst="line">
                              <a:avLst/>
                            </a:prstGeom>
                            <a:noFill/>
                            <a:ln w="9525" algn="ctr">
                              <a:solidFill>
                                <a:schemeClr val="tx1"/>
                              </a:solidFill>
                              <a:round/>
                              <a:headEnd/>
                              <a:tailEnd/>
                            </a:ln>
                          </p:spPr>
                        </p:cxnSp>
                        <p:sp>
                          <p:nvSpPr>
                            <p:cNvPr id="734" name="TextBox 733">
                              <a:extLst>
                                <a:ext uri="{FF2B5EF4-FFF2-40B4-BE49-F238E27FC236}">
                                  <a16:creationId xmlns:a16="http://schemas.microsoft.com/office/drawing/2014/main" id="{87F0FB3A-3E2E-45A6-9296-2882937BC946}"/>
                                </a:ext>
                              </a:extLst>
                            </p:cNvPr>
                            <p:cNvSpPr txBox="1"/>
                            <p:nvPr/>
                          </p:nvSpPr>
                          <p:spPr>
                            <a:xfrm>
                              <a:off x="6856259" y="2634423"/>
                              <a:ext cx="585417"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Cambria" pitchFamily="18" charset="0"/>
                                  <a:ea typeface="+mn-ea"/>
                                  <a:cs typeface="+mn-cs"/>
                                </a:rPr>
                                <a:t>Excelsior</a:t>
                              </a:r>
                            </a:p>
                          </p:txBody>
                        </p:sp>
                        <p:sp>
                          <p:nvSpPr>
                            <p:cNvPr id="735" name="TextBox 734">
                              <a:extLst>
                                <a:ext uri="{FF2B5EF4-FFF2-40B4-BE49-F238E27FC236}">
                                  <a16:creationId xmlns:a16="http://schemas.microsoft.com/office/drawing/2014/main" id="{C81AD09F-8B9B-4564-A93B-650192775EA3}"/>
                                </a:ext>
                              </a:extLst>
                            </p:cNvPr>
                            <p:cNvSpPr txBox="1"/>
                            <p:nvPr/>
                          </p:nvSpPr>
                          <p:spPr>
                            <a:xfrm>
                              <a:off x="2253527" y="1900783"/>
                              <a:ext cx="354584"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UM</a:t>
                              </a:r>
                            </a:p>
                          </p:txBody>
                        </p:sp>
                        <p:sp>
                          <p:nvSpPr>
                            <p:cNvPr id="736" name="TextBox 735">
                              <a:extLst>
                                <a:ext uri="{FF2B5EF4-FFF2-40B4-BE49-F238E27FC236}">
                                  <a16:creationId xmlns:a16="http://schemas.microsoft.com/office/drawing/2014/main" id="{BE4958AA-485A-4FFE-9007-C24D33FD12E1}"/>
                                </a:ext>
                              </a:extLst>
                            </p:cNvPr>
                            <p:cNvSpPr txBox="1"/>
                            <p:nvPr/>
                          </p:nvSpPr>
                          <p:spPr>
                            <a:xfrm>
                              <a:off x="6680049" y="3972153"/>
                              <a:ext cx="442750"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Duke</a:t>
                              </a:r>
                            </a:p>
                          </p:txBody>
                        </p:sp>
                        <p:sp>
                          <p:nvSpPr>
                            <p:cNvPr id="737" name="Oval 736">
                              <a:extLst>
                                <a:ext uri="{FF2B5EF4-FFF2-40B4-BE49-F238E27FC236}">
                                  <a16:creationId xmlns:a16="http://schemas.microsoft.com/office/drawing/2014/main" id="{86984D25-B0DA-47B4-BA74-9AA63CCD1F34}"/>
                                </a:ext>
                              </a:extLst>
                            </p:cNvPr>
                            <p:cNvSpPr/>
                            <p:nvPr/>
                          </p:nvSpPr>
                          <p:spPr>
                            <a:xfrm>
                              <a:off x="6984848" y="4172177"/>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738" name="TextBox 737">
                              <a:extLst>
                                <a:ext uri="{FF2B5EF4-FFF2-40B4-BE49-F238E27FC236}">
                                  <a16:creationId xmlns:a16="http://schemas.microsoft.com/office/drawing/2014/main" id="{FD5DD12E-8738-4061-9E80-34C0CA865276}"/>
                                </a:ext>
                              </a:extLst>
                            </p:cNvPr>
                            <p:cNvSpPr txBox="1"/>
                            <p:nvPr/>
                          </p:nvSpPr>
                          <p:spPr>
                            <a:xfrm>
                              <a:off x="7198063" y="2725834"/>
                              <a:ext cx="533400" cy="2308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UConn</a:t>
                              </a:r>
                            </a:p>
                          </p:txBody>
                        </p:sp>
                        <p:sp>
                          <p:nvSpPr>
                            <p:cNvPr id="739" name="TextBox 738">
                              <a:extLst>
                                <a:ext uri="{FF2B5EF4-FFF2-40B4-BE49-F238E27FC236}">
                                  <a16:creationId xmlns:a16="http://schemas.microsoft.com/office/drawing/2014/main" id="{C273E44B-2CC5-409D-94FD-9D58268ECEB4}"/>
                                </a:ext>
                              </a:extLst>
                            </p:cNvPr>
                            <p:cNvSpPr txBox="1"/>
                            <p:nvPr/>
                          </p:nvSpPr>
                          <p:spPr>
                            <a:xfrm>
                              <a:off x="3638870" y="5522088"/>
                              <a:ext cx="458780"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UTSA</a:t>
                              </a:r>
                            </a:p>
                          </p:txBody>
                        </p:sp>
                        <p:sp>
                          <p:nvSpPr>
                            <p:cNvPr id="740" name="Oval 739">
                              <a:extLst>
                                <a:ext uri="{FF2B5EF4-FFF2-40B4-BE49-F238E27FC236}">
                                  <a16:creationId xmlns:a16="http://schemas.microsoft.com/office/drawing/2014/main" id="{3E141A36-2793-4980-B311-C11C9A169449}"/>
                                </a:ext>
                              </a:extLst>
                            </p:cNvPr>
                            <p:cNvSpPr/>
                            <p:nvPr/>
                          </p:nvSpPr>
                          <p:spPr>
                            <a:xfrm>
                              <a:off x="7600558" y="2765047"/>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741" name="Oval 740">
                              <a:extLst>
                                <a:ext uri="{FF2B5EF4-FFF2-40B4-BE49-F238E27FC236}">
                                  <a16:creationId xmlns:a16="http://schemas.microsoft.com/office/drawing/2014/main" id="{B08C06EC-0A0A-447D-9F71-255D6BCA2330}"/>
                                </a:ext>
                              </a:extLst>
                            </p:cNvPr>
                            <p:cNvSpPr/>
                            <p:nvPr/>
                          </p:nvSpPr>
                          <p:spPr>
                            <a:xfrm rot="716249">
                              <a:off x="4090981" y="5423339"/>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cxnSp>
                          <p:nvCxnSpPr>
                            <p:cNvPr id="742" name="Straight Connector 51">
                              <a:extLst>
                                <a:ext uri="{FF2B5EF4-FFF2-40B4-BE49-F238E27FC236}">
                                  <a16:creationId xmlns:a16="http://schemas.microsoft.com/office/drawing/2014/main" id="{5DE31F55-9201-4281-A47E-7877DEF69A33}"/>
                                </a:ext>
                              </a:extLst>
                            </p:cNvPr>
                            <p:cNvCxnSpPr>
                              <a:cxnSpLocks noChangeShapeType="1"/>
                            </p:cNvCxnSpPr>
                            <p:nvPr/>
                          </p:nvCxnSpPr>
                          <p:spPr bwMode="auto">
                            <a:xfrm>
                              <a:off x="7763213" y="2617884"/>
                              <a:ext cx="212048" cy="27120"/>
                            </a:xfrm>
                            <a:prstGeom prst="line">
                              <a:avLst/>
                            </a:prstGeom>
                            <a:noFill/>
                            <a:ln w="9525" algn="ctr">
                              <a:solidFill>
                                <a:schemeClr val="tx1"/>
                              </a:solidFill>
                              <a:round/>
                              <a:headEnd/>
                              <a:tailEnd/>
                            </a:ln>
                          </p:spPr>
                        </p:cxnSp>
                        <p:cxnSp>
                          <p:nvCxnSpPr>
                            <p:cNvPr id="743" name="Straight Connector 51">
                              <a:extLst>
                                <a:ext uri="{FF2B5EF4-FFF2-40B4-BE49-F238E27FC236}">
                                  <a16:creationId xmlns:a16="http://schemas.microsoft.com/office/drawing/2014/main" id="{54D8BD5F-4AA1-46FA-BF7A-37978579D83F}"/>
                                </a:ext>
                              </a:extLst>
                            </p:cNvPr>
                            <p:cNvCxnSpPr>
                              <a:cxnSpLocks noChangeShapeType="1"/>
                              <a:endCxn id="660" idx="1"/>
                            </p:cNvCxnSpPr>
                            <p:nvPr/>
                          </p:nvCxnSpPr>
                          <p:spPr bwMode="auto">
                            <a:xfrm flipV="1">
                              <a:off x="7773549" y="2455619"/>
                              <a:ext cx="280028" cy="114968"/>
                            </a:xfrm>
                            <a:prstGeom prst="line">
                              <a:avLst/>
                            </a:prstGeom>
                            <a:noFill/>
                            <a:ln w="9525" algn="ctr">
                              <a:solidFill>
                                <a:schemeClr val="tx1"/>
                              </a:solidFill>
                              <a:round/>
                              <a:headEnd/>
                              <a:tailEnd/>
                            </a:ln>
                          </p:spPr>
                        </p:cxnSp>
                        <p:sp>
                          <p:nvSpPr>
                            <p:cNvPr id="744" name="Oval 743">
                              <a:extLst>
                                <a:ext uri="{FF2B5EF4-FFF2-40B4-BE49-F238E27FC236}">
                                  <a16:creationId xmlns:a16="http://schemas.microsoft.com/office/drawing/2014/main" id="{EA764EDA-7FD9-4036-B530-EA9F02FB11B2}"/>
                                </a:ext>
                              </a:extLst>
                            </p:cNvPr>
                            <p:cNvSpPr/>
                            <p:nvPr/>
                          </p:nvSpPr>
                          <p:spPr>
                            <a:xfrm rot="716249">
                              <a:off x="4014780" y="5575737"/>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745" name="Oval 744">
                              <a:extLst>
                                <a:ext uri="{FF2B5EF4-FFF2-40B4-BE49-F238E27FC236}">
                                  <a16:creationId xmlns:a16="http://schemas.microsoft.com/office/drawing/2014/main" id="{23E317D1-A5C4-4365-AF97-3D94DD510F47}"/>
                                </a:ext>
                              </a:extLst>
                            </p:cNvPr>
                            <p:cNvSpPr/>
                            <p:nvPr/>
                          </p:nvSpPr>
                          <p:spPr>
                            <a:xfrm>
                              <a:off x="2285999" y="1981199"/>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746" name="Oval 745">
                              <a:extLst>
                                <a:ext uri="{FF2B5EF4-FFF2-40B4-BE49-F238E27FC236}">
                                  <a16:creationId xmlns:a16="http://schemas.microsoft.com/office/drawing/2014/main" id="{FD2DAA49-DC04-4EBA-B5F7-353D4B7DAA83}"/>
                                </a:ext>
                              </a:extLst>
                            </p:cNvPr>
                            <p:cNvSpPr/>
                            <p:nvPr/>
                          </p:nvSpPr>
                          <p:spPr>
                            <a:xfrm>
                              <a:off x="7354824" y="274320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747" name="Oval 746">
                              <a:extLst>
                                <a:ext uri="{FF2B5EF4-FFF2-40B4-BE49-F238E27FC236}">
                                  <a16:creationId xmlns:a16="http://schemas.microsoft.com/office/drawing/2014/main" id="{31134F77-5233-4BDF-A7B7-5695047EFE4B}"/>
                                </a:ext>
                              </a:extLst>
                            </p:cNvPr>
                            <p:cNvSpPr/>
                            <p:nvPr/>
                          </p:nvSpPr>
                          <p:spPr>
                            <a:xfrm>
                              <a:off x="6736342" y="4586266"/>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748" name="Oval 747">
                              <a:extLst>
                                <a:ext uri="{FF2B5EF4-FFF2-40B4-BE49-F238E27FC236}">
                                  <a16:creationId xmlns:a16="http://schemas.microsoft.com/office/drawing/2014/main" id="{E53F24D9-5C84-44DD-A9CF-14B28AF56D57}"/>
                                </a:ext>
                              </a:extLst>
                            </p:cNvPr>
                            <p:cNvSpPr/>
                            <p:nvPr/>
                          </p:nvSpPr>
                          <p:spPr>
                            <a:xfrm>
                              <a:off x="7732016" y="2600865"/>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749" name="Oval 748">
                              <a:extLst>
                                <a:ext uri="{FF2B5EF4-FFF2-40B4-BE49-F238E27FC236}">
                                  <a16:creationId xmlns:a16="http://schemas.microsoft.com/office/drawing/2014/main" id="{6EC88172-7C15-4167-93CF-D9DB8D8285A1}"/>
                                </a:ext>
                              </a:extLst>
                            </p:cNvPr>
                            <p:cNvSpPr/>
                            <p:nvPr/>
                          </p:nvSpPr>
                          <p:spPr>
                            <a:xfrm>
                              <a:off x="7099177" y="2638086"/>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grpSp>
                      <p:sp>
                        <p:nvSpPr>
                          <p:cNvPr id="490" name="TextBox 489">
                            <a:extLst>
                              <a:ext uri="{FF2B5EF4-FFF2-40B4-BE49-F238E27FC236}">
                                <a16:creationId xmlns:a16="http://schemas.microsoft.com/office/drawing/2014/main" id="{2A7401FE-FCFD-4F3A-A2F8-9A39918E8CC5}"/>
                              </a:ext>
                            </a:extLst>
                          </p:cNvPr>
                          <p:cNvSpPr txBox="1"/>
                          <p:nvPr/>
                        </p:nvSpPr>
                        <p:spPr>
                          <a:xfrm>
                            <a:off x="7064940" y="3674397"/>
                            <a:ext cx="394660"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VCU</a:t>
                            </a:r>
                          </a:p>
                        </p:txBody>
                      </p:sp>
                      <p:sp>
                        <p:nvSpPr>
                          <p:cNvPr id="491" name="TextBox 490">
                            <a:extLst>
                              <a:ext uri="{FF2B5EF4-FFF2-40B4-BE49-F238E27FC236}">
                                <a16:creationId xmlns:a16="http://schemas.microsoft.com/office/drawing/2014/main" id="{B585C788-8E92-4BE1-B0C3-43956FB3CF75}"/>
                              </a:ext>
                            </a:extLst>
                          </p:cNvPr>
                          <p:cNvSpPr txBox="1"/>
                          <p:nvPr/>
                        </p:nvSpPr>
                        <p:spPr>
                          <a:xfrm>
                            <a:off x="6740980" y="3553993"/>
                            <a:ext cx="328936"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UV</a:t>
                            </a:r>
                          </a:p>
                        </p:txBody>
                      </p:sp>
                      <p:sp>
                        <p:nvSpPr>
                          <p:cNvPr id="492" name="Oval 491">
                            <a:extLst>
                              <a:ext uri="{FF2B5EF4-FFF2-40B4-BE49-F238E27FC236}">
                                <a16:creationId xmlns:a16="http://schemas.microsoft.com/office/drawing/2014/main" id="{A5567C33-8072-4325-AB7D-2BFDFCCAA819}"/>
                              </a:ext>
                            </a:extLst>
                          </p:cNvPr>
                          <p:cNvSpPr/>
                          <p:nvPr/>
                        </p:nvSpPr>
                        <p:spPr>
                          <a:xfrm>
                            <a:off x="7086600" y="3773424"/>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493" name="Oval 492">
                            <a:extLst>
                              <a:ext uri="{FF2B5EF4-FFF2-40B4-BE49-F238E27FC236}">
                                <a16:creationId xmlns:a16="http://schemas.microsoft.com/office/drawing/2014/main" id="{35BCBB88-8FA3-40C3-B6F6-E24897AA0862}"/>
                              </a:ext>
                            </a:extLst>
                          </p:cNvPr>
                          <p:cNvSpPr/>
                          <p:nvPr/>
                        </p:nvSpPr>
                        <p:spPr>
                          <a:xfrm flipH="1" flipV="1">
                            <a:off x="6973824" y="3732506"/>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494" name="TextBox 493">
                            <a:extLst>
                              <a:ext uri="{FF2B5EF4-FFF2-40B4-BE49-F238E27FC236}">
                                <a16:creationId xmlns:a16="http://schemas.microsoft.com/office/drawing/2014/main" id="{2BF5C766-52B4-4516-909C-25D2C75C10CA}"/>
                              </a:ext>
                            </a:extLst>
                          </p:cNvPr>
                          <p:cNvSpPr txBox="1"/>
                          <p:nvPr/>
                        </p:nvSpPr>
                        <p:spPr>
                          <a:xfrm>
                            <a:off x="2503958" y="2009071"/>
                            <a:ext cx="412292"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MSU</a:t>
                            </a:r>
                          </a:p>
                        </p:txBody>
                      </p:sp>
                      <p:sp>
                        <p:nvSpPr>
                          <p:cNvPr id="495" name="Oval 494">
                            <a:extLst>
                              <a:ext uri="{FF2B5EF4-FFF2-40B4-BE49-F238E27FC236}">
                                <a16:creationId xmlns:a16="http://schemas.microsoft.com/office/drawing/2014/main" id="{7F58054D-7F50-4C8F-AD14-85289B0CBDF6}"/>
                              </a:ext>
                            </a:extLst>
                          </p:cNvPr>
                          <p:cNvSpPr/>
                          <p:nvPr/>
                        </p:nvSpPr>
                        <p:spPr>
                          <a:xfrm>
                            <a:off x="2514600" y="2148276"/>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496" name="Oval 495">
                            <a:extLst>
                              <a:ext uri="{FF2B5EF4-FFF2-40B4-BE49-F238E27FC236}">
                                <a16:creationId xmlns:a16="http://schemas.microsoft.com/office/drawing/2014/main" id="{CEDEE041-922A-4E5E-8C92-8AF9D2F5974B}"/>
                              </a:ext>
                            </a:extLst>
                          </p:cNvPr>
                          <p:cNvSpPr/>
                          <p:nvPr/>
                        </p:nvSpPr>
                        <p:spPr>
                          <a:xfrm>
                            <a:off x="6867021" y="4771589"/>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497" name="TextBox 496">
                            <a:extLst>
                              <a:ext uri="{FF2B5EF4-FFF2-40B4-BE49-F238E27FC236}">
                                <a16:creationId xmlns:a16="http://schemas.microsoft.com/office/drawing/2014/main" id="{19942189-8087-47FE-AC84-B331054892D5}"/>
                              </a:ext>
                            </a:extLst>
                          </p:cNvPr>
                          <p:cNvSpPr txBox="1"/>
                          <p:nvPr/>
                        </p:nvSpPr>
                        <p:spPr>
                          <a:xfrm>
                            <a:off x="6727316" y="4932592"/>
                            <a:ext cx="529312"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Citadel</a:t>
                            </a:r>
                          </a:p>
                        </p:txBody>
                      </p:sp>
                      <p:cxnSp>
                        <p:nvCxnSpPr>
                          <p:cNvPr id="498" name="Straight Connector 51">
                            <a:extLst>
                              <a:ext uri="{FF2B5EF4-FFF2-40B4-BE49-F238E27FC236}">
                                <a16:creationId xmlns:a16="http://schemas.microsoft.com/office/drawing/2014/main" id="{6494FCDC-5035-431E-9C22-36BA7287DEA2}"/>
                              </a:ext>
                            </a:extLst>
                          </p:cNvPr>
                          <p:cNvCxnSpPr>
                            <a:cxnSpLocks noChangeShapeType="1"/>
                          </p:cNvCxnSpPr>
                          <p:nvPr/>
                        </p:nvCxnSpPr>
                        <p:spPr bwMode="auto">
                          <a:xfrm>
                            <a:off x="6886023" y="4803268"/>
                            <a:ext cx="57499" cy="183285"/>
                          </a:xfrm>
                          <a:prstGeom prst="line">
                            <a:avLst/>
                          </a:prstGeom>
                          <a:noFill/>
                          <a:ln w="9525" algn="ctr">
                            <a:solidFill>
                              <a:schemeClr val="tx1"/>
                            </a:solidFill>
                            <a:round/>
                            <a:headEnd/>
                            <a:tailEnd/>
                          </a:ln>
                        </p:spPr>
                      </p:cxnSp>
                    </p:grpSp>
                    <p:sp>
                      <p:nvSpPr>
                        <p:cNvPr id="448" name="TextBox 447">
                          <a:extLst>
                            <a:ext uri="{FF2B5EF4-FFF2-40B4-BE49-F238E27FC236}">
                              <a16:creationId xmlns:a16="http://schemas.microsoft.com/office/drawing/2014/main" id="{52B0C07D-35B0-4A79-9F22-870DAF452118}"/>
                            </a:ext>
                          </a:extLst>
                        </p:cNvPr>
                        <p:cNvSpPr txBox="1"/>
                        <p:nvPr/>
                      </p:nvSpPr>
                      <p:spPr>
                        <a:xfrm>
                          <a:off x="2940358" y="3314060"/>
                          <a:ext cx="325730"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CU</a:t>
                          </a:r>
                        </a:p>
                      </p:txBody>
                    </p:sp>
                    <p:sp>
                      <p:nvSpPr>
                        <p:cNvPr id="449" name="TextBox 448">
                          <a:extLst>
                            <a:ext uri="{FF2B5EF4-FFF2-40B4-BE49-F238E27FC236}">
                              <a16:creationId xmlns:a16="http://schemas.microsoft.com/office/drawing/2014/main" id="{5BB6BD9E-6D34-469B-9574-269D09AB29B3}"/>
                            </a:ext>
                          </a:extLst>
                        </p:cNvPr>
                        <p:cNvSpPr txBox="1"/>
                        <p:nvPr/>
                      </p:nvSpPr>
                      <p:spPr>
                        <a:xfrm>
                          <a:off x="3192664" y="3518369"/>
                          <a:ext cx="402674"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CSM</a:t>
                          </a:r>
                        </a:p>
                      </p:txBody>
                    </p:sp>
                    <p:sp>
                      <p:nvSpPr>
                        <p:cNvPr id="450" name="TextBox 449">
                          <a:extLst>
                            <a:ext uri="{FF2B5EF4-FFF2-40B4-BE49-F238E27FC236}">
                              <a16:creationId xmlns:a16="http://schemas.microsoft.com/office/drawing/2014/main" id="{A2477E7E-5C69-4C51-8D2F-E39B4C2DCBC4}"/>
                            </a:ext>
                          </a:extLst>
                        </p:cNvPr>
                        <p:cNvSpPr txBox="1"/>
                        <p:nvPr/>
                      </p:nvSpPr>
                      <p:spPr>
                        <a:xfrm>
                          <a:off x="3216925" y="3218166"/>
                          <a:ext cx="383438"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CSU</a:t>
                          </a:r>
                        </a:p>
                      </p:txBody>
                    </p:sp>
                    <p:sp>
                      <p:nvSpPr>
                        <p:cNvPr id="451" name="Oval 450">
                          <a:extLst>
                            <a:ext uri="{FF2B5EF4-FFF2-40B4-BE49-F238E27FC236}">
                              <a16:creationId xmlns:a16="http://schemas.microsoft.com/office/drawing/2014/main" id="{B074AA92-5C3F-49DC-9477-5A6D715766C4}"/>
                            </a:ext>
                          </a:extLst>
                        </p:cNvPr>
                        <p:cNvSpPr/>
                        <p:nvPr/>
                      </p:nvSpPr>
                      <p:spPr>
                        <a:xfrm>
                          <a:off x="3237281" y="3369491"/>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452" name="Oval 451">
                          <a:extLst>
                            <a:ext uri="{FF2B5EF4-FFF2-40B4-BE49-F238E27FC236}">
                              <a16:creationId xmlns:a16="http://schemas.microsoft.com/office/drawing/2014/main" id="{AFE895F3-BFF3-4272-AA50-18C37B2485D7}"/>
                            </a:ext>
                          </a:extLst>
                        </p:cNvPr>
                        <p:cNvSpPr/>
                        <p:nvPr/>
                      </p:nvSpPr>
                      <p:spPr>
                        <a:xfrm>
                          <a:off x="3180243" y="3482057"/>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453" name="Oval 452">
                          <a:extLst>
                            <a:ext uri="{FF2B5EF4-FFF2-40B4-BE49-F238E27FC236}">
                              <a16:creationId xmlns:a16="http://schemas.microsoft.com/office/drawing/2014/main" id="{F182AA12-B419-4180-AB46-A1F51C650038}"/>
                            </a:ext>
                          </a:extLst>
                        </p:cNvPr>
                        <p:cNvSpPr/>
                        <p:nvPr/>
                      </p:nvSpPr>
                      <p:spPr>
                        <a:xfrm>
                          <a:off x="3199810" y="3576299"/>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454" name="Oval 453">
                          <a:extLst>
                            <a:ext uri="{FF2B5EF4-FFF2-40B4-BE49-F238E27FC236}">
                              <a16:creationId xmlns:a16="http://schemas.microsoft.com/office/drawing/2014/main" id="{49F230E8-2A71-4984-B74B-A3E48D067897}"/>
                            </a:ext>
                          </a:extLst>
                        </p:cNvPr>
                        <p:cNvSpPr/>
                        <p:nvPr/>
                      </p:nvSpPr>
                      <p:spPr>
                        <a:xfrm>
                          <a:off x="1294149" y="1439315"/>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455" name="Oval 454">
                          <a:extLst>
                            <a:ext uri="{FF2B5EF4-FFF2-40B4-BE49-F238E27FC236}">
                              <a16:creationId xmlns:a16="http://schemas.microsoft.com/office/drawing/2014/main" id="{3A71C04C-603D-48E7-84AF-76562CEED638}"/>
                            </a:ext>
                          </a:extLst>
                        </p:cNvPr>
                        <p:cNvSpPr/>
                        <p:nvPr/>
                      </p:nvSpPr>
                      <p:spPr>
                        <a:xfrm>
                          <a:off x="1544641" y="1777423"/>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456" name="TextBox 455">
                          <a:extLst>
                            <a:ext uri="{FF2B5EF4-FFF2-40B4-BE49-F238E27FC236}">
                              <a16:creationId xmlns:a16="http://schemas.microsoft.com/office/drawing/2014/main" id="{45CC9269-09B8-4F18-934A-BF141C57C923}"/>
                            </a:ext>
                          </a:extLst>
                        </p:cNvPr>
                        <p:cNvSpPr txBox="1"/>
                        <p:nvPr/>
                      </p:nvSpPr>
                      <p:spPr>
                        <a:xfrm>
                          <a:off x="1238195" y="1282496"/>
                          <a:ext cx="365806"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UW</a:t>
                          </a:r>
                        </a:p>
                      </p:txBody>
                    </p:sp>
                    <p:sp>
                      <p:nvSpPr>
                        <p:cNvPr id="457" name="TextBox 456">
                          <a:extLst>
                            <a:ext uri="{FF2B5EF4-FFF2-40B4-BE49-F238E27FC236}">
                              <a16:creationId xmlns:a16="http://schemas.microsoft.com/office/drawing/2014/main" id="{C5455132-9A30-46B8-BCA3-4F645F30D89E}"/>
                            </a:ext>
                          </a:extLst>
                        </p:cNvPr>
                        <p:cNvSpPr txBox="1"/>
                        <p:nvPr/>
                      </p:nvSpPr>
                      <p:spPr>
                        <a:xfrm>
                          <a:off x="1173516" y="1603582"/>
                          <a:ext cx="470000"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PNNL</a:t>
                          </a:r>
                        </a:p>
                      </p:txBody>
                    </p:sp>
                    <p:sp>
                      <p:nvSpPr>
                        <p:cNvPr id="458" name="Oval 457">
                          <a:extLst>
                            <a:ext uri="{FF2B5EF4-FFF2-40B4-BE49-F238E27FC236}">
                              <a16:creationId xmlns:a16="http://schemas.microsoft.com/office/drawing/2014/main" id="{EF7398F4-AAD2-4DA4-9AEA-79A7C1DF15D6}"/>
                            </a:ext>
                          </a:extLst>
                        </p:cNvPr>
                        <p:cNvSpPr/>
                        <p:nvPr/>
                      </p:nvSpPr>
                      <p:spPr>
                        <a:xfrm>
                          <a:off x="2287337" y="2635944"/>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459" name="TextBox 458">
                          <a:extLst>
                            <a:ext uri="{FF2B5EF4-FFF2-40B4-BE49-F238E27FC236}">
                              <a16:creationId xmlns:a16="http://schemas.microsoft.com/office/drawing/2014/main" id="{36103F39-01F9-4327-8F85-29280A72F301}"/>
                            </a:ext>
                          </a:extLst>
                        </p:cNvPr>
                        <p:cNvSpPr txBox="1"/>
                        <p:nvPr/>
                      </p:nvSpPr>
                      <p:spPr>
                        <a:xfrm>
                          <a:off x="2235131" y="2448212"/>
                          <a:ext cx="362600"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INL</a:t>
                          </a:r>
                        </a:p>
                      </p:txBody>
                    </p:sp>
                    <p:sp>
                      <p:nvSpPr>
                        <p:cNvPr id="460" name="Oval 459">
                          <a:extLst>
                            <a:ext uri="{FF2B5EF4-FFF2-40B4-BE49-F238E27FC236}">
                              <a16:creationId xmlns:a16="http://schemas.microsoft.com/office/drawing/2014/main" id="{B0852376-1551-4403-8F2F-8A5C91220EC7}"/>
                            </a:ext>
                          </a:extLst>
                        </p:cNvPr>
                        <p:cNvSpPr/>
                        <p:nvPr/>
                      </p:nvSpPr>
                      <p:spPr>
                        <a:xfrm>
                          <a:off x="2971800" y="4230624"/>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461" name="TextBox 460">
                          <a:extLst>
                            <a:ext uri="{FF2B5EF4-FFF2-40B4-BE49-F238E27FC236}">
                              <a16:creationId xmlns:a16="http://schemas.microsoft.com/office/drawing/2014/main" id="{6EE7A6C1-CEA8-42D5-90C2-D0BB4BB6AAB1}"/>
                            </a:ext>
                          </a:extLst>
                        </p:cNvPr>
                        <p:cNvSpPr txBox="1"/>
                        <p:nvPr/>
                      </p:nvSpPr>
                      <p:spPr>
                        <a:xfrm>
                          <a:off x="2933578" y="4075235"/>
                          <a:ext cx="460382"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LANL</a:t>
                          </a:r>
                        </a:p>
                      </p:txBody>
                    </p:sp>
                    <p:sp>
                      <p:nvSpPr>
                        <p:cNvPr id="462" name="Oval 461">
                          <a:extLst>
                            <a:ext uri="{FF2B5EF4-FFF2-40B4-BE49-F238E27FC236}">
                              <a16:creationId xmlns:a16="http://schemas.microsoft.com/office/drawing/2014/main" id="{DB7C1B14-0937-437A-9BD7-C96939BF2628}"/>
                            </a:ext>
                          </a:extLst>
                        </p:cNvPr>
                        <p:cNvSpPr/>
                        <p:nvPr/>
                      </p:nvSpPr>
                      <p:spPr>
                        <a:xfrm>
                          <a:off x="1335024" y="4535424"/>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463" name="TextBox 462">
                          <a:extLst>
                            <a:ext uri="{FF2B5EF4-FFF2-40B4-BE49-F238E27FC236}">
                              <a16:creationId xmlns:a16="http://schemas.microsoft.com/office/drawing/2014/main" id="{9ABCAD87-9E17-4494-8EC2-423D8923EF66}"/>
                            </a:ext>
                          </a:extLst>
                        </p:cNvPr>
                        <p:cNvSpPr txBox="1"/>
                        <p:nvPr/>
                      </p:nvSpPr>
                      <p:spPr>
                        <a:xfrm>
                          <a:off x="1309621" y="4424138"/>
                          <a:ext cx="327334"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GA</a:t>
                          </a:r>
                        </a:p>
                      </p:txBody>
                    </p:sp>
                    <p:sp>
                      <p:nvSpPr>
                        <p:cNvPr id="464" name="Oval 463">
                          <a:extLst>
                            <a:ext uri="{FF2B5EF4-FFF2-40B4-BE49-F238E27FC236}">
                              <a16:creationId xmlns:a16="http://schemas.microsoft.com/office/drawing/2014/main" id="{21E7629F-4461-43F1-8717-EFAE09BA39DE}"/>
                            </a:ext>
                          </a:extLst>
                        </p:cNvPr>
                        <p:cNvSpPr/>
                        <p:nvPr/>
                      </p:nvSpPr>
                      <p:spPr>
                        <a:xfrm>
                          <a:off x="801622" y="3468624"/>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465" name="TextBox 464">
                          <a:extLst>
                            <a:ext uri="{FF2B5EF4-FFF2-40B4-BE49-F238E27FC236}">
                              <a16:creationId xmlns:a16="http://schemas.microsoft.com/office/drawing/2014/main" id="{45DC6039-4C88-4942-91B2-2CA1BCB6C038}"/>
                            </a:ext>
                          </a:extLst>
                        </p:cNvPr>
                        <p:cNvSpPr txBox="1"/>
                        <p:nvPr/>
                      </p:nvSpPr>
                      <p:spPr>
                        <a:xfrm>
                          <a:off x="756265" y="3370444"/>
                          <a:ext cx="425116"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EPRI</a:t>
                          </a:r>
                        </a:p>
                      </p:txBody>
                    </p:sp>
                    <p:sp>
                      <p:nvSpPr>
                        <p:cNvPr id="466" name="Oval 465">
                          <a:extLst>
                            <a:ext uri="{FF2B5EF4-FFF2-40B4-BE49-F238E27FC236}">
                              <a16:creationId xmlns:a16="http://schemas.microsoft.com/office/drawing/2014/main" id="{0AB7910D-5117-49F0-8E0D-5AA7C6FF8578}"/>
                            </a:ext>
                          </a:extLst>
                        </p:cNvPr>
                        <p:cNvSpPr/>
                        <p:nvPr/>
                      </p:nvSpPr>
                      <p:spPr>
                        <a:xfrm>
                          <a:off x="877824" y="358140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467" name="TextBox 466">
                          <a:extLst>
                            <a:ext uri="{FF2B5EF4-FFF2-40B4-BE49-F238E27FC236}">
                              <a16:creationId xmlns:a16="http://schemas.microsoft.com/office/drawing/2014/main" id="{2B9BB8B1-DF5D-4A8F-9369-357C640DD753}"/>
                            </a:ext>
                          </a:extLst>
                        </p:cNvPr>
                        <p:cNvSpPr txBox="1"/>
                        <p:nvPr/>
                      </p:nvSpPr>
                      <p:spPr>
                        <a:xfrm>
                          <a:off x="485992" y="3565861"/>
                          <a:ext cx="519694"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mbria" pitchFamily="18" charset="0"/>
                              <a:ea typeface="+mn-ea"/>
                              <a:cs typeface="+mn-cs"/>
                            </a:rPr>
                            <a:t>CSUEB</a:t>
                          </a:r>
                        </a:p>
                      </p:txBody>
                    </p:sp>
                    <p:sp>
                      <p:nvSpPr>
                        <p:cNvPr id="468" name="TextBox 467">
                          <a:extLst>
                            <a:ext uri="{FF2B5EF4-FFF2-40B4-BE49-F238E27FC236}">
                              <a16:creationId xmlns:a16="http://schemas.microsoft.com/office/drawing/2014/main" id="{33E42AA0-3C28-4235-BEF4-86610095DE1D}"/>
                            </a:ext>
                          </a:extLst>
                        </p:cNvPr>
                        <p:cNvSpPr txBox="1"/>
                        <p:nvPr/>
                      </p:nvSpPr>
                      <p:spPr>
                        <a:xfrm>
                          <a:off x="955999" y="3496058"/>
                          <a:ext cx="450764"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LLNL</a:t>
                          </a:r>
                        </a:p>
                      </p:txBody>
                    </p:sp>
                    <p:sp>
                      <p:nvSpPr>
                        <p:cNvPr id="469" name="Oval 468">
                          <a:extLst>
                            <a:ext uri="{FF2B5EF4-FFF2-40B4-BE49-F238E27FC236}">
                              <a16:creationId xmlns:a16="http://schemas.microsoft.com/office/drawing/2014/main" id="{6F124945-7D02-4092-81D7-1C587B2C604A}"/>
                            </a:ext>
                          </a:extLst>
                        </p:cNvPr>
                        <p:cNvSpPr/>
                        <p:nvPr/>
                      </p:nvSpPr>
                      <p:spPr>
                        <a:xfrm>
                          <a:off x="4230624" y="441960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470" name="TextBox 469">
                          <a:extLst>
                            <a:ext uri="{FF2B5EF4-FFF2-40B4-BE49-F238E27FC236}">
                              <a16:creationId xmlns:a16="http://schemas.microsoft.com/office/drawing/2014/main" id="{56E595FD-49C9-40D0-91E0-3EC156CB514A}"/>
                            </a:ext>
                          </a:extLst>
                        </p:cNvPr>
                        <p:cNvSpPr txBox="1"/>
                        <p:nvPr/>
                      </p:nvSpPr>
                      <p:spPr>
                        <a:xfrm>
                          <a:off x="4003160" y="4230672"/>
                          <a:ext cx="393056"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OSU</a:t>
                          </a:r>
                        </a:p>
                      </p:txBody>
                    </p:sp>
                    <p:sp>
                      <p:nvSpPr>
                        <p:cNvPr id="471" name="Oval 470">
                          <a:extLst>
                            <a:ext uri="{FF2B5EF4-FFF2-40B4-BE49-F238E27FC236}">
                              <a16:creationId xmlns:a16="http://schemas.microsoft.com/office/drawing/2014/main" id="{67A71253-AAA4-4C0D-8F00-FDB8704724A2}"/>
                            </a:ext>
                          </a:extLst>
                        </p:cNvPr>
                        <p:cNvSpPr/>
                        <p:nvPr/>
                      </p:nvSpPr>
                      <p:spPr>
                        <a:xfrm>
                          <a:off x="6669024" y="4230624"/>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472" name="TextBox 471">
                          <a:extLst>
                            <a:ext uri="{FF2B5EF4-FFF2-40B4-BE49-F238E27FC236}">
                              <a16:creationId xmlns:a16="http://schemas.microsoft.com/office/drawing/2014/main" id="{C9D1A13B-6297-4409-A73A-31F974C1E9A0}"/>
                            </a:ext>
                          </a:extLst>
                        </p:cNvPr>
                        <p:cNvSpPr txBox="1"/>
                        <p:nvPr/>
                      </p:nvSpPr>
                      <p:spPr>
                        <a:xfrm>
                          <a:off x="6621457" y="4197703"/>
                          <a:ext cx="425116"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EPRI</a:t>
                          </a:r>
                        </a:p>
                      </p:txBody>
                    </p:sp>
                    <p:sp>
                      <p:nvSpPr>
                        <p:cNvPr id="473" name="Oval 472">
                          <a:extLst>
                            <a:ext uri="{FF2B5EF4-FFF2-40B4-BE49-F238E27FC236}">
                              <a16:creationId xmlns:a16="http://schemas.microsoft.com/office/drawing/2014/main" id="{78837163-31D1-4B14-AEAA-E9B3C17792BC}"/>
                            </a:ext>
                          </a:extLst>
                        </p:cNvPr>
                        <p:cNvSpPr/>
                        <p:nvPr/>
                      </p:nvSpPr>
                      <p:spPr>
                        <a:xfrm>
                          <a:off x="6858000" y="396240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474" name="TextBox 473">
                          <a:extLst>
                            <a:ext uri="{FF2B5EF4-FFF2-40B4-BE49-F238E27FC236}">
                              <a16:creationId xmlns:a16="http://schemas.microsoft.com/office/drawing/2014/main" id="{A0FFC49A-AC8D-40E0-86BD-B4E1AAA2A054}"/>
                            </a:ext>
                          </a:extLst>
                        </p:cNvPr>
                        <p:cNvSpPr txBox="1"/>
                        <p:nvPr/>
                      </p:nvSpPr>
                      <p:spPr>
                        <a:xfrm>
                          <a:off x="6831654" y="3845151"/>
                          <a:ext cx="713657"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err="1">
                              <a:ln>
                                <a:noFill/>
                              </a:ln>
                              <a:solidFill>
                                <a:srgbClr val="000000"/>
                              </a:solidFill>
                              <a:effectLst/>
                              <a:uLnTx/>
                              <a:uFillTx/>
                              <a:latin typeface="Cambria" pitchFamily="18" charset="0"/>
                              <a:ea typeface="+mn-ea"/>
                              <a:cs typeface="+mn-cs"/>
                            </a:rPr>
                            <a:t>Aeroprobe</a:t>
                          </a:r>
                          <a:endParaRPr kumimoji="0" lang="en-US" sz="900" b="0" i="0" u="none" strike="noStrike" kern="1200" cap="none" spc="0" normalizeH="0" baseline="0" noProof="0">
                            <a:ln>
                              <a:noFill/>
                            </a:ln>
                            <a:solidFill>
                              <a:srgbClr val="000000"/>
                            </a:solidFill>
                            <a:effectLst/>
                            <a:uLnTx/>
                            <a:uFillTx/>
                            <a:latin typeface="Cambria" pitchFamily="18" charset="0"/>
                            <a:ea typeface="+mn-ea"/>
                            <a:cs typeface="+mn-cs"/>
                          </a:endParaRPr>
                        </a:p>
                      </p:txBody>
                    </p:sp>
                    <p:sp>
                      <p:nvSpPr>
                        <p:cNvPr id="475" name="Oval 474">
                          <a:extLst>
                            <a:ext uri="{FF2B5EF4-FFF2-40B4-BE49-F238E27FC236}">
                              <a16:creationId xmlns:a16="http://schemas.microsoft.com/office/drawing/2014/main" id="{313428F9-CBCA-4B15-8318-29385CD77AC7}"/>
                            </a:ext>
                          </a:extLst>
                        </p:cNvPr>
                        <p:cNvSpPr/>
                        <p:nvPr/>
                      </p:nvSpPr>
                      <p:spPr>
                        <a:xfrm>
                          <a:off x="5486400" y="320040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476" name="TextBox 475">
                          <a:extLst>
                            <a:ext uri="{FF2B5EF4-FFF2-40B4-BE49-F238E27FC236}">
                              <a16:creationId xmlns:a16="http://schemas.microsoft.com/office/drawing/2014/main" id="{4FB85EA8-391F-4442-ADC8-C723DCA241B4}"/>
                            </a:ext>
                          </a:extLst>
                        </p:cNvPr>
                        <p:cNvSpPr txBox="1"/>
                        <p:nvPr/>
                      </p:nvSpPr>
                      <p:spPr>
                        <a:xfrm>
                          <a:off x="5313674" y="3181083"/>
                          <a:ext cx="397866"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ANL</a:t>
                          </a:r>
                        </a:p>
                      </p:txBody>
                    </p:sp>
                    <p:sp>
                      <p:nvSpPr>
                        <p:cNvPr id="477" name="Oval 476">
                          <a:extLst>
                            <a:ext uri="{FF2B5EF4-FFF2-40B4-BE49-F238E27FC236}">
                              <a16:creationId xmlns:a16="http://schemas.microsoft.com/office/drawing/2014/main" id="{88ECADA7-87FA-4AC9-8683-D84B9F96D946}"/>
                            </a:ext>
                          </a:extLst>
                        </p:cNvPr>
                        <p:cNvSpPr/>
                        <p:nvPr/>
                      </p:nvSpPr>
                      <p:spPr>
                        <a:xfrm>
                          <a:off x="7126224" y="441960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478" name="TextBox 477">
                          <a:extLst>
                            <a:ext uri="{FF2B5EF4-FFF2-40B4-BE49-F238E27FC236}">
                              <a16:creationId xmlns:a16="http://schemas.microsoft.com/office/drawing/2014/main" id="{3E070C7A-5176-430C-A2AF-FB9EE0E0DECC}"/>
                            </a:ext>
                          </a:extLst>
                        </p:cNvPr>
                        <p:cNvSpPr txBox="1"/>
                        <p:nvPr/>
                      </p:nvSpPr>
                      <p:spPr>
                        <a:xfrm>
                          <a:off x="7086600" y="4267200"/>
                          <a:ext cx="699230"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GE Hitachi</a:t>
                          </a:r>
                        </a:p>
                      </p:txBody>
                    </p:sp>
                    <p:sp>
                      <p:nvSpPr>
                        <p:cNvPr id="479" name="Oval 478">
                          <a:extLst>
                            <a:ext uri="{FF2B5EF4-FFF2-40B4-BE49-F238E27FC236}">
                              <a16:creationId xmlns:a16="http://schemas.microsoft.com/office/drawing/2014/main" id="{3E705FB6-BDFD-43E3-B12B-56D55C439E9F}"/>
                            </a:ext>
                          </a:extLst>
                        </p:cNvPr>
                        <p:cNvSpPr/>
                        <p:nvPr/>
                      </p:nvSpPr>
                      <p:spPr>
                        <a:xfrm>
                          <a:off x="6477000" y="304800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480" name="TextBox 479">
                          <a:extLst>
                            <a:ext uri="{FF2B5EF4-FFF2-40B4-BE49-F238E27FC236}">
                              <a16:creationId xmlns:a16="http://schemas.microsoft.com/office/drawing/2014/main" id="{755280B8-18DF-490B-9E6F-53EA7B804D20}"/>
                            </a:ext>
                          </a:extLst>
                        </p:cNvPr>
                        <p:cNvSpPr txBox="1"/>
                        <p:nvPr/>
                      </p:nvSpPr>
                      <p:spPr>
                        <a:xfrm>
                          <a:off x="6352003" y="2829260"/>
                          <a:ext cx="652743"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err="1">
                              <a:ln>
                                <a:noFill/>
                              </a:ln>
                              <a:solidFill>
                                <a:srgbClr val="000000"/>
                              </a:solidFill>
                              <a:effectLst/>
                              <a:uLnTx/>
                              <a:uFillTx/>
                              <a:latin typeface="Cambria" pitchFamily="18" charset="0"/>
                              <a:ea typeface="+mn-ea"/>
                              <a:cs typeface="+mn-cs"/>
                            </a:rPr>
                            <a:t>Mesocoat</a:t>
                          </a:r>
                          <a:endParaRPr kumimoji="0" lang="en-US" sz="900" b="0" i="0" u="none" strike="noStrike" kern="1200" cap="none" spc="0" normalizeH="0" baseline="0" noProof="0">
                            <a:ln>
                              <a:noFill/>
                            </a:ln>
                            <a:solidFill>
                              <a:srgbClr val="000000"/>
                            </a:solidFill>
                            <a:effectLst/>
                            <a:uLnTx/>
                            <a:uFillTx/>
                            <a:latin typeface="Cambria" pitchFamily="18" charset="0"/>
                            <a:ea typeface="+mn-ea"/>
                            <a:cs typeface="+mn-cs"/>
                          </a:endParaRPr>
                        </a:p>
                      </p:txBody>
                    </p:sp>
                    <p:sp>
                      <p:nvSpPr>
                        <p:cNvPr id="481" name="Oval 480">
                          <a:extLst>
                            <a:ext uri="{FF2B5EF4-FFF2-40B4-BE49-F238E27FC236}">
                              <a16:creationId xmlns:a16="http://schemas.microsoft.com/office/drawing/2014/main" id="{A6A55618-1F84-455B-8122-07A703AEA9B9}"/>
                            </a:ext>
                          </a:extLst>
                        </p:cNvPr>
                        <p:cNvSpPr/>
                        <p:nvPr/>
                      </p:nvSpPr>
                      <p:spPr>
                        <a:xfrm>
                          <a:off x="6745224" y="327660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482" name="TextBox 481">
                          <a:extLst>
                            <a:ext uri="{FF2B5EF4-FFF2-40B4-BE49-F238E27FC236}">
                              <a16:creationId xmlns:a16="http://schemas.microsoft.com/office/drawing/2014/main" id="{AEF97B6E-B511-46BC-8A40-2B0A898D0BA7}"/>
                            </a:ext>
                          </a:extLst>
                        </p:cNvPr>
                        <p:cNvSpPr txBox="1"/>
                        <p:nvPr/>
                      </p:nvSpPr>
                      <p:spPr>
                        <a:xfrm>
                          <a:off x="6688121" y="3234396"/>
                          <a:ext cx="808235"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Cambria" pitchFamily="18" charset="0"/>
                              <a:ea typeface="+mn-ea"/>
                              <a:cs typeface="+mn-cs"/>
                            </a:rPr>
                            <a:t>Westinghouse</a:t>
                          </a:r>
                        </a:p>
                      </p:txBody>
                    </p:sp>
                    <p:sp>
                      <p:nvSpPr>
                        <p:cNvPr id="483" name="Oval 482">
                          <a:extLst>
                            <a:ext uri="{FF2B5EF4-FFF2-40B4-BE49-F238E27FC236}">
                              <a16:creationId xmlns:a16="http://schemas.microsoft.com/office/drawing/2014/main" id="{107CBEDE-49BE-4EEB-966E-A86F85EB0B47}"/>
                            </a:ext>
                          </a:extLst>
                        </p:cNvPr>
                        <p:cNvSpPr/>
                        <p:nvPr/>
                      </p:nvSpPr>
                      <p:spPr>
                        <a:xfrm>
                          <a:off x="7278624" y="259080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484" name="TextBox 483">
                          <a:extLst>
                            <a:ext uri="{FF2B5EF4-FFF2-40B4-BE49-F238E27FC236}">
                              <a16:creationId xmlns:a16="http://schemas.microsoft.com/office/drawing/2014/main" id="{4805EE1B-A709-4FE5-B85B-9566257CF17C}"/>
                            </a:ext>
                          </a:extLst>
                        </p:cNvPr>
                        <p:cNvSpPr txBox="1"/>
                        <p:nvPr/>
                      </p:nvSpPr>
                      <p:spPr>
                        <a:xfrm>
                          <a:off x="7143182" y="2402887"/>
                          <a:ext cx="320922"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GE</a:t>
                          </a:r>
                        </a:p>
                      </p:txBody>
                    </p:sp>
                    <p:sp>
                      <p:nvSpPr>
                        <p:cNvPr id="485" name="Oval 484">
                          <a:extLst>
                            <a:ext uri="{FF2B5EF4-FFF2-40B4-BE49-F238E27FC236}">
                              <a16:creationId xmlns:a16="http://schemas.microsoft.com/office/drawing/2014/main" id="{FCE6F8AF-6644-4F18-B1B9-E36D71E9C95D}"/>
                            </a:ext>
                          </a:extLst>
                        </p:cNvPr>
                        <p:cNvSpPr/>
                        <p:nvPr/>
                      </p:nvSpPr>
                      <p:spPr>
                        <a:xfrm>
                          <a:off x="7659624" y="289560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486" name="TextBox 485">
                          <a:extLst>
                            <a:ext uri="{FF2B5EF4-FFF2-40B4-BE49-F238E27FC236}">
                              <a16:creationId xmlns:a16="http://schemas.microsoft.com/office/drawing/2014/main" id="{98EC5DCB-DD18-4399-B832-F3DEDC1ABB98}"/>
                            </a:ext>
                          </a:extLst>
                        </p:cNvPr>
                        <p:cNvSpPr txBox="1"/>
                        <p:nvPr/>
                      </p:nvSpPr>
                      <p:spPr>
                        <a:xfrm>
                          <a:off x="7631302" y="2779286"/>
                          <a:ext cx="396262"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BNL</a:t>
                          </a:r>
                        </a:p>
                      </p:txBody>
                    </p:sp>
                    <p:sp>
                      <p:nvSpPr>
                        <p:cNvPr id="487" name="Oval 486">
                          <a:extLst>
                            <a:ext uri="{FF2B5EF4-FFF2-40B4-BE49-F238E27FC236}">
                              <a16:creationId xmlns:a16="http://schemas.microsoft.com/office/drawing/2014/main" id="{3D64D895-8340-4F42-9FB5-81ADE7186DFA}"/>
                            </a:ext>
                          </a:extLst>
                        </p:cNvPr>
                        <p:cNvSpPr/>
                        <p:nvPr/>
                      </p:nvSpPr>
                      <p:spPr>
                        <a:xfrm>
                          <a:off x="6131441" y="4229329"/>
                          <a:ext cx="28575" cy="28575"/>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488" name="TextBox 487">
                          <a:extLst>
                            <a:ext uri="{FF2B5EF4-FFF2-40B4-BE49-F238E27FC236}">
                              <a16:creationId xmlns:a16="http://schemas.microsoft.com/office/drawing/2014/main" id="{2D4D5D55-A2C5-4CF7-A6F0-4F17CFFC01D6}"/>
                            </a:ext>
                          </a:extLst>
                        </p:cNvPr>
                        <p:cNvSpPr txBox="1"/>
                        <p:nvPr/>
                      </p:nvSpPr>
                      <p:spPr>
                        <a:xfrm>
                          <a:off x="6047403" y="4054278"/>
                          <a:ext cx="473206"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ORNL</a:t>
                          </a:r>
                        </a:p>
                      </p:txBody>
                    </p:sp>
                  </p:grpSp>
                  <p:sp>
                    <p:nvSpPr>
                      <p:cNvPr id="441" name="Oval 440">
                        <a:extLst>
                          <a:ext uri="{FF2B5EF4-FFF2-40B4-BE49-F238E27FC236}">
                            <a16:creationId xmlns:a16="http://schemas.microsoft.com/office/drawing/2014/main" id="{592AD232-EBB9-400A-B424-75F8347790E1}"/>
                          </a:ext>
                        </a:extLst>
                      </p:cNvPr>
                      <p:cNvSpPr/>
                      <p:nvPr/>
                    </p:nvSpPr>
                    <p:spPr>
                      <a:xfrm>
                        <a:off x="801624" y="335280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442" name="TextBox 441">
                        <a:extLst>
                          <a:ext uri="{FF2B5EF4-FFF2-40B4-BE49-F238E27FC236}">
                            <a16:creationId xmlns:a16="http://schemas.microsoft.com/office/drawing/2014/main" id="{79A29CDF-B81C-4539-A281-D4AE1D257657}"/>
                          </a:ext>
                        </a:extLst>
                      </p:cNvPr>
                      <p:cNvSpPr txBox="1"/>
                      <p:nvPr/>
                    </p:nvSpPr>
                    <p:spPr>
                      <a:xfrm>
                        <a:off x="406552" y="3166232"/>
                        <a:ext cx="503664"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mbria" pitchFamily="18" charset="0"/>
                            <a:ea typeface="+mn-ea"/>
                            <a:cs typeface="+mn-cs"/>
                          </a:rPr>
                          <a:t>Kairos</a:t>
                        </a:r>
                      </a:p>
                    </p:txBody>
                  </p:sp>
                  <p:sp>
                    <p:nvSpPr>
                      <p:cNvPr id="443" name="Oval 442">
                        <a:extLst>
                          <a:ext uri="{FF2B5EF4-FFF2-40B4-BE49-F238E27FC236}">
                            <a16:creationId xmlns:a16="http://schemas.microsoft.com/office/drawing/2014/main" id="{F2D6A93C-3335-43EC-AB6D-E57A7B6188AB}"/>
                          </a:ext>
                        </a:extLst>
                      </p:cNvPr>
                      <p:cNvSpPr/>
                      <p:nvPr/>
                    </p:nvSpPr>
                    <p:spPr>
                      <a:xfrm>
                        <a:off x="1101638" y="1891533"/>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444" name="TextBox 443">
                        <a:extLst>
                          <a:ext uri="{FF2B5EF4-FFF2-40B4-BE49-F238E27FC236}">
                            <a16:creationId xmlns:a16="http://schemas.microsoft.com/office/drawing/2014/main" id="{952DA617-BFBC-45D8-B288-9B655F7F9B32}"/>
                          </a:ext>
                        </a:extLst>
                      </p:cNvPr>
                      <p:cNvSpPr txBox="1"/>
                      <p:nvPr/>
                    </p:nvSpPr>
                    <p:spPr>
                      <a:xfrm>
                        <a:off x="1063889" y="1825165"/>
                        <a:ext cx="580608"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err="1">
                            <a:ln>
                              <a:noFill/>
                            </a:ln>
                            <a:solidFill>
                              <a:srgbClr val="000000"/>
                            </a:solidFill>
                            <a:effectLst/>
                            <a:uLnTx/>
                            <a:uFillTx/>
                            <a:latin typeface="Cambria" pitchFamily="18" charset="0"/>
                            <a:ea typeface="+mn-ea"/>
                            <a:cs typeface="+mn-cs"/>
                          </a:rPr>
                          <a:t>NuScale</a:t>
                        </a:r>
                        <a:endParaRPr kumimoji="0" lang="en-US" sz="900" b="0" i="0" u="none" strike="noStrike" kern="1200" cap="none" spc="0" normalizeH="0" baseline="0" noProof="0">
                          <a:ln>
                            <a:noFill/>
                          </a:ln>
                          <a:solidFill>
                            <a:srgbClr val="000000"/>
                          </a:solidFill>
                          <a:effectLst/>
                          <a:uLnTx/>
                          <a:uFillTx/>
                          <a:latin typeface="Cambria" pitchFamily="18" charset="0"/>
                          <a:ea typeface="+mn-ea"/>
                          <a:cs typeface="+mn-cs"/>
                        </a:endParaRPr>
                      </a:p>
                    </p:txBody>
                  </p:sp>
                  <p:sp>
                    <p:nvSpPr>
                      <p:cNvPr id="445" name="Oval 444">
                        <a:extLst>
                          <a:ext uri="{FF2B5EF4-FFF2-40B4-BE49-F238E27FC236}">
                            <a16:creationId xmlns:a16="http://schemas.microsoft.com/office/drawing/2014/main" id="{F0D8F75D-95E7-4A44-BBE0-A43B84A751CC}"/>
                          </a:ext>
                        </a:extLst>
                      </p:cNvPr>
                      <p:cNvSpPr/>
                      <p:nvPr/>
                    </p:nvSpPr>
                    <p:spPr>
                      <a:xfrm>
                        <a:off x="6882615" y="3810888"/>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446" name="TextBox 445">
                        <a:extLst>
                          <a:ext uri="{FF2B5EF4-FFF2-40B4-BE49-F238E27FC236}">
                            <a16:creationId xmlns:a16="http://schemas.microsoft.com/office/drawing/2014/main" id="{02F407E2-782D-4DDC-A1B5-415FA6906B83}"/>
                          </a:ext>
                        </a:extLst>
                      </p:cNvPr>
                      <p:cNvSpPr txBox="1"/>
                      <p:nvPr/>
                    </p:nvSpPr>
                    <p:spPr>
                      <a:xfrm>
                        <a:off x="6426077" y="3649833"/>
                        <a:ext cx="535724"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AREVA</a:t>
                        </a:r>
                      </a:p>
                    </p:txBody>
                  </p:sp>
                </p:grpSp>
                <p:sp>
                  <p:nvSpPr>
                    <p:cNvPr id="438" name="Oval 437">
                      <a:extLst>
                        <a:ext uri="{FF2B5EF4-FFF2-40B4-BE49-F238E27FC236}">
                          <a16:creationId xmlns:a16="http://schemas.microsoft.com/office/drawing/2014/main" id="{5583AF15-769B-4950-B884-C54C813407A0}"/>
                        </a:ext>
                      </a:extLst>
                    </p:cNvPr>
                    <p:cNvSpPr/>
                    <p:nvPr/>
                  </p:nvSpPr>
                  <p:spPr>
                    <a:xfrm>
                      <a:off x="762000" y="3429000"/>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439" name="TextBox 438">
                      <a:extLst>
                        <a:ext uri="{FF2B5EF4-FFF2-40B4-BE49-F238E27FC236}">
                          <a16:creationId xmlns:a16="http://schemas.microsoft.com/office/drawing/2014/main" id="{8B005A55-5402-4E74-AD20-294E094F0235}"/>
                        </a:ext>
                      </a:extLst>
                    </p:cNvPr>
                    <p:cNvSpPr txBox="1"/>
                    <p:nvPr/>
                  </p:nvSpPr>
                  <p:spPr>
                    <a:xfrm>
                      <a:off x="177442" y="3348231"/>
                      <a:ext cx="660758"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mbria" pitchFamily="18" charset="0"/>
                          <a:ea typeface="+mn-ea"/>
                          <a:cs typeface="+mn-cs"/>
                        </a:rPr>
                        <a:t>Lockheed</a:t>
                      </a:r>
                    </a:p>
                  </p:txBody>
                </p:sp>
              </p:grpSp>
              <p:sp>
                <p:nvSpPr>
                  <p:cNvPr id="435" name="TextBox 434">
                    <a:extLst>
                      <a:ext uri="{FF2B5EF4-FFF2-40B4-BE49-F238E27FC236}">
                        <a16:creationId xmlns:a16="http://schemas.microsoft.com/office/drawing/2014/main" id="{E1247103-9B03-4171-B190-7B49CA60F46A}"/>
                      </a:ext>
                    </a:extLst>
                  </p:cNvPr>
                  <p:cNvSpPr txBox="1"/>
                  <p:nvPr/>
                </p:nvSpPr>
                <p:spPr>
                  <a:xfrm>
                    <a:off x="900977" y="4463120"/>
                    <a:ext cx="460382"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mbria" pitchFamily="18" charset="0"/>
                        <a:ea typeface="+mn-ea"/>
                        <a:cs typeface="+mn-cs"/>
                      </a:rPr>
                      <a:t>UCSD</a:t>
                    </a:r>
                  </a:p>
                </p:txBody>
              </p:sp>
              <p:sp>
                <p:nvSpPr>
                  <p:cNvPr id="436" name="Oval 435">
                    <a:extLst>
                      <a:ext uri="{FF2B5EF4-FFF2-40B4-BE49-F238E27FC236}">
                        <a16:creationId xmlns:a16="http://schemas.microsoft.com/office/drawing/2014/main" id="{81345D1B-3D03-453C-8A11-651A672C4DF8}"/>
                      </a:ext>
                    </a:extLst>
                  </p:cNvPr>
                  <p:cNvSpPr/>
                  <p:nvPr/>
                </p:nvSpPr>
                <p:spPr>
                  <a:xfrm>
                    <a:off x="1301667" y="4488633"/>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grpSp>
            <p:sp>
              <p:nvSpPr>
                <p:cNvPr id="424" name="Oval 423">
                  <a:extLst>
                    <a:ext uri="{FF2B5EF4-FFF2-40B4-BE49-F238E27FC236}">
                      <a16:creationId xmlns:a16="http://schemas.microsoft.com/office/drawing/2014/main" id="{ECCF7D42-5A44-4FD2-A8EF-6BADE31846E4}"/>
                    </a:ext>
                  </a:extLst>
                </p:cNvPr>
                <p:cNvSpPr/>
                <p:nvPr/>
              </p:nvSpPr>
              <p:spPr>
                <a:xfrm>
                  <a:off x="2913206" y="5124643"/>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425" name="TextBox 424">
                  <a:extLst>
                    <a:ext uri="{FF2B5EF4-FFF2-40B4-BE49-F238E27FC236}">
                      <a16:creationId xmlns:a16="http://schemas.microsoft.com/office/drawing/2014/main" id="{908D6037-018B-4D9D-9DFF-0C598A5C6127}"/>
                    </a:ext>
                  </a:extLst>
                </p:cNvPr>
                <p:cNvSpPr txBox="1"/>
                <p:nvPr/>
              </p:nvSpPr>
              <p:spPr>
                <a:xfrm>
                  <a:off x="2875656" y="4957114"/>
                  <a:ext cx="460382"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UTEP</a:t>
                  </a:r>
                </a:p>
              </p:txBody>
            </p:sp>
            <p:sp>
              <p:nvSpPr>
                <p:cNvPr id="426" name="Oval 425">
                  <a:extLst>
                    <a:ext uri="{FF2B5EF4-FFF2-40B4-BE49-F238E27FC236}">
                      <a16:creationId xmlns:a16="http://schemas.microsoft.com/office/drawing/2014/main" id="{81CCDF69-8416-4401-AAF0-9FA79FB33686}"/>
                    </a:ext>
                  </a:extLst>
                </p:cNvPr>
                <p:cNvSpPr/>
                <p:nvPr/>
              </p:nvSpPr>
              <p:spPr>
                <a:xfrm>
                  <a:off x="1208259" y="4215088"/>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427" name="TextBox 426">
                  <a:extLst>
                    <a:ext uri="{FF2B5EF4-FFF2-40B4-BE49-F238E27FC236}">
                      <a16:creationId xmlns:a16="http://schemas.microsoft.com/office/drawing/2014/main" id="{926018F4-9D6B-48FE-8B80-33597ECF5D0A}"/>
                    </a:ext>
                  </a:extLst>
                </p:cNvPr>
                <p:cNvSpPr txBox="1"/>
                <p:nvPr/>
              </p:nvSpPr>
              <p:spPr>
                <a:xfrm>
                  <a:off x="1175752" y="4148728"/>
                  <a:ext cx="383438"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USC</a:t>
                  </a:r>
                </a:p>
              </p:txBody>
            </p:sp>
            <p:sp>
              <p:nvSpPr>
                <p:cNvPr id="428" name="Oval 427">
                  <a:extLst>
                    <a:ext uri="{FF2B5EF4-FFF2-40B4-BE49-F238E27FC236}">
                      <a16:creationId xmlns:a16="http://schemas.microsoft.com/office/drawing/2014/main" id="{ADCE1F3E-3E10-45CE-B0F9-EEEA9513306D}"/>
                    </a:ext>
                  </a:extLst>
                </p:cNvPr>
                <p:cNvSpPr/>
                <p:nvPr/>
              </p:nvSpPr>
              <p:spPr>
                <a:xfrm>
                  <a:off x="6721362" y="3305542"/>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429" name="TextBox 428">
                  <a:extLst>
                    <a:ext uri="{FF2B5EF4-FFF2-40B4-BE49-F238E27FC236}">
                      <a16:creationId xmlns:a16="http://schemas.microsoft.com/office/drawing/2014/main" id="{EE7A789D-92C6-4433-B69C-732D925A3F48}"/>
                    </a:ext>
                  </a:extLst>
                </p:cNvPr>
                <p:cNvSpPr txBox="1"/>
                <p:nvPr/>
              </p:nvSpPr>
              <p:spPr>
                <a:xfrm>
                  <a:off x="6485131" y="3289478"/>
                  <a:ext cx="420308"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CMU</a:t>
                  </a:r>
                </a:p>
              </p:txBody>
            </p:sp>
          </p:grpSp>
          <p:sp>
            <p:nvSpPr>
              <p:cNvPr id="805" name="TextBox 804">
                <a:extLst>
                  <a:ext uri="{FF2B5EF4-FFF2-40B4-BE49-F238E27FC236}">
                    <a16:creationId xmlns:a16="http://schemas.microsoft.com/office/drawing/2014/main" id="{CA13B755-C124-4C18-B629-C103CB6FABB5}"/>
                  </a:ext>
                </a:extLst>
              </p:cNvPr>
              <p:cNvSpPr txBox="1"/>
              <p:nvPr/>
            </p:nvSpPr>
            <p:spPr>
              <a:xfrm>
                <a:off x="3078721" y="2891443"/>
                <a:ext cx="365806"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mbria" pitchFamily="18" charset="0"/>
                    <a:ea typeface="+mn-ea"/>
                    <a:cs typeface="+mn-cs"/>
                  </a:rPr>
                  <a:t>UW</a:t>
                </a:r>
              </a:p>
            </p:txBody>
          </p:sp>
          <p:sp>
            <p:nvSpPr>
              <p:cNvPr id="806" name="Oval 805">
                <a:extLst>
                  <a:ext uri="{FF2B5EF4-FFF2-40B4-BE49-F238E27FC236}">
                    <a16:creationId xmlns:a16="http://schemas.microsoft.com/office/drawing/2014/main" id="{AE0E14DA-3B2D-454A-AD5F-D2F959C7B974}"/>
                  </a:ext>
                </a:extLst>
              </p:cNvPr>
              <p:cNvSpPr/>
              <p:nvPr/>
            </p:nvSpPr>
            <p:spPr>
              <a:xfrm>
                <a:off x="3141640" y="3098139"/>
                <a:ext cx="36576" cy="36576"/>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grpSp>
        <p:sp>
          <p:nvSpPr>
            <p:cNvPr id="809" name="Oval 808">
              <a:extLst>
                <a:ext uri="{FF2B5EF4-FFF2-40B4-BE49-F238E27FC236}">
                  <a16:creationId xmlns:a16="http://schemas.microsoft.com/office/drawing/2014/main" id="{2DFBB564-1973-4744-B1E7-34842E354291}"/>
                </a:ext>
              </a:extLst>
            </p:cNvPr>
            <p:cNvSpPr/>
            <p:nvPr/>
          </p:nvSpPr>
          <p:spPr>
            <a:xfrm flipH="1" flipV="1">
              <a:off x="6959413" y="2717028"/>
              <a:ext cx="35232" cy="35232"/>
            </a:xfrm>
            <a:prstGeom prst="ellipse">
              <a:avLst/>
            </a:prstGeom>
            <a:solidFill>
              <a:srgbClr val="006892"/>
            </a:solidFill>
            <a:ln>
              <a:solidFill>
                <a:srgbClr val="006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mbria" pitchFamily="18" charset="0"/>
                <a:ea typeface="+mn-ea"/>
                <a:cs typeface="+mn-cs"/>
              </a:endParaRPr>
            </a:p>
          </p:txBody>
        </p:sp>
        <p:sp>
          <p:nvSpPr>
            <p:cNvPr id="810" name="TextBox 809">
              <a:extLst>
                <a:ext uri="{FF2B5EF4-FFF2-40B4-BE49-F238E27FC236}">
                  <a16:creationId xmlns:a16="http://schemas.microsoft.com/office/drawing/2014/main" id="{CD6EDBBC-C47B-40F1-8332-46F1BA173BED}"/>
                </a:ext>
              </a:extLst>
            </p:cNvPr>
            <p:cNvSpPr txBox="1"/>
            <p:nvPr/>
          </p:nvSpPr>
          <p:spPr>
            <a:xfrm>
              <a:off x="6913394" y="2570918"/>
              <a:ext cx="612668"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Cambria" pitchFamily="18" charset="0"/>
                  <a:ea typeface="+mn-ea"/>
                  <a:cs typeface="+mn-cs"/>
                </a:rPr>
                <a:t>Princeton</a:t>
              </a:r>
            </a:p>
          </p:txBody>
        </p:sp>
      </p:grpSp>
      <p:sp>
        <p:nvSpPr>
          <p:cNvPr id="398" name="Slide Number Placeholder 2">
            <a:extLst>
              <a:ext uri="{FF2B5EF4-FFF2-40B4-BE49-F238E27FC236}">
                <a16:creationId xmlns:a16="http://schemas.microsoft.com/office/drawing/2014/main" id="{FFBE60BF-D570-E86B-65E5-6A812A821B6E}"/>
              </a:ext>
            </a:extLst>
          </p:cNvPr>
          <p:cNvSpPr>
            <a:spLocks noGrp="1"/>
          </p:cNvSpPr>
          <p:nvPr>
            <p:ph type="sldNum" sz="quarter" idx="12"/>
          </p:nvPr>
        </p:nvSpPr>
        <p:spPr>
          <a:xfrm>
            <a:off x="11494348" y="6392687"/>
            <a:ext cx="392851" cy="30780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885C13-66A5-4D66-A6C2-319BA5063639}" type="slidenum">
              <a:rPr kumimoji="0" lang="en-US" sz="1600" b="0" i="0" u="none" strike="noStrike" kern="1200" cap="none" spc="0" normalizeH="0" baseline="0" noProof="0" smtClean="0">
                <a:ln>
                  <a:noFill/>
                </a:ln>
                <a:solidFill>
                  <a:srgbClr val="02617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600" b="0" i="0" u="none" strike="noStrike" kern="1200" cap="none" spc="0" normalizeH="0" baseline="0" noProof="0" dirty="0">
              <a:ln>
                <a:noFill/>
              </a:ln>
              <a:solidFill>
                <a:srgbClr val="02617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738527"/>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text, indoor, bag&#10;&#10;Description automatically generated">
            <a:extLst>
              <a:ext uri="{FF2B5EF4-FFF2-40B4-BE49-F238E27FC236}">
                <a16:creationId xmlns:a16="http://schemas.microsoft.com/office/drawing/2014/main" id="{A0BFB37C-11C4-404E-8457-A52BF295EE7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flipH="1">
            <a:off x="20" y="10"/>
            <a:ext cx="12191980" cy="6857990"/>
          </a:xfrm>
          <a:prstGeom prst="rect">
            <a:avLst/>
          </a:prstGeom>
        </p:spPr>
      </p:pic>
      <p:sp>
        <p:nvSpPr>
          <p:cNvPr id="13316" name="Rectangle 13318">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314" name="Title 4"/>
          <p:cNvSpPr>
            <a:spLocks noGrp="1"/>
          </p:cNvSpPr>
          <p:nvPr>
            <p:ph type="title"/>
          </p:nvPr>
        </p:nvSpPr>
        <p:spPr>
          <a:xfrm>
            <a:off x="594804" y="385433"/>
            <a:ext cx="6619811" cy="1344975"/>
          </a:xfrm>
        </p:spPr>
        <p:txBody>
          <a:bodyPr vert="horz" lIns="91440" tIns="45720" rIns="91440" bIns="45720" rtlCol="0" anchor="ctr">
            <a:normAutofit/>
          </a:bodyPr>
          <a:lstStyle/>
          <a:p>
            <a:r>
              <a:rPr lang="en-US" altLang="en-US" sz="3400" b="1">
                <a:solidFill>
                  <a:schemeClr val="accent1"/>
                </a:solidFill>
              </a:rPr>
              <a:t>Research Reactor Infrastructure Program (RRI)</a:t>
            </a:r>
          </a:p>
        </p:txBody>
      </p:sp>
      <p:sp>
        <p:nvSpPr>
          <p:cNvPr id="12" name="TextBox 11">
            <a:extLst>
              <a:ext uri="{FF2B5EF4-FFF2-40B4-BE49-F238E27FC236}">
                <a16:creationId xmlns:a16="http://schemas.microsoft.com/office/drawing/2014/main" id="{77135B1D-7707-432D-93FE-8014A63A87FA}"/>
              </a:ext>
            </a:extLst>
          </p:cNvPr>
          <p:cNvSpPr txBox="1"/>
          <p:nvPr/>
        </p:nvSpPr>
        <p:spPr>
          <a:xfrm>
            <a:off x="624089" y="1672063"/>
            <a:ext cx="6620505" cy="3773010"/>
          </a:xfrm>
          <a:prstGeom prst="rect">
            <a:avLst/>
          </a:prstGeom>
        </p:spPr>
        <p:txBody>
          <a:bodyPr vert="horz" lIns="91440" tIns="45720" rIns="91440" bIns="45720" rtlCol="0">
            <a:noAutofit/>
          </a:body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a:ea typeface="+mn-ea"/>
                <a:cs typeface="+mn-cs"/>
              </a:rPr>
              <a:t>RRI is a fuel supply program</a:t>
            </a:r>
          </a:p>
          <a:p>
            <a:pPr marL="514350" marR="0" lvl="0" indent="-228600" algn="l" defTabSz="914400" rtl="0" eaLnBrk="1" fontAlgn="base" latinLnBrk="0" hangingPunct="1">
              <a:lnSpc>
                <a:spcPct val="90000"/>
              </a:lnSpc>
              <a:spcBef>
                <a:spcPct val="0"/>
              </a:spcBef>
              <a:spcAft>
                <a:spcPts val="600"/>
              </a:spcAft>
              <a:buClrTx/>
              <a:buSzPct val="110000"/>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a:ea typeface="+mn-ea"/>
                <a:cs typeface="+mn-cs"/>
              </a:rPr>
              <a:t>Provides nuclear reactor fuel to United States universities at no or low cost to the university.  </a:t>
            </a:r>
          </a:p>
          <a:p>
            <a:pPr marL="514350" marR="0" lvl="0" indent="-228600" algn="l" defTabSz="914400" rtl="0" eaLnBrk="1" fontAlgn="base" latinLnBrk="0" hangingPunct="1">
              <a:lnSpc>
                <a:spcPct val="90000"/>
              </a:lnSpc>
              <a:spcBef>
                <a:spcPct val="0"/>
              </a:spcBef>
              <a:spcAft>
                <a:spcPts val="600"/>
              </a:spcAft>
              <a:buClrTx/>
              <a:buSzPct val="110000"/>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a:ea typeface="+mn-ea"/>
                <a:cs typeface="+mn-cs"/>
              </a:rPr>
              <a:t>The title of the fuel remains with the U.S. government and when universities are finished with the fuel, the fuel is returned to the U.S. government.  </a:t>
            </a:r>
          </a:p>
          <a:p>
            <a:pPr marL="514350" marR="0" lvl="0" indent="-228600" algn="l" defTabSz="914400" rtl="0" eaLnBrk="1" fontAlgn="base" latinLnBrk="0" hangingPunct="1">
              <a:lnSpc>
                <a:spcPct val="90000"/>
              </a:lnSpc>
              <a:spcBef>
                <a:spcPct val="0"/>
              </a:spcBef>
              <a:spcAft>
                <a:spcPts val="600"/>
              </a:spcAft>
              <a:buClrTx/>
              <a:buSzPct val="110000"/>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a:ea typeface="+mn-ea"/>
                <a:cs typeface="+mn-cs"/>
              </a:rPr>
              <a:t>RRI program provides fuel to 25 reactors at 24 U.S. universities including:</a:t>
            </a:r>
          </a:p>
          <a:p>
            <a:pPr marL="1031875" marR="0" lvl="0" indent="-3429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a:ea typeface="+mn-ea"/>
                <a:cs typeface="+mn-cs"/>
              </a:rPr>
              <a:t>12 TRIGA facilities</a:t>
            </a:r>
          </a:p>
          <a:p>
            <a:pPr marL="1031875" marR="0" lvl="0" indent="-3429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a:ea typeface="+mn-ea"/>
                <a:cs typeface="+mn-cs"/>
              </a:rPr>
              <a:t>8 Plate-type fuel facilities</a:t>
            </a:r>
          </a:p>
          <a:p>
            <a:pPr marL="1031875" marR="0" lvl="0" indent="-3429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a:ea typeface="+mn-ea"/>
                <a:cs typeface="+mn-cs"/>
              </a:rPr>
              <a:t>3 AGN facilities</a:t>
            </a:r>
          </a:p>
          <a:p>
            <a:pPr marL="1031875" marR="0" lvl="0" indent="-3429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a:ea typeface="+mn-ea"/>
                <a:cs typeface="+mn-cs"/>
              </a:rPr>
              <a:t>1 </a:t>
            </a:r>
            <a:r>
              <a:rPr kumimoji="0" lang="en-US" altLang="en-US" sz="2000" b="0" i="0" u="none" strike="noStrike" kern="1200" cap="none" spc="0" normalizeH="0" baseline="0" noProof="0" dirty="0" err="1">
                <a:ln>
                  <a:noFill/>
                </a:ln>
                <a:solidFill>
                  <a:srgbClr val="000000"/>
                </a:solidFill>
                <a:effectLst/>
                <a:uLnTx/>
                <a:uFillTx/>
                <a:latin typeface="Arial" panose="020B0604020202020204"/>
                <a:ea typeface="+mn-ea"/>
                <a:cs typeface="+mn-cs"/>
              </a:rPr>
              <a:t>Pulstar</a:t>
            </a:r>
            <a:r>
              <a:rPr kumimoji="0" lang="en-US" altLang="en-US" sz="2000" b="0" i="0" u="none" strike="noStrike" kern="1200" cap="none" spc="0" normalizeH="0" baseline="0" noProof="0" dirty="0">
                <a:ln>
                  <a:noFill/>
                </a:ln>
                <a:solidFill>
                  <a:srgbClr val="000000"/>
                </a:solidFill>
                <a:effectLst/>
                <a:uLnTx/>
                <a:uFillTx/>
                <a:latin typeface="Arial" panose="020B0604020202020204"/>
                <a:ea typeface="+mn-ea"/>
                <a:cs typeface="+mn-cs"/>
              </a:rPr>
              <a:t> &amp; 1 Critical facility</a:t>
            </a:r>
          </a:p>
          <a:p>
            <a:pPr marL="0" marR="0" lvl="0" indent="-22860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Initiated TRIGA fuel fabrication operations in Dec 2021 – restoring a capability that had been lost since 2012</a:t>
            </a:r>
          </a:p>
        </p:txBody>
      </p:sp>
    </p:spTree>
    <p:extLst>
      <p:ext uri="{BB962C8B-B14F-4D97-AF65-F5344CB8AC3E}">
        <p14:creationId xmlns:p14="http://schemas.microsoft.com/office/powerpoint/2010/main" val="15568476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5.5|23|23.7|16|37.8|14.3"/>
</p:tagLst>
</file>

<file path=ppt/theme/theme1.xml><?xml version="1.0" encoding="utf-8"?>
<a:theme xmlns:a="http://schemas.openxmlformats.org/drawingml/2006/main" name="Office Theme">
  <a:themeElements>
    <a:clrScheme name="Custom 5">
      <a:dk1>
        <a:srgbClr val="214877"/>
      </a:dk1>
      <a:lt1>
        <a:sysClr val="window" lastClr="FFFFFF"/>
      </a:lt1>
      <a:dk2>
        <a:srgbClr val="1C1C1C"/>
      </a:dk2>
      <a:lt2>
        <a:srgbClr val="E7E6E6"/>
      </a:lt2>
      <a:accent1>
        <a:srgbClr val="5B9BD5"/>
      </a:accent1>
      <a:accent2>
        <a:srgbClr val="45AEAE"/>
      </a:accent2>
      <a:accent3>
        <a:srgbClr val="4472C4"/>
      </a:accent3>
      <a:accent4>
        <a:srgbClr val="FCC81C"/>
      </a:accent4>
      <a:accent5>
        <a:srgbClr val="E23A59"/>
      </a:accent5>
      <a:accent6>
        <a:srgbClr val="808285"/>
      </a:accent6>
      <a:hlink>
        <a:srgbClr val="0563C1"/>
      </a:hlink>
      <a:folHlink>
        <a:srgbClr val="954F72"/>
      </a:folHlink>
    </a:clrScheme>
    <a:fontScheme name="Custom 5">
      <a:majorFont>
        <a:latin typeface="Franklin Gothic Demi Cond"/>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DOE-NE">
      <a:dk1>
        <a:srgbClr val="000000"/>
      </a:dk1>
      <a:lt1>
        <a:srgbClr val="FFFFFF"/>
      </a:lt1>
      <a:dk2>
        <a:srgbClr val="44546A"/>
      </a:dk2>
      <a:lt2>
        <a:srgbClr val="E7E6E6"/>
      </a:lt2>
      <a:accent1>
        <a:srgbClr val="02617F"/>
      </a:accent1>
      <a:accent2>
        <a:srgbClr val="ED7D31"/>
      </a:accent2>
      <a:accent3>
        <a:srgbClr val="A5A5A5"/>
      </a:accent3>
      <a:accent4>
        <a:srgbClr val="FFC000"/>
      </a:accent4>
      <a:accent5>
        <a:srgbClr val="2BBCCF"/>
      </a:accent5>
      <a:accent6>
        <a:srgbClr val="B8DB2C"/>
      </a:accent6>
      <a:hlink>
        <a:srgbClr val="00BCC6"/>
      </a:hlink>
      <a:folHlink>
        <a:srgbClr val="454F7A"/>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Theme">
  <a:themeElements>
    <a:clrScheme name="DOE-NE">
      <a:dk1>
        <a:srgbClr val="000000"/>
      </a:dk1>
      <a:lt1>
        <a:srgbClr val="FFFFFF"/>
      </a:lt1>
      <a:dk2>
        <a:srgbClr val="44546A"/>
      </a:dk2>
      <a:lt2>
        <a:srgbClr val="E7E6E6"/>
      </a:lt2>
      <a:accent1>
        <a:srgbClr val="02617F"/>
      </a:accent1>
      <a:accent2>
        <a:srgbClr val="ED7D31"/>
      </a:accent2>
      <a:accent3>
        <a:srgbClr val="A5A5A5"/>
      </a:accent3>
      <a:accent4>
        <a:srgbClr val="FFC000"/>
      </a:accent4>
      <a:accent5>
        <a:srgbClr val="2BBCCF"/>
      </a:accent5>
      <a:accent6>
        <a:srgbClr val="B8DB2C"/>
      </a:accent6>
      <a:hlink>
        <a:srgbClr val="00BCC6"/>
      </a:hlink>
      <a:folHlink>
        <a:srgbClr val="454F7A"/>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5_eere_template_blue">
  <a:themeElements>
    <a:clrScheme name="~~~ EERE Colors ~~~">
      <a:dk1>
        <a:srgbClr val="50565C"/>
      </a:dk1>
      <a:lt1>
        <a:sysClr val="window" lastClr="FFFFFF"/>
      </a:lt1>
      <a:dk2>
        <a:srgbClr val="6A737B"/>
      </a:dk2>
      <a:lt2>
        <a:srgbClr val="EEECE1"/>
      </a:lt2>
      <a:accent1>
        <a:srgbClr val="7AC143"/>
      </a:accent1>
      <a:accent2>
        <a:srgbClr val="FFD200"/>
      </a:accent2>
      <a:accent3>
        <a:srgbClr val="00A4E4"/>
      </a:accent3>
      <a:accent4>
        <a:srgbClr val="006892"/>
      </a:accent4>
      <a:accent5>
        <a:srgbClr val="00853F"/>
      </a:accent5>
      <a:accent6>
        <a:srgbClr val="F58025"/>
      </a:accent6>
      <a:hlink>
        <a:srgbClr val="006892"/>
      </a:hlink>
      <a:folHlink>
        <a:srgbClr val="6A73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theme>
</file>

<file path=ppt/theme/theme14.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eere_template_blue">
  <a:themeElements>
    <a:clrScheme name="~~~ EERE Colors ~~~">
      <a:dk1>
        <a:srgbClr val="50565C"/>
      </a:dk1>
      <a:lt1>
        <a:sysClr val="window" lastClr="FFFFFF"/>
      </a:lt1>
      <a:dk2>
        <a:srgbClr val="6A737B"/>
      </a:dk2>
      <a:lt2>
        <a:srgbClr val="EEECE1"/>
      </a:lt2>
      <a:accent1>
        <a:srgbClr val="7AC143"/>
      </a:accent1>
      <a:accent2>
        <a:srgbClr val="FFD200"/>
      </a:accent2>
      <a:accent3>
        <a:srgbClr val="00A4E4"/>
      </a:accent3>
      <a:accent4>
        <a:srgbClr val="006892"/>
      </a:accent4>
      <a:accent5>
        <a:srgbClr val="00853F"/>
      </a:accent5>
      <a:accent6>
        <a:srgbClr val="F58025"/>
      </a:accent6>
      <a:hlink>
        <a:srgbClr val="006892"/>
      </a:hlink>
      <a:folHlink>
        <a:srgbClr val="6A73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theme>
</file>

<file path=ppt/theme/theme3.xml><?xml version="1.0" encoding="utf-8"?>
<a:theme xmlns:a="http://schemas.openxmlformats.org/drawingml/2006/main" name="4_eere_template_blue">
  <a:themeElements>
    <a:clrScheme name="~~~ EERE Colors ~~~">
      <a:dk1>
        <a:srgbClr val="50565C"/>
      </a:dk1>
      <a:lt1>
        <a:sysClr val="window" lastClr="FFFFFF"/>
      </a:lt1>
      <a:dk2>
        <a:srgbClr val="6A737B"/>
      </a:dk2>
      <a:lt2>
        <a:srgbClr val="EEECE1"/>
      </a:lt2>
      <a:accent1>
        <a:srgbClr val="7AC143"/>
      </a:accent1>
      <a:accent2>
        <a:srgbClr val="FFD200"/>
      </a:accent2>
      <a:accent3>
        <a:srgbClr val="00A4E4"/>
      </a:accent3>
      <a:accent4>
        <a:srgbClr val="006892"/>
      </a:accent4>
      <a:accent5>
        <a:srgbClr val="00853F"/>
      </a:accent5>
      <a:accent6>
        <a:srgbClr val="F58025"/>
      </a:accent6>
      <a:hlink>
        <a:srgbClr val="006892"/>
      </a:hlink>
      <a:folHlink>
        <a:srgbClr val="6A73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theme>
</file>

<file path=ppt/theme/theme4.xml><?xml version="1.0" encoding="utf-8"?>
<a:theme xmlns:a="http://schemas.openxmlformats.org/drawingml/2006/main" name="1_Office Theme">
  <a:themeElements>
    <a:clrScheme name="Custom 5">
      <a:dk1>
        <a:srgbClr val="214877"/>
      </a:dk1>
      <a:lt1>
        <a:sysClr val="window" lastClr="FFFFFF"/>
      </a:lt1>
      <a:dk2>
        <a:srgbClr val="1C1C1C"/>
      </a:dk2>
      <a:lt2>
        <a:srgbClr val="E7E6E6"/>
      </a:lt2>
      <a:accent1>
        <a:srgbClr val="5B9BD5"/>
      </a:accent1>
      <a:accent2>
        <a:srgbClr val="45AEAE"/>
      </a:accent2>
      <a:accent3>
        <a:srgbClr val="4472C4"/>
      </a:accent3>
      <a:accent4>
        <a:srgbClr val="FCC81C"/>
      </a:accent4>
      <a:accent5>
        <a:srgbClr val="E23A59"/>
      </a:accent5>
      <a:accent6>
        <a:srgbClr val="808285"/>
      </a:accent6>
      <a:hlink>
        <a:srgbClr val="0563C1"/>
      </a:hlink>
      <a:folHlink>
        <a:srgbClr val="954F72"/>
      </a:folHlink>
    </a:clrScheme>
    <a:fontScheme name="Custom 5">
      <a:majorFont>
        <a:latin typeface="Franklin Gothic Demi Cond"/>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Custom 3">
      <a:dk1>
        <a:srgbClr val="214877"/>
      </a:dk1>
      <a:lt1>
        <a:sysClr val="window" lastClr="FFFFFF"/>
      </a:lt1>
      <a:dk2>
        <a:srgbClr val="1C1C1C"/>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5">
      <a:majorFont>
        <a:latin typeface="Franklin Gothic Demi Cond"/>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eere_template_blue">
  <a:themeElements>
    <a:clrScheme name="~~~ EERE Colors ~~~">
      <a:dk1>
        <a:srgbClr val="50565C"/>
      </a:dk1>
      <a:lt1>
        <a:sysClr val="window" lastClr="FFFFFF"/>
      </a:lt1>
      <a:dk2>
        <a:srgbClr val="6A737B"/>
      </a:dk2>
      <a:lt2>
        <a:srgbClr val="EEECE1"/>
      </a:lt2>
      <a:accent1>
        <a:srgbClr val="7AC143"/>
      </a:accent1>
      <a:accent2>
        <a:srgbClr val="FFD200"/>
      </a:accent2>
      <a:accent3>
        <a:srgbClr val="00A4E4"/>
      </a:accent3>
      <a:accent4>
        <a:srgbClr val="006892"/>
      </a:accent4>
      <a:accent5>
        <a:srgbClr val="00853F"/>
      </a:accent5>
      <a:accent6>
        <a:srgbClr val="F58025"/>
      </a:accent6>
      <a:hlink>
        <a:srgbClr val="006892"/>
      </a:hlink>
      <a:folHlink>
        <a:srgbClr val="6A73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theme>
</file>

<file path=ppt/theme/theme8.xml><?xml version="1.0" encoding="utf-8"?>
<a:theme xmlns:a="http://schemas.openxmlformats.org/drawingml/2006/main" name="4_Office Theme">
  <a:themeElements>
    <a:clrScheme name="DOE-NE">
      <a:dk1>
        <a:srgbClr val="000000"/>
      </a:dk1>
      <a:lt1>
        <a:srgbClr val="FFFFFF"/>
      </a:lt1>
      <a:dk2>
        <a:srgbClr val="44546A"/>
      </a:dk2>
      <a:lt2>
        <a:srgbClr val="E7E6E6"/>
      </a:lt2>
      <a:accent1>
        <a:srgbClr val="02617F"/>
      </a:accent1>
      <a:accent2>
        <a:srgbClr val="ED7D31"/>
      </a:accent2>
      <a:accent3>
        <a:srgbClr val="A5A5A5"/>
      </a:accent3>
      <a:accent4>
        <a:srgbClr val="FFC000"/>
      </a:accent4>
      <a:accent5>
        <a:srgbClr val="2BBCCF"/>
      </a:accent5>
      <a:accent6>
        <a:srgbClr val="B8DB2C"/>
      </a:accent6>
      <a:hlink>
        <a:srgbClr val="00BCC6"/>
      </a:hlink>
      <a:folHlink>
        <a:srgbClr val="454F7A"/>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OE-NE">
    <a:dk1>
      <a:srgbClr val="000000"/>
    </a:dk1>
    <a:lt1>
      <a:srgbClr val="FFFFFF"/>
    </a:lt1>
    <a:dk2>
      <a:srgbClr val="44546A"/>
    </a:dk2>
    <a:lt2>
      <a:srgbClr val="E7E6E6"/>
    </a:lt2>
    <a:accent1>
      <a:srgbClr val="02617F"/>
    </a:accent1>
    <a:accent2>
      <a:srgbClr val="ED7D31"/>
    </a:accent2>
    <a:accent3>
      <a:srgbClr val="A5A5A5"/>
    </a:accent3>
    <a:accent4>
      <a:srgbClr val="FFC000"/>
    </a:accent4>
    <a:accent5>
      <a:srgbClr val="2BBCCF"/>
    </a:accent5>
    <a:accent6>
      <a:srgbClr val="B8DB2C"/>
    </a:accent6>
    <a:hlink>
      <a:srgbClr val="00BCC6"/>
    </a:hlink>
    <a:folHlink>
      <a:srgbClr val="454F7A"/>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a20205c-0631-4ff0-81c6-46eee12fe7e9" xsi:nil="true"/>
    <lcf76f155ced4ddcb4097134ff3c332f xmlns="ea3e22c0-2010-4735-95f2-41793e0eea20">
      <Terms xmlns="http://schemas.microsoft.com/office/infopath/2007/PartnerControls"/>
    </lcf76f155ced4ddcb4097134ff3c332f>
    <SharedWithUsers xmlns="f6149ba4-e7c3-4c79-b905-3086dac52ee3">
      <UserInfo>
        <DisplayName>SharingLinks.beb2bb6d-18f2-47a1-8ff8-625af85f2c30.OrganizationEdit.b3d56a5f-a7d1-4d18-8274-690f5ab7ac16</DisplayName>
        <AccountId>1316</AccountId>
        <AccountType/>
      </UserInfo>
      <UserInfo>
        <DisplayName>Trunzo, Alisa</DisplayName>
        <AccountId>2375</AccountId>
        <AccountType/>
      </UserInfo>
    </SharedWithUsers>
    <_x007b_erspm xmlns="ea3e22c0-2010-4735-95f2-41793e0eea20">
      <UserInfo>
        <DisplayName/>
        <AccountId xsi:nil="true"/>
        <AccountType/>
      </UserInfo>
    </_x007b_erspm>
    <Cateogry xmlns="ea3e22c0-2010-4735-95f2-41793e0eea20" xsi:nil="true"/>
    <Source xmlns="ea3e22c0-2010-4735-95f2-41793e0eea20">
      <UserInfo>
        <DisplayName/>
        <AccountId xsi:nil="true"/>
        <AccountType/>
      </UserInfo>
    </Sour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39E68F0B6DD59468CE2DBFBC0E82E9F" ma:contentTypeVersion="18" ma:contentTypeDescription="Create a new document." ma:contentTypeScope="" ma:versionID="f124fddf2bc0afa921fef5beffc95777">
  <xsd:schema xmlns:xsd="http://www.w3.org/2001/XMLSchema" xmlns:xs="http://www.w3.org/2001/XMLSchema" xmlns:p="http://schemas.microsoft.com/office/2006/metadata/properties" xmlns:ns2="ea3e22c0-2010-4735-95f2-41793e0eea20" xmlns:ns3="f6149ba4-e7c3-4c79-b905-3086dac52ee3" xmlns:ns4="0a20205c-0631-4ff0-81c6-46eee12fe7e9" targetNamespace="http://schemas.microsoft.com/office/2006/metadata/properties" ma:root="true" ma:fieldsID="64f7547a551351d615d65cefd2a4a74d" ns2:_="" ns3:_="" ns4:_="">
    <xsd:import namespace="ea3e22c0-2010-4735-95f2-41793e0eea20"/>
    <xsd:import namespace="f6149ba4-e7c3-4c79-b905-3086dac52ee3"/>
    <xsd:import namespace="0a20205c-0631-4ff0-81c6-46eee12fe7e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Cateogry" minOccurs="0"/>
                <xsd:element ref="ns2:Source" minOccurs="0"/>
                <xsd:element ref="ns2:_x007b_erspm" minOccurs="0"/>
                <xsd:element ref="ns2:MediaLengthInSeconds" minOccurs="0"/>
                <xsd:element ref="ns2:MediaServiceLocation"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3e22c0-2010-4735-95f2-41793e0eea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Cateogry" ma:index="17" nillable="true" ma:displayName="Cateogry" ma:format="Dropdown" ma:internalName="Cateogry">
      <xsd:simpleType>
        <xsd:union memberTypes="dms:Text">
          <xsd:simpleType>
            <xsd:restriction base="dms:Choice">
              <xsd:enumeration value="Grid"/>
              <xsd:enumeration value="Climate"/>
              <xsd:enumeration value="Energy Finance"/>
              <xsd:enumeration value="EJ"/>
              <xsd:enumeration value="Decarbonization"/>
              <xsd:enumeration value="International"/>
              <xsd:enumeration value="Carbon Capture"/>
              <xsd:enumeration value="Clean Energy"/>
              <xsd:enumeration value="EA"/>
              <xsd:enumeration value="SA"/>
              <xsd:enumeration value="COS"/>
            </xsd:restriction>
          </xsd:simpleType>
        </xsd:union>
      </xsd:simpleType>
    </xsd:element>
    <xsd:element name="Source" ma:index="18" nillable="true" ma:displayName="Source" ma:format="Dropdown" ma:list="UserInfo" ma:SharePointGroup="0" ma:internalName="Sourc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x007b_erspm" ma:index="19" nillable="true" ma:displayName="Person" ma:format="Dropdown" ma:list="UserInfo" ma:SharePointGroup="0" ma:internalName="_x007b_erspm">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26d46bd7-4a58-4bc0-a217-7245e6e7041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6149ba4-e7c3-4c79-b905-3086dac52ee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a20205c-0631-4ff0-81c6-46eee12fe7e9"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c8c3af51-6e31-4d5c-a055-fd6f2590e1e7}" ma:internalName="TaxCatchAll" ma:showField="CatchAllData" ma:web="f6149ba4-e7c3-4c79-b905-3086dac52ee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B0CD41-AEBB-4212-A0B3-CFC49B291BC1}">
  <ds:schemaRefs>
    <ds:schemaRef ds:uri="http://schemas.microsoft.com/sharepoint/v3/contenttype/forms"/>
  </ds:schemaRefs>
</ds:datastoreItem>
</file>

<file path=customXml/itemProps2.xml><?xml version="1.0" encoding="utf-8"?>
<ds:datastoreItem xmlns:ds="http://schemas.openxmlformats.org/officeDocument/2006/customXml" ds:itemID="{B8B1501A-B054-46AE-A504-C35380C872AA}">
  <ds:schemaRefs>
    <ds:schemaRef ds:uri="0a20205c-0631-4ff0-81c6-46eee12fe7e9"/>
    <ds:schemaRef ds:uri="55bb7a7b-ea7a-4bb0-b24a-d4297f0c0a93"/>
    <ds:schemaRef ds:uri="d06c844e-3888-4d7e-9476-f8018e5472cf"/>
    <ds:schemaRef ds:uri="ea3e22c0-2010-4735-95f2-41793e0eea20"/>
    <ds:schemaRef ds:uri="f6149ba4-e7c3-4c79-b905-3086dac52ee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954D76F-3AFE-4E69-8354-0EEB88B016C0}">
  <ds:schemaRefs>
    <ds:schemaRef ds:uri="0a20205c-0631-4ff0-81c6-46eee12fe7e9"/>
    <ds:schemaRef ds:uri="ea3e22c0-2010-4735-95f2-41793e0eea20"/>
    <ds:schemaRef ds:uri="f6149ba4-e7c3-4c79-b905-3086dac52ee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378</TotalTime>
  <Words>14100</Words>
  <Application>Microsoft Office PowerPoint</Application>
  <PresentationFormat>Widescreen</PresentationFormat>
  <Paragraphs>1839</Paragraphs>
  <Slides>142</Slides>
  <Notes>101</Notes>
  <HiddenSlides>0</HiddenSlides>
  <MMClips>0</MMClips>
  <ScaleCrop>false</ScaleCrop>
  <HeadingPairs>
    <vt:vector size="6" baseType="variant">
      <vt:variant>
        <vt:lpstr>Fonts Used</vt:lpstr>
      </vt:variant>
      <vt:variant>
        <vt:i4>18</vt:i4>
      </vt:variant>
      <vt:variant>
        <vt:lpstr>Theme</vt:lpstr>
      </vt:variant>
      <vt:variant>
        <vt:i4>14</vt:i4>
      </vt:variant>
      <vt:variant>
        <vt:lpstr>Slide Titles</vt:lpstr>
      </vt:variant>
      <vt:variant>
        <vt:i4>142</vt:i4>
      </vt:variant>
    </vt:vector>
  </HeadingPairs>
  <TitlesOfParts>
    <vt:vector size="174" baseType="lpstr">
      <vt:lpstr>Arial</vt:lpstr>
      <vt:lpstr>Arial Black</vt:lpstr>
      <vt:lpstr>Arial Narrow</vt:lpstr>
      <vt:lpstr>Arial,Sans-Serif</vt:lpstr>
      <vt:lpstr>Calibri</vt:lpstr>
      <vt:lpstr>Calibri Light</vt:lpstr>
      <vt:lpstr>Cambria</vt:lpstr>
      <vt:lpstr>Cambria Math</vt:lpstr>
      <vt:lpstr>Courier New</vt:lpstr>
      <vt:lpstr>Franklin Gothic Book</vt:lpstr>
      <vt:lpstr>Franklin Gothic Demi Cond</vt:lpstr>
      <vt:lpstr>Monotype Sorts</vt:lpstr>
      <vt:lpstr>Segoe UI</vt:lpstr>
      <vt:lpstr>Symbol</vt:lpstr>
      <vt:lpstr>Times New Roman</vt:lpstr>
      <vt:lpstr>Verdana</vt:lpstr>
      <vt:lpstr>Wingdings</vt:lpstr>
      <vt:lpstr>Wingdings 2</vt:lpstr>
      <vt:lpstr>Office Theme</vt:lpstr>
      <vt:lpstr>3_eere_template_blue</vt:lpstr>
      <vt:lpstr>4_eere_template_blue</vt:lpstr>
      <vt:lpstr>1_Office Theme</vt:lpstr>
      <vt:lpstr>2_Office Theme</vt:lpstr>
      <vt:lpstr>3_Office Theme</vt:lpstr>
      <vt:lpstr>2_eere_template_blue</vt:lpstr>
      <vt:lpstr>4_Office Theme</vt:lpstr>
      <vt:lpstr>Default Design</vt:lpstr>
      <vt:lpstr>5_Office Theme</vt:lpstr>
      <vt:lpstr>6_Office Theme</vt:lpstr>
      <vt:lpstr>7_Office Theme</vt:lpstr>
      <vt:lpstr>5_eere_template_blue</vt:lpstr>
      <vt:lpstr>8_Office Theme</vt:lpstr>
      <vt:lpstr>           Ethics Presentation   Apple Seibert Attorney-Advisor Office of Assistant General Counsel Ethics &amp; Personnel Law U.S. Department of energy (202) 586-4503 Apple.Seibert@hq.doe.gov        </vt:lpstr>
      <vt:lpstr>Service on Advisory Committee</vt:lpstr>
      <vt:lpstr>   Fourteen Principles of Ethical Conduct for Federal Employees </vt:lpstr>
      <vt:lpstr>Basic Ethics Rules</vt:lpstr>
      <vt:lpstr>Overview</vt:lpstr>
      <vt:lpstr>Financial Conflicts 18 U.S.C. 208</vt:lpstr>
      <vt:lpstr>Imputed Interests</vt:lpstr>
      <vt:lpstr>PowerPoint Presentation</vt:lpstr>
      <vt:lpstr>Particular Matter Summary </vt:lpstr>
      <vt:lpstr>Relationship Conflicts 5 C.F.R. 2635.502 </vt:lpstr>
      <vt:lpstr>Conflict of Interest</vt:lpstr>
      <vt:lpstr>Financial Disclosure</vt:lpstr>
      <vt:lpstr>Representation Restrictions  18 U.S.C. 203 &amp; 205</vt:lpstr>
      <vt:lpstr>Misuse of Position</vt:lpstr>
      <vt:lpstr>Receipt of Gifts</vt:lpstr>
      <vt:lpstr>Gift Defined</vt:lpstr>
      <vt:lpstr>Summary</vt:lpstr>
      <vt:lpstr>QUESTIONS?</vt:lpstr>
      <vt:lpstr>Welcome and Opening Remarks</vt:lpstr>
      <vt:lpstr>Self Introduction of NEAC Members</vt:lpstr>
      <vt:lpstr>Office of Nuclear Energy Priorities</vt:lpstr>
      <vt:lpstr> Office Snapshot – NE Profile</vt:lpstr>
      <vt:lpstr>Top Priorities: Keep Existing Plants Open  </vt:lpstr>
      <vt:lpstr>PowerPoint Presentation</vt:lpstr>
      <vt:lpstr>Top Priorities: Keep Existing Plants Open  </vt:lpstr>
      <vt:lpstr>PowerPoint Presentation</vt:lpstr>
      <vt:lpstr>Top Priorities: Build Advanced Reactors  </vt:lpstr>
      <vt:lpstr>Top Priorities: Build Advanced Reactors</vt:lpstr>
      <vt:lpstr>Top Priorities: Build Advanced Reactors</vt:lpstr>
      <vt:lpstr>PowerPoint Presentation</vt:lpstr>
      <vt:lpstr>Top Priorities: Build Advanced Reactors  </vt:lpstr>
      <vt:lpstr>Top Priorities: Build Advanced Reactors  </vt:lpstr>
      <vt:lpstr>Top Priorities: Build Advanced Reactors  </vt:lpstr>
      <vt:lpstr>PowerPoint Presentation</vt:lpstr>
      <vt:lpstr>Top Priorities: International Nuclear Cooperation</vt:lpstr>
      <vt:lpstr>Top Priorities: International Nuclear Cooperation</vt:lpstr>
      <vt:lpstr>PowerPoint Presentation</vt:lpstr>
      <vt:lpstr>PowerPoint Presentation</vt:lpstr>
      <vt:lpstr>Top Priorities: Secure and Sustain the Nuclear Fuel Cycle  </vt:lpstr>
      <vt:lpstr>PowerPoint Presentation</vt:lpstr>
      <vt:lpstr>Spent Nuclear Fuel</vt:lpstr>
      <vt:lpstr>Top Priorities: Secure and Sustain the Nuclear Fuel Cycle </vt:lpstr>
      <vt:lpstr>PowerPoint Presentation</vt:lpstr>
      <vt:lpstr>Top Priorities: Secure and Sustain the Nuclear Fuel Cycle  </vt:lpstr>
      <vt:lpstr>Crossscutting Priorities: Improve Diversity in Nuclear Energy </vt:lpstr>
      <vt:lpstr>Crossscutting Priorities: Advance Environmental Justice </vt:lpstr>
      <vt:lpstr>Crossscutting Priorities: Jobs and the American Workforce </vt:lpstr>
      <vt:lpstr>Thank you!</vt:lpstr>
      <vt:lpstr>BREAK – RECONVENE AT 10:15 AM</vt:lpstr>
      <vt:lpstr>Nuclear Energy in a Global Context</vt:lpstr>
      <vt:lpstr>Topics</vt:lpstr>
      <vt:lpstr>DOE-NE’s Office of International Nuclear Energy Policy and Cooperation (NE-6)</vt:lpstr>
      <vt:lpstr>Nuclear Energy and the Climate Crisis</vt:lpstr>
      <vt:lpstr>NE-6’s Response to the War in Ukraine</vt:lpstr>
      <vt:lpstr>Impacts of Russia’s Invasion of Ukraine</vt:lpstr>
      <vt:lpstr>Lessons-Learned from NE-6’s Engagement with Poland and Romania</vt:lpstr>
      <vt:lpstr>Interagency Cooperation Remains Critical to Success</vt:lpstr>
      <vt:lpstr>Leveraging Our Multilateral Engagement</vt:lpstr>
      <vt:lpstr>U.S Industry is a Critical Partner</vt:lpstr>
      <vt:lpstr>Upcoming High-Profile Nuclear Events</vt:lpstr>
      <vt:lpstr>United States to Host the IAEA’s 2022 Nuclear Power Ministerial</vt:lpstr>
      <vt:lpstr>Office of Reactor Fleet and Advanced Reactor Deployment</vt:lpstr>
      <vt:lpstr>PowerPoint Presentation</vt:lpstr>
      <vt:lpstr>PowerPoint Presentation</vt:lpstr>
      <vt:lpstr>PowerPoint Presentation</vt:lpstr>
      <vt:lpstr>PowerPoint Presentation</vt:lpstr>
      <vt:lpstr>The Future Landscape for Nuclear Energy Systems</vt:lpstr>
      <vt:lpstr>Nuclear has the right-sized reactors to meet the energy needs of any community</vt:lpstr>
      <vt:lpstr>Sustaining the Existing Fleet</vt:lpstr>
      <vt:lpstr>Light Water Reactor Sustainability Program Overview</vt:lpstr>
      <vt:lpstr>Integrated Operations for Nuclear (ION)</vt:lpstr>
      <vt:lpstr>Nuclear Safety-System Digital Upgrades</vt:lpstr>
      <vt:lpstr>Industry-led Hydrogen Demonstration Projects</vt:lpstr>
      <vt:lpstr>Optimize Fuel Usage </vt:lpstr>
      <vt:lpstr>Developing and Deploying Advanced Reactor Technologies</vt:lpstr>
      <vt:lpstr>Advanced Reactor R&amp;D</vt:lpstr>
      <vt:lpstr>High Temperature Gas-cooled Reactor (HTGR) R&amp;D</vt:lpstr>
      <vt:lpstr>Fast Reactor Research Program </vt:lpstr>
      <vt:lpstr>PowerPoint Presentation</vt:lpstr>
      <vt:lpstr>Molten Salt Reactor Research Program </vt:lpstr>
      <vt:lpstr>PowerPoint Presentation</vt:lpstr>
      <vt:lpstr>Advanced Reactor Safeguards Program Areas</vt:lpstr>
      <vt:lpstr>Advanced Reactor Regulatory Development</vt:lpstr>
      <vt:lpstr>Crosscutting R&amp;D</vt:lpstr>
      <vt:lpstr>Nuclear Energy Advanced Modeling and Simulation (NEAMS)</vt:lpstr>
      <vt:lpstr>Advanced Materials and Manufacturing Technologies</vt:lpstr>
      <vt:lpstr>PowerPoint Presentation</vt:lpstr>
      <vt:lpstr>PowerPoint Presentation</vt:lpstr>
      <vt:lpstr>Nuclear Science User Facilities (NSUF) </vt:lpstr>
      <vt:lpstr>Support to Industry</vt:lpstr>
      <vt:lpstr>Gateway for Accelerated Innovation in Nuclear (GAIN)</vt:lpstr>
      <vt:lpstr>PowerPoint Presentation</vt:lpstr>
      <vt:lpstr>U.S. Industry Opportunities for Advanced Nuclear Technology Development FOA (Industry FOA) </vt:lpstr>
      <vt:lpstr>Carbon Free Power Project:  NuScale SMR Demonstration at Idaho National Laboratory</vt:lpstr>
      <vt:lpstr>Risk Reduction Pathway Selected Technologies</vt:lpstr>
      <vt:lpstr>Advanced Reactor Concepts (ARC)-20 Projects</vt:lpstr>
      <vt:lpstr>Support for Universities</vt:lpstr>
      <vt:lpstr>University Support</vt:lpstr>
      <vt:lpstr>Research Reactor Infrastructure Program (RRI)</vt:lpstr>
      <vt:lpstr>PowerPoint Presentation</vt:lpstr>
      <vt:lpstr>PowerPoint Presentation</vt:lpstr>
      <vt:lpstr>Nuclear Fuel Cycle &amp; Supply Chain (NE-4) Overview </vt:lpstr>
      <vt:lpstr>Outline</vt:lpstr>
      <vt:lpstr>    Nuclear Fuel Cycle and Supply Chain</vt:lpstr>
      <vt:lpstr>PowerPoint Presentation</vt:lpstr>
      <vt:lpstr>Accident Tolerant Fuel: Congressional Direction and Development Plan</vt:lpstr>
      <vt:lpstr>PowerPoint Presentation</vt:lpstr>
      <vt:lpstr>Uranium Strategy – DOE Tiger Team</vt:lpstr>
      <vt:lpstr>LEU Supply for the Existing Fleet</vt:lpstr>
      <vt:lpstr>Creating a Market That Does Not Currently Exist</vt:lpstr>
      <vt:lpstr>Back-End of Fuel Cycle – Used Fuel Recycling</vt:lpstr>
      <vt:lpstr>Aqueous Recycling Technologies </vt:lpstr>
      <vt:lpstr>Molten Salt Recycling Technologies </vt:lpstr>
      <vt:lpstr>Off-Gas and Waste Form Technologies </vt:lpstr>
      <vt:lpstr>PowerPoint Presentation</vt:lpstr>
      <vt:lpstr>Path Forward</vt:lpstr>
      <vt:lpstr>Thank you!</vt:lpstr>
      <vt:lpstr>    Spent Fuel &amp; HLW Management     </vt:lpstr>
      <vt:lpstr>Office of Spent Fuel and Waste Disposition</vt:lpstr>
      <vt:lpstr>PowerPoint Presentation</vt:lpstr>
      <vt:lpstr>Waste Management R&amp;D​</vt:lpstr>
      <vt:lpstr>International Collaboration</vt:lpstr>
      <vt:lpstr>International Collaboration Example:  U.S. Participation in International Underground Research Labs for Disposal R&amp;D   </vt:lpstr>
      <vt:lpstr>International Collaboration Example:  Storage and Transportation Collaboration   </vt:lpstr>
      <vt:lpstr>Integrated Waste Management, Interim Storage &amp; Transportation</vt:lpstr>
      <vt:lpstr>PowerPoint Presentation</vt:lpstr>
      <vt:lpstr>PowerPoint Presentation</vt:lpstr>
      <vt:lpstr>Request for Information -  the first step in consent-based siting </vt:lpstr>
      <vt:lpstr>PowerPoint Presentation</vt:lpstr>
      <vt:lpstr>PowerPoint Presentation</vt:lpstr>
      <vt:lpstr>Common Themes in Comments</vt:lpstr>
      <vt:lpstr>Next Steps in Consent-Based Siting</vt:lpstr>
      <vt:lpstr>PowerPoint Presentation</vt:lpstr>
      <vt:lpstr>PowerPoint Presentation</vt:lpstr>
      <vt:lpstr>Q&amp;A and Discussion NEAC Members</vt:lpstr>
      <vt:lpstr>LUNCH – RECONVENE AT 1:30 PM</vt:lpstr>
      <vt:lpstr>Discussion: NEAC Priorities NEAC Members</vt:lpstr>
      <vt:lpstr>Forming Subcommittees and Next Steps William D. Magwood, IV Chair</vt:lpstr>
      <vt:lpstr>BREAK – RECONVENE AT 3:50 PM</vt:lpstr>
      <vt:lpstr>PUBLIC COMMENT</vt:lpstr>
      <vt:lpstr>Closing Remarks</vt:lpstr>
      <vt:lpstr>ADJOURN</vt:lpstr>
    </vt:vector>
  </TitlesOfParts>
  <Company>U.S. Department of Energy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Trunzo, Alisa (CONTR)</dc:creator>
  <cp:lastModifiedBy>Trunzo, Alisa</cp:lastModifiedBy>
  <cp:revision>9</cp:revision>
  <cp:lastPrinted>2017-08-10T16:30:30Z</cp:lastPrinted>
  <dcterms:created xsi:type="dcterms:W3CDTF">2017-08-10T13:56:16Z</dcterms:created>
  <dcterms:modified xsi:type="dcterms:W3CDTF">2022-08-01T22:02:17Z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0x010100239E68F0B6DD59468CE2DBFBC0E82E9F</vt:lpwstr>
  </property>
</Properties>
</file>