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8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85605-3508-4741-AFFB-B5F317ACC80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4CBE-4CB1-4D4F-BE3D-49F646143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84CBE-4CB1-4D4F-BE3D-49F6461432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7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84CBE-4CB1-4D4F-BE3D-49F6461432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3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BE441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BE441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rgbClr val="BE441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772" y="781304"/>
            <a:ext cx="886485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rgbClr val="BE441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7526" y="1541017"/>
            <a:ext cx="5111750" cy="521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3733800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292" y="1478533"/>
            <a:ext cx="67798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dirty="0"/>
              <a:t>The </a:t>
            </a:r>
            <a:r>
              <a:rPr sz="4000" u="none" spc="-5" dirty="0"/>
              <a:t>Critical </a:t>
            </a:r>
            <a:r>
              <a:rPr sz="4000" u="none" spc="-15" dirty="0"/>
              <a:t>Materials</a:t>
            </a:r>
            <a:r>
              <a:rPr sz="4000" u="none" spc="-175" dirty="0"/>
              <a:t> </a:t>
            </a:r>
            <a:r>
              <a:rPr sz="4000" u="none" spc="-10" dirty="0"/>
              <a:t>Institute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530380" y="2098039"/>
            <a:ext cx="7458709" cy="268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824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latin typeface="Calibri"/>
                <a:cs typeface="Calibri"/>
              </a:rPr>
              <a:t>An Energy Innovation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Hub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‐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02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‐07CH11358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20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Corporations,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11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Universities,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4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National</a:t>
            </a:r>
            <a:r>
              <a:rPr sz="180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Laboratories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Led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by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Ames</a:t>
            </a:r>
            <a:r>
              <a:rPr sz="18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alibri"/>
                <a:cs typeface="Calibri"/>
              </a:rPr>
              <a:t>Laboratory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2013 </a:t>
            </a:r>
            <a:r>
              <a:rPr sz="1800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800" spc="-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</a:pPr>
            <a:r>
              <a:rPr sz="1800" spc="-55" dirty="0">
                <a:solidFill>
                  <a:srgbClr val="3F3F3F"/>
                </a:solidFill>
                <a:latin typeface="Constantia"/>
                <a:cs typeface="Constantia"/>
              </a:rPr>
              <a:t>Tom </a:t>
            </a:r>
            <a:r>
              <a:rPr sz="1800" spc="-5" dirty="0">
                <a:solidFill>
                  <a:srgbClr val="3F3F3F"/>
                </a:solidFill>
                <a:latin typeface="Constantia"/>
                <a:cs typeface="Constantia"/>
              </a:rPr>
              <a:t>Lograsso </a:t>
            </a:r>
            <a:r>
              <a:rPr sz="1800" dirty="0">
                <a:solidFill>
                  <a:srgbClr val="3F3F3F"/>
                </a:solidFill>
                <a:latin typeface="Constantia"/>
                <a:cs typeface="Constantia"/>
              </a:rPr>
              <a:t>(CMI </a:t>
            </a:r>
            <a:r>
              <a:rPr sz="1800" spc="-5" dirty="0">
                <a:solidFill>
                  <a:srgbClr val="3F3F3F"/>
                </a:solidFill>
                <a:latin typeface="Constantia"/>
                <a:cs typeface="Constantia"/>
              </a:rPr>
              <a:t>Interim </a:t>
            </a:r>
            <a:r>
              <a:rPr sz="1800" spc="-10" dirty="0">
                <a:solidFill>
                  <a:srgbClr val="3F3F3F"/>
                </a:solidFill>
                <a:latin typeface="Constantia"/>
                <a:cs typeface="Constantia"/>
              </a:rPr>
              <a:t>Director), </a:t>
            </a:r>
            <a:r>
              <a:rPr sz="1800" spc="-15" dirty="0">
                <a:solidFill>
                  <a:srgbClr val="3F3F3F"/>
                </a:solidFill>
                <a:latin typeface="Constantia"/>
                <a:cs typeface="Constantia"/>
              </a:rPr>
              <a:t>Rod </a:t>
            </a:r>
            <a:r>
              <a:rPr sz="1800" spc="-10" dirty="0">
                <a:solidFill>
                  <a:srgbClr val="3F3F3F"/>
                </a:solidFill>
                <a:latin typeface="Constantia"/>
                <a:cs typeface="Constantia"/>
              </a:rPr>
              <a:t>Eggert </a:t>
            </a:r>
            <a:r>
              <a:rPr sz="1800" dirty="0">
                <a:solidFill>
                  <a:srgbClr val="3F3F3F"/>
                </a:solidFill>
                <a:latin typeface="Constantia"/>
                <a:cs typeface="Constantia"/>
              </a:rPr>
              <a:t>(Deputy</a:t>
            </a:r>
            <a:r>
              <a:rPr sz="1800" spc="-150" dirty="0">
                <a:solidFill>
                  <a:srgbClr val="3F3F3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onstantia"/>
                <a:cs typeface="Constantia"/>
              </a:rPr>
              <a:t>Director)</a:t>
            </a:r>
            <a:endParaRPr sz="1800">
              <a:latin typeface="Constantia"/>
              <a:cs typeface="Constantia"/>
            </a:endParaRPr>
          </a:p>
          <a:p>
            <a:pPr marR="7620" algn="r">
              <a:lnSpc>
                <a:spcPct val="100000"/>
              </a:lnSpc>
              <a:spcBef>
                <a:spcPts val="215"/>
              </a:spcBef>
            </a:pPr>
            <a:r>
              <a:rPr sz="1800" spc="-25" dirty="0">
                <a:solidFill>
                  <a:srgbClr val="3F3F3F"/>
                </a:solidFill>
                <a:latin typeface="Constantia"/>
                <a:cs typeface="Constantia"/>
              </a:rPr>
              <a:t>U.S. </a:t>
            </a:r>
            <a:r>
              <a:rPr sz="1800" spc="-5" dirty="0">
                <a:solidFill>
                  <a:srgbClr val="3F3F3F"/>
                </a:solidFill>
                <a:latin typeface="Constantia"/>
                <a:cs typeface="Constantia"/>
              </a:rPr>
              <a:t>DOE </a:t>
            </a:r>
            <a:r>
              <a:rPr sz="1800" spc="-15" dirty="0">
                <a:solidFill>
                  <a:srgbClr val="3F3F3F"/>
                </a:solidFill>
                <a:latin typeface="Constantia"/>
                <a:cs typeface="Constantia"/>
              </a:rPr>
              <a:t>Advanced </a:t>
            </a:r>
            <a:r>
              <a:rPr sz="1800" spc="-5" dirty="0">
                <a:solidFill>
                  <a:srgbClr val="3F3F3F"/>
                </a:solidFill>
                <a:latin typeface="Constantia"/>
                <a:cs typeface="Constantia"/>
              </a:rPr>
              <a:t>Manufacturing Office </a:t>
            </a:r>
            <a:r>
              <a:rPr sz="1800" dirty="0">
                <a:solidFill>
                  <a:srgbClr val="3F3F3F"/>
                </a:solidFill>
                <a:latin typeface="Constantia"/>
                <a:cs typeface="Constantia"/>
              </a:rPr>
              <a:t>Virtual </a:t>
            </a:r>
            <a:r>
              <a:rPr sz="1800" spc="-10" dirty="0">
                <a:solidFill>
                  <a:srgbClr val="3F3F3F"/>
                </a:solidFill>
                <a:latin typeface="Constantia"/>
                <a:cs typeface="Constantia"/>
              </a:rPr>
              <a:t>Program Review</a:t>
            </a:r>
            <a:r>
              <a:rPr sz="1800" spc="-135" dirty="0">
                <a:solidFill>
                  <a:srgbClr val="3F3F3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onstantia"/>
                <a:cs typeface="Constantia"/>
              </a:rPr>
              <a:t>Meeting</a:t>
            </a:r>
            <a:endParaRPr sz="1800">
              <a:latin typeface="Constantia"/>
              <a:cs typeface="Constantia"/>
            </a:endParaRPr>
          </a:p>
          <a:p>
            <a:pPr marR="8890" algn="r">
              <a:lnSpc>
                <a:spcPct val="100000"/>
              </a:lnSpc>
              <a:spcBef>
                <a:spcPts val="219"/>
              </a:spcBef>
            </a:pPr>
            <a:r>
              <a:rPr sz="1800" spc="-10" dirty="0">
                <a:solidFill>
                  <a:srgbClr val="3F3F3F"/>
                </a:solidFill>
                <a:latin typeface="Constantia"/>
                <a:cs typeface="Constantia"/>
              </a:rPr>
              <a:t>June </a:t>
            </a:r>
            <a:r>
              <a:rPr sz="1800" spc="-5" dirty="0">
                <a:solidFill>
                  <a:srgbClr val="3F3F3F"/>
                </a:solidFill>
                <a:latin typeface="Constantia"/>
                <a:cs typeface="Constantia"/>
              </a:rPr>
              <a:t>2‐3,</a:t>
            </a:r>
            <a:r>
              <a:rPr sz="1800" spc="-110" dirty="0">
                <a:solidFill>
                  <a:srgbClr val="3F3F3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onstantia"/>
                <a:cs typeface="Constantia"/>
              </a:rPr>
              <a:t>2020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8380" y="6590792"/>
            <a:ext cx="79768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Calibri"/>
                <a:cs typeface="Calibri"/>
              </a:rPr>
              <a:t>This </a:t>
            </a:r>
            <a:r>
              <a:rPr sz="1500" b="1" spc="-10" dirty="0">
                <a:latin typeface="Calibri"/>
                <a:cs typeface="Calibri"/>
              </a:rPr>
              <a:t>presentation </a:t>
            </a:r>
            <a:r>
              <a:rPr sz="1500" b="1" dirty="0">
                <a:latin typeface="Calibri"/>
                <a:cs typeface="Calibri"/>
              </a:rPr>
              <a:t>does </a:t>
            </a:r>
            <a:r>
              <a:rPr sz="1500" b="1" spc="-5" dirty="0">
                <a:latin typeface="Calibri"/>
                <a:cs typeface="Calibri"/>
              </a:rPr>
              <a:t>not </a:t>
            </a:r>
            <a:r>
              <a:rPr sz="1500" b="1" spc="-10" dirty="0">
                <a:latin typeface="Calibri"/>
                <a:cs typeface="Calibri"/>
              </a:rPr>
              <a:t>contain </a:t>
            </a:r>
            <a:r>
              <a:rPr sz="1500" b="1" spc="-15" dirty="0">
                <a:latin typeface="Calibri"/>
                <a:cs typeface="Calibri"/>
              </a:rPr>
              <a:t>any proprietary, </a:t>
            </a:r>
            <a:r>
              <a:rPr sz="1500" b="1" spc="-10" dirty="0">
                <a:latin typeface="Calibri"/>
                <a:cs typeface="Calibri"/>
              </a:rPr>
              <a:t>confidential, </a:t>
            </a:r>
            <a:r>
              <a:rPr sz="1500" b="1" spc="-5" dirty="0">
                <a:latin typeface="Calibri"/>
                <a:cs typeface="Calibri"/>
              </a:rPr>
              <a:t>or </a:t>
            </a:r>
            <a:r>
              <a:rPr sz="1500" b="1" dirty="0">
                <a:latin typeface="Calibri"/>
                <a:cs typeface="Calibri"/>
              </a:rPr>
              <a:t>otherwise </a:t>
            </a:r>
            <a:r>
              <a:rPr sz="1500" b="1" spc="-10" dirty="0">
                <a:latin typeface="Calibri"/>
                <a:cs typeface="Calibri"/>
              </a:rPr>
              <a:t>restricted</a:t>
            </a:r>
            <a:r>
              <a:rPr sz="1500" b="1" spc="8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information.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927" y="1607312"/>
            <a:ext cx="8469630" cy="499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43965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4607A"/>
                </a:solidFill>
                <a:latin typeface="Calibri"/>
                <a:cs typeface="Calibri"/>
              </a:rPr>
              <a:t>CMI has </a:t>
            </a:r>
            <a:r>
              <a:rPr sz="3200" b="1" spc="-10" dirty="0">
                <a:solidFill>
                  <a:srgbClr val="04607A"/>
                </a:solidFill>
                <a:latin typeface="Calibri"/>
                <a:cs typeface="Calibri"/>
              </a:rPr>
              <a:t>established </a:t>
            </a:r>
            <a:r>
              <a:rPr sz="3200" b="1" spc="-5" dirty="0">
                <a:solidFill>
                  <a:srgbClr val="04607A"/>
                </a:solidFill>
                <a:latin typeface="Calibri"/>
                <a:cs typeface="Calibri"/>
              </a:rPr>
              <a:t>an </a:t>
            </a:r>
            <a:r>
              <a:rPr sz="3200" b="1" spc="-10" dirty="0">
                <a:solidFill>
                  <a:srgbClr val="04607A"/>
                </a:solidFill>
                <a:latin typeface="Calibri"/>
                <a:cs typeface="Calibri"/>
              </a:rPr>
              <a:t>enduring </a:t>
            </a:r>
            <a:r>
              <a:rPr sz="3200" b="1" spc="-5" dirty="0">
                <a:solidFill>
                  <a:srgbClr val="04607A"/>
                </a:solidFill>
                <a:latin typeface="Calibri"/>
                <a:cs typeface="Calibri"/>
              </a:rPr>
              <a:t>capability  </a:t>
            </a:r>
            <a:r>
              <a:rPr sz="3200" b="1" spc="-10" dirty="0">
                <a:solidFill>
                  <a:srgbClr val="04607A"/>
                </a:solidFill>
                <a:latin typeface="Calibri"/>
                <a:cs typeface="Calibri"/>
              </a:rPr>
              <a:t>that</a:t>
            </a:r>
            <a:r>
              <a:rPr sz="3200" b="1" spc="-5" dirty="0">
                <a:solidFill>
                  <a:srgbClr val="04607A"/>
                </a:solidFill>
                <a:latin typeface="Calibri"/>
                <a:cs typeface="Calibri"/>
              </a:rPr>
              <a:t> couples:</a:t>
            </a:r>
            <a:endParaRPr sz="3200">
              <a:latin typeface="Calibri"/>
              <a:cs typeface="Calibri"/>
            </a:endParaRPr>
          </a:p>
          <a:p>
            <a:pPr marL="361315" marR="17780">
              <a:lnSpc>
                <a:spcPct val="100000"/>
              </a:lnSpc>
              <a:spcBef>
                <a:spcPts val="1470"/>
              </a:spcBef>
            </a:pPr>
            <a:r>
              <a:rPr sz="2800" spc="-15" dirty="0">
                <a:solidFill>
                  <a:srgbClr val="3F3F3F"/>
                </a:solidFill>
                <a:latin typeface="Calibri"/>
                <a:cs typeface="Calibri"/>
              </a:rPr>
              <a:t>research </a:t>
            </a:r>
            <a:r>
              <a:rPr sz="2800" spc="-2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diversify </a:t>
            </a:r>
            <a:r>
              <a:rPr sz="2800" spc="-35" dirty="0">
                <a:solidFill>
                  <a:srgbClr val="3F3F3F"/>
                </a:solidFill>
                <a:latin typeface="Calibri"/>
                <a:cs typeface="Calibri"/>
              </a:rPr>
              <a:t>supply, </a:t>
            </a:r>
            <a:r>
              <a:rPr sz="2800" spc="-15" dirty="0">
                <a:solidFill>
                  <a:srgbClr val="3F3F3F"/>
                </a:solidFill>
                <a:latin typeface="Calibri"/>
                <a:cs typeface="Calibri"/>
              </a:rPr>
              <a:t>develop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substitutes,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and 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drive reuse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3F3F3F"/>
                </a:solidFill>
                <a:latin typeface="Calibri"/>
                <a:cs typeface="Calibri"/>
              </a:rPr>
              <a:t>recycling </a:t>
            </a:r>
            <a:r>
              <a:rPr sz="2800" spc="-2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3F3F3F"/>
                </a:solidFill>
                <a:latin typeface="Calibri"/>
                <a:cs typeface="Calibri"/>
              </a:rPr>
              <a:t>accelerate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development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application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of solutions </a:t>
            </a:r>
            <a:r>
              <a:rPr sz="2800" spc="-2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benefit </a:t>
            </a:r>
            <a:r>
              <a:rPr sz="2800" spc="-15" dirty="0">
                <a:solidFill>
                  <a:srgbClr val="3F3F3F"/>
                </a:solidFill>
                <a:latin typeface="Calibri"/>
                <a:cs typeface="Calibri"/>
              </a:rPr>
              <a:t>U.S. 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manufacturing</a:t>
            </a:r>
            <a:endParaRPr sz="2800">
              <a:latin typeface="Calibri"/>
              <a:cs typeface="Calibri"/>
            </a:endParaRPr>
          </a:p>
          <a:p>
            <a:pPr marL="883919">
              <a:lnSpc>
                <a:spcPct val="100000"/>
              </a:lnSpc>
              <a:spcBef>
                <a:spcPts val="1290"/>
              </a:spcBef>
            </a:pPr>
            <a:r>
              <a:rPr sz="3200" b="1" spc="-5" dirty="0">
                <a:solidFill>
                  <a:srgbClr val="FBB03F"/>
                </a:solidFill>
                <a:latin typeface="Calibri"/>
                <a:cs typeface="Calibri"/>
              </a:rPr>
              <a:t>with</a:t>
            </a:r>
            <a:endParaRPr sz="3200">
              <a:latin typeface="Calibri"/>
              <a:cs typeface="Calibri"/>
            </a:endParaRPr>
          </a:p>
          <a:p>
            <a:pPr marL="361315" marR="5080">
              <a:lnSpc>
                <a:spcPct val="100000"/>
              </a:lnSpc>
              <a:spcBef>
                <a:spcPts val="1350"/>
              </a:spcBef>
            </a:pP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early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industrial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input on issues and challenges,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criticality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assessments, roadmapping,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techno‐economic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analyses,  </a:t>
            </a:r>
            <a:r>
              <a:rPr sz="2800" spc="-20" dirty="0">
                <a:solidFill>
                  <a:srgbClr val="3F3F3F"/>
                </a:solidFill>
                <a:latin typeface="Calibri"/>
                <a:cs typeface="Calibri"/>
              </a:rPr>
              <a:t>lifecycle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analyses, and supply chain</a:t>
            </a:r>
            <a:r>
              <a:rPr sz="28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analyses.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  <a:tabLst>
                <a:tab pos="8851900" algn="l"/>
              </a:tabLst>
            </a:pPr>
            <a:r>
              <a:rPr spc="-25" dirty="0"/>
              <a:t>Transitions: </a:t>
            </a:r>
            <a:r>
              <a:rPr sz="2800" spc="-5" dirty="0"/>
              <a:t>Critical </a:t>
            </a:r>
            <a:r>
              <a:rPr sz="2800" spc="-10" dirty="0"/>
              <a:t>Materials</a:t>
            </a:r>
            <a:r>
              <a:rPr sz="2800" spc="-55" dirty="0"/>
              <a:t> </a:t>
            </a:r>
            <a:r>
              <a:rPr sz="2800" spc="-25" dirty="0"/>
              <a:t>Framework	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1090" y="2609088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3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8485" y="2914650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3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4664" y="2914650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3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6750" y="2922270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3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6598" y="2914650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3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3454" y="2000250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32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8082" y="2007870"/>
            <a:ext cx="6405880" cy="0"/>
          </a:xfrm>
          <a:custGeom>
            <a:avLst/>
            <a:gdLst/>
            <a:ahLst/>
            <a:cxnLst/>
            <a:rect l="l" t="t" r="r" b="b"/>
            <a:pathLst>
              <a:path w="6405880">
                <a:moveTo>
                  <a:pt x="0" y="0"/>
                </a:moveTo>
                <a:lnTo>
                  <a:pt x="640537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10584" y="1654301"/>
            <a:ext cx="1920239" cy="1111885"/>
          </a:xfrm>
          <a:custGeom>
            <a:avLst/>
            <a:gdLst/>
            <a:ahLst/>
            <a:cxnLst/>
            <a:rect l="l" t="t" r="r" b="b"/>
            <a:pathLst>
              <a:path w="1920239" h="1111885">
                <a:moveTo>
                  <a:pt x="1920239" y="925829"/>
                </a:moveTo>
                <a:lnTo>
                  <a:pt x="1920239" y="185165"/>
                </a:lnTo>
                <a:lnTo>
                  <a:pt x="1913611" y="135731"/>
                </a:lnTo>
                <a:lnTo>
                  <a:pt x="1894896" y="91439"/>
                </a:lnTo>
                <a:lnTo>
                  <a:pt x="1865852" y="54006"/>
                </a:lnTo>
                <a:lnTo>
                  <a:pt x="1828235" y="25145"/>
                </a:lnTo>
                <a:lnTo>
                  <a:pt x="1783803" y="6572"/>
                </a:lnTo>
                <a:lnTo>
                  <a:pt x="1734312" y="0"/>
                </a:lnTo>
                <a:lnTo>
                  <a:pt x="185165" y="0"/>
                </a:lnTo>
                <a:lnTo>
                  <a:pt x="135731" y="6572"/>
                </a:lnTo>
                <a:lnTo>
                  <a:pt x="91439" y="25145"/>
                </a:lnTo>
                <a:lnTo>
                  <a:pt x="54006" y="54006"/>
                </a:lnTo>
                <a:lnTo>
                  <a:pt x="25145" y="91439"/>
                </a:lnTo>
                <a:lnTo>
                  <a:pt x="6572" y="135731"/>
                </a:lnTo>
                <a:lnTo>
                  <a:pt x="0" y="185165"/>
                </a:lnTo>
                <a:lnTo>
                  <a:pt x="0" y="925829"/>
                </a:lnTo>
                <a:lnTo>
                  <a:pt x="6572" y="975321"/>
                </a:lnTo>
                <a:lnTo>
                  <a:pt x="25146" y="1019753"/>
                </a:lnTo>
                <a:lnTo>
                  <a:pt x="54006" y="1057370"/>
                </a:lnTo>
                <a:lnTo>
                  <a:pt x="91440" y="1086414"/>
                </a:lnTo>
                <a:lnTo>
                  <a:pt x="135731" y="1105129"/>
                </a:lnTo>
                <a:lnTo>
                  <a:pt x="185166" y="1111757"/>
                </a:lnTo>
                <a:lnTo>
                  <a:pt x="1734312" y="1111757"/>
                </a:lnTo>
                <a:lnTo>
                  <a:pt x="1783803" y="1105129"/>
                </a:lnTo>
                <a:lnTo>
                  <a:pt x="1828235" y="1086414"/>
                </a:lnTo>
                <a:lnTo>
                  <a:pt x="1865852" y="1057370"/>
                </a:lnTo>
                <a:lnTo>
                  <a:pt x="1894896" y="1019753"/>
                </a:lnTo>
                <a:lnTo>
                  <a:pt x="1913611" y="975321"/>
                </a:lnTo>
                <a:lnTo>
                  <a:pt x="1920239" y="925829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0584" y="1654301"/>
            <a:ext cx="1920239" cy="1111885"/>
          </a:xfrm>
          <a:custGeom>
            <a:avLst/>
            <a:gdLst/>
            <a:ahLst/>
            <a:cxnLst/>
            <a:rect l="l" t="t" r="r" b="b"/>
            <a:pathLst>
              <a:path w="1920239" h="1111885">
                <a:moveTo>
                  <a:pt x="0" y="185165"/>
                </a:moveTo>
                <a:lnTo>
                  <a:pt x="6572" y="135731"/>
                </a:lnTo>
                <a:lnTo>
                  <a:pt x="25145" y="91439"/>
                </a:lnTo>
                <a:lnTo>
                  <a:pt x="54006" y="54006"/>
                </a:lnTo>
                <a:lnTo>
                  <a:pt x="91439" y="25145"/>
                </a:lnTo>
                <a:lnTo>
                  <a:pt x="135731" y="6572"/>
                </a:lnTo>
                <a:lnTo>
                  <a:pt x="185165" y="0"/>
                </a:lnTo>
                <a:lnTo>
                  <a:pt x="1734312" y="0"/>
                </a:lnTo>
                <a:lnTo>
                  <a:pt x="1783803" y="6572"/>
                </a:lnTo>
                <a:lnTo>
                  <a:pt x="1828235" y="25145"/>
                </a:lnTo>
                <a:lnTo>
                  <a:pt x="1865852" y="54006"/>
                </a:lnTo>
                <a:lnTo>
                  <a:pt x="1894896" y="91439"/>
                </a:lnTo>
                <a:lnTo>
                  <a:pt x="1913611" y="135731"/>
                </a:lnTo>
                <a:lnTo>
                  <a:pt x="1920239" y="185165"/>
                </a:lnTo>
                <a:lnTo>
                  <a:pt x="1920239" y="925829"/>
                </a:lnTo>
                <a:lnTo>
                  <a:pt x="1913611" y="975321"/>
                </a:lnTo>
                <a:lnTo>
                  <a:pt x="1894896" y="1019753"/>
                </a:lnTo>
                <a:lnTo>
                  <a:pt x="1865852" y="1057370"/>
                </a:lnTo>
                <a:lnTo>
                  <a:pt x="1828235" y="1086414"/>
                </a:lnTo>
                <a:lnTo>
                  <a:pt x="1783803" y="1105129"/>
                </a:lnTo>
                <a:lnTo>
                  <a:pt x="1734312" y="1111757"/>
                </a:lnTo>
                <a:lnTo>
                  <a:pt x="185166" y="1111757"/>
                </a:lnTo>
                <a:lnTo>
                  <a:pt x="135731" y="1105129"/>
                </a:lnTo>
                <a:lnTo>
                  <a:pt x="91440" y="1086414"/>
                </a:lnTo>
                <a:lnTo>
                  <a:pt x="54006" y="1057370"/>
                </a:lnTo>
                <a:lnTo>
                  <a:pt x="25146" y="1019753"/>
                </a:lnTo>
                <a:lnTo>
                  <a:pt x="6572" y="975321"/>
                </a:lnTo>
                <a:lnTo>
                  <a:pt x="0" y="925829"/>
                </a:lnTo>
                <a:lnTo>
                  <a:pt x="0" y="185165"/>
                </a:lnTo>
                <a:close/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39615" y="1696466"/>
            <a:ext cx="166116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Interim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Director</a:t>
            </a:r>
            <a:endParaRPr sz="16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10"/>
              </a:spcBef>
            </a:pPr>
            <a:r>
              <a:rPr sz="1400" spc="-45" dirty="0">
                <a:latin typeface="Calibri"/>
                <a:cs typeface="Calibri"/>
              </a:rPr>
              <a:t>Tom </a:t>
            </a:r>
            <a:r>
              <a:rPr sz="1400" spc="-10" dirty="0">
                <a:latin typeface="Calibri"/>
                <a:cs typeface="Calibri"/>
              </a:rPr>
              <a:t>Lograsso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(Ames)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9615" y="2153666"/>
            <a:ext cx="151257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Deputy</a:t>
            </a:r>
            <a:endParaRPr sz="16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10"/>
              </a:spcBef>
            </a:pPr>
            <a:r>
              <a:rPr sz="1400" spc="-15" dirty="0">
                <a:latin typeface="Calibri"/>
                <a:cs typeface="Calibri"/>
              </a:rPr>
              <a:t>Rod </a:t>
            </a:r>
            <a:r>
              <a:rPr sz="1400" spc="-5" dirty="0">
                <a:latin typeface="Calibri"/>
                <a:cs typeface="Calibri"/>
              </a:rPr>
              <a:t>Eggert</a:t>
            </a:r>
            <a:r>
              <a:rPr sz="1400" spc="-10" dirty="0">
                <a:latin typeface="Calibri"/>
                <a:cs typeface="Calibri"/>
              </a:rPr>
              <a:t> (Mines)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4316" y="1729739"/>
            <a:ext cx="1965325" cy="1049020"/>
          </a:xfrm>
          <a:custGeom>
            <a:avLst/>
            <a:gdLst/>
            <a:ahLst/>
            <a:cxnLst/>
            <a:rect l="l" t="t" r="r" b="b"/>
            <a:pathLst>
              <a:path w="1965325" h="1049020">
                <a:moveTo>
                  <a:pt x="1965198" y="873252"/>
                </a:moveTo>
                <a:lnTo>
                  <a:pt x="1965198" y="174498"/>
                </a:lnTo>
                <a:lnTo>
                  <a:pt x="1958992" y="127970"/>
                </a:lnTo>
                <a:lnTo>
                  <a:pt x="1941463" y="86247"/>
                </a:lnTo>
                <a:lnTo>
                  <a:pt x="1914239" y="50958"/>
                </a:lnTo>
                <a:lnTo>
                  <a:pt x="1878950" y="23734"/>
                </a:lnTo>
                <a:lnTo>
                  <a:pt x="1837227" y="6205"/>
                </a:lnTo>
                <a:lnTo>
                  <a:pt x="1790700" y="0"/>
                </a:lnTo>
                <a:lnTo>
                  <a:pt x="175260" y="0"/>
                </a:lnTo>
                <a:lnTo>
                  <a:pt x="128675" y="6205"/>
                </a:lnTo>
                <a:lnTo>
                  <a:pt x="86811" y="23734"/>
                </a:lnTo>
                <a:lnTo>
                  <a:pt x="51339" y="50958"/>
                </a:lnTo>
                <a:lnTo>
                  <a:pt x="23932" y="86247"/>
                </a:lnTo>
                <a:lnTo>
                  <a:pt x="6261" y="127970"/>
                </a:lnTo>
                <a:lnTo>
                  <a:pt x="0" y="174498"/>
                </a:lnTo>
                <a:lnTo>
                  <a:pt x="0" y="873252"/>
                </a:lnTo>
                <a:lnTo>
                  <a:pt x="6261" y="919836"/>
                </a:lnTo>
                <a:lnTo>
                  <a:pt x="23932" y="961700"/>
                </a:lnTo>
                <a:lnTo>
                  <a:pt x="51339" y="997172"/>
                </a:lnTo>
                <a:lnTo>
                  <a:pt x="86811" y="1024579"/>
                </a:lnTo>
                <a:lnTo>
                  <a:pt x="128675" y="1042250"/>
                </a:lnTo>
                <a:lnTo>
                  <a:pt x="175260" y="1048512"/>
                </a:lnTo>
                <a:lnTo>
                  <a:pt x="1790700" y="1048511"/>
                </a:lnTo>
                <a:lnTo>
                  <a:pt x="1837227" y="1042250"/>
                </a:lnTo>
                <a:lnTo>
                  <a:pt x="1878950" y="1024579"/>
                </a:lnTo>
                <a:lnTo>
                  <a:pt x="1914239" y="997172"/>
                </a:lnTo>
                <a:lnTo>
                  <a:pt x="1941463" y="961700"/>
                </a:lnTo>
                <a:lnTo>
                  <a:pt x="1958992" y="919836"/>
                </a:lnTo>
                <a:lnTo>
                  <a:pt x="1965198" y="87325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4316" y="1729739"/>
            <a:ext cx="1965325" cy="1049020"/>
          </a:xfrm>
          <a:custGeom>
            <a:avLst/>
            <a:gdLst/>
            <a:ahLst/>
            <a:cxnLst/>
            <a:rect l="l" t="t" r="r" b="b"/>
            <a:pathLst>
              <a:path w="1965325" h="1049020">
                <a:moveTo>
                  <a:pt x="0" y="174498"/>
                </a:moveTo>
                <a:lnTo>
                  <a:pt x="6261" y="127970"/>
                </a:lnTo>
                <a:lnTo>
                  <a:pt x="23932" y="86247"/>
                </a:lnTo>
                <a:lnTo>
                  <a:pt x="51339" y="50958"/>
                </a:lnTo>
                <a:lnTo>
                  <a:pt x="86811" y="23734"/>
                </a:lnTo>
                <a:lnTo>
                  <a:pt x="128675" y="6205"/>
                </a:lnTo>
                <a:lnTo>
                  <a:pt x="175260" y="0"/>
                </a:lnTo>
                <a:lnTo>
                  <a:pt x="1790700" y="0"/>
                </a:lnTo>
                <a:lnTo>
                  <a:pt x="1837227" y="6205"/>
                </a:lnTo>
                <a:lnTo>
                  <a:pt x="1878950" y="23734"/>
                </a:lnTo>
                <a:lnTo>
                  <a:pt x="1914239" y="50958"/>
                </a:lnTo>
                <a:lnTo>
                  <a:pt x="1941463" y="86247"/>
                </a:lnTo>
                <a:lnTo>
                  <a:pt x="1958992" y="127970"/>
                </a:lnTo>
                <a:lnTo>
                  <a:pt x="1965198" y="174498"/>
                </a:lnTo>
                <a:lnTo>
                  <a:pt x="1965198" y="873252"/>
                </a:lnTo>
                <a:lnTo>
                  <a:pt x="1958992" y="919836"/>
                </a:lnTo>
                <a:lnTo>
                  <a:pt x="1941463" y="961700"/>
                </a:lnTo>
                <a:lnTo>
                  <a:pt x="1914239" y="997172"/>
                </a:lnTo>
                <a:lnTo>
                  <a:pt x="1878950" y="1024579"/>
                </a:lnTo>
                <a:lnTo>
                  <a:pt x="1837227" y="1042250"/>
                </a:lnTo>
                <a:lnTo>
                  <a:pt x="1790700" y="1048511"/>
                </a:lnTo>
                <a:lnTo>
                  <a:pt x="175260" y="1048512"/>
                </a:lnTo>
                <a:lnTo>
                  <a:pt x="128675" y="1042250"/>
                </a:lnTo>
                <a:lnTo>
                  <a:pt x="86811" y="1024579"/>
                </a:lnTo>
                <a:lnTo>
                  <a:pt x="51339" y="997172"/>
                </a:lnTo>
                <a:lnTo>
                  <a:pt x="23932" y="961700"/>
                </a:lnTo>
                <a:lnTo>
                  <a:pt x="6261" y="919836"/>
                </a:lnTo>
                <a:lnTo>
                  <a:pt x="0" y="873252"/>
                </a:lnTo>
                <a:lnTo>
                  <a:pt x="0" y="174498"/>
                </a:lnTo>
                <a:close/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06500" y="1720850"/>
            <a:ext cx="16116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Calibri"/>
                <a:cs typeface="Calibri"/>
              </a:rPr>
              <a:t>Operations</a:t>
            </a:r>
            <a:endParaRPr sz="110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Jen Brockpahler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(Ames)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6500" y="2056133"/>
            <a:ext cx="15468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Budget</a:t>
            </a:r>
            <a:endParaRPr sz="1100">
              <a:latin typeface="Calibri"/>
              <a:cs typeface="Calibri"/>
            </a:endParaRPr>
          </a:p>
          <a:p>
            <a:pPr marL="26289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Carol Bergman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(Ames)</a:t>
            </a:r>
            <a:endParaRPr sz="1100">
              <a:latin typeface="Calibri"/>
              <a:cs typeface="Calibri"/>
            </a:endParaRPr>
          </a:p>
          <a:p>
            <a:pPr marR="247650" algn="r">
              <a:lnSpc>
                <a:spcPct val="100000"/>
              </a:lnSpc>
            </a:pPr>
            <a:r>
              <a:rPr sz="1100" b="1" spc="-10" dirty="0">
                <a:latin typeface="Calibri"/>
                <a:cs typeface="Calibri"/>
              </a:rPr>
              <a:t>Education </a:t>
            </a:r>
            <a:r>
              <a:rPr sz="1100" b="1" spc="-5" dirty="0">
                <a:latin typeface="Calibri"/>
                <a:cs typeface="Calibri"/>
              </a:rPr>
              <a:t>&amp; </a:t>
            </a:r>
            <a:r>
              <a:rPr sz="1100" b="1" spc="-10" dirty="0">
                <a:latin typeface="Calibri"/>
                <a:cs typeface="Calibri"/>
              </a:rPr>
              <a:t>Outreach</a:t>
            </a:r>
            <a:endParaRPr sz="1100">
              <a:latin typeface="Calibri"/>
              <a:cs typeface="Calibri"/>
            </a:endParaRPr>
          </a:p>
          <a:p>
            <a:pPr marR="194310" algn="r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Rod Eggert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(Mines)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83502" y="2146554"/>
            <a:ext cx="1920239" cy="631825"/>
          </a:xfrm>
          <a:custGeom>
            <a:avLst/>
            <a:gdLst/>
            <a:ahLst/>
            <a:cxnLst/>
            <a:rect l="l" t="t" r="r" b="b"/>
            <a:pathLst>
              <a:path w="1920240" h="631825">
                <a:moveTo>
                  <a:pt x="1920239" y="526542"/>
                </a:moveTo>
                <a:lnTo>
                  <a:pt x="1920239" y="105156"/>
                </a:lnTo>
                <a:lnTo>
                  <a:pt x="1911953" y="63972"/>
                </a:lnTo>
                <a:lnTo>
                  <a:pt x="1889378" y="30575"/>
                </a:lnTo>
                <a:lnTo>
                  <a:pt x="1855946" y="8179"/>
                </a:lnTo>
                <a:lnTo>
                  <a:pt x="1815083" y="0"/>
                </a:lnTo>
                <a:lnTo>
                  <a:pt x="105155" y="0"/>
                </a:lnTo>
                <a:lnTo>
                  <a:pt x="64293" y="8179"/>
                </a:lnTo>
                <a:lnTo>
                  <a:pt x="30860" y="30575"/>
                </a:lnTo>
                <a:lnTo>
                  <a:pt x="8286" y="63972"/>
                </a:lnTo>
                <a:lnTo>
                  <a:pt x="0" y="105156"/>
                </a:lnTo>
                <a:lnTo>
                  <a:pt x="0" y="526542"/>
                </a:lnTo>
                <a:lnTo>
                  <a:pt x="8286" y="567404"/>
                </a:lnTo>
                <a:lnTo>
                  <a:pt x="30861" y="600837"/>
                </a:lnTo>
                <a:lnTo>
                  <a:pt x="64293" y="623411"/>
                </a:lnTo>
                <a:lnTo>
                  <a:pt x="105156" y="631698"/>
                </a:lnTo>
                <a:lnTo>
                  <a:pt x="1815083" y="631698"/>
                </a:lnTo>
                <a:lnTo>
                  <a:pt x="1855946" y="623411"/>
                </a:lnTo>
                <a:lnTo>
                  <a:pt x="1889378" y="600837"/>
                </a:lnTo>
                <a:lnTo>
                  <a:pt x="1911953" y="567404"/>
                </a:lnTo>
                <a:lnTo>
                  <a:pt x="1920239" y="52654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83502" y="2146554"/>
            <a:ext cx="1920239" cy="631825"/>
          </a:xfrm>
          <a:custGeom>
            <a:avLst/>
            <a:gdLst/>
            <a:ahLst/>
            <a:cxnLst/>
            <a:rect l="l" t="t" r="r" b="b"/>
            <a:pathLst>
              <a:path w="1920240" h="631825">
                <a:moveTo>
                  <a:pt x="0" y="105156"/>
                </a:moveTo>
                <a:lnTo>
                  <a:pt x="8286" y="63972"/>
                </a:lnTo>
                <a:lnTo>
                  <a:pt x="30860" y="30575"/>
                </a:lnTo>
                <a:lnTo>
                  <a:pt x="64293" y="8179"/>
                </a:lnTo>
                <a:lnTo>
                  <a:pt x="105155" y="0"/>
                </a:lnTo>
                <a:lnTo>
                  <a:pt x="1815083" y="0"/>
                </a:lnTo>
                <a:lnTo>
                  <a:pt x="1855946" y="8179"/>
                </a:lnTo>
                <a:lnTo>
                  <a:pt x="1889378" y="30575"/>
                </a:lnTo>
                <a:lnTo>
                  <a:pt x="1911953" y="63972"/>
                </a:lnTo>
                <a:lnTo>
                  <a:pt x="1920239" y="105156"/>
                </a:lnTo>
                <a:lnTo>
                  <a:pt x="1920239" y="526542"/>
                </a:lnTo>
                <a:lnTo>
                  <a:pt x="1911953" y="567404"/>
                </a:lnTo>
                <a:lnTo>
                  <a:pt x="1889378" y="600837"/>
                </a:lnTo>
                <a:lnTo>
                  <a:pt x="1855946" y="623411"/>
                </a:lnTo>
                <a:lnTo>
                  <a:pt x="1815083" y="631698"/>
                </a:lnTo>
                <a:lnTo>
                  <a:pt x="105156" y="631698"/>
                </a:lnTo>
                <a:lnTo>
                  <a:pt x="64293" y="623411"/>
                </a:lnTo>
                <a:lnTo>
                  <a:pt x="30861" y="600837"/>
                </a:lnTo>
                <a:lnTo>
                  <a:pt x="8286" y="567404"/>
                </a:lnTo>
                <a:lnTo>
                  <a:pt x="0" y="526542"/>
                </a:lnTo>
                <a:lnTo>
                  <a:pt x="0" y="105156"/>
                </a:lnTo>
                <a:close/>
              </a:path>
            </a:pathLst>
          </a:custGeom>
          <a:ln w="952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49871" y="2267966"/>
            <a:ext cx="150876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Calibri"/>
                <a:cs typeface="Calibri"/>
              </a:rPr>
              <a:t>Partnership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Management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6860" y="2435608"/>
            <a:ext cx="11995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Stacey Joiner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(Ames)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50252" y="520827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3217" y="3720846"/>
            <a:ext cx="0" cy="1576705"/>
          </a:xfrm>
          <a:custGeom>
            <a:avLst/>
            <a:gdLst/>
            <a:ahLst/>
            <a:cxnLst/>
            <a:rect l="l" t="t" r="r" b="b"/>
            <a:pathLst>
              <a:path h="1576704">
                <a:moveTo>
                  <a:pt x="0" y="0"/>
                </a:moveTo>
                <a:lnTo>
                  <a:pt x="0" y="157657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39" y="3805428"/>
            <a:ext cx="0" cy="1417320"/>
          </a:xfrm>
          <a:custGeom>
            <a:avLst/>
            <a:gdLst/>
            <a:ahLst/>
            <a:cxnLst/>
            <a:rect l="l" t="t" r="r" b="b"/>
            <a:pathLst>
              <a:path h="1417320">
                <a:moveTo>
                  <a:pt x="0" y="0"/>
                </a:moveTo>
                <a:lnTo>
                  <a:pt x="0" y="14173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" y="3111245"/>
            <a:ext cx="2094864" cy="867410"/>
          </a:xfrm>
          <a:custGeom>
            <a:avLst/>
            <a:gdLst/>
            <a:ahLst/>
            <a:cxnLst/>
            <a:rect l="l" t="t" r="r" b="b"/>
            <a:pathLst>
              <a:path w="2094864" h="867410">
                <a:moveTo>
                  <a:pt x="2094738" y="722376"/>
                </a:moveTo>
                <a:lnTo>
                  <a:pt x="2094738" y="144780"/>
                </a:lnTo>
                <a:lnTo>
                  <a:pt x="2087367" y="98999"/>
                </a:lnTo>
                <a:lnTo>
                  <a:pt x="2066867" y="59253"/>
                </a:lnTo>
                <a:lnTo>
                  <a:pt x="2035649" y="27919"/>
                </a:lnTo>
                <a:lnTo>
                  <a:pt x="1996129" y="7376"/>
                </a:lnTo>
                <a:lnTo>
                  <a:pt x="1950720" y="0"/>
                </a:lnTo>
                <a:lnTo>
                  <a:pt x="144780" y="0"/>
                </a:ln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80"/>
                </a:lnTo>
                <a:lnTo>
                  <a:pt x="0" y="722376"/>
                </a:lnTo>
                <a:lnTo>
                  <a:pt x="7376" y="768156"/>
                </a:lnTo>
                <a:lnTo>
                  <a:pt x="27919" y="807902"/>
                </a:lnTo>
                <a:lnTo>
                  <a:pt x="59253" y="839236"/>
                </a:lnTo>
                <a:lnTo>
                  <a:pt x="98999" y="859779"/>
                </a:lnTo>
                <a:lnTo>
                  <a:pt x="144780" y="867156"/>
                </a:lnTo>
                <a:lnTo>
                  <a:pt x="1950720" y="867156"/>
                </a:lnTo>
                <a:lnTo>
                  <a:pt x="1996129" y="859779"/>
                </a:lnTo>
                <a:lnTo>
                  <a:pt x="2035649" y="839236"/>
                </a:lnTo>
                <a:lnTo>
                  <a:pt x="2066867" y="807902"/>
                </a:lnTo>
                <a:lnTo>
                  <a:pt x="2087367" y="768156"/>
                </a:lnTo>
                <a:lnTo>
                  <a:pt x="2094738" y="722376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" y="3111245"/>
            <a:ext cx="2094864" cy="867410"/>
          </a:xfrm>
          <a:custGeom>
            <a:avLst/>
            <a:gdLst/>
            <a:ahLst/>
            <a:cxnLst/>
            <a:rect l="l" t="t" r="r" b="b"/>
            <a:pathLst>
              <a:path w="2094864" h="867410">
                <a:moveTo>
                  <a:pt x="0" y="144780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80" y="0"/>
                </a:lnTo>
                <a:lnTo>
                  <a:pt x="1950720" y="0"/>
                </a:lnTo>
                <a:lnTo>
                  <a:pt x="1996129" y="7376"/>
                </a:lnTo>
                <a:lnTo>
                  <a:pt x="2035649" y="27919"/>
                </a:lnTo>
                <a:lnTo>
                  <a:pt x="2066867" y="59253"/>
                </a:lnTo>
                <a:lnTo>
                  <a:pt x="2087367" y="98999"/>
                </a:lnTo>
                <a:lnTo>
                  <a:pt x="2094738" y="144780"/>
                </a:lnTo>
                <a:lnTo>
                  <a:pt x="2094738" y="722376"/>
                </a:lnTo>
                <a:lnTo>
                  <a:pt x="2087367" y="768156"/>
                </a:lnTo>
                <a:lnTo>
                  <a:pt x="2066867" y="807902"/>
                </a:lnTo>
                <a:lnTo>
                  <a:pt x="2035649" y="839236"/>
                </a:lnTo>
                <a:lnTo>
                  <a:pt x="1996129" y="859779"/>
                </a:lnTo>
                <a:lnTo>
                  <a:pt x="1950720" y="867156"/>
                </a:lnTo>
                <a:lnTo>
                  <a:pt x="144780" y="867156"/>
                </a:lnTo>
                <a:lnTo>
                  <a:pt x="98999" y="859779"/>
                </a:lnTo>
                <a:lnTo>
                  <a:pt x="59253" y="839236"/>
                </a:lnTo>
                <a:lnTo>
                  <a:pt x="27919" y="807902"/>
                </a:lnTo>
                <a:lnTo>
                  <a:pt x="7376" y="768156"/>
                </a:lnTo>
                <a:lnTo>
                  <a:pt x="0" y="722376"/>
                </a:lnTo>
                <a:lnTo>
                  <a:pt x="0" y="144780"/>
                </a:lnTo>
                <a:close/>
              </a:path>
            </a:pathLst>
          </a:custGeom>
          <a:ln w="952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6355" y="3191509"/>
            <a:ext cx="1640839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Diversifying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Supply</a:t>
            </a:r>
            <a:endParaRPr sz="1200">
              <a:latin typeface="Calibri"/>
              <a:cs typeface="Calibri"/>
            </a:endParaRPr>
          </a:p>
          <a:p>
            <a:pPr marL="123825" indent="-11176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24460" algn="l"/>
              </a:tabLst>
            </a:pPr>
            <a:r>
              <a:rPr sz="1100" spc="-5" dirty="0">
                <a:latin typeface="Calibri"/>
                <a:cs typeface="Calibri"/>
              </a:rPr>
              <a:t>Bruce Moyer </a:t>
            </a:r>
            <a:r>
              <a:rPr sz="1100" spc="-10" dirty="0">
                <a:latin typeface="Calibri"/>
                <a:cs typeface="Calibri"/>
              </a:rPr>
              <a:t>(ORNL),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Lead</a:t>
            </a:r>
            <a:endParaRPr sz="1100">
              <a:latin typeface="Calibri"/>
              <a:cs typeface="Calibri"/>
            </a:endParaRPr>
          </a:p>
          <a:p>
            <a:pPr marL="123825" indent="-111760">
              <a:lnSpc>
                <a:spcPct val="100000"/>
              </a:lnSpc>
              <a:buFont typeface="Arial"/>
              <a:buChar char="•"/>
              <a:tabLst>
                <a:tab pos="124460" algn="l"/>
              </a:tabLst>
            </a:pPr>
            <a:r>
              <a:rPr sz="1100" spc="-5" dirty="0">
                <a:latin typeface="Calibri"/>
                <a:cs typeface="Calibri"/>
              </a:rPr>
              <a:t>Kevin Lyon (INL),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Deputy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26152" y="3107435"/>
            <a:ext cx="2093595" cy="871219"/>
          </a:xfrm>
          <a:custGeom>
            <a:avLst/>
            <a:gdLst/>
            <a:ahLst/>
            <a:cxnLst/>
            <a:rect l="l" t="t" r="r" b="b"/>
            <a:pathLst>
              <a:path w="2093595" h="871220">
                <a:moveTo>
                  <a:pt x="2093214" y="725424"/>
                </a:moveTo>
                <a:lnTo>
                  <a:pt x="2093214" y="144780"/>
                </a:lnTo>
                <a:lnTo>
                  <a:pt x="2085837" y="98999"/>
                </a:lnTo>
                <a:lnTo>
                  <a:pt x="2065294" y="59253"/>
                </a:lnTo>
                <a:lnTo>
                  <a:pt x="2033960" y="27919"/>
                </a:lnTo>
                <a:lnTo>
                  <a:pt x="1994214" y="7376"/>
                </a:lnTo>
                <a:lnTo>
                  <a:pt x="1948433" y="0"/>
                </a:lnTo>
                <a:lnTo>
                  <a:pt x="144780" y="0"/>
                </a:ln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80"/>
                </a:lnTo>
                <a:lnTo>
                  <a:pt x="0" y="725424"/>
                </a:lnTo>
                <a:lnTo>
                  <a:pt x="7376" y="771576"/>
                </a:lnTo>
                <a:lnTo>
                  <a:pt x="27919" y="811548"/>
                </a:lnTo>
                <a:lnTo>
                  <a:pt x="59253" y="842997"/>
                </a:lnTo>
                <a:lnTo>
                  <a:pt x="98999" y="863583"/>
                </a:lnTo>
                <a:lnTo>
                  <a:pt x="144780" y="870966"/>
                </a:lnTo>
                <a:lnTo>
                  <a:pt x="1948433" y="870966"/>
                </a:lnTo>
                <a:lnTo>
                  <a:pt x="1994214" y="863583"/>
                </a:lnTo>
                <a:lnTo>
                  <a:pt x="2033960" y="842997"/>
                </a:lnTo>
                <a:lnTo>
                  <a:pt x="2065294" y="811548"/>
                </a:lnTo>
                <a:lnTo>
                  <a:pt x="2085837" y="771576"/>
                </a:lnTo>
                <a:lnTo>
                  <a:pt x="2093214" y="725424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6152" y="3107435"/>
            <a:ext cx="2093595" cy="871219"/>
          </a:xfrm>
          <a:custGeom>
            <a:avLst/>
            <a:gdLst/>
            <a:ahLst/>
            <a:cxnLst/>
            <a:rect l="l" t="t" r="r" b="b"/>
            <a:pathLst>
              <a:path w="2093595" h="871220">
                <a:moveTo>
                  <a:pt x="0" y="144780"/>
                </a:moveTo>
                <a:lnTo>
                  <a:pt x="7376" y="98999"/>
                </a:lnTo>
                <a:lnTo>
                  <a:pt x="27919" y="59253"/>
                </a:lnTo>
                <a:lnTo>
                  <a:pt x="59253" y="27919"/>
                </a:lnTo>
                <a:lnTo>
                  <a:pt x="98999" y="7376"/>
                </a:lnTo>
                <a:lnTo>
                  <a:pt x="144780" y="0"/>
                </a:lnTo>
                <a:lnTo>
                  <a:pt x="1948433" y="0"/>
                </a:lnTo>
                <a:lnTo>
                  <a:pt x="1994214" y="7376"/>
                </a:lnTo>
                <a:lnTo>
                  <a:pt x="2033960" y="27919"/>
                </a:lnTo>
                <a:lnTo>
                  <a:pt x="2065294" y="59253"/>
                </a:lnTo>
                <a:lnTo>
                  <a:pt x="2085837" y="98999"/>
                </a:lnTo>
                <a:lnTo>
                  <a:pt x="2093214" y="144780"/>
                </a:lnTo>
                <a:lnTo>
                  <a:pt x="2093214" y="725424"/>
                </a:lnTo>
                <a:lnTo>
                  <a:pt x="2085837" y="771576"/>
                </a:lnTo>
                <a:lnTo>
                  <a:pt x="2065294" y="811548"/>
                </a:lnTo>
                <a:lnTo>
                  <a:pt x="2033960" y="842997"/>
                </a:lnTo>
                <a:lnTo>
                  <a:pt x="1994214" y="863583"/>
                </a:lnTo>
                <a:lnTo>
                  <a:pt x="1948433" y="870966"/>
                </a:lnTo>
                <a:lnTo>
                  <a:pt x="144780" y="870966"/>
                </a:lnTo>
                <a:lnTo>
                  <a:pt x="98999" y="863583"/>
                </a:lnTo>
                <a:lnTo>
                  <a:pt x="59253" y="842997"/>
                </a:lnTo>
                <a:lnTo>
                  <a:pt x="27919" y="811548"/>
                </a:lnTo>
                <a:lnTo>
                  <a:pt x="7376" y="771576"/>
                </a:lnTo>
                <a:lnTo>
                  <a:pt x="0" y="725424"/>
                </a:lnTo>
                <a:lnTo>
                  <a:pt x="0" y="144780"/>
                </a:lnTo>
                <a:close/>
              </a:path>
            </a:pathLst>
          </a:custGeom>
          <a:ln w="952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39944" y="3177794"/>
            <a:ext cx="1657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Driving Reuse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Recycling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39944" y="3362197"/>
            <a:ext cx="17856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sz="1100" spc="-5" dirty="0">
                <a:latin typeface="Calibri"/>
                <a:cs typeface="Calibri"/>
              </a:rPr>
              <a:t>Carol Handwerker </a:t>
            </a:r>
            <a:r>
              <a:rPr sz="1100" spc="-10" dirty="0">
                <a:latin typeface="Calibri"/>
                <a:cs typeface="Calibri"/>
              </a:rPr>
              <a:t>(Purdue),  </a:t>
            </a:r>
            <a:r>
              <a:rPr sz="1100" spc="-5" dirty="0">
                <a:latin typeface="Calibri"/>
                <a:cs typeface="Calibri"/>
              </a:rPr>
              <a:t>Lead</a:t>
            </a:r>
            <a:endParaRPr sz="11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100" spc="-5" dirty="0">
                <a:latin typeface="Calibri"/>
                <a:cs typeface="Calibri"/>
              </a:rPr>
              <a:t>Dan Ginosar (INL),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Deputy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15606" y="5030723"/>
            <a:ext cx="1686560" cy="371475"/>
          </a:xfrm>
          <a:custGeom>
            <a:avLst/>
            <a:gdLst/>
            <a:ahLst/>
            <a:cxnLst/>
            <a:rect l="l" t="t" r="r" b="b"/>
            <a:pathLst>
              <a:path w="1686559" h="371475">
                <a:moveTo>
                  <a:pt x="1686306" y="309372"/>
                </a:moveTo>
                <a:lnTo>
                  <a:pt x="1686306" y="61722"/>
                </a:lnTo>
                <a:lnTo>
                  <a:pt x="1681483" y="37611"/>
                </a:lnTo>
                <a:lnTo>
                  <a:pt x="1668303" y="18002"/>
                </a:lnTo>
                <a:lnTo>
                  <a:pt x="1648694" y="4822"/>
                </a:lnTo>
                <a:lnTo>
                  <a:pt x="1624584" y="0"/>
                </a:lnTo>
                <a:lnTo>
                  <a:pt x="61722" y="0"/>
                </a:lnTo>
                <a:lnTo>
                  <a:pt x="37933" y="4822"/>
                </a:lnTo>
                <a:lnTo>
                  <a:pt x="18288" y="18002"/>
                </a:lnTo>
                <a:lnTo>
                  <a:pt x="4929" y="37611"/>
                </a:lnTo>
                <a:lnTo>
                  <a:pt x="0" y="61722"/>
                </a:lnTo>
                <a:lnTo>
                  <a:pt x="0" y="309372"/>
                </a:lnTo>
                <a:lnTo>
                  <a:pt x="4929" y="333160"/>
                </a:lnTo>
                <a:lnTo>
                  <a:pt x="18288" y="352806"/>
                </a:lnTo>
                <a:lnTo>
                  <a:pt x="37933" y="366164"/>
                </a:lnTo>
                <a:lnTo>
                  <a:pt x="61722" y="371094"/>
                </a:lnTo>
                <a:lnTo>
                  <a:pt x="1624584" y="371094"/>
                </a:lnTo>
                <a:lnTo>
                  <a:pt x="1648694" y="366164"/>
                </a:lnTo>
                <a:lnTo>
                  <a:pt x="1668303" y="352806"/>
                </a:lnTo>
                <a:lnTo>
                  <a:pt x="1681483" y="333160"/>
                </a:lnTo>
                <a:lnTo>
                  <a:pt x="1686306" y="309372"/>
                </a:lnTo>
                <a:close/>
              </a:path>
            </a:pathLst>
          </a:custGeom>
          <a:solidFill>
            <a:srgbClr val="DCD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15606" y="5030723"/>
            <a:ext cx="1686560" cy="371475"/>
          </a:xfrm>
          <a:custGeom>
            <a:avLst/>
            <a:gdLst/>
            <a:ahLst/>
            <a:cxnLst/>
            <a:rect l="l" t="t" r="r" b="b"/>
            <a:pathLst>
              <a:path w="1686559" h="371475">
                <a:moveTo>
                  <a:pt x="0" y="61722"/>
                </a:moveTo>
                <a:lnTo>
                  <a:pt x="18288" y="18002"/>
                </a:lnTo>
                <a:lnTo>
                  <a:pt x="61722" y="0"/>
                </a:lnTo>
                <a:lnTo>
                  <a:pt x="1624584" y="0"/>
                </a:lnTo>
                <a:lnTo>
                  <a:pt x="1648694" y="4822"/>
                </a:lnTo>
                <a:lnTo>
                  <a:pt x="1668303" y="18002"/>
                </a:lnTo>
                <a:lnTo>
                  <a:pt x="1681483" y="37611"/>
                </a:lnTo>
                <a:lnTo>
                  <a:pt x="1686306" y="61722"/>
                </a:lnTo>
                <a:lnTo>
                  <a:pt x="1686306" y="309372"/>
                </a:lnTo>
                <a:lnTo>
                  <a:pt x="1668303" y="352806"/>
                </a:lnTo>
                <a:lnTo>
                  <a:pt x="1624584" y="371094"/>
                </a:lnTo>
                <a:lnTo>
                  <a:pt x="61722" y="371094"/>
                </a:lnTo>
                <a:lnTo>
                  <a:pt x="37933" y="366164"/>
                </a:lnTo>
                <a:lnTo>
                  <a:pt x="18288" y="352806"/>
                </a:lnTo>
                <a:lnTo>
                  <a:pt x="4929" y="333160"/>
                </a:lnTo>
                <a:lnTo>
                  <a:pt x="0" y="309372"/>
                </a:lnTo>
                <a:lnTo>
                  <a:pt x="0" y="61722"/>
                </a:lnTo>
                <a:close/>
              </a:path>
            </a:pathLst>
          </a:custGeom>
          <a:ln w="9524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8657" y="3605784"/>
            <a:ext cx="8890" cy="749300"/>
          </a:xfrm>
          <a:custGeom>
            <a:avLst/>
            <a:gdLst/>
            <a:ahLst/>
            <a:cxnLst/>
            <a:rect l="l" t="t" r="r" b="b"/>
            <a:pathLst>
              <a:path w="8889" h="749300">
                <a:moveTo>
                  <a:pt x="8381" y="0"/>
                </a:moveTo>
                <a:lnTo>
                  <a:pt x="0" y="74904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59395" y="3723132"/>
            <a:ext cx="0" cy="1485265"/>
          </a:xfrm>
          <a:custGeom>
            <a:avLst/>
            <a:gdLst/>
            <a:ahLst/>
            <a:cxnLst/>
            <a:rect l="l" t="t" r="r" b="b"/>
            <a:pathLst>
              <a:path h="1485264">
                <a:moveTo>
                  <a:pt x="0" y="0"/>
                </a:moveTo>
                <a:lnTo>
                  <a:pt x="0" y="148513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2550" y="4254246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74741" y="4776978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7625" y="4749546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4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8481" y="521970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4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6958" y="4247388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4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7739" y="4061459"/>
            <a:ext cx="1709420" cy="382905"/>
          </a:xfrm>
          <a:custGeom>
            <a:avLst/>
            <a:gdLst/>
            <a:ahLst/>
            <a:cxnLst/>
            <a:rect l="l" t="t" r="r" b="b"/>
            <a:pathLst>
              <a:path w="1709420" h="382904">
                <a:moveTo>
                  <a:pt x="1709166" y="318516"/>
                </a:moveTo>
                <a:lnTo>
                  <a:pt x="1709166" y="64008"/>
                </a:lnTo>
                <a:lnTo>
                  <a:pt x="1704093" y="39219"/>
                </a:lnTo>
                <a:lnTo>
                  <a:pt x="1690306" y="18859"/>
                </a:lnTo>
                <a:lnTo>
                  <a:pt x="1669946" y="5072"/>
                </a:lnTo>
                <a:lnTo>
                  <a:pt x="1645158" y="0"/>
                </a:lnTo>
                <a:lnTo>
                  <a:pt x="63246" y="0"/>
                </a:lnTo>
                <a:lnTo>
                  <a:pt x="38576" y="5072"/>
                </a:lnTo>
                <a:lnTo>
                  <a:pt x="18478" y="18859"/>
                </a:lnTo>
                <a:lnTo>
                  <a:pt x="4952" y="39219"/>
                </a:lnTo>
                <a:lnTo>
                  <a:pt x="0" y="64008"/>
                </a:lnTo>
                <a:lnTo>
                  <a:pt x="0" y="318516"/>
                </a:lnTo>
                <a:lnTo>
                  <a:pt x="4953" y="343626"/>
                </a:lnTo>
                <a:lnTo>
                  <a:pt x="18478" y="363950"/>
                </a:lnTo>
                <a:lnTo>
                  <a:pt x="38576" y="377559"/>
                </a:lnTo>
                <a:lnTo>
                  <a:pt x="63246" y="382524"/>
                </a:lnTo>
                <a:lnTo>
                  <a:pt x="1645158" y="382524"/>
                </a:lnTo>
                <a:lnTo>
                  <a:pt x="1669946" y="377559"/>
                </a:lnTo>
                <a:lnTo>
                  <a:pt x="1690306" y="363950"/>
                </a:lnTo>
                <a:lnTo>
                  <a:pt x="1704093" y="343626"/>
                </a:lnTo>
                <a:lnTo>
                  <a:pt x="1709166" y="318516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7739" y="4061459"/>
            <a:ext cx="1709420" cy="382905"/>
          </a:xfrm>
          <a:custGeom>
            <a:avLst/>
            <a:gdLst/>
            <a:ahLst/>
            <a:cxnLst/>
            <a:rect l="l" t="t" r="r" b="b"/>
            <a:pathLst>
              <a:path w="1709420" h="382904">
                <a:moveTo>
                  <a:pt x="0" y="64008"/>
                </a:moveTo>
                <a:lnTo>
                  <a:pt x="18478" y="18859"/>
                </a:lnTo>
                <a:lnTo>
                  <a:pt x="63246" y="0"/>
                </a:lnTo>
                <a:lnTo>
                  <a:pt x="1645158" y="0"/>
                </a:lnTo>
                <a:lnTo>
                  <a:pt x="1669946" y="5072"/>
                </a:lnTo>
                <a:lnTo>
                  <a:pt x="1690306" y="18859"/>
                </a:lnTo>
                <a:lnTo>
                  <a:pt x="1704093" y="39219"/>
                </a:lnTo>
                <a:lnTo>
                  <a:pt x="1709166" y="64008"/>
                </a:lnTo>
                <a:lnTo>
                  <a:pt x="1709166" y="318516"/>
                </a:lnTo>
                <a:lnTo>
                  <a:pt x="1690306" y="363950"/>
                </a:lnTo>
                <a:lnTo>
                  <a:pt x="1645158" y="382524"/>
                </a:lnTo>
                <a:lnTo>
                  <a:pt x="63246" y="382524"/>
                </a:lnTo>
                <a:lnTo>
                  <a:pt x="38576" y="377559"/>
                </a:lnTo>
                <a:lnTo>
                  <a:pt x="18478" y="363950"/>
                </a:lnTo>
                <a:lnTo>
                  <a:pt x="4953" y="343626"/>
                </a:lnTo>
                <a:lnTo>
                  <a:pt x="0" y="318516"/>
                </a:lnTo>
                <a:lnTo>
                  <a:pt x="0" y="64008"/>
                </a:lnTo>
                <a:close/>
              </a:path>
            </a:pathLst>
          </a:custGeom>
          <a:ln w="952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7739" y="4540758"/>
            <a:ext cx="1709420" cy="382270"/>
          </a:xfrm>
          <a:custGeom>
            <a:avLst/>
            <a:gdLst/>
            <a:ahLst/>
            <a:cxnLst/>
            <a:rect l="l" t="t" r="r" b="b"/>
            <a:pathLst>
              <a:path w="1709420" h="382270">
                <a:moveTo>
                  <a:pt x="1709166" y="318516"/>
                </a:moveTo>
                <a:lnTo>
                  <a:pt x="1709166" y="64008"/>
                </a:lnTo>
                <a:lnTo>
                  <a:pt x="1704093" y="38897"/>
                </a:lnTo>
                <a:lnTo>
                  <a:pt x="1690306" y="18573"/>
                </a:lnTo>
                <a:lnTo>
                  <a:pt x="1669946" y="4964"/>
                </a:lnTo>
                <a:lnTo>
                  <a:pt x="1645158" y="0"/>
                </a:lnTo>
                <a:lnTo>
                  <a:pt x="63246" y="0"/>
                </a:lnTo>
                <a:lnTo>
                  <a:pt x="38576" y="4964"/>
                </a:lnTo>
                <a:lnTo>
                  <a:pt x="18478" y="18573"/>
                </a:lnTo>
                <a:lnTo>
                  <a:pt x="4952" y="38897"/>
                </a:lnTo>
                <a:lnTo>
                  <a:pt x="0" y="64008"/>
                </a:lnTo>
                <a:lnTo>
                  <a:pt x="0" y="318516"/>
                </a:lnTo>
                <a:lnTo>
                  <a:pt x="4953" y="343185"/>
                </a:lnTo>
                <a:lnTo>
                  <a:pt x="18478" y="363283"/>
                </a:lnTo>
                <a:lnTo>
                  <a:pt x="38576" y="376809"/>
                </a:lnTo>
                <a:lnTo>
                  <a:pt x="63246" y="381762"/>
                </a:lnTo>
                <a:lnTo>
                  <a:pt x="1645158" y="381762"/>
                </a:lnTo>
                <a:lnTo>
                  <a:pt x="1669946" y="376809"/>
                </a:lnTo>
                <a:lnTo>
                  <a:pt x="1690306" y="363283"/>
                </a:lnTo>
                <a:lnTo>
                  <a:pt x="1704093" y="343185"/>
                </a:lnTo>
                <a:lnTo>
                  <a:pt x="1709166" y="318516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67739" y="4540758"/>
            <a:ext cx="1709420" cy="382270"/>
          </a:xfrm>
          <a:custGeom>
            <a:avLst/>
            <a:gdLst/>
            <a:ahLst/>
            <a:cxnLst/>
            <a:rect l="l" t="t" r="r" b="b"/>
            <a:pathLst>
              <a:path w="1709420" h="382270">
                <a:moveTo>
                  <a:pt x="0" y="64008"/>
                </a:moveTo>
                <a:lnTo>
                  <a:pt x="18478" y="18573"/>
                </a:lnTo>
                <a:lnTo>
                  <a:pt x="63246" y="0"/>
                </a:lnTo>
                <a:lnTo>
                  <a:pt x="1645158" y="0"/>
                </a:lnTo>
                <a:lnTo>
                  <a:pt x="1669946" y="4964"/>
                </a:lnTo>
                <a:lnTo>
                  <a:pt x="1690306" y="18573"/>
                </a:lnTo>
                <a:lnTo>
                  <a:pt x="1704093" y="38897"/>
                </a:lnTo>
                <a:lnTo>
                  <a:pt x="1709166" y="64008"/>
                </a:lnTo>
                <a:lnTo>
                  <a:pt x="1709166" y="318516"/>
                </a:lnTo>
                <a:lnTo>
                  <a:pt x="1690306" y="363283"/>
                </a:lnTo>
                <a:lnTo>
                  <a:pt x="1645158" y="381762"/>
                </a:lnTo>
                <a:lnTo>
                  <a:pt x="63246" y="381762"/>
                </a:lnTo>
                <a:lnTo>
                  <a:pt x="38576" y="376809"/>
                </a:lnTo>
                <a:lnTo>
                  <a:pt x="18478" y="363283"/>
                </a:lnTo>
                <a:lnTo>
                  <a:pt x="4953" y="343185"/>
                </a:lnTo>
                <a:lnTo>
                  <a:pt x="0" y="318516"/>
                </a:lnTo>
                <a:lnTo>
                  <a:pt x="0" y="64008"/>
                </a:lnTo>
                <a:close/>
              </a:path>
            </a:pathLst>
          </a:custGeom>
          <a:ln w="952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18513" y="4550155"/>
            <a:ext cx="1028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010" marR="5080" indent="-194945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Calibri"/>
                <a:cs typeface="Calibri"/>
              </a:rPr>
              <a:t>Transformational  Processing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5547" y="5025390"/>
            <a:ext cx="1710055" cy="375285"/>
          </a:xfrm>
          <a:custGeom>
            <a:avLst/>
            <a:gdLst/>
            <a:ahLst/>
            <a:cxnLst/>
            <a:rect l="l" t="t" r="r" b="b"/>
            <a:pathLst>
              <a:path w="1710055" h="375285">
                <a:moveTo>
                  <a:pt x="1709927" y="312420"/>
                </a:moveTo>
                <a:lnTo>
                  <a:pt x="1709927" y="62484"/>
                </a:lnTo>
                <a:lnTo>
                  <a:pt x="1704986" y="38254"/>
                </a:lnTo>
                <a:lnTo>
                  <a:pt x="1691544" y="18383"/>
                </a:lnTo>
                <a:lnTo>
                  <a:pt x="1671673" y="4941"/>
                </a:lnTo>
                <a:lnTo>
                  <a:pt x="1647444" y="0"/>
                </a:lnTo>
                <a:lnTo>
                  <a:pt x="62484" y="0"/>
                </a:lnTo>
                <a:lnTo>
                  <a:pt x="38254" y="4941"/>
                </a:lnTo>
                <a:lnTo>
                  <a:pt x="18383" y="18383"/>
                </a:lnTo>
                <a:lnTo>
                  <a:pt x="4941" y="38254"/>
                </a:lnTo>
                <a:lnTo>
                  <a:pt x="0" y="62484"/>
                </a:lnTo>
                <a:lnTo>
                  <a:pt x="0" y="312420"/>
                </a:lnTo>
                <a:lnTo>
                  <a:pt x="4941" y="336649"/>
                </a:lnTo>
                <a:lnTo>
                  <a:pt x="18383" y="356520"/>
                </a:lnTo>
                <a:lnTo>
                  <a:pt x="38254" y="369962"/>
                </a:lnTo>
                <a:lnTo>
                  <a:pt x="62484" y="374904"/>
                </a:lnTo>
                <a:lnTo>
                  <a:pt x="1647444" y="374904"/>
                </a:lnTo>
                <a:lnTo>
                  <a:pt x="1671673" y="369962"/>
                </a:lnTo>
                <a:lnTo>
                  <a:pt x="1691544" y="356520"/>
                </a:lnTo>
                <a:lnTo>
                  <a:pt x="1704986" y="336649"/>
                </a:lnTo>
                <a:lnTo>
                  <a:pt x="1709927" y="312420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5547" y="5025390"/>
            <a:ext cx="1710055" cy="375285"/>
          </a:xfrm>
          <a:custGeom>
            <a:avLst/>
            <a:gdLst/>
            <a:ahLst/>
            <a:cxnLst/>
            <a:rect l="l" t="t" r="r" b="b"/>
            <a:pathLst>
              <a:path w="1710055" h="375285">
                <a:moveTo>
                  <a:pt x="0" y="62484"/>
                </a:moveTo>
                <a:lnTo>
                  <a:pt x="18383" y="18383"/>
                </a:lnTo>
                <a:lnTo>
                  <a:pt x="62484" y="0"/>
                </a:lnTo>
                <a:lnTo>
                  <a:pt x="1647444" y="0"/>
                </a:lnTo>
                <a:lnTo>
                  <a:pt x="1671673" y="4941"/>
                </a:lnTo>
                <a:lnTo>
                  <a:pt x="1691544" y="18383"/>
                </a:lnTo>
                <a:lnTo>
                  <a:pt x="1704986" y="38254"/>
                </a:lnTo>
                <a:lnTo>
                  <a:pt x="1709927" y="62484"/>
                </a:lnTo>
                <a:lnTo>
                  <a:pt x="1709927" y="312420"/>
                </a:lnTo>
                <a:lnTo>
                  <a:pt x="1691544" y="356520"/>
                </a:lnTo>
                <a:lnTo>
                  <a:pt x="1647444" y="374904"/>
                </a:lnTo>
                <a:lnTo>
                  <a:pt x="62484" y="374904"/>
                </a:lnTo>
                <a:lnTo>
                  <a:pt x="38254" y="369962"/>
                </a:lnTo>
                <a:lnTo>
                  <a:pt x="18383" y="356520"/>
                </a:lnTo>
                <a:lnTo>
                  <a:pt x="4941" y="336649"/>
                </a:lnTo>
                <a:lnTo>
                  <a:pt x="0" y="312420"/>
                </a:lnTo>
                <a:lnTo>
                  <a:pt x="0" y="62484"/>
                </a:lnTo>
                <a:close/>
              </a:path>
            </a:pathLst>
          </a:custGeom>
          <a:ln w="952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46480" y="5113273"/>
            <a:ext cx="15278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New Uses for</a:t>
            </a:r>
            <a:r>
              <a:rPr sz="1100" b="1" spc="-2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Co‐Products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84988" y="4143245"/>
            <a:ext cx="10763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Calibri"/>
                <a:cs typeface="Calibri"/>
              </a:rPr>
              <a:t>Expanded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Sources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848355" y="3124961"/>
            <a:ext cx="2093595" cy="853440"/>
          </a:xfrm>
          <a:custGeom>
            <a:avLst/>
            <a:gdLst/>
            <a:ahLst/>
            <a:cxnLst/>
            <a:rect l="l" t="t" r="r" b="b"/>
            <a:pathLst>
              <a:path w="2093595" h="853439">
                <a:moveTo>
                  <a:pt x="2093214" y="710946"/>
                </a:moveTo>
                <a:lnTo>
                  <a:pt x="2093214" y="141732"/>
                </a:lnTo>
                <a:lnTo>
                  <a:pt x="2085929" y="96853"/>
                </a:lnTo>
                <a:lnTo>
                  <a:pt x="2065660" y="57936"/>
                </a:lnTo>
                <a:lnTo>
                  <a:pt x="2034783" y="27285"/>
                </a:lnTo>
                <a:lnTo>
                  <a:pt x="1995677" y="7205"/>
                </a:lnTo>
                <a:lnTo>
                  <a:pt x="1950720" y="0"/>
                </a:lnTo>
                <a:lnTo>
                  <a:pt x="142494" y="0"/>
                </a:lnTo>
                <a:lnTo>
                  <a:pt x="97535" y="7205"/>
                </a:lnTo>
                <a:lnTo>
                  <a:pt x="58430" y="27285"/>
                </a:lnTo>
                <a:lnTo>
                  <a:pt x="27553" y="57936"/>
                </a:lnTo>
                <a:lnTo>
                  <a:pt x="7284" y="96853"/>
                </a:lnTo>
                <a:lnTo>
                  <a:pt x="0" y="141732"/>
                </a:lnTo>
                <a:lnTo>
                  <a:pt x="0" y="710946"/>
                </a:lnTo>
                <a:lnTo>
                  <a:pt x="7284" y="755904"/>
                </a:lnTo>
                <a:lnTo>
                  <a:pt x="27553" y="795009"/>
                </a:lnTo>
                <a:lnTo>
                  <a:pt x="58430" y="825886"/>
                </a:lnTo>
                <a:lnTo>
                  <a:pt x="97536" y="846155"/>
                </a:lnTo>
                <a:lnTo>
                  <a:pt x="142494" y="853440"/>
                </a:lnTo>
                <a:lnTo>
                  <a:pt x="1950720" y="853440"/>
                </a:lnTo>
                <a:lnTo>
                  <a:pt x="1995677" y="846155"/>
                </a:lnTo>
                <a:lnTo>
                  <a:pt x="2034783" y="825886"/>
                </a:lnTo>
                <a:lnTo>
                  <a:pt x="2065660" y="795009"/>
                </a:lnTo>
                <a:lnTo>
                  <a:pt x="2085929" y="755904"/>
                </a:lnTo>
                <a:lnTo>
                  <a:pt x="2093214" y="710946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48355" y="3124961"/>
            <a:ext cx="2093595" cy="853440"/>
          </a:xfrm>
          <a:custGeom>
            <a:avLst/>
            <a:gdLst/>
            <a:ahLst/>
            <a:cxnLst/>
            <a:rect l="l" t="t" r="r" b="b"/>
            <a:pathLst>
              <a:path w="2093595" h="853439">
                <a:moveTo>
                  <a:pt x="0" y="141732"/>
                </a:moveTo>
                <a:lnTo>
                  <a:pt x="7284" y="96853"/>
                </a:lnTo>
                <a:lnTo>
                  <a:pt x="27553" y="57936"/>
                </a:lnTo>
                <a:lnTo>
                  <a:pt x="58430" y="27285"/>
                </a:lnTo>
                <a:lnTo>
                  <a:pt x="97536" y="7205"/>
                </a:lnTo>
                <a:lnTo>
                  <a:pt x="142494" y="0"/>
                </a:lnTo>
                <a:lnTo>
                  <a:pt x="1950720" y="0"/>
                </a:lnTo>
                <a:lnTo>
                  <a:pt x="1995677" y="7205"/>
                </a:lnTo>
                <a:lnTo>
                  <a:pt x="2034783" y="27285"/>
                </a:lnTo>
                <a:lnTo>
                  <a:pt x="2065660" y="57936"/>
                </a:lnTo>
                <a:lnTo>
                  <a:pt x="2085929" y="96853"/>
                </a:lnTo>
                <a:lnTo>
                  <a:pt x="2093214" y="141732"/>
                </a:lnTo>
                <a:lnTo>
                  <a:pt x="2093214" y="710946"/>
                </a:lnTo>
                <a:lnTo>
                  <a:pt x="2085929" y="755904"/>
                </a:lnTo>
                <a:lnTo>
                  <a:pt x="2065660" y="795009"/>
                </a:lnTo>
                <a:lnTo>
                  <a:pt x="2034783" y="825886"/>
                </a:lnTo>
                <a:lnTo>
                  <a:pt x="1995677" y="846155"/>
                </a:lnTo>
                <a:lnTo>
                  <a:pt x="1950720" y="853440"/>
                </a:lnTo>
                <a:lnTo>
                  <a:pt x="142494" y="853440"/>
                </a:lnTo>
                <a:lnTo>
                  <a:pt x="97536" y="846155"/>
                </a:lnTo>
                <a:lnTo>
                  <a:pt x="58430" y="825886"/>
                </a:lnTo>
                <a:lnTo>
                  <a:pt x="27553" y="795009"/>
                </a:lnTo>
                <a:lnTo>
                  <a:pt x="7284" y="755904"/>
                </a:lnTo>
                <a:lnTo>
                  <a:pt x="0" y="710946"/>
                </a:lnTo>
                <a:lnTo>
                  <a:pt x="0" y="141732"/>
                </a:lnTo>
                <a:close/>
              </a:path>
            </a:pathLst>
          </a:custGeom>
          <a:ln w="952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994914" y="3188461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Developing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Substitutes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94900" y="3372865"/>
            <a:ext cx="1689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</a:tabLst>
            </a:pPr>
            <a:r>
              <a:rPr sz="1100" spc="-5" dirty="0">
                <a:latin typeface="Calibri"/>
                <a:cs typeface="Calibri"/>
              </a:rPr>
              <a:t>David Parker </a:t>
            </a:r>
            <a:r>
              <a:rPr sz="1100" spc="-10" dirty="0">
                <a:latin typeface="Calibri"/>
                <a:cs typeface="Calibri"/>
              </a:rPr>
              <a:t>(ORNL),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Lead</a:t>
            </a:r>
            <a:endParaRPr sz="1100">
              <a:latin typeface="Calibri"/>
              <a:cs typeface="Calibri"/>
            </a:endParaRPr>
          </a:p>
          <a:p>
            <a:pPr marL="183515" marR="6731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100" spc="-10" dirty="0">
                <a:latin typeface="Calibri"/>
                <a:cs typeface="Calibri"/>
              </a:rPr>
              <a:t>Ikenna </a:t>
            </a:r>
            <a:r>
              <a:rPr sz="1100" spc="-5" dirty="0">
                <a:latin typeface="Calibri"/>
                <a:cs typeface="Calibri"/>
              </a:rPr>
              <a:t>Nlebedim </a:t>
            </a:r>
            <a:r>
              <a:rPr sz="1100" spc="-10" dirty="0">
                <a:latin typeface="Calibri"/>
                <a:cs typeface="Calibri"/>
              </a:rPr>
              <a:t>(Ames),  Deputy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292090" y="4533138"/>
            <a:ext cx="1701800" cy="487045"/>
          </a:xfrm>
          <a:custGeom>
            <a:avLst/>
            <a:gdLst/>
            <a:ahLst/>
            <a:cxnLst/>
            <a:rect l="l" t="t" r="r" b="b"/>
            <a:pathLst>
              <a:path w="1701800" h="487045">
                <a:moveTo>
                  <a:pt x="1701545" y="405384"/>
                </a:moveTo>
                <a:lnTo>
                  <a:pt x="1701545" y="80772"/>
                </a:lnTo>
                <a:lnTo>
                  <a:pt x="1695140" y="49506"/>
                </a:lnTo>
                <a:lnTo>
                  <a:pt x="1677733" y="23812"/>
                </a:lnTo>
                <a:lnTo>
                  <a:pt x="1652039" y="6405"/>
                </a:lnTo>
                <a:lnTo>
                  <a:pt x="1620774" y="0"/>
                </a:lnTo>
                <a:lnTo>
                  <a:pt x="80772" y="0"/>
                </a:lnTo>
                <a:lnTo>
                  <a:pt x="49506" y="6405"/>
                </a:lnTo>
                <a:lnTo>
                  <a:pt x="23812" y="23812"/>
                </a:lnTo>
                <a:lnTo>
                  <a:pt x="6405" y="49506"/>
                </a:lnTo>
                <a:lnTo>
                  <a:pt x="0" y="80772"/>
                </a:lnTo>
                <a:lnTo>
                  <a:pt x="0" y="405384"/>
                </a:lnTo>
                <a:lnTo>
                  <a:pt x="6405" y="437090"/>
                </a:lnTo>
                <a:lnTo>
                  <a:pt x="23812" y="463010"/>
                </a:lnTo>
                <a:lnTo>
                  <a:pt x="49506" y="480500"/>
                </a:lnTo>
                <a:lnTo>
                  <a:pt x="80772" y="486918"/>
                </a:lnTo>
                <a:lnTo>
                  <a:pt x="1620774" y="486918"/>
                </a:lnTo>
                <a:lnTo>
                  <a:pt x="1652039" y="480500"/>
                </a:lnTo>
                <a:lnTo>
                  <a:pt x="1677733" y="463010"/>
                </a:lnTo>
                <a:lnTo>
                  <a:pt x="1695140" y="437090"/>
                </a:lnTo>
                <a:lnTo>
                  <a:pt x="1701545" y="405384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92090" y="4533138"/>
            <a:ext cx="1701800" cy="487045"/>
          </a:xfrm>
          <a:custGeom>
            <a:avLst/>
            <a:gdLst/>
            <a:ahLst/>
            <a:cxnLst/>
            <a:rect l="l" t="t" r="r" b="b"/>
            <a:pathLst>
              <a:path w="1701800" h="487045">
                <a:moveTo>
                  <a:pt x="0" y="80772"/>
                </a:moveTo>
                <a:lnTo>
                  <a:pt x="23812" y="23812"/>
                </a:lnTo>
                <a:lnTo>
                  <a:pt x="80772" y="0"/>
                </a:lnTo>
                <a:lnTo>
                  <a:pt x="1620774" y="0"/>
                </a:lnTo>
                <a:lnTo>
                  <a:pt x="1652039" y="6405"/>
                </a:lnTo>
                <a:lnTo>
                  <a:pt x="1677733" y="23812"/>
                </a:lnTo>
                <a:lnTo>
                  <a:pt x="1695140" y="49506"/>
                </a:lnTo>
                <a:lnTo>
                  <a:pt x="1701545" y="80772"/>
                </a:lnTo>
                <a:lnTo>
                  <a:pt x="1701545" y="405384"/>
                </a:lnTo>
                <a:lnTo>
                  <a:pt x="1677733" y="463010"/>
                </a:lnTo>
                <a:lnTo>
                  <a:pt x="1620774" y="486918"/>
                </a:lnTo>
                <a:lnTo>
                  <a:pt x="80772" y="486918"/>
                </a:lnTo>
                <a:lnTo>
                  <a:pt x="49506" y="480500"/>
                </a:lnTo>
                <a:lnTo>
                  <a:pt x="23812" y="463010"/>
                </a:lnTo>
                <a:lnTo>
                  <a:pt x="6405" y="437090"/>
                </a:lnTo>
                <a:lnTo>
                  <a:pt x="0" y="405384"/>
                </a:lnTo>
                <a:lnTo>
                  <a:pt x="0" y="80772"/>
                </a:lnTo>
                <a:close/>
              </a:path>
            </a:pathLst>
          </a:custGeom>
          <a:ln w="952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488940" y="4582159"/>
            <a:ext cx="13150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5080" indent="-23114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Calibri"/>
                <a:cs typeface="Calibri"/>
              </a:rPr>
              <a:t>Enabling </a:t>
            </a:r>
            <a:r>
              <a:rPr sz="1100" b="1" spc="-5" dirty="0">
                <a:latin typeface="Calibri"/>
                <a:cs typeface="Calibri"/>
              </a:rPr>
              <a:t>&amp; Optimizing  </a:t>
            </a:r>
            <a:r>
              <a:rPr sz="1100" b="1" spc="-10" dirty="0">
                <a:latin typeface="Calibri"/>
                <a:cs typeface="Calibri"/>
              </a:rPr>
              <a:t>Co‐Production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85994" y="4064508"/>
            <a:ext cx="1701800" cy="379095"/>
          </a:xfrm>
          <a:custGeom>
            <a:avLst/>
            <a:gdLst/>
            <a:ahLst/>
            <a:cxnLst/>
            <a:rect l="l" t="t" r="r" b="b"/>
            <a:pathLst>
              <a:path w="1701800" h="379095">
                <a:moveTo>
                  <a:pt x="1701545" y="315468"/>
                </a:moveTo>
                <a:lnTo>
                  <a:pt x="1701545" y="62484"/>
                </a:lnTo>
                <a:lnTo>
                  <a:pt x="1696604" y="38254"/>
                </a:lnTo>
                <a:lnTo>
                  <a:pt x="1683162" y="18383"/>
                </a:lnTo>
                <a:lnTo>
                  <a:pt x="1663291" y="4941"/>
                </a:lnTo>
                <a:lnTo>
                  <a:pt x="1639062" y="0"/>
                </a:lnTo>
                <a:lnTo>
                  <a:pt x="63246" y="0"/>
                </a:lnTo>
                <a:lnTo>
                  <a:pt x="38576" y="4941"/>
                </a:lnTo>
                <a:lnTo>
                  <a:pt x="18478" y="18383"/>
                </a:lnTo>
                <a:lnTo>
                  <a:pt x="4952" y="38254"/>
                </a:lnTo>
                <a:lnTo>
                  <a:pt x="0" y="62484"/>
                </a:lnTo>
                <a:lnTo>
                  <a:pt x="0" y="315468"/>
                </a:lnTo>
                <a:lnTo>
                  <a:pt x="4953" y="340137"/>
                </a:lnTo>
                <a:lnTo>
                  <a:pt x="18478" y="360235"/>
                </a:lnTo>
                <a:lnTo>
                  <a:pt x="38576" y="373761"/>
                </a:lnTo>
                <a:lnTo>
                  <a:pt x="63246" y="378714"/>
                </a:lnTo>
                <a:lnTo>
                  <a:pt x="1639062" y="378714"/>
                </a:lnTo>
                <a:lnTo>
                  <a:pt x="1663291" y="373761"/>
                </a:lnTo>
                <a:lnTo>
                  <a:pt x="1683162" y="360235"/>
                </a:lnTo>
                <a:lnTo>
                  <a:pt x="1696604" y="340137"/>
                </a:lnTo>
                <a:lnTo>
                  <a:pt x="1701545" y="315468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85994" y="4064508"/>
            <a:ext cx="1701800" cy="379095"/>
          </a:xfrm>
          <a:custGeom>
            <a:avLst/>
            <a:gdLst/>
            <a:ahLst/>
            <a:cxnLst/>
            <a:rect l="l" t="t" r="r" b="b"/>
            <a:pathLst>
              <a:path w="1701800" h="379095">
                <a:moveTo>
                  <a:pt x="0" y="62484"/>
                </a:moveTo>
                <a:lnTo>
                  <a:pt x="18478" y="18383"/>
                </a:lnTo>
                <a:lnTo>
                  <a:pt x="63246" y="0"/>
                </a:lnTo>
                <a:lnTo>
                  <a:pt x="1639062" y="0"/>
                </a:lnTo>
                <a:lnTo>
                  <a:pt x="1663291" y="4941"/>
                </a:lnTo>
                <a:lnTo>
                  <a:pt x="1683162" y="18383"/>
                </a:lnTo>
                <a:lnTo>
                  <a:pt x="1696604" y="38254"/>
                </a:lnTo>
                <a:lnTo>
                  <a:pt x="1701545" y="62484"/>
                </a:lnTo>
                <a:lnTo>
                  <a:pt x="1701545" y="315468"/>
                </a:lnTo>
                <a:lnTo>
                  <a:pt x="1683162" y="360235"/>
                </a:lnTo>
                <a:lnTo>
                  <a:pt x="1639062" y="378714"/>
                </a:lnTo>
                <a:lnTo>
                  <a:pt x="63246" y="378714"/>
                </a:lnTo>
                <a:lnTo>
                  <a:pt x="38576" y="373761"/>
                </a:lnTo>
                <a:lnTo>
                  <a:pt x="18478" y="360235"/>
                </a:lnTo>
                <a:lnTo>
                  <a:pt x="4953" y="340137"/>
                </a:lnTo>
                <a:lnTo>
                  <a:pt x="0" y="315468"/>
                </a:lnTo>
                <a:lnTo>
                  <a:pt x="0" y="62484"/>
                </a:lnTo>
                <a:close/>
              </a:path>
            </a:pathLst>
          </a:custGeom>
          <a:ln w="952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413502" y="4139438"/>
            <a:ext cx="14046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Energy Storage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Systems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244333" y="3115055"/>
            <a:ext cx="2090420" cy="863600"/>
          </a:xfrm>
          <a:custGeom>
            <a:avLst/>
            <a:gdLst/>
            <a:ahLst/>
            <a:cxnLst/>
            <a:rect l="l" t="t" r="r" b="b"/>
            <a:pathLst>
              <a:path w="2090420" h="863600">
                <a:moveTo>
                  <a:pt x="2090166" y="719328"/>
                </a:moveTo>
                <a:lnTo>
                  <a:pt x="2090166" y="144018"/>
                </a:lnTo>
                <a:lnTo>
                  <a:pt x="2082869" y="98608"/>
                </a:lnTo>
                <a:lnTo>
                  <a:pt x="2062514" y="59088"/>
                </a:lnTo>
                <a:lnTo>
                  <a:pt x="2031406" y="27870"/>
                </a:lnTo>
                <a:lnTo>
                  <a:pt x="1991849" y="7370"/>
                </a:lnTo>
                <a:lnTo>
                  <a:pt x="1946148" y="0"/>
                </a:lnTo>
                <a:lnTo>
                  <a:pt x="144018" y="0"/>
                </a:lnTo>
                <a:lnTo>
                  <a:pt x="98608" y="7370"/>
                </a:lnTo>
                <a:lnTo>
                  <a:pt x="59088" y="27870"/>
                </a:lnTo>
                <a:lnTo>
                  <a:pt x="27870" y="59088"/>
                </a:lnTo>
                <a:lnTo>
                  <a:pt x="7370" y="98608"/>
                </a:lnTo>
                <a:lnTo>
                  <a:pt x="0" y="144018"/>
                </a:lnTo>
                <a:lnTo>
                  <a:pt x="0" y="719328"/>
                </a:lnTo>
                <a:lnTo>
                  <a:pt x="7370" y="764737"/>
                </a:lnTo>
                <a:lnTo>
                  <a:pt x="27870" y="804257"/>
                </a:lnTo>
                <a:lnTo>
                  <a:pt x="59088" y="835475"/>
                </a:lnTo>
                <a:lnTo>
                  <a:pt x="98608" y="855975"/>
                </a:lnTo>
                <a:lnTo>
                  <a:pt x="144018" y="863346"/>
                </a:lnTo>
                <a:lnTo>
                  <a:pt x="1946148" y="863346"/>
                </a:lnTo>
                <a:lnTo>
                  <a:pt x="1991849" y="855975"/>
                </a:lnTo>
                <a:lnTo>
                  <a:pt x="2031406" y="835475"/>
                </a:lnTo>
                <a:lnTo>
                  <a:pt x="2062514" y="804257"/>
                </a:lnTo>
                <a:lnTo>
                  <a:pt x="2082869" y="764737"/>
                </a:lnTo>
                <a:lnTo>
                  <a:pt x="2090166" y="719328"/>
                </a:lnTo>
                <a:close/>
              </a:path>
            </a:pathLst>
          </a:custGeom>
          <a:solidFill>
            <a:srgbClr val="DCD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44333" y="3115055"/>
            <a:ext cx="2090420" cy="863600"/>
          </a:xfrm>
          <a:custGeom>
            <a:avLst/>
            <a:gdLst/>
            <a:ahLst/>
            <a:cxnLst/>
            <a:rect l="l" t="t" r="r" b="b"/>
            <a:pathLst>
              <a:path w="2090420" h="863600">
                <a:moveTo>
                  <a:pt x="0" y="144018"/>
                </a:moveTo>
                <a:lnTo>
                  <a:pt x="7370" y="98608"/>
                </a:lnTo>
                <a:lnTo>
                  <a:pt x="27870" y="59088"/>
                </a:lnTo>
                <a:lnTo>
                  <a:pt x="59088" y="27870"/>
                </a:lnTo>
                <a:lnTo>
                  <a:pt x="98608" y="7370"/>
                </a:lnTo>
                <a:lnTo>
                  <a:pt x="144018" y="0"/>
                </a:lnTo>
                <a:lnTo>
                  <a:pt x="1946148" y="0"/>
                </a:lnTo>
                <a:lnTo>
                  <a:pt x="1991849" y="7370"/>
                </a:lnTo>
                <a:lnTo>
                  <a:pt x="2031406" y="27870"/>
                </a:lnTo>
                <a:lnTo>
                  <a:pt x="2062514" y="59088"/>
                </a:lnTo>
                <a:lnTo>
                  <a:pt x="2082869" y="98608"/>
                </a:lnTo>
                <a:lnTo>
                  <a:pt x="2090166" y="144018"/>
                </a:lnTo>
                <a:lnTo>
                  <a:pt x="2090166" y="719328"/>
                </a:lnTo>
                <a:lnTo>
                  <a:pt x="2082869" y="764737"/>
                </a:lnTo>
                <a:lnTo>
                  <a:pt x="2062514" y="804257"/>
                </a:lnTo>
                <a:lnTo>
                  <a:pt x="2031406" y="835475"/>
                </a:lnTo>
                <a:lnTo>
                  <a:pt x="1991849" y="855975"/>
                </a:lnTo>
                <a:lnTo>
                  <a:pt x="1946148" y="863346"/>
                </a:lnTo>
                <a:lnTo>
                  <a:pt x="144018" y="863346"/>
                </a:lnTo>
                <a:lnTo>
                  <a:pt x="98608" y="855975"/>
                </a:lnTo>
                <a:lnTo>
                  <a:pt x="59088" y="835475"/>
                </a:lnTo>
                <a:lnTo>
                  <a:pt x="27870" y="804257"/>
                </a:lnTo>
                <a:lnTo>
                  <a:pt x="7370" y="764737"/>
                </a:lnTo>
                <a:lnTo>
                  <a:pt x="0" y="719328"/>
                </a:lnTo>
                <a:lnTo>
                  <a:pt x="0" y="144018"/>
                </a:lnTo>
                <a:close/>
              </a:path>
            </a:pathLst>
          </a:custGeom>
          <a:ln w="952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403083" y="3178555"/>
            <a:ext cx="140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Crosscutting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03083" y="3362959"/>
            <a:ext cx="1758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sz="1100" spc="-5" dirty="0">
                <a:latin typeface="Calibri"/>
                <a:cs typeface="Calibri"/>
              </a:rPr>
              <a:t>Eric </a:t>
            </a:r>
            <a:r>
              <a:rPr sz="1100" spc="-10" dirty="0">
                <a:latin typeface="Calibri"/>
                <a:cs typeface="Calibri"/>
              </a:rPr>
              <a:t>Schwegler (LLNL),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Lead</a:t>
            </a:r>
            <a:endParaRPr sz="11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100" spc="-5" dirty="0">
                <a:latin typeface="Calibri"/>
                <a:cs typeface="Calibri"/>
              </a:rPr>
              <a:t>Yoshiko Fujita (INL),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Deputy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367016" y="4741164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11795" y="4557521"/>
            <a:ext cx="1690370" cy="361950"/>
          </a:xfrm>
          <a:custGeom>
            <a:avLst/>
            <a:gdLst/>
            <a:ahLst/>
            <a:cxnLst/>
            <a:rect l="l" t="t" r="r" b="b"/>
            <a:pathLst>
              <a:path w="1690370" h="361950">
                <a:moveTo>
                  <a:pt x="1690116" y="301752"/>
                </a:moveTo>
                <a:lnTo>
                  <a:pt x="1690116" y="60198"/>
                </a:lnTo>
                <a:lnTo>
                  <a:pt x="1685424" y="36968"/>
                </a:lnTo>
                <a:lnTo>
                  <a:pt x="1672590" y="17811"/>
                </a:lnTo>
                <a:lnTo>
                  <a:pt x="1653468" y="4798"/>
                </a:lnTo>
                <a:lnTo>
                  <a:pt x="1629918" y="0"/>
                </a:lnTo>
                <a:lnTo>
                  <a:pt x="60198" y="0"/>
                </a:lnTo>
                <a:lnTo>
                  <a:pt x="36647" y="4798"/>
                </a:lnTo>
                <a:lnTo>
                  <a:pt x="17526" y="17811"/>
                </a:lnTo>
                <a:lnTo>
                  <a:pt x="4691" y="36968"/>
                </a:lnTo>
                <a:lnTo>
                  <a:pt x="0" y="60198"/>
                </a:lnTo>
                <a:lnTo>
                  <a:pt x="0" y="301752"/>
                </a:lnTo>
                <a:lnTo>
                  <a:pt x="4691" y="324981"/>
                </a:lnTo>
                <a:lnTo>
                  <a:pt x="17526" y="344138"/>
                </a:lnTo>
                <a:lnTo>
                  <a:pt x="36647" y="357151"/>
                </a:lnTo>
                <a:lnTo>
                  <a:pt x="60198" y="361950"/>
                </a:lnTo>
                <a:lnTo>
                  <a:pt x="1629918" y="361950"/>
                </a:lnTo>
                <a:lnTo>
                  <a:pt x="1653468" y="357151"/>
                </a:lnTo>
                <a:lnTo>
                  <a:pt x="1672590" y="344138"/>
                </a:lnTo>
                <a:lnTo>
                  <a:pt x="1685424" y="324981"/>
                </a:lnTo>
                <a:lnTo>
                  <a:pt x="1690116" y="301752"/>
                </a:lnTo>
                <a:close/>
              </a:path>
            </a:pathLst>
          </a:custGeom>
          <a:solidFill>
            <a:srgbClr val="DCD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11795" y="4557521"/>
            <a:ext cx="1690370" cy="361950"/>
          </a:xfrm>
          <a:custGeom>
            <a:avLst/>
            <a:gdLst/>
            <a:ahLst/>
            <a:cxnLst/>
            <a:rect l="l" t="t" r="r" b="b"/>
            <a:pathLst>
              <a:path w="1690370" h="361950">
                <a:moveTo>
                  <a:pt x="0" y="60198"/>
                </a:moveTo>
                <a:lnTo>
                  <a:pt x="17526" y="17811"/>
                </a:lnTo>
                <a:lnTo>
                  <a:pt x="60198" y="0"/>
                </a:lnTo>
                <a:lnTo>
                  <a:pt x="1629918" y="0"/>
                </a:lnTo>
                <a:lnTo>
                  <a:pt x="1653468" y="4798"/>
                </a:lnTo>
                <a:lnTo>
                  <a:pt x="1672590" y="17811"/>
                </a:lnTo>
                <a:lnTo>
                  <a:pt x="1685424" y="36968"/>
                </a:lnTo>
                <a:lnTo>
                  <a:pt x="1690116" y="60198"/>
                </a:lnTo>
                <a:lnTo>
                  <a:pt x="1690116" y="301752"/>
                </a:lnTo>
                <a:lnTo>
                  <a:pt x="1672590" y="344138"/>
                </a:lnTo>
                <a:lnTo>
                  <a:pt x="1629918" y="361950"/>
                </a:lnTo>
                <a:lnTo>
                  <a:pt x="60198" y="361950"/>
                </a:lnTo>
                <a:lnTo>
                  <a:pt x="36647" y="357151"/>
                </a:lnTo>
                <a:lnTo>
                  <a:pt x="17526" y="344138"/>
                </a:lnTo>
                <a:lnTo>
                  <a:pt x="4691" y="324981"/>
                </a:lnTo>
                <a:lnTo>
                  <a:pt x="0" y="301752"/>
                </a:lnTo>
                <a:lnTo>
                  <a:pt x="0" y="60198"/>
                </a:lnTo>
                <a:close/>
              </a:path>
            </a:pathLst>
          </a:custGeom>
          <a:ln w="952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896097" y="4558538"/>
            <a:ext cx="8769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Calibri"/>
                <a:cs typeface="Calibri"/>
              </a:rPr>
              <a:t>Environmental  Sustainability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24464" y="5030980"/>
            <a:ext cx="10902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Supply Chain &amp;  </a:t>
            </a:r>
            <a:r>
              <a:rPr sz="1100" b="1" spc="-10" dirty="0">
                <a:latin typeface="Calibri"/>
                <a:cs typeface="Calibri"/>
              </a:rPr>
              <a:t>Economic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Analysis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351014" y="4283202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91221" y="4078985"/>
            <a:ext cx="1704339" cy="378460"/>
          </a:xfrm>
          <a:custGeom>
            <a:avLst/>
            <a:gdLst/>
            <a:ahLst/>
            <a:cxnLst/>
            <a:rect l="l" t="t" r="r" b="b"/>
            <a:pathLst>
              <a:path w="1704340" h="378460">
                <a:moveTo>
                  <a:pt x="1703832" y="314706"/>
                </a:moveTo>
                <a:lnTo>
                  <a:pt x="1703832" y="63246"/>
                </a:lnTo>
                <a:lnTo>
                  <a:pt x="1698879" y="38576"/>
                </a:lnTo>
                <a:lnTo>
                  <a:pt x="1685353" y="18478"/>
                </a:lnTo>
                <a:lnTo>
                  <a:pt x="1665255" y="4953"/>
                </a:lnTo>
                <a:lnTo>
                  <a:pt x="1640586" y="0"/>
                </a:lnTo>
                <a:lnTo>
                  <a:pt x="62484" y="0"/>
                </a:lnTo>
                <a:lnTo>
                  <a:pt x="38254" y="4953"/>
                </a:lnTo>
                <a:lnTo>
                  <a:pt x="18383" y="18478"/>
                </a:lnTo>
                <a:lnTo>
                  <a:pt x="4941" y="38576"/>
                </a:lnTo>
                <a:lnTo>
                  <a:pt x="0" y="63246"/>
                </a:lnTo>
                <a:lnTo>
                  <a:pt x="0" y="314706"/>
                </a:lnTo>
                <a:lnTo>
                  <a:pt x="4941" y="339375"/>
                </a:lnTo>
                <a:lnTo>
                  <a:pt x="18383" y="359473"/>
                </a:lnTo>
                <a:lnTo>
                  <a:pt x="38254" y="372999"/>
                </a:lnTo>
                <a:lnTo>
                  <a:pt x="62484" y="377952"/>
                </a:lnTo>
                <a:lnTo>
                  <a:pt x="1640586" y="377952"/>
                </a:lnTo>
                <a:lnTo>
                  <a:pt x="1665255" y="372999"/>
                </a:lnTo>
                <a:lnTo>
                  <a:pt x="1685353" y="359473"/>
                </a:lnTo>
                <a:lnTo>
                  <a:pt x="1698879" y="339375"/>
                </a:lnTo>
                <a:lnTo>
                  <a:pt x="1703832" y="314706"/>
                </a:lnTo>
                <a:close/>
              </a:path>
            </a:pathLst>
          </a:custGeom>
          <a:solidFill>
            <a:srgbClr val="DCD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91221" y="4078985"/>
            <a:ext cx="1704339" cy="378460"/>
          </a:xfrm>
          <a:custGeom>
            <a:avLst/>
            <a:gdLst/>
            <a:ahLst/>
            <a:cxnLst/>
            <a:rect l="l" t="t" r="r" b="b"/>
            <a:pathLst>
              <a:path w="1704340" h="378460">
                <a:moveTo>
                  <a:pt x="0" y="63246"/>
                </a:moveTo>
                <a:lnTo>
                  <a:pt x="18383" y="18478"/>
                </a:lnTo>
                <a:lnTo>
                  <a:pt x="62484" y="0"/>
                </a:lnTo>
                <a:lnTo>
                  <a:pt x="1640586" y="0"/>
                </a:lnTo>
                <a:lnTo>
                  <a:pt x="1665255" y="4953"/>
                </a:lnTo>
                <a:lnTo>
                  <a:pt x="1685353" y="18478"/>
                </a:lnTo>
                <a:lnTo>
                  <a:pt x="1698879" y="38576"/>
                </a:lnTo>
                <a:lnTo>
                  <a:pt x="1703832" y="63246"/>
                </a:lnTo>
                <a:lnTo>
                  <a:pt x="1703832" y="314706"/>
                </a:lnTo>
                <a:lnTo>
                  <a:pt x="1685353" y="359473"/>
                </a:lnTo>
                <a:lnTo>
                  <a:pt x="1640586" y="377952"/>
                </a:lnTo>
                <a:lnTo>
                  <a:pt x="62484" y="377952"/>
                </a:lnTo>
                <a:lnTo>
                  <a:pt x="38254" y="372999"/>
                </a:lnTo>
                <a:lnTo>
                  <a:pt x="18383" y="359473"/>
                </a:lnTo>
                <a:lnTo>
                  <a:pt x="4941" y="339375"/>
                </a:lnTo>
                <a:lnTo>
                  <a:pt x="0" y="314706"/>
                </a:lnTo>
                <a:lnTo>
                  <a:pt x="0" y="63246"/>
                </a:lnTo>
                <a:close/>
              </a:path>
            </a:pathLst>
          </a:custGeom>
          <a:ln w="952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857235" y="4153915"/>
            <a:ext cx="98806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Calibri"/>
                <a:cs typeface="Calibri"/>
              </a:rPr>
              <a:t>Enabling </a:t>
            </a:r>
            <a:r>
              <a:rPr sz="1100" b="1" spc="-5" dirty="0">
                <a:latin typeface="Calibri"/>
                <a:cs typeface="Calibri"/>
              </a:rPr>
              <a:t>Science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969514" y="435864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4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51632" y="4085082"/>
            <a:ext cx="1702435" cy="529590"/>
          </a:xfrm>
          <a:custGeom>
            <a:avLst/>
            <a:gdLst/>
            <a:ahLst/>
            <a:cxnLst/>
            <a:rect l="l" t="t" r="r" b="b"/>
            <a:pathLst>
              <a:path w="1702435" h="529589">
                <a:moveTo>
                  <a:pt x="1702308" y="441198"/>
                </a:moveTo>
                <a:lnTo>
                  <a:pt x="1702308" y="87630"/>
                </a:lnTo>
                <a:lnTo>
                  <a:pt x="1695354" y="53363"/>
                </a:lnTo>
                <a:lnTo>
                  <a:pt x="1676399" y="25527"/>
                </a:lnTo>
                <a:lnTo>
                  <a:pt x="1648301" y="6834"/>
                </a:lnTo>
                <a:lnTo>
                  <a:pt x="1613916" y="0"/>
                </a:lnTo>
                <a:lnTo>
                  <a:pt x="88392" y="0"/>
                </a:lnTo>
                <a:lnTo>
                  <a:pt x="54006" y="6834"/>
                </a:lnTo>
                <a:lnTo>
                  <a:pt x="25907" y="25527"/>
                </a:lnTo>
                <a:lnTo>
                  <a:pt x="6953" y="53363"/>
                </a:lnTo>
                <a:lnTo>
                  <a:pt x="0" y="87630"/>
                </a:lnTo>
                <a:lnTo>
                  <a:pt x="0" y="441198"/>
                </a:lnTo>
                <a:lnTo>
                  <a:pt x="6953" y="475583"/>
                </a:lnTo>
                <a:lnTo>
                  <a:pt x="25908" y="503682"/>
                </a:lnTo>
                <a:lnTo>
                  <a:pt x="54006" y="522636"/>
                </a:lnTo>
                <a:lnTo>
                  <a:pt x="88392" y="529590"/>
                </a:lnTo>
                <a:lnTo>
                  <a:pt x="1613916" y="529590"/>
                </a:lnTo>
                <a:lnTo>
                  <a:pt x="1648301" y="522636"/>
                </a:lnTo>
                <a:lnTo>
                  <a:pt x="1676399" y="503682"/>
                </a:lnTo>
                <a:lnTo>
                  <a:pt x="1695354" y="475583"/>
                </a:lnTo>
                <a:lnTo>
                  <a:pt x="1702308" y="441198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51632" y="4085082"/>
            <a:ext cx="1702435" cy="529590"/>
          </a:xfrm>
          <a:custGeom>
            <a:avLst/>
            <a:gdLst/>
            <a:ahLst/>
            <a:cxnLst/>
            <a:rect l="l" t="t" r="r" b="b"/>
            <a:pathLst>
              <a:path w="1702435" h="529589">
                <a:moveTo>
                  <a:pt x="0" y="87630"/>
                </a:moveTo>
                <a:lnTo>
                  <a:pt x="25907" y="25527"/>
                </a:lnTo>
                <a:lnTo>
                  <a:pt x="88392" y="0"/>
                </a:lnTo>
                <a:lnTo>
                  <a:pt x="1613916" y="0"/>
                </a:lnTo>
                <a:lnTo>
                  <a:pt x="1648301" y="6834"/>
                </a:lnTo>
                <a:lnTo>
                  <a:pt x="1676400" y="25527"/>
                </a:lnTo>
                <a:lnTo>
                  <a:pt x="1695354" y="53363"/>
                </a:lnTo>
                <a:lnTo>
                  <a:pt x="1702308" y="87630"/>
                </a:lnTo>
                <a:lnTo>
                  <a:pt x="1702308" y="441198"/>
                </a:lnTo>
                <a:lnTo>
                  <a:pt x="1676399" y="503682"/>
                </a:lnTo>
                <a:lnTo>
                  <a:pt x="1613916" y="529590"/>
                </a:lnTo>
                <a:lnTo>
                  <a:pt x="88392" y="529590"/>
                </a:lnTo>
                <a:lnTo>
                  <a:pt x="54006" y="522636"/>
                </a:lnTo>
                <a:lnTo>
                  <a:pt x="25908" y="503682"/>
                </a:lnTo>
                <a:lnTo>
                  <a:pt x="6953" y="475583"/>
                </a:lnTo>
                <a:lnTo>
                  <a:pt x="0" y="441198"/>
                </a:lnTo>
                <a:lnTo>
                  <a:pt x="0" y="87630"/>
                </a:lnTo>
                <a:close/>
              </a:path>
            </a:pathLst>
          </a:custGeom>
          <a:ln w="952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322573" y="4172203"/>
            <a:ext cx="13608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Calibri"/>
                <a:cs typeface="Calibri"/>
              </a:rPr>
              <a:t>Magnets </a:t>
            </a:r>
            <a:r>
              <a:rPr sz="1100" b="1" spc="-5" dirty="0">
                <a:latin typeface="Calibri"/>
                <a:cs typeface="Calibri"/>
              </a:rPr>
              <a:t>with </a:t>
            </a:r>
            <a:r>
              <a:rPr sz="1100" b="1" spc="-10" dirty="0">
                <a:latin typeface="Calibri"/>
                <a:cs typeface="Calibri"/>
              </a:rPr>
              <a:t>Reduced  </a:t>
            </a:r>
            <a:r>
              <a:rPr sz="1100" b="1" spc="-5" dirty="0">
                <a:latin typeface="Calibri"/>
                <a:cs typeface="Calibri"/>
              </a:rPr>
              <a:t>RE </a:t>
            </a:r>
            <a:r>
              <a:rPr sz="1100" b="1" spc="-10" dirty="0">
                <a:latin typeface="Calibri"/>
                <a:cs typeface="Calibri"/>
              </a:rPr>
              <a:t>Content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164073" y="5297423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80659" y="5106161"/>
            <a:ext cx="1701800" cy="382270"/>
          </a:xfrm>
          <a:custGeom>
            <a:avLst/>
            <a:gdLst/>
            <a:ahLst/>
            <a:cxnLst/>
            <a:rect l="l" t="t" r="r" b="b"/>
            <a:pathLst>
              <a:path w="1701800" h="382270">
                <a:moveTo>
                  <a:pt x="1701545" y="318516"/>
                </a:moveTo>
                <a:lnTo>
                  <a:pt x="1701545" y="64008"/>
                </a:lnTo>
                <a:lnTo>
                  <a:pt x="1696593" y="38897"/>
                </a:lnTo>
                <a:lnTo>
                  <a:pt x="1683067" y="18573"/>
                </a:lnTo>
                <a:lnTo>
                  <a:pt x="1662969" y="4964"/>
                </a:lnTo>
                <a:lnTo>
                  <a:pt x="1638300" y="0"/>
                </a:lnTo>
                <a:lnTo>
                  <a:pt x="64008" y="0"/>
                </a:lnTo>
                <a:lnTo>
                  <a:pt x="39219" y="4964"/>
                </a:lnTo>
                <a:lnTo>
                  <a:pt x="18859" y="18573"/>
                </a:lnTo>
                <a:lnTo>
                  <a:pt x="5072" y="38897"/>
                </a:lnTo>
                <a:lnTo>
                  <a:pt x="0" y="64008"/>
                </a:lnTo>
                <a:lnTo>
                  <a:pt x="0" y="318516"/>
                </a:lnTo>
                <a:lnTo>
                  <a:pt x="5072" y="343185"/>
                </a:lnTo>
                <a:lnTo>
                  <a:pt x="18859" y="363283"/>
                </a:lnTo>
                <a:lnTo>
                  <a:pt x="39219" y="376809"/>
                </a:lnTo>
                <a:lnTo>
                  <a:pt x="64008" y="381762"/>
                </a:lnTo>
                <a:lnTo>
                  <a:pt x="1638300" y="381762"/>
                </a:lnTo>
                <a:lnTo>
                  <a:pt x="1662969" y="376809"/>
                </a:lnTo>
                <a:lnTo>
                  <a:pt x="1683067" y="363283"/>
                </a:lnTo>
                <a:lnTo>
                  <a:pt x="1696593" y="343185"/>
                </a:lnTo>
                <a:lnTo>
                  <a:pt x="1701545" y="318516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80659" y="5106161"/>
            <a:ext cx="1701800" cy="382270"/>
          </a:xfrm>
          <a:custGeom>
            <a:avLst/>
            <a:gdLst/>
            <a:ahLst/>
            <a:cxnLst/>
            <a:rect l="l" t="t" r="r" b="b"/>
            <a:pathLst>
              <a:path w="1701800" h="382270">
                <a:moveTo>
                  <a:pt x="0" y="64008"/>
                </a:moveTo>
                <a:lnTo>
                  <a:pt x="18859" y="18573"/>
                </a:lnTo>
                <a:lnTo>
                  <a:pt x="64008" y="0"/>
                </a:lnTo>
                <a:lnTo>
                  <a:pt x="1638300" y="0"/>
                </a:lnTo>
                <a:lnTo>
                  <a:pt x="1662969" y="4964"/>
                </a:lnTo>
                <a:lnTo>
                  <a:pt x="1683067" y="18573"/>
                </a:lnTo>
                <a:lnTo>
                  <a:pt x="1696593" y="38897"/>
                </a:lnTo>
                <a:lnTo>
                  <a:pt x="1701545" y="64008"/>
                </a:lnTo>
                <a:lnTo>
                  <a:pt x="1701545" y="318516"/>
                </a:lnTo>
                <a:lnTo>
                  <a:pt x="1683067" y="363283"/>
                </a:lnTo>
                <a:lnTo>
                  <a:pt x="1638300" y="381762"/>
                </a:lnTo>
                <a:lnTo>
                  <a:pt x="64008" y="381762"/>
                </a:lnTo>
                <a:lnTo>
                  <a:pt x="39219" y="376809"/>
                </a:lnTo>
                <a:lnTo>
                  <a:pt x="18859" y="363283"/>
                </a:lnTo>
                <a:lnTo>
                  <a:pt x="5072" y="343185"/>
                </a:lnTo>
                <a:lnTo>
                  <a:pt x="0" y="318516"/>
                </a:lnTo>
                <a:lnTo>
                  <a:pt x="0" y="64008"/>
                </a:lnTo>
                <a:close/>
              </a:path>
            </a:pathLst>
          </a:custGeom>
          <a:ln w="952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645911" y="5190997"/>
            <a:ext cx="10401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latin typeface="Calibri"/>
                <a:cs typeface="Calibri"/>
              </a:rPr>
              <a:t>Electric </a:t>
            </a:r>
            <a:r>
              <a:rPr sz="1100" b="1" spc="-10" dirty="0">
                <a:latin typeface="Calibri"/>
                <a:cs typeface="Calibri"/>
              </a:rPr>
              <a:t>Machines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738883" y="2919983"/>
            <a:ext cx="6548120" cy="0"/>
          </a:xfrm>
          <a:custGeom>
            <a:avLst/>
            <a:gdLst/>
            <a:ahLst/>
            <a:cxnLst/>
            <a:rect l="l" t="t" r="r" b="b"/>
            <a:pathLst>
              <a:path w="6548120">
                <a:moveTo>
                  <a:pt x="0" y="0"/>
                </a:moveTo>
                <a:lnTo>
                  <a:pt x="6547866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4430" y="6475476"/>
            <a:ext cx="2384425" cy="424180"/>
          </a:xfrm>
          <a:custGeom>
            <a:avLst/>
            <a:gdLst/>
            <a:ahLst/>
            <a:cxnLst/>
            <a:rect l="l" t="t" r="r" b="b"/>
            <a:pathLst>
              <a:path w="2384425" h="424179">
                <a:moveTo>
                  <a:pt x="2384298" y="352806"/>
                </a:moveTo>
                <a:lnTo>
                  <a:pt x="2384298" y="70866"/>
                </a:lnTo>
                <a:lnTo>
                  <a:pt x="2378809" y="43076"/>
                </a:lnTo>
                <a:lnTo>
                  <a:pt x="2363819" y="20574"/>
                </a:lnTo>
                <a:lnTo>
                  <a:pt x="2341542" y="5500"/>
                </a:lnTo>
                <a:lnTo>
                  <a:pt x="2314194" y="0"/>
                </a:lnTo>
                <a:lnTo>
                  <a:pt x="70866" y="0"/>
                </a:lnTo>
                <a:lnTo>
                  <a:pt x="43398" y="5500"/>
                </a:lnTo>
                <a:lnTo>
                  <a:pt x="20859" y="20574"/>
                </a:lnTo>
                <a:lnTo>
                  <a:pt x="5607" y="43076"/>
                </a:lnTo>
                <a:lnTo>
                  <a:pt x="0" y="70866"/>
                </a:lnTo>
                <a:lnTo>
                  <a:pt x="0" y="352806"/>
                </a:lnTo>
                <a:lnTo>
                  <a:pt x="5607" y="380595"/>
                </a:lnTo>
                <a:lnTo>
                  <a:pt x="20859" y="403098"/>
                </a:lnTo>
                <a:lnTo>
                  <a:pt x="43398" y="418171"/>
                </a:lnTo>
                <a:lnTo>
                  <a:pt x="70866" y="423672"/>
                </a:lnTo>
                <a:lnTo>
                  <a:pt x="2314194" y="423672"/>
                </a:lnTo>
                <a:lnTo>
                  <a:pt x="2341542" y="418171"/>
                </a:lnTo>
                <a:lnTo>
                  <a:pt x="2363819" y="403098"/>
                </a:lnTo>
                <a:lnTo>
                  <a:pt x="2378809" y="380595"/>
                </a:lnTo>
                <a:lnTo>
                  <a:pt x="2384298" y="35280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54430" y="6475476"/>
            <a:ext cx="2384425" cy="424180"/>
          </a:xfrm>
          <a:custGeom>
            <a:avLst/>
            <a:gdLst/>
            <a:ahLst/>
            <a:cxnLst/>
            <a:rect l="l" t="t" r="r" b="b"/>
            <a:pathLst>
              <a:path w="2384425" h="424179">
                <a:moveTo>
                  <a:pt x="0" y="70866"/>
                </a:moveTo>
                <a:lnTo>
                  <a:pt x="20859" y="20574"/>
                </a:lnTo>
                <a:lnTo>
                  <a:pt x="70866" y="0"/>
                </a:lnTo>
                <a:lnTo>
                  <a:pt x="2314194" y="0"/>
                </a:lnTo>
                <a:lnTo>
                  <a:pt x="2341542" y="5500"/>
                </a:lnTo>
                <a:lnTo>
                  <a:pt x="2363819" y="20574"/>
                </a:lnTo>
                <a:lnTo>
                  <a:pt x="2378809" y="43076"/>
                </a:lnTo>
                <a:lnTo>
                  <a:pt x="2384298" y="70866"/>
                </a:lnTo>
                <a:lnTo>
                  <a:pt x="2384298" y="352806"/>
                </a:lnTo>
                <a:lnTo>
                  <a:pt x="2363819" y="403098"/>
                </a:lnTo>
                <a:lnTo>
                  <a:pt x="2314194" y="423672"/>
                </a:lnTo>
                <a:lnTo>
                  <a:pt x="70866" y="423672"/>
                </a:lnTo>
                <a:lnTo>
                  <a:pt x="43398" y="418171"/>
                </a:lnTo>
                <a:lnTo>
                  <a:pt x="20859" y="403098"/>
                </a:lnTo>
                <a:lnTo>
                  <a:pt x="5607" y="380595"/>
                </a:lnTo>
                <a:lnTo>
                  <a:pt x="0" y="352806"/>
                </a:lnTo>
                <a:lnTo>
                  <a:pt x="0" y="70866"/>
                </a:lnTo>
                <a:close/>
              </a:path>
            </a:pathLst>
          </a:custGeom>
          <a:ln w="9524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4430" y="6475476"/>
            <a:ext cx="2384425" cy="424180"/>
          </a:xfrm>
          <a:custGeom>
            <a:avLst/>
            <a:gdLst/>
            <a:ahLst/>
            <a:cxnLst/>
            <a:rect l="l" t="t" r="r" b="b"/>
            <a:pathLst>
              <a:path w="2384425" h="424179">
                <a:moveTo>
                  <a:pt x="2384298" y="352806"/>
                </a:moveTo>
                <a:lnTo>
                  <a:pt x="2384298" y="70866"/>
                </a:lnTo>
                <a:lnTo>
                  <a:pt x="2378809" y="43076"/>
                </a:lnTo>
                <a:lnTo>
                  <a:pt x="2363819" y="20574"/>
                </a:lnTo>
                <a:lnTo>
                  <a:pt x="2341542" y="5500"/>
                </a:lnTo>
                <a:lnTo>
                  <a:pt x="2314194" y="0"/>
                </a:lnTo>
                <a:lnTo>
                  <a:pt x="70866" y="0"/>
                </a:lnTo>
                <a:lnTo>
                  <a:pt x="43398" y="5500"/>
                </a:lnTo>
                <a:lnTo>
                  <a:pt x="20859" y="20574"/>
                </a:lnTo>
                <a:lnTo>
                  <a:pt x="5607" y="43076"/>
                </a:lnTo>
                <a:lnTo>
                  <a:pt x="0" y="70866"/>
                </a:lnTo>
                <a:lnTo>
                  <a:pt x="0" y="352806"/>
                </a:lnTo>
                <a:lnTo>
                  <a:pt x="5607" y="380595"/>
                </a:lnTo>
                <a:lnTo>
                  <a:pt x="20859" y="403098"/>
                </a:lnTo>
                <a:lnTo>
                  <a:pt x="43398" y="418171"/>
                </a:lnTo>
                <a:lnTo>
                  <a:pt x="70866" y="423672"/>
                </a:lnTo>
                <a:lnTo>
                  <a:pt x="2314194" y="423672"/>
                </a:lnTo>
                <a:lnTo>
                  <a:pt x="2341542" y="418171"/>
                </a:lnTo>
                <a:lnTo>
                  <a:pt x="2363819" y="403098"/>
                </a:lnTo>
                <a:lnTo>
                  <a:pt x="2378809" y="380595"/>
                </a:lnTo>
                <a:lnTo>
                  <a:pt x="2384298" y="35280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54430" y="6475476"/>
            <a:ext cx="2384425" cy="424180"/>
          </a:xfrm>
          <a:custGeom>
            <a:avLst/>
            <a:gdLst/>
            <a:ahLst/>
            <a:cxnLst/>
            <a:rect l="l" t="t" r="r" b="b"/>
            <a:pathLst>
              <a:path w="2384425" h="424179">
                <a:moveTo>
                  <a:pt x="0" y="70866"/>
                </a:moveTo>
                <a:lnTo>
                  <a:pt x="20859" y="20574"/>
                </a:lnTo>
                <a:lnTo>
                  <a:pt x="70866" y="0"/>
                </a:lnTo>
                <a:lnTo>
                  <a:pt x="2314194" y="0"/>
                </a:lnTo>
                <a:lnTo>
                  <a:pt x="2341542" y="5500"/>
                </a:lnTo>
                <a:lnTo>
                  <a:pt x="2363819" y="20574"/>
                </a:lnTo>
                <a:lnTo>
                  <a:pt x="2378809" y="43076"/>
                </a:lnTo>
                <a:lnTo>
                  <a:pt x="2384298" y="70866"/>
                </a:lnTo>
                <a:lnTo>
                  <a:pt x="2384298" y="352806"/>
                </a:lnTo>
                <a:lnTo>
                  <a:pt x="2363819" y="403098"/>
                </a:lnTo>
                <a:lnTo>
                  <a:pt x="2314194" y="423672"/>
                </a:lnTo>
                <a:lnTo>
                  <a:pt x="70866" y="423672"/>
                </a:lnTo>
                <a:lnTo>
                  <a:pt x="43398" y="418171"/>
                </a:lnTo>
                <a:lnTo>
                  <a:pt x="20859" y="403098"/>
                </a:lnTo>
                <a:lnTo>
                  <a:pt x="5607" y="380595"/>
                </a:lnTo>
                <a:lnTo>
                  <a:pt x="0" y="352806"/>
                </a:lnTo>
                <a:lnTo>
                  <a:pt x="0" y="70866"/>
                </a:lnTo>
                <a:close/>
              </a:path>
            </a:pathLst>
          </a:custGeom>
          <a:ln w="9524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37432" y="6469379"/>
            <a:ext cx="2384425" cy="422275"/>
          </a:xfrm>
          <a:custGeom>
            <a:avLst/>
            <a:gdLst/>
            <a:ahLst/>
            <a:cxnLst/>
            <a:rect l="l" t="t" r="r" b="b"/>
            <a:pathLst>
              <a:path w="2384425" h="422275">
                <a:moveTo>
                  <a:pt x="2384298" y="351281"/>
                </a:moveTo>
                <a:lnTo>
                  <a:pt x="2384298" y="70103"/>
                </a:lnTo>
                <a:lnTo>
                  <a:pt x="2378809" y="42755"/>
                </a:lnTo>
                <a:lnTo>
                  <a:pt x="2363819" y="20478"/>
                </a:lnTo>
                <a:lnTo>
                  <a:pt x="2341542" y="5488"/>
                </a:lnTo>
                <a:lnTo>
                  <a:pt x="2314194" y="0"/>
                </a:lnTo>
                <a:lnTo>
                  <a:pt x="70104" y="0"/>
                </a:lnTo>
                <a:lnTo>
                  <a:pt x="42755" y="5488"/>
                </a:lnTo>
                <a:lnTo>
                  <a:pt x="20478" y="20478"/>
                </a:lnTo>
                <a:lnTo>
                  <a:pt x="5488" y="42755"/>
                </a:lnTo>
                <a:lnTo>
                  <a:pt x="0" y="70103"/>
                </a:lnTo>
                <a:lnTo>
                  <a:pt x="0" y="351281"/>
                </a:lnTo>
                <a:lnTo>
                  <a:pt x="5488" y="378749"/>
                </a:lnTo>
                <a:lnTo>
                  <a:pt x="20478" y="401288"/>
                </a:lnTo>
                <a:lnTo>
                  <a:pt x="42755" y="416540"/>
                </a:lnTo>
                <a:lnTo>
                  <a:pt x="70104" y="422147"/>
                </a:lnTo>
                <a:lnTo>
                  <a:pt x="2314194" y="422147"/>
                </a:lnTo>
                <a:lnTo>
                  <a:pt x="2341542" y="416540"/>
                </a:lnTo>
                <a:lnTo>
                  <a:pt x="2363819" y="401288"/>
                </a:lnTo>
                <a:lnTo>
                  <a:pt x="2378809" y="378749"/>
                </a:lnTo>
                <a:lnTo>
                  <a:pt x="2384298" y="35128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37432" y="6469379"/>
            <a:ext cx="2384425" cy="422275"/>
          </a:xfrm>
          <a:custGeom>
            <a:avLst/>
            <a:gdLst/>
            <a:ahLst/>
            <a:cxnLst/>
            <a:rect l="l" t="t" r="r" b="b"/>
            <a:pathLst>
              <a:path w="2384425" h="422275">
                <a:moveTo>
                  <a:pt x="0" y="70103"/>
                </a:moveTo>
                <a:lnTo>
                  <a:pt x="20478" y="20478"/>
                </a:lnTo>
                <a:lnTo>
                  <a:pt x="70104" y="0"/>
                </a:lnTo>
                <a:lnTo>
                  <a:pt x="2314194" y="0"/>
                </a:lnTo>
                <a:lnTo>
                  <a:pt x="2341542" y="5488"/>
                </a:lnTo>
                <a:lnTo>
                  <a:pt x="2363819" y="20478"/>
                </a:lnTo>
                <a:lnTo>
                  <a:pt x="2378809" y="42755"/>
                </a:lnTo>
                <a:lnTo>
                  <a:pt x="2384298" y="70103"/>
                </a:lnTo>
                <a:lnTo>
                  <a:pt x="2384298" y="351281"/>
                </a:lnTo>
                <a:lnTo>
                  <a:pt x="2363819" y="401288"/>
                </a:lnTo>
                <a:lnTo>
                  <a:pt x="2314194" y="422147"/>
                </a:lnTo>
                <a:lnTo>
                  <a:pt x="70104" y="422147"/>
                </a:lnTo>
                <a:lnTo>
                  <a:pt x="42755" y="416540"/>
                </a:lnTo>
                <a:lnTo>
                  <a:pt x="20478" y="401288"/>
                </a:lnTo>
                <a:lnTo>
                  <a:pt x="5488" y="378749"/>
                </a:lnTo>
                <a:lnTo>
                  <a:pt x="0" y="351281"/>
                </a:lnTo>
                <a:lnTo>
                  <a:pt x="0" y="70103"/>
                </a:lnTo>
                <a:close/>
              </a:path>
            </a:pathLst>
          </a:custGeom>
          <a:ln w="9524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37432" y="6469379"/>
            <a:ext cx="2384425" cy="422275"/>
          </a:xfrm>
          <a:custGeom>
            <a:avLst/>
            <a:gdLst/>
            <a:ahLst/>
            <a:cxnLst/>
            <a:rect l="l" t="t" r="r" b="b"/>
            <a:pathLst>
              <a:path w="2384425" h="422275">
                <a:moveTo>
                  <a:pt x="2384298" y="351281"/>
                </a:moveTo>
                <a:lnTo>
                  <a:pt x="2384298" y="70103"/>
                </a:lnTo>
                <a:lnTo>
                  <a:pt x="2378809" y="42755"/>
                </a:lnTo>
                <a:lnTo>
                  <a:pt x="2363819" y="20478"/>
                </a:lnTo>
                <a:lnTo>
                  <a:pt x="2341542" y="5488"/>
                </a:lnTo>
                <a:lnTo>
                  <a:pt x="2314194" y="0"/>
                </a:lnTo>
                <a:lnTo>
                  <a:pt x="70104" y="0"/>
                </a:lnTo>
                <a:lnTo>
                  <a:pt x="42755" y="5488"/>
                </a:lnTo>
                <a:lnTo>
                  <a:pt x="20478" y="20478"/>
                </a:lnTo>
                <a:lnTo>
                  <a:pt x="5488" y="42755"/>
                </a:lnTo>
                <a:lnTo>
                  <a:pt x="0" y="70103"/>
                </a:lnTo>
                <a:lnTo>
                  <a:pt x="0" y="351281"/>
                </a:lnTo>
                <a:lnTo>
                  <a:pt x="5488" y="378749"/>
                </a:lnTo>
                <a:lnTo>
                  <a:pt x="20478" y="401288"/>
                </a:lnTo>
                <a:lnTo>
                  <a:pt x="42755" y="416540"/>
                </a:lnTo>
                <a:lnTo>
                  <a:pt x="70104" y="422147"/>
                </a:lnTo>
                <a:lnTo>
                  <a:pt x="2314194" y="422147"/>
                </a:lnTo>
                <a:lnTo>
                  <a:pt x="2341542" y="416540"/>
                </a:lnTo>
                <a:lnTo>
                  <a:pt x="2363819" y="401288"/>
                </a:lnTo>
                <a:lnTo>
                  <a:pt x="2378809" y="378749"/>
                </a:lnTo>
                <a:lnTo>
                  <a:pt x="2384298" y="35128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37432" y="6469379"/>
            <a:ext cx="2384425" cy="422275"/>
          </a:xfrm>
          <a:custGeom>
            <a:avLst/>
            <a:gdLst/>
            <a:ahLst/>
            <a:cxnLst/>
            <a:rect l="l" t="t" r="r" b="b"/>
            <a:pathLst>
              <a:path w="2384425" h="422275">
                <a:moveTo>
                  <a:pt x="0" y="70103"/>
                </a:moveTo>
                <a:lnTo>
                  <a:pt x="20478" y="20478"/>
                </a:lnTo>
                <a:lnTo>
                  <a:pt x="70104" y="0"/>
                </a:lnTo>
                <a:lnTo>
                  <a:pt x="2314194" y="0"/>
                </a:lnTo>
                <a:lnTo>
                  <a:pt x="2341542" y="5488"/>
                </a:lnTo>
                <a:lnTo>
                  <a:pt x="2363819" y="20478"/>
                </a:lnTo>
                <a:lnTo>
                  <a:pt x="2378809" y="42755"/>
                </a:lnTo>
                <a:lnTo>
                  <a:pt x="2384298" y="70103"/>
                </a:lnTo>
                <a:lnTo>
                  <a:pt x="2384298" y="351281"/>
                </a:lnTo>
                <a:lnTo>
                  <a:pt x="2363819" y="401288"/>
                </a:lnTo>
                <a:lnTo>
                  <a:pt x="2314194" y="422147"/>
                </a:lnTo>
                <a:lnTo>
                  <a:pt x="70104" y="422147"/>
                </a:lnTo>
                <a:lnTo>
                  <a:pt x="42755" y="416540"/>
                </a:lnTo>
                <a:lnTo>
                  <a:pt x="20478" y="401288"/>
                </a:lnTo>
                <a:lnTo>
                  <a:pt x="5488" y="378749"/>
                </a:lnTo>
                <a:lnTo>
                  <a:pt x="0" y="351281"/>
                </a:lnTo>
                <a:lnTo>
                  <a:pt x="0" y="70103"/>
                </a:lnTo>
                <a:close/>
              </a:path>
            </a:pathLst>
          </a:custGeom>
          <a:ln w="9524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20433" y="6469379"/>
            <a:ext cx="2384425" cy="422275"/>
          </a:xfrm>
          <a:custGeom>
            <a:avLst/>
            <a:gdLst/>
            <a:ahLst/>
            <a:cxnLst/>
            <a:rect l="l" t="t" r="r" b="b"/>
            <a:pathLst>
              <a:path w="2384425" h="422275">
                <a:moveTo>
                  <a:pt x="2384298" y="351281"/>
                </a:moveTo>
                <a:lnTo>
                  <a:pt x="2384298" y="70103"/>
                </a:lnTo>
                <a:lnTo>
                  <a:pt x="2378809" y="42755"/>
                </a:lnTo>
                <a:lnTo>
                  <a:pt x="2363819" y="20478"/>
                </a:lnTo>
                <a:lnTo>
                  <a:pt x="2341542" y="5488"/>
                </a:lnTo>
                <a:lnTo>
                  <a:pt x="2314194" y="0"/>
                </a:lnTo>
                <a:lnTo>
                  <a:pt x="70104" y="0"/>
                </a:lnTo>
                <a:lnTo>
                  <a:pt x="42755" y="5488"/>
                </a:lnTo>
                <a:lnTo>
                  <a:pt x="20478" y="20478"/>
                </a:lnTo>
                <a:lnTo>
                  <a:pt x="5488" y="42755"/>
                </a:lnTo>
                <a:lnTo>
                  <a:pt x="0" y="70103"/>
                </a:lnTo>
                <a:lnTo>
                  <a:pt x="0" y="351281"/>
                </a:lnTo>
                <a:lnTo>
                  <a:pt x="5488" y="378749"/>
                </a:lnTo>
                <a:lnTo>
                  <a:pt x="20478" y="401288"/>
                </a:lnTo>
                <a:lnTo>
                  <a:pt x="42755" y="416540"/>
                </a:lnTo>
                <a:lnTo>
                  <a:pt x="70104" y="422147"/>
                </a:lnTo>
                <a:lnTo>
                  <a:pt x="2314194" y="422147"/>
                </a:lnTo>
                <a:lnTo>
                  <a:pt x="2341542" y="416540"/>
                </a:lnTo>
                <a:lnTo>
                  <a:pt x="2363819" y="401288"/>
                </a:lnTo>
                <a:lnTo>
                  <a:pt x="2378809" y="378749"/>
                </a:lnTo>
                <a:lnTo>
                  <a:pt x="2384298" y="35128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20433" y="6469379"/>
            <a:ext cx="2384425" cy="422275"/>
          </a:xfrm>
          <a:custGeom>
            <a:avLst/>
            <a:gdLst/>
            <a:ahLst/>
            <a:cxnLst/>
            <a:rect l="l" t="t" r="r" b="b"/>
            <a:pathLst>
              <a:path w="2384425" h="422275">
                <a:moveTo>
                  <a:pt x="0" y="70103"/>
                </a:moveTo>
                <a:lnTo>
                  <a:pt x="20478" y="20478"/>
                </a:lnTo>
                <a:lnTo>
                  <a:pt x="70104" y="0"/>
                </a:lnTo>
                <a:lnTo>
                  <a:pt x="2314194" y="0"/>
                </a:lnTo>
                <a:lnTo>
                  <a:pt x="2341542" y="5488"/>
                </a:lnTo>
                <a:lnTo>
                  <a:pt x="2363819" y="20478"/>
                </a:lnTo>
                <a:lnTo>
                  <a:pt x="2378809" y="42755"/>
                </a:lnTo>
                <a:lnTo>
                  <a:pt x="2384298" y="70103"/>
                </a:lnTo>
                <a:lnTo>
                  <a:pt x="2384298" y="351281"/>
                </a:lnTo>
                <a:lnTo>
                  <a:pt x="2363819" y="401288"/>
                </a:lnTo>
                <a:lnTo>
                  <a:pt x="2314194" y="422147"/>
                </a:lnTo>
                <a:lnTo>
                  <a:pt x="70104" y="422147"/>
                </a:lnTo>
                <a:lnTo>
                  <a:pt x="42755" y="416540"/>
                </a:lnTo>
                <a:lnTo>
                  <a:pt x="20478" y="401288"/>
                </a:lnTo>
                <a:lnTo>
                  <a:pt x="5488" y="378749"/>
                </a:lnTo>
                <a:lnTo>
                  <a:pt x="0" y="351281"/>
                </a:lnTo>
                <a:lnTo>
                  <a:pt x="0" y="70103"/>
                </a:lnTo>
                <a:close/>
              </a:path>
            </a:pathLst>
          </a:custGeom>
          <a:ln w="9524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20433" y="6469379"/>
            <a:ext cx="2384425" cy="422275"/>
          </a:xfrm>
          <a:custGeom>
            <a:avLst/>
            <a:gdLst/>
            <a:ahLst/>
            <a:cxnLst/>
            <a:rect l="l" t="t" r="r" b="b"/>
            <a:pathLst>
              <a:path w="2384425" h="422275">
                <a:moveTo>
                  <a:pt x="2384298" y="351281"/>
                </a:moveTo>
                <a:lnTo>
                  <a:pt x="2384298" y="70103"/>
                </a:lnTo>
                <a:lnTo>
                  <a:pt x="2378809" y="42755"/>
                </a:lnTo>
                <a:lnTo>
                  <a:pt x="2363819" y="20478"/>
                </a:lnTo>
                <a:lnTo>
                  <a:pt x="2341542" y="5488"/>
                </a:lnTo>
                <a:lnTo>
                  <a:pt x="2314194" y="0"/>
                </a:lnTo>
                <a:lnTo>
                  <a:pt x="70104" y="0"/>
                </a:lnTo>
                <a:lnTo>
                  <a:pt x="42755" y="5488"/>
                </a:lnTo>
                <a:lnTo>
                  <a:pt x="20478" y="20478"/>
                </a:lnTo>
                <a:lnTo>
                  <a:pt x="5488" y="42755"/>
                </a:lnTo>
                <a:lnTo>
                  <a:pt x="0" y="70103"/>
                </a:lnTo>
                <a:lnTo>
                  <a:pt x="0" y="351281"/>
                </a:lnTo>
                <a:lnTo>
                  <a:pt x="5488" y="378749"/>
                </a:lnTo>
                <a:lnTo>
                  <a:pt x="20478" y="401288"/>
                </a:lnTo>
                <a:lnTo>
                  <a:pt x="42755" y="416540"/>
                </a:lnTo>
                <a:lnTo>
                  <a:pt x="70104" y="422147"/>
                </a:lnTo>
                <a:lnTo>
                  <a:pt x="2314194" y="422147"/>
                </a:lnTo>
                <a:lnTo>
                  <a:pt x="2341542" y="416540"/>
                </a:lnTo>
                <a:lnTo>
                  <a:pt x="2363819" y="401288"/>
                </a:lnTo>
                <a:lnTo>
                  <a:pt x="2378809" y="378749"/>
                </a:lnTo>
                <a:lnTo>
                  <a:pt x="2384298" y="35128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20433" y="6469379"/>
            <a:ext cx="2384425" cy="422275"/>
          </a:xfrm>
          <a:custGeom>
            <a:avLst/>
            <a:gdLst/>
            <a:ahLst/>
            <a:cxnLst/>
            <a:rect l="l" t="t" r="r" b="b"/>
            <a:pathLst>
              <a:path w="2384425" h="422275">
                <a:moveTo>
                  <a:pt x="0" y="70103"/>
                </a:moveTo>
                <a:lnTo>
                  <a:pt x="20478" y="20478"/>
                </a:lnTo>
                <a:lnTo>
                  <a:pt x="70104" y="0"/>
                </a:lnTo>
                <a:lnTo>
                  <a:pt x="2314194" y="0"/>
                </a:lnTo>
                <a:lnTo>
                  <a:pt x="2341542" y="5488"/>
                </a:lnTo>
                <a:lnTo>
                  <a:pt x="2363819" y="20478"/>
                </a:lnTo>
                <a:lnTo>
                  <a:pt x="2378809" y="42755"/>
                </a:lnTo>
                <a:lnTo>
                  <a:pt x="2384298" y="70103"/>
                </a:lnTo>
                <a:lnTo>
                  <a:pt x="2384298" y="351281"/>
                </a:lnTo>
                <a:lnTo>
                  <a:pt x="2363819" y="401288"/>
                </a:lnTo>
                <a:lnTo>
                  <a:pt x="2314194" y="422147"/>
                </a:lnTo>
                <a:lnTo>
                  <a:pt x="70104" y="422147"/>
                </a:lnTo>
                <a:lnTo>
                  <a:pt x="42755" y="416540"/>
                </a:lnTo>
                <a:lnTo>
                  <a:pt x="20478" y="401288"/>
                </a:lnTo>
                <a:lnTo>
                  <a:pt x="5488" y="378749"/>
                </a:lnTo>
                <a:lnTo>
                  <a:pt x="0" y="351281"/>
                </a:lnTo>
                <a:lnTo>
                  <a:pt x="0" y="70103"/>
                </a:lnTo>
                <a:close/>
              </a:path>
            </a:pathLst>
          </a:custGeom>
          <a:ln w="9524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281938" y="5671820"/>
            <a:ext cx="8202295" cy="159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9840" marR="1674495" indent="-2159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35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individual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projects, each with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quarterly </a:t>
            </a:r>
            <a:r>
              <a:rPr sz="2000" spc="-15" dirty="0">
                <a:solidFill>
                  <a:srgbClr val="3F3F3F"/>
                </a:solidFill>
                <a:latin typeface="Calibri"/>
                <a:cs typeface="Calibri"/>
              </a:rPr>
              <a:t>progress 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measures, annual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milestones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&amp; go/no‐go</a:t>
            </a:r>
            <a:r>
              <a:rPr sz="200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decisions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  <a:tabLst>
                <a:tab pos="2974975" algn="l"/>
                <a:tab pos="587057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Permanent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Magnets	</a:t>
            </a:r>
            <a:r>
              <a:rPr sz="3000" spc="-15" baseline="1388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3000" spc="15" baseline="138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2" baseline="1388" dirty="0">
                <a:solidFill>
                  <a:srgbClr val="FFFFFF"/>
                </a:solidFill>
                <a:latin typeface="Calibri"/>
                <a:cs typeface="Calibri"/>
              </a:rPr>
              <a:t>Storage	</a:t>
            </a:r>
            <a:r>
              <a:rPr sz="3000" spc="-7" baseline="1388" dirty="0">
                <a:solidFill>
                  <a:srgbClr val="FFFFFF"/>
                </a:solidFill>
                <a:latin typeface="Calibri"/>
                <a:cs typeface="Calibri"/>
              </a:rPr>
              <a:t>Electronics</a:t>
            </a:r>
            <a:endParaRPr sz="3000" baseline="1388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714"/>
              </a:spcBef>
            </a:pPr>
            <a:r>
              <a:rPr sz="1400" b="1" spc="-5" dirty="0">
                <a:solidFill>
                  <a:srgbClr val="3F3F3F"/>
                </a:solidFill>
                <a:latin typeface="Calibri"/>
                <a:cs typeface="Calibri"/>
              </a:rPr>
              <a:t>Project ends on June 30,</a:t>
            </a:r>
            <a:r>
              <a:rPr sz="1400" b="1" spc="-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3F3F3F"/>
                </a:solidFill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596900" y="780542"/>
            <a:ext cx="886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1265" algn="l"/>
              </a:tabLst>
            </a:pPr>
            <a:r>
              <a:rPr spc="-15" dirty="0"/>
              <a:t>Management</a:t>
            </a:r>
            <a:r>
              <a:rPr spc="-204" dirty="0"/>
              <a:t> </a:t>
            </a:r>
            <a:r>
              <a:rPr spc="-15" dirty="0"/>
              <a:t>Approach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238" y="6512814"/>
            <a:ext cx="3172087" cy="764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8851265" algn="l"/>
              </a:tabLst>
            </a:pPr>
            <a:r>
              <a:rPr spc="-15" dirty="0"/>
              <a:t>Management</a:t>
            </a:r>
            <a:r>
              <a:rPr spc="-204" dirty="0"/>
              <a:t> </a:t>
            </a:r>
            <a:r>
              <a:rPr spc="-15" dirty="0"/>
              <a:t>Approach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1858" y="1395793"/>
            <a:ext cx="8535670" cy="52822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Project</a:t>
            </a:r>
            <a:r>
              <a:rPr sz="2000" b="1" spc="-1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Management</a:t>
            </a:r>
            <a:endParaRPr sz="2000" dirty="0">
              <a:latin typeface="Calibri"/>
              <a:cs typeface="Calibri"/>
            </a:endParaRPr>
          </a:p>
          <a:p>
            <a:pPr marL="691516" marR="73660" indent="-28575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sz="1800" b="1" spc="-10" dirty="0">
                <a:solidFill>
                  <a:srgbClr val="3F3F3F"/>
                </a:solidFill>
                <a:latin typeface="Calibri"/>
                <a:cs typeface="Calibri"/>
              </a:rPr>
              <a:t>Roadmaps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‐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Where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do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we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start, where are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we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going, how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do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we relate to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other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CMI 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efforts?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Where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are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key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decision</a:t>
            </a:r>
            <a:r>
              <a:rPr sz="1800" spc="1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points?</a:t>
            </a:r>
            <a:endParaRPr sz="18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b="1" spc="-20" dirty="0">
                <a:solidFill>
                  <a:srgbClr val="3F3F3F"/>
                </a:solidFill>
                <a:latin typeface="Calibri"/>
                <a:cs typeface="Calibri"/>
              </a:rPr>
              <a:t>Techno‐Economic </a:t>
            </a:r>
            <a:r>
              <a:rPr sz="1800" b="1" spc="-10" dirty="0">
                <a:solidFill>
                  <a:srgbClr val="3F3F3F"/>
                </a:solidFill>
                <a:latin typeface="Calibri"/>
                <a:cs typeface="Calibri"/>
              </a:rPr>
              <a:t>Analyses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‐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Required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all </a:t>
            </a:r>
            <a:r>
              <a:rPr sz="1800" spc="-35" dirty="0">
                <a:solidFill>
                  <a:srgbClr val="3F3F3F"/>
                </a:solidFill>
                <a:latin typeface="Calibri"/>
                <a:cs typeface="Calibri"/>
              </a:rPr>
              <a:t>Tasks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Projects after they reach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TRL</a:t>
            </a:r>
            <a:r>
              <a:rPr lang="en-US" sz="18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4</a:t>
            </a:r>
            <a:endParaRPr sz="1800" dirty="0">
              <a:latin typeface="Calibri"/>
              <a:cs typeface="Calibri"/>
            </a:endParaRPr>
          </a:p>
          <a:p>
            <a:pPr marL="692151" marR="12573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Annual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Project </a:t>
            </a:r>
            <a:r>
              <a:rPr sz="1800" b="1" spc="-15" dirty="0">
                <a:solidFill>
                  <a:srgbClr val="3F3F3F"/>
                </a:solidFill>
                <a:latin typeface="Calibri"/>
                <a:cs typeface="Calibri"/>
              </a:rPr>
              <a:t>Evaluations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‐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Two‐thirds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of our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projects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have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been changed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in some  </a:t>
            </a:r>
            <a:r>
              <a:rPr sz="1800" spc="-50" dirty="0">
                <a:solidFill>
                  <a:srgbClr val="3F3F3F"/>
                </a:solidFill>
                <a:latin typeface="Calibri"/>
                <a:cs typeface="Calibri"/>
              </a:rPr>
              <a:t>way,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over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CMI</a:t>
            </a:r>
            <a:r>
              <a:rPr sz="180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duration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" panose="020B0604020202020204" pitchFamily="34" charset="0"/>
              <a:buChar char="•"/>
            </a:pP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Education </a:t>
            </a: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and </a:t>
            </a:r>
            <a:r>
              <a:rPr sz="2000" b="1" spc="-20" dirty="0">
                <a:solidFill>
                  <a:srgbClr val="04607A"/>
                </a:solidFill>
                <a:latin typeface="Calibri"/>
                <a:cs typeface="Calibri"/>
              </a:rPr>
              <a:t>Workforce</a:t>
            </a:r>
            <a:r>
              <a:rPr sz="2000" b="1" spc="-10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Development</a:t>
            </a:r>
            <a:endParaRPr sz="2000" dirty="0">
              <a:latin typeface="Calibri"/>
              <a:cs typeface="Calibri"/>
            </a:endParaRPr>
          </a:p>
          <a:p>
            <a:pPr marL="691516" marR="2714625" indent="-285750">
              <a:lnSpc>
                <a:spcPct val="100000"/>
              </a:lnSpc>
              <a:spcBef>
                <a:spcPts val="445"/>
              </a:spcBef>
              <a:buFont typeface="Arial" panose="020B0604020202020204" pitchFamily="34" charset="0"/>
              <a:buChar char="•"/>
            </a:pP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CMI </a:t>
            </a:r>
            <a:r>
              <a:rPr sz="1800" b="1" spc="-10" dirty="0">
                <a:solidFill>
                  <a:srgbClr val="3F3F3F"/>
                </a:solidFill>
                <a:latin typeface="Calibri"/>
                <a:cs typeface="Calibri"/>
              </a:rPr>
              <a:t>Leadership Academy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‐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18 month experience  designed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develop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leadership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management skills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 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group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of emerging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leaders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within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CMI</a:t>
            </a:r>
            <a:r>
              <a:rPr sz="1800" spc="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community</a:t>
            </a:r>
            <a:endParaRPr sz="1800" dirty="0">
              <a:latin typeface="Calibri"/>
              <a:cs typeface="Calibri"/>
            </a:endParaRPr>
          </a:p>
          <a:p>
            <a:pPr marL="691516" marR="297497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CMI </a:t>
            </a:r>
            <a:r>
              <a:rPr sz="1800" b="1" spc="-10" dirty="0">
                <a:solidFill>
                  <a:srgbClr val="3F3F3F"/>
                </a:solidFill>
                <a:latin typeface="Calibri"/>
                <a:cs typeface="Calibri"/>
              </a:rPr>
              <a:t>Winter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Meeting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‐ Annual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postdoctoral/graduate 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student professional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meeting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at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Colorado School of 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Mines</a:t>
            </a:r>
            <a:endParaRPr sz="1800" dirty="0">
              <a:latin typeface="Calibri"/>
              <a:cs typeface="Calibri"/>
            </a:endParaRPr>
          </a:p>
          <a:p>
            <a:pPr marL="692151" marR="2694305" indent="-28575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sz="1800" b="1" spc="-10" dirty="0">
                <a:solidFill>
                  <a:srgbClr val="3F3F3F"/>
                </a:solidFill>
                <a:latin typeface="Calibri"/>
                <a:cs typeface="Calibri"/>
              </a:rPr>
              <a:t>Educational Outreach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‐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Webinars,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professional societies 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(e.g.,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SWE), undergraduates,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high‐school</a:t>
            </a:r>
            <a:r>
              <a:rPr sz="180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students</a:t>
            </a:r>
            <a:endParaRPr sz="1800" dirty="0">
              <a:latin typeface="Calibri"/>
              <a:cs typeface="Calibri"/>
            </a:endParaRPr>
          </a:p>
          <a:p>
            <a:pPr marL="692151" marR="329247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b="1" spc="-10" dirty="0">
                <a:solidFill>
                  <a:srgbClr val="3F3F3F"/>
                </a:solidFill>
                <a:latin typeface="Calibri"/>
                <a:cs typeface="Calibri"/>
              </a:rPr>
              <a:t>Education </a:t>
            </a:r>
            <a:r>
              <a:rPr sz="1800" b="1" spc="-20" dirty="0">
                <a:solidFill>
                  <a:srgbClr val="3F3F3F"/>
                </a:solidFill>
                <a:latin typeface="Calibri"/>
                <a:cs typeface="Calibri"/>
              </a:rPr>
              <a:t>Toolkits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‐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Resources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K‐12,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teachers,  university students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18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instructors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3897" y="3276600"/>
            <a:ext cx="2653283" cy="1492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2373" y="3275076"/>
            <a:ext cx="2656840" cy="1496060"/>
          </a:xfrm>
          <a:custGeom>
            <a:avLst/>
            <a:gdLst/>
            <a:ahLst/>
            <a:cxnLst/>
            <a:rect l="l" t="t" r="r" b="b"/>
            <a:pathLst>
              <a:path w="2656840" h="1496060">
                <a:moveTo>
                  <a:pt x="0" y="1495806"/>
                </a:moveTo>
                <a:lnTo>
                  <a:pt x="0" y="0"/>
                </a:lnTo>
                <a:lnTo>
                  <a:pt x="2656331" y="0"/>
                </a:lnTo>
                <a:lnTo>
                  <a:pt x="2656331" y="1495806"/>
                </a:lnTo>
                <a:lnTo>
                  <a:pt x="0" y="149580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2404" y="4953000"/>
            <a:ext cx="2404110" cy="1602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7831" y="4948428"/>
            <a:ext cx="2413635" cy="1611630"/>
          </a:xfrm>
          <a:custGeom>
            <a:avLst/>
            <a:gdLst/>
            <a:ahLst/>
            <a:cxnLst/>
            <a:rect l="l" t="t" r="r" b="b"/>
            <a:pathLst>
              <a:path w="2413634" h="1611629">
                <a:moveTo>
                  <a:pt x="0" y="1611630"/>
                </a:moveTo>
                <a:lnTo>
                  <a:pt x="0" y="0"/>
                </a:lnTo>
                <a:lnTo>
                  <a:pt x="2413254" y="0"/>
                </a:lnTo>
                <a:lnTo>
                  <a:pt x="2413254" y="1611630"/>
                </a:lnTo>
                <a:lnTo>
                  <a:pt x="0" y="161163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6500" y="5828538"/>
            <a:ext cx="1266444" cy="1200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1928" y="5823203"/>
            <a:ext cx="1275715" cy="1210945"/>
          </a:xfrm>
          <a:custGeom>
            <a:avLst/>
            <a:gdLst/>
            <a:ahLst/>
            <a:cxnLst/>
            <a:rect l="l" t="t" r="r" b="b"/>
            <a:pathLst>
              <a:path w="1275715" h="1210945">
                <a:moveTo>
                  <a:pt x="0" y="1210818"/>
                </a:moveTo>
                <a:lnTo>
                  <a:pt x="0" y="0"/>
                </a:lnTo>
                <a:lnTo>
                  <a:pt x="1275587" y="0"/>
                </a:lnTo>
                <a:lnTo>
                  <a:pt x="1275587" y="1210818"/>
                </a:lnTo>
                <a:lnTo>
                  <a:pt x="0" y="12108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95400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736" y="5238750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4736" y="5238750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8" y="0"/>
                </a:lnTo>
                <a:lnTo>
                  <a:pt x="1280160" y="228599"/>
                </a:lnTo>
                <a:lnTo>
                  <a:pt x="1024128" y="457199"/>
                </a:lnTo>
                <a:lnTo>
                  <a:pt x="0" y="457200"/>
                </a:lnTo>
                <a:lnTo>
                  <a:pt x="256032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2260" y="5330444"/>
            <a:ext cx="723265" cy="2571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249554">
              <a:lnSpc>
                <a:spcPts val="860"/>
              </a:lnSpc>
              <a:spcBef>
                <a:spcPts val="210"/>
              </a:spcBef>
            </a:pPr>
            <a:r>
              <a:rPr sz="800" b="1" spc="-5" dirty="0">
                <a:latin typeface="Arial"/>
                <a:cs typeface="Arial"/>
              </a:rPr>
              <a:t>Part  </a:t>
            </a:r>
            <a:r>
              <a:rPr sz="800" b="1" spc="-10" dirty="0">
                <a:latin typeface="Arial"/>
                <a:cs typeface="Arial"/>
              </a:rPr>
              <a:t>Manufacturing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923" y="5753861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923" y="5753861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8" y="0"/>
                </a:lnTo>
                <a:lnTo>
                  <a:pt x="1280160" y="228599"/>
                </a:lnTo>
                <a:lnTo>
                  <a:pt x="1024128" y="457199"/>
                </a:lnTo>
                <a:lnTo>
                  <a:pt x="0" y="457200"/>
                </a:lnTo>
                <a:lnTo>
                  <a:pt x="256032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8641" y="5845555"/>
            <a:ext cx="729615" cy="2571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6510" marR="5080" indent="-3810">
              <a:lnSpc>
                <a:spcPts val="860"/>
              </a:lnSpc>
              <a:spcBef>
                <a:spcPts val="210"/>
              </a:spcBef>
            </a:pPr>
            <a:r>
              <a:rPr sz="800" b="1" spc="-10" dirty="0">
                <a:latin typeface="Arial"/>
                <a:cs typeface="Arial"/>
              </a:rPr>
              <a:t>Sub-</a:t>
            </a:r>
            <a:r>
              <a:rPr sz="800" b="1" spc="-2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ss</a:t>
            </a:r>
            <a:r>
              <a:rPr sz="800" b="1" spc="-5" dirty="0">
                <a:latin typeface="Arial"/>
                <a:cs typeface="Arial"/>
              </a:rPr>
              <a:t>em</a:t>
            </a:r>
            <a:r>
              <a:rPr sz="800" b="1" spc="-10" dirty="0">
                <a:latin typeface="Arial"/>
                <a:cs typeface="Arial"/>
              </a:rPr>
              <a:t>b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y  </a:t>
            </a:r>
            <a:r>
              <a:rPr sz="800" b="1" spc="-10" dirty="0">
                <a:latin typeface="Arial"/>
                <a:cs typeface="Arial"/>
              </a:rPr>
              <a:t>Manufacturing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5591" y="6267450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591" y="6267450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8" y="0"/>
                </a:lnTo>
                <a:lnTo>
                  <a:pt x="1280160" y="228599"/>
                </a:lnTo>
                <a:lnTo>
                  <a:pt x="1024128" y="457199"/>
                </a:lnTo>
                <a:lnTo>
                  <a:pt x="0" y="457200"/>
                </a:lnTo>
                <a:lnTo>
                  <a:pt x="256032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9227" y="6358382"/>
            <a:ext cx="548640" cy="2571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81280">
              <a:lnSpc>
                <a:spcPts val="860"/>
              </a:lnSpc>
              <a:spcBef>
                <a:spcPts val="210"/>
              </a:spcBef>
            </a:pPr>
            <a:r>
              <a:rPr sz="800" b="1" spc="-5" dirty="0">
                <a:latin typeface="Arial"/>
                <a:cs typeface="Arial"/>
              </a:rPr>
              <a:t>System  </a:t>
            </a:r>
            <a:r>
              <a:rPr sz="800" b="1" spc="-10" dirty="0">
                <a:latin typeface="Arial"/>
                <a:cs typeface="Arial"/>
              </a:rPr>
              <a:t>Integration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019" y="1717548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019" y="1717548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8" y="0"/>
                </a:lnTo>
                <a:lnTo>
                  <a:pt x="1280160" y="228599"/>
                </a:lnTo>
                <a:lnTo>
                  <a:pt x="1024128" y="457199"/>
                </a:lnTo>
                <a:lnTo>
                  <a:pt x="0" y="457200"/>
                </a:lnTo>
                <a:lnTo>
                  <a:pt x="256032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3117" y="1808480"/>
            <a:ext cx="711200" cy="2571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28270">
              <a:lnSpc>
                <a:spcPts val="860"/>
              </a:lnSpc>
              <a:spcBef>
                <a:spcPts val="210"/>
              </a:spcBef>
            </a:pPr>
            <a:r>
              <a:rPr sz="800" b="1" spc="-10" dirty="0">
                <a:latin typeface="Arial"/>
                <a:cs typeface="Arial"/>
              </a:rPr>
              <a:t>Mining </a:t>
            </a:r>
            <a:r>
              <a:rPr sz="800" b="1" spc="-5" dirty="0">
                <a:latin typeface="Arial"/>
                <a:cs typeface="Arial"/>
              </a:rPr>
              <a:t>&amp;  </a:t>
            </a:r>
            <a:r>
              <a:rPr sz="800" b="1" spc="-10" dirty="0">
                <a:latin typeface="Arial"/>
                <a:cs typeface="Arial"/>
              </a:rPr>
              <a:t>Concentration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67889" y="1694688"/>
            <a:ext cx="245363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942338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25400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0844" y="1741932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788"/>
                </a:lnTo>
              </a:path>
            </a:pathLst>
          </a:custGeom>
          <a:ln w="25400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400" y="2727960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400" y="2727960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8" y="0"/>
                </a:lnTo>
                <a:lnTo>
                  <a:pt x="1280160" y="228599"/>
                </a:lnTo>
                <a:lnTo>
                  <a:pt x="1024128" y="457199"/>
                </a:lnTo>
                <a:lnTo>
                  <a:pt x="0" y="457200"/>
                </a:lnTo>
                <a:lnTo>
                  <a:pt x="256032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7796" y="2874518"/>
            <a:ext cx="54927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latin typeface="Arial"/>
                <a:cs typeface="Arial"/>
              </a:rPr>
              <a:t>Separation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13560" y="2961894"/>
            <a:ext cx="16764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25400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200" y="2953511"/>
            <a:ext cx="0" cy="413384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0"/>
                </a:moveTo>
                <a:lnTo>
                  <a:pt x="0" y="413004"/>
                </a:lnTo>
              </a:path>
            </a:pathLst>
          </a:custGeom>
          <a:ln w="25400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1200" y="3328415"/>
            <a:ext cx="452120" cy="76200"/>
          </a:xfrm>
          <a:custGeom>
            <a:avLst/>
            <a:gdLst/>
            <a:ahLst/>
            <a:cxnLst/>
            <a:rect l="l" t="t" r="r" b="b"/>
            <a:pathLst>
              <a:path w="452119" h="76200">
                <a:moveTo>
                  <a:pt x="387857" y="51054"/>
                </a:moveTo>
                <a:lnTo>
                  <a:pt x="387857" y="25146"/>
                </a:lnTo>
                <a:lnTo>
                  <a:pt x="0" y="25146"/>
                </a:lnTo>
                <a:lnTo>
                  <a:pt x="0" y="51054"/>
                </a:lnTo>
                <a:lnTo>
                  <a:pt x="387857" y="51054"/>
                </a:lnTo>
                <a:close/>
              </a:path>
              <a:path w="452119" h="76200">
                <a:moveTo>
                  <a:pt x="451866" y="38100"/>
                </a:moveTo>
                <a:lnTo>
                  <a:pt x="375666" y="0"/>
                </a:lnTo>
                <a:lnTo>
                  <a:pt x="375666" y="25146"/>
                </a:lnTo>
                <a:lnTo>
                  <a:pt x="387857" y="25146"/>
                </a:lnTo>
                <a:lnTo>
                  <a:pt x="387857" y="70104"/>
                </a:lnTo>
                <a:lnTo>
                  <a:pt x="451866" y="38100"/>
                </a:lnTo>
                <a:close/>
              </a:path>
              <a:path w="452119" h="76200">
                <a:moveTo>
                  <a:pt x="387857" y="70104"/>
                </a:moveTo>
                <a:lnTo>
                  <a:pt x="387857" y="51054"/>
                </a:lnTo>
                <a:lnTo>
                  <a:pt x="375666" y="51054"/>
                </a:lnTo>
                <a:lnTo>
                  <a:pt x="375666" y="76200"/>
                </a:lnTo>
                <a:lnTo>
                  <a:pt x="387857" y="70104"/>
                </a:lnTo>
                <a:close/>
              </a:path>
            </a:pathLst>
          </a:custGeom>
          <a:solidFill>
            <a:srgbClr val="BD4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591" y="2225039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591" y="2225039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8" y="0"/>
                </a:lnTo>
                <a:lnTo>
                  <a:pt x="1280160" y="228599"/>
                </a:lnTo>
                <a:lnTo>
                  <a:pt x="1024128" y="457199"/>
                </a:lnTo>
                <a:lnTo>
                  <a:pt x="0" y="457200"/>
                </a:lnTo>
                <a:lnTo>
                  <a:pt x="256032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32941" y="2370836"/>
            <a:ext cx="521334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latin typeface="Arial"/>
                <a:cs typeface="Arial"/>
              </a:rPr>
              <a:t>Extraction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12798" y="2458973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144" y="0"/>
                </a:lnTo>
              </a:path>
            </a:pathLst>
          </a:custGeom>
          <a:ln w="25400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89226" y="3028950"/>
            <a:ext cx="246887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9226" y="2449829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7220"/>
                </a:lnTo>
              </a:path>
            </a:pathLst>
          </a:custGeom>
          <a:ln w="25400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body" idx="1"/>
          </p:nvPr>
        </p:nvSpPr>
        <p:spPr>
          <a:xfrm>
            <a:off x="2557526" y="1447800"/>
            <a:ext cx="5109463" cy="5293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pc="-10" dirty="0"/>
              <a:t>Improved</a:t>
            </a:r>
            <a:r>
              <a:rPr spc="-20" dirty="0"/>
              <a:t> </a:t>
            </a:r>
            <a:r>
              <a:rPr spc="-10" dirty="0"/>
              <a:t>Beneficiation</a:t>
            </a:r>
          </a:p>
          <a:p>
            <a:pPr marL="474980" marR="986155" indent="-292735">
              <a:lnSpc>
                <a:spcPts val="1839"/>
              </a:lnSpc>
              <a:spcBef>
                <a:spcPts val="165"/>
              </a:spcBef>
              <a:buFont typeface="Arial"/>
              <a:buChar char="•"/>
              <a:tabLst>
                <a:tab pos="474980" algn="l"/>
                <a:tab pos="475615" algn="l"/>
              </a:tabLst>
            </a:pPr>
            <a:r>
              <a:rPr b="0" dirty="0">
                <a:latin typeface="Calibri"/>
                <a:cs typeface="Calibri"/>
              </a:rPr>
              <a:t>RE </a:t>
            </a:r>
            <a:r>
              <a:rPr b="0" spc="-10" dirty="0">
                <a:latin typeface="Calibri"/>
                <a:cs typeface="Calibri"/>
              </a:rPr>
              <a:t>oxide recoveries </a:t>
            </a:r>
            <a:r>
              <a:rPr b="0" spc="-5" dirty="0">
                <a:latin typeface="Calibri"/>
                <a:cs typeface="Calibri"/>
              </a:rPr>
              <a:t>of </a:t>
            </a:r>
            <a:r>
              <a:rPr b="0" dirty="0">
                <a:latin typeface="Calibri"/>
                <a:cs typeface="Calibri"/>
              </a:rPr>
              <a:t>up </a:t>
            </a:r>
            <a:r>
              <a:rPr b="0" spc="-15" dirty="0">
                <a:latin typeface="Calibri"/>
                <a:cs typeface="Calibri"/>
              </a:rPr>
              <a:t>to </a:t>
            </a:r>
            <a:r>
              <a:rPr b="0" spc="-5" dirty="0">
                <a:latin typeface="Calibri"/>
                <a:cs typeface="Calibri"/>
              </a:rPr>
              <a:t>78%  achieved with </a:t>
            </a:r>
            <a:r>
              <a:rPr b="0" spc="-10" dirty="0">
                <a:latin typeface="Calibri"/>
                <a:cs typeface="Calibri"/>
              </a:rPr>
              <a:t>novel flotation</a:t>
            </a:r>
            <a:r>
              <a:rPr b="0" spc="5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collectors</a:t>
            </a:r>
          </a:p>
          <a:p>
            <a:pPr marL="474980" indent="-293370">
              <a:lnSpc>
                <a:spcPts val="1660"/>
              </a:lnSpc>
              <a:buFont typeface="Arial"/>
              <a:buChar char="•"/>
              <a:tabLst>
                <a:tab pos="474980" algn="l"/>
                <a:tab pos="475615" algn="l"/>
              </a:tabLst>
            </a:pPr>
            <a:r>
              <a:rPr b="0" spc="-5" dirty="0">
                <a:latin typeface="Calibri"/>
                <a:cs typeface="Calibri"/>
              </a:rPr>
              <a:t>Up </a:t>
            </a:r>
            <a:r>
              <a:rPr b="0" spc="-15" dirty="0">
                <a:latin typeface="Calibri"/>
                <a:cs typeface="Calibri"/>
              </a:rPr>
              <a:t>to </a:t>
            </a:r>
            <a:r>
              <a:rPr b="0" spc="-5" dirty="0">
                <a:latin typeface="Calibri"/>
                <a:cs typeface="Calibri"/>
              </a:rPr>
              <a:t>30% </a:t>
            </a:r>
            <a:r>
              <a:rPr b="0" spc="-10" dirty="0">
                <a:latin typeface="Calibri"/>
                <a:cs typeface="Calibri"/>
              </a:rPr>
              <a:t>more </a:t>
            </a:r>
            <a:r>
              <a:rPr b="0" spc="-5" dirty="0">
                <a:latin typeface="Calibri"/>
                <a:cs typeface="Calibri"/>
              </a:rPr>
              <a:t>REs </a:t>
            </a:r>
            <a:r>
              <a:rPr b="0" spc="-10" dirty="0">
                <a:latin typeface="Calibri"/>
                <a:cs typeface="Calibri"/>
              </a:rPr>
              <a:t>obtained</a:t>
            </a:r>
            <a:r>
              <a:rPr b="0" spc="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from</a:t>
            </a:r>
          </a:p>
          <a:p>
            <a:pPr marL="474980">
              <a:lnSpc>
                <a:spcPts val="2000"/>
              </a:lnSpc>
            </a:pPr>
            <a:r>
              <a:rPr b="0" spc="-5" dirty="0">
                <a:latin typeface="Calibri"/>
                <a:cs typeface="Calibri"/>
              </a:rPr>
              <a:t>bastnaesite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ore</a:t>
            </a:r>
            <a:endParaRPr lang="en-US" b="0" spc="-10" dirty="0"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r>
              <a:rPr spc="-10" dirty="0"/>
              <a:t>Efficient </a:t>
            </a:r>
            <a:r>
              <a:rPr dirty="0"/>
              <a:t>Leaching </a:t>
            </a:r>
            <a:r>
              <a:rPr spc="-10" dirty="0"/>
              <a:t>Eliminates Costly Crack Step  Increased Separation</a:t>
            </a:r>
            <a:r>
              <a:rPr spc="-30" dirty="0"/>
              <a:t> </a:t>
            </a:r>
            <a:r>
              <a:rPr spc="-15" dirty="0"/>
              <a:t>Factor</a:t>
            </a:r>
          </a:p>
          <a:p>
            <a:pPr marL="78105" marR="509905" indent="-635">
              <a:lnSpc>
                <a:spcPct val="100000"/>
              </a:lnSpc>
            </a:pPr>
            <a:r>
              <a:rPr dirty="0"/>
              <a:t>Sm, Nd </a:t>
            </a:r>
            <a:r>
              <a:rPr spc="-10" dirty="0"/>
              <a:t>Metal Conversion </a:t>
            </a:r>
            <a:r>
              <a:rPr dirty="0"/>
              <a:t>&amp; Ce </a:t>
            </a:r>
            <a:r>
              <a:rPr spc="-10" dirty="0"/>
              <a:t>Metal Reduction  </a:t>
            </a:r>
            <a:r>
              <a:rPr spc="-5" dirty="0"/>
              <a:t>New </a:t>
            </a:r>
            <a:r>
              <a:rPr dirty="0"/>
              <a:t>Class </a:t>
            </a:r>
            <a:r>
              <a:rPr spc="-5" dirty="0"/>
              <a:t>of Al‐Ce‐X</a:t>
            </a:r>
            <a:r>
              <a:rPr spc="-35" dirty="0"/>
              <a:t> </a:t>
            </a:r>
            <a:r>
              <a:rPr spc="-10" dirty="0"/>
              <a:t>Alloys</a:t>
            </a:r>
          </a:p>
          <a:p>
            <a:pPr marL="78105">
              <a:lnSpc>
                <a:spcPct val="100000"/>
              </a:lnSpc>
            </a:pPr>
            <a:r>
              <a:rPr dirty="0"/>
              <a:t>Acid </a:t>
            </a:r>
            <a:r>
              <a:rPr spc="-5" dirty="0"/>
              <a:t>Free</a:t>
            </a:r>
            <a:r>
              <a:rPr spc="-40" dirty="0"/>
              <a:t> </a:t>
            </a:r>
            <a:r>
              <a:rPr spc="-10" dirty="0"/>
              <a:t>Recycling</a:t>
            </a:r>
          </a:p>
          <a:p>
            <a:pPr marL="78105" marR="85725">
              <a:lnSpc>
                <a:spcPct val="100000"/>
              </a:lnSpc>
            </a:pPr>
            <a:r>
              <a:rPr spc="-10" dirty="0"/>
              <a:t>Automated Hard </a:t>
            </a:r>
            <a:r>
              <a:rPr dirty="0"/>
              <a:t>Disk </a:t>
            </a:r>
            <a:r>
              <a:rPr spc="-5" dirty="0"/>
              <a:t>Drive Disassembly  </a:t>
            </a:r>
            <a:r>
              <a:rPr spc="-10" dirty="0"/>
              <a:t>Biomaterials </a:t>
            </a:r>
            <a:r>
              <a:rPr spc="-15" dirty="0"/>
              <a:t>for </a:t>
            </a:r>
            <a:r>
              <a:rPr spc="-5" dirty="0"/>
              <a:t>Dissolution, </a:t>
            </a:r>
            <a:r>
              <a:rPr spc="-25" dirty="0"/>
              <a:t>Recovery, </a:t>
            </a:r>
            <a:r>
              <a:rPr dirty="0"/>
              <a:t>&amp; </a:t>
            </a:r>
            <a:r>
              <a:rPr spc="-10" dirty="0"/>
              <a:t>Separation  </a:t>
            </a:r>
            <a:endParaRPr lang="en-US" spc="-10" dirty="0"/>
          </a:p>
          <a:p>
            <a:pPr marL="78105" marR="85725">
              <a:lnSpc>
                <a:spcPct val="100000"/>
              </a:lnSpc>
            </a:pPr>
            <a:r>
              <a:rPr spc="-5" dirty="0"/>
              <a:t>Critical REE‐Free Gap</a:t>
            </a:r>
            <a:r>
              <a:rPr spc="-35" dirty="0"/>
              <a:t> </a:t>
            </a:r>
            <a:r>
              <a:rPr spc="-5" dirty="0"/>
              <a:t>Magnets</a:t>
            </a:r>
          </a:p>
          <a:p>
            <a:pPr marL="78105" marR="1000760" indent="-635">
              <a:lnSpc>
                <a:spcPct val="100000"/>
              </a:lnSpc>
            </a:pPr>
            <a:r>
              <a:rPr spc="-10" dirty="0"/>
              <a:t>Additively </a:t>
            </a:r>
            <a:r>
              <a:rPr spc="-5" dirty="0"/>
              <a:t>Manufactured Bonded Magnets  </a:t>
            </a:r>
            <a:r>
              <a:rPr spc="-10" dirty="0"/>
              <a:t>Magnet Maturation</a:t>
            </a:r>
          </a:p>
          <a:p>
            <a:pPr marL="78105">
              <a:lnSpc>
                <a:spcPts val="2000"/>
              </a:lnSpc>
              <a:spcBef>
                <a:spcPts val="815"/>
              </a:spcBef>
            </a:pPr>
            <a:r>
              <a:rPr spc="-10" dirty="0"/>
              <a:t>Supported by Cross‐Cutting</a:t>
            </a:r>
            <a:r>
              <a:rPr spc="-20" dirty="0"/>
              <a:t> </a:t>
            </a:r>
            <a:r>
              <a:rPr spc="-5" dirty="0"/>
              <a:t>R&amp;D:</a:t>
            </a:r>
          </a:p>
          <a:p>
            <a:pPr marL="535305" indent="-339090">
              <a:lnSpc>
                <a:spcPts val="1835"/>
              </a:lnSpc>
              <a:buFont typeface="Arial"/>
              <a:buChar char="•"/>
              <a:tabLst>
                <a:tab pos="535305" algn="l"/>
                <a:tab pos="535940" algn="l"/>
              </a:tabLst>
            </a:pPr>
            <a:r>
              <a:rPr b="0" dirty="0">
                <a:latin typeface="Calibri"/>
                <a:cs typeface="Calibri"/>
              </a:rPr>
              <a:t>Thermodynamic </a:t>
            </a:r>
            <a:r>
              <a:rPr b="0" spc="-10" dirty="0">
                <a:latin typeface="Calibri"/>
                <a:cs typeface="Calibri"/>
              </a:rPr>
              <a:t>Characterization</a:t>
            </a:r>
          </a:p>
          <a:p>
            <a:pPr marL="535305" indent="-339090">
              <a:lnSpc>
                <a:spcPts val="1835"/>
              </a:lnSpc>
              <a:buFont typeface="Arial"/>
              <a:buChar char="•"/>
              <a:tabLst>
                <a:tab pos="535305" algn="l"/>
                <a:tab pos="535940" algn="l"/>
              </a:tabLst>
            </a:pPr>
            <a:r>
              <a:rPr b="0" dirty="0">
                <a:latin typeface="Calibri"/>
                <a:cs typeface="Calibri"/>
              </a:rPr>
              <a:t>Machine Learning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40" dirty="0">
                <a:latin typeface="Calibri"/>
                <a:cs typeface="Calibri"/>
              </a:rPr>
              <a:t>Tools</a:t>
            </a:r>
          </a:p>
          <a:p>
            <a:pPr marL="535305" indent="-339090">
              <a:lnSpc>
                <a:spcPts val="2000"/>
              </a:lnSpc>
              <a:buFont typeface="Arial"/>
              <a:buChar char="•"/>
              <a:tabLst>
                <a:tab pos="535305" algn="l"/>
                <a:tab pos="535940" algn="l"/>
              </a:tabLst>
            </a:pPr>
            <a:r>
              <a:rPr b="0" spc="-5" dirty="0">
                <a:latin typeface="Calibri"/>
                <a:cs typeface="Calibri"/>
              </a:rPr>
              <a:t>Analysis of </a:t>
            </a:r>
            <a:r>
              <a:rPr b="0" dirty="0">
                <a:latin typeface="Calibri"/>
                <a:cs typeface="Calibri"/>
              </a:rPr>
              <a:t>Chinese </a:t>
            </a:r>
            <a:r>
              <a:rPr b="0" spc="-10" dirty="0">
                <a:latin typeface="Calibri"/>
                <a:cs typeface="Calibri"/>
              </a:rPr>
              <a:t>Policy </a:t>
            </a:r>
            <a:r>
              <a:rPr b="0" dirty="0">
                <a:latin typeface="Calibri"/>
                <a:cs typeface="Calibri"/>
              </a:rPr>
              <a:t>Impacts </a:t>
            </a:r>
            <a:r>
              <a:rPr b="0" spc="-5" dirty="0">
                <a:latin typeface="Calibri"/>
                <a:cs typeface="Calibri"/>
              </a:rPr>
              <a:t>on </a:t>
            </a:r>
            <a:r>
              <a:rPr b="0" dirty="0">
                <a:latin typeface="Calibri"/>
                <a:cs typeface="Calibri"/>
              </a:rPr>
              <a:t>RE</a:t>
            </a:r>
            <a:r>
              <a:rPr b="0" spc="-10" dirty="0">
                <a:latin typeface="Calibri"/>
                <a:cs typeface="Calibri"/>
              </a:rPr>
              <a:t> Producti</a:t>
            </a:r>
            <a:r>
              <a:rPr lang="en-US" b="0" spc="-10" dirty="0">
                <a:latin typeface="Calibri"/>
                <a:cs typeface="Calibri"/>
              </a:rPr>
              <a:t>on</a:t>
            </a:r>
            <a:endParaRPr b="0" spc="-1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83245" y="1314450"/>
            <a:ext cx="1899666" cy="1551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81721" y="1312925"/>
            <a:ext cx="1903095" cy="1554480"/>
          </a:xfrm>
          <a:custGeom>
            <a:avLst/>
            <a:gdLst/>
            <a:ahLst/>
            <a:cxnLst/>
            <a:rect l="l" t="t" r="r" b="b"/>
            <a:pathLst>
              <a:path w="1903095" h="1554480">
                <a:moveTo>
                  <a:pt x="0" y="1554480"/>
                </a:moveTo>
                <a:lnTo>
                  <a:pt x="0" y="0"/>
                </a:lnTo>
                <a:lnTo>
                  <a:pt x="1902714" y="0"/>
                </a:lnTo>
                <a:lnTo>
                  <a:pt x="1902714" y="1554480"/>
                </a:lnTo>
                <a:lnTo>
                  <a:pt x="0" y="15544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1019" y="3221735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1019" y="3221735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7" y="0"/>
                </a:lnTo>
                <a:lnTo>
                  <a:pt x="1280160" y="228600"/>
                </a:lnTo>
                <a:lnTo>
                  <a:pt x="1024127" y="457200"/>
                </a:lnTo>
                <a:lnTo>
                  <a:pt x="0" y="457200"/>
                </a:lnTo>
                <a:lnTo>
                  <a:pt x="256031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64B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3882" y="3312667"/>
            <a:ext cx="709930" cy="2571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96850" marR="5080" indent="-184785">
              <a:lnSpc>
                <a:spcPts val="860"/>
              </a:lnSpc>
              <a:spcBef>
                <a:spcPts val="210"/>
              </a:spcBef>
            </a:pPr>
            <a:r>
              <a:rPr sz="800" b="1" spc="-5" dirty="0">
                <a:latin typeface="Arial"/>
                <a:cs typeface="Arial"/>
              </a:rPr>
              <a:t>Conversion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to  </a:t>
            </a:r>
            <a:r>
              <a:rPr sz="800" b="1" spc="-5" dirty="0">
                <a:latin typeface="Arial"/>
                <a:cs typeface="Arial"/>
              </a:rPr>
              <a:t>Metals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13560" y="3440429"/>
            <a:ext cx="622935" cy="248920"/>
          </a:xfrm>
          <a:custGeom>
            <a:avLst/>
            <a:gdLst/>
            <a:ahLst/>
            <a:cxnLst/>
            <a:rect l="l" t="t" r="r" b="b"/>
            <a:pathLst>
              <a:path w="622935" h="248920">
                <a:moveTo>
                  <a:pt x="323850" y="198119"/>
                </a:moveTo>
                <a:lnTo>
                  <a:pt x="323850" y="6095"/>
                </a:lnTo>
                <a:lnTo>
                  <a:pt x="318516" y="0"/>
                </a:lnTo>
                <a:lnTo>
                  <a:pt x="0" y="0"/>
                </a:lnTo>
                <a:lnTo>
                  <a:pt x="0" y="25908"/>
                </a:lnTo>
                <a:lnTo>
                  <a:pt x="298704" y="25907"/>
                </a:lnTo>
                <a:lnTo>
                  <a:pt x="298704" y="12953"/>
                </a:lnTo>
                <a:lnTo>
                  <a:pt x="310896" y="25907"/>
                </a:lnTo>
                <a:lnTo>
                  <a:pt x="310896" y="198119"/>
                </a:lnTo>
                <a:lnTo>
                  <a:pt x="323850" y="198119"/>
                </a:lnTo>
                <a:close/>
              </a:path>
              <a:path w="622935" h="248920">
                <a:moveTo>
                  <a:pt x="310896" y="25907"/>
                </a:moveTo>
                <a:lnTo>
                  <a:pt x="298704" y="12953"/>
                </a:lnTo>
                <a:lnTo>
                  <a:pt x="298704" y="25907"/>
                </a:lnTo>
                <a:lnTo>
                  <a:pt x="310896" y="25907"/>
                </a:lnTo>
                <a:close/>
              </a:path>
              <a:path w="622935" h="248920">
                <a:moveTo>
                  <a:pt x="323850" y="223265"/>
                </a:moveTo>
                <a:lnTo>
                  <a:pt x="323850" y="210311"/>
                </a:lnTo>
                <a:lnTo>
                  <a:pt x="310896" y="198119"/>
                </a:lnTo>
                <a:lnTo>
                  <a:pt x="310896" y="25907"/>
                </a:lnTo>
                <a:lnTo>
                  <a:pt x="298704" y="25907"/>
                </a:lnTo>
                <a:lnTo>
                  <a:pt x="298704" y="217932"/>
                </a:lnTo>
                <a:lnTo>
                  <a:pt x="304038" y="223265"/>
                </a:lnTo>
                <a:lnTo>
                  <a:pt x="323850" y="223265"/>
                </a:lnTo>
                <a:close/>
              </a:path>
              <a:path w="622935" h="248920">
                <a:moveTo>
                  <a:pt x="558546" y="223265"/>
                </a:moveTo>
                <a:lnTo>
                  <a:pt x="558546" y="198119"/>
                </a:lnTo>
                <a:lnTo>
                  <a:pt x="310896" y="198119"/>
                </a:lnTo>
                <a:lnTo>
                  <a:pt x="323850" y="210311"/>
                </a:lnTo>
                <a:lnTo>
                  <a:pt x="323850" y="223265"/>
                </a:lnTo>
                <a:lnTo>
                  <a:pt x="558546" y="223265"/>
                </a:lnTo>
                <a:close/>
              </a:path>
              <a:path w="622935" h="248920">
                <a:moveTo>
                  <a:pt x="622554" y="210311"/>
                </a:moveTo>
                <a:lnTo>
                  <a:pt x="546354" y="172211"/>
                </a:lnTo>
                <a:lnTo>
                  <a:pt x="546354" y="198119"/>
                </a:lnTo>
                <a:lnTo>
                  <a:pt x="558546" y="198119"/>
                </a:lnTo>
                <a:lnTo>
                  <a:pt x="558546" y="242315"/>
                </a:lnTo>
                <a:lnTo>
                  <a:pt x="622554" y="210311"/>
                </a:lnTo>
                <a:close/>
              </a:path>
              <a:path w="622935" h="248920">
                <a:moveTo>
                  <a:pt x="558546" y="242315"/>
                </a:moveTo>
                <a:lnTo>
                  <a:pt x="558546" y="223265"/>
                </a:lnTo>
                <a:lnTo>
                  <a:pt x="546354" y="223265"/>
                </a:lnTo>
                <a:lnTo>
                  <a:pt x="546354" y="248411"/>
                </a:lnTo>
                <a:lnTo>
                  <a:pt x="558546" y="242315"/>
                </a:lnTo>
                <a:close/>
              </a:path>
            </a:pathLst>
          </a:custGeom>
          <a:solidFill>
            <a:srgbClr val="764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4923" y="3728465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4923" y="3728465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8" y="0"/>
                </a:lnTo>
                <a:lnTo>
                  <a:pt x="1280160" y="228600"/>
                </a:lnTo>
                <a:lnTo>
                  <a:pt x="1024128" y="457200"/>
                </a:lnTo>
                <a:lnTo>
                  <a:pt x="0" y="457200"/>
                </a:lnTo>
                <a:lnTo>
                  <a:pt x="256032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64B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16939" y="3819397"/>
            <a:ext cx="534035" cy="25717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7310" marR="5080" indent="-55244">
              <a:lnSpc>
                <a:spcPts val="860"/>
              </a:lnSpc>
              <a:spcBef>
                <a:spcPts val="210"/>
              </a:spcBef>
            </a:pPr>
            <a:r>
              <a:rPr sz="800" b="1" spc="-10" dirty="0">
                <a:latin typeface="Arial"/>
                <a:cs typeface="Arial"/>
              </a:rPr>
              <a:t>Refining </a:t>
            </a:r>
            <a:r>
              <a:rPr sz="800" b="1" spc="-5" dirty="0">
                <a:latin typeface="Arial"/>
                <a:cs typeface="Arial"/>
              </a:rPr>
              <a:t>&amp;  </a:t>
            </a:r>
            <a:r>
              <a:rPr sz="800" b="1" spc="-10" dirty="0">
                <a:latin typeface="Arial"/>
                <a:cs typeface="Arial"/>
              </a:rPr>
              <a:t>Alloying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825751" y="3855720"/>
            <a:ext cx="610870" cy="117475"/>
          </a:xfrm>
          <a:custGeom>
            <a:avLst/>
            <a:gdLst/>
            <a:ahLst/>
            <a:cxnLst/>
            <a:rect l="l" t="t" r="r" b="b"/>
            <a:pathLst>
              <a:path w="610869" h="117475">
                <a:moveTo>
                  <a:pt x="304800" y="91440"/>
                </a:moveTo>
                <a:lnTo>
                  <a:pt x="0" y="91440"/>
                </a:lnTo>
                <a:lnTo>
                  <a:pt x="0" y="117348"/>
                </a:lnTo>
                <a:lnTo>
                  <a:pt x="292608" y="117348"/>
                </a:lnTo>
                <a:lnTo>
                  <a:pt x="292608" y="104394"/>
                </a:lnTo>
                <a:lnTo>
                  <a:pt x="304800" y="91440"/>
                </a:lnTo>
                <a:close/>
              </a:path>
              <a:path w="610869" h="117475">
                <a:moveTo>
                  <a:pt x="546354" y="51054"/>
                </a:moveTo>
                <a:lnTo>
                  <a:pt x="546354" y="25146"/>
                </a:lnTo>
                <a:lnTo>
                  <a:pt x="297942" y="25146"/>
                </a:lnTo>
                <a:lnTo>
                  <a:pt x="292608" y="31242"/>
                </a:lnTo>
                <a:lnTo>
                  <a:pt x="292608" y="91440"/>
                </a:lnTo>
                <a:lnTo>
                  <a:pt x="304800" y="91440"/>
                </a:lnTo>
                <a:lnTo>
                  <a:pt x="304800" y="51054"/>
                </a:lnTo>
                <a:lnTo>
                  <a:pt x="317754" y="38100"/>
                </a:lnTo>
                <a:lnTo>
                  <a:pt x="317754" y="51054"/>
                </a:lnTo>
                <a:lnTo>
                  <a:pt x="546354" y="51054"/>
                </a:lnTo>
                <a:close/>
              </a:path>
              <a:path w="610869" h="117475">
                <a:moveTo>
                  <a:pt x="317754" y="111252"/>
                </a:moveTo>
                <a:lnTo>
                  <a:pt x="317754" y="51054"/>
                </a:lnTo>
                <a:lnTo>
                  <a:pt x="304800" y="51054"/>
                </a:lnTo>
                <a:lnTo>
                  <a:pt x="304800" y="91440"/>
                </a:lnTo>
                <a:lnTo>
                  <a:pt x="292608" y="104394"/>
                </a:lnTo>
                <a:lnTo>
                  <a:pt x="292608" y="117348"/>
                </a:lnTo>
                <a:lnTo>
                  <a:pt x="312420" y="117348"/>
                </a:lnTo>
                <a:lnTo>
                  <a:pt x="317754" y="111252"/>
                </a:lnTo>
                <a:close/>
              </a:path>
              <a:path w="610869" h="117475">
                <a:moveTo>
                  <a:pt x="317754" y="51054"/>
                </a:moveTo>
                <a:lnTo>
                  <a:pt x="317754" y="38100"/>
                </a:lnTo>
                <a:lnTo>
                  <a:pt x="304800" y="51054"/>
                </a:lnTo>
                <a:lnTo>
                  <a:pt x="317754" y="51054"/>
                </a:lnTo>
                <a:close/>
              </a:path>
              <a:path w="610869" h="117475">
                <a:moveTo>
                  <a:pt x="610362" y="38100"/>
                </a:moveTo>
                <a:lnTo>
                  <a:pt x="534162" y="0"/>
                </a:lnTo>
                <a:lnTo>
                  <a:pt x="534162" y="25146"/>
                </a:lnTo>
                <a:lnTo>
                  <a:pt x="546354" y="25146"/>
                </a:lnTo>
                <a:lnTo>
                  <a:pt x="546354" y="70104"/>
                </a:lnTo>
                <a:lnTo>
                  <a:pt x="610362" y="38100"/>
                </a:lnTo>
                <a:close/>
              </a:path>
              <a:path w="610869" h="117475">
                <a:moveTo>
                  <a:pt x="546354" y="70104"/>
                </a:moveTo>
                <a:lnTo>
                  <a:pt x="546354" y="51054"/>
                </a:lnTo>
                <a:lnTo>
                  <a:pt x="534162" y="51054"/>
                </a:lnTo>
                <a:lnTo>
                  <a:pt x="534162" y="76200"/>
                </a:lnTo>
                <a:lnTo>
                  <a:pt x="546354" y="70104"/>
                </a:lnTo>
                <a:close/>
              </a:path>
            </a:pathLst>
          </a:custGeom>
          <a:solidFill>
            <a:srgbClr val="764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5591" y="4221479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5591" y="4221479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7" y="0"/>
                </a:lnTo>
                <a:lnTo>
                  <a:pt x="1280160" y="228600"/>
                </a:lnTo>
                <a:lnTo>
                  <a:pt x="1024128" y="457200"/>
                </a:lnTo>
                <a:lnTo>
                  <a:pt x="0" y="457200"/>
                </a:lnTo>
                <a:lnTo>
                  <a:pt x="256031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64B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42086" y="4367275"/>
            <a:ext cx="50419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latin typeface="Arial"/>
                <a:cs typeface="Arial"/>
              </a:rPr>
              <a:t>Re</a:t>
            </a:r>
            <a:r>
              <a:rPr sz="800" b="1" dirty="0">
                <a:latin typeface="Arial"/>
                <a:cs typeface="Arial"/>
              </a:rPr>
              <a:t>c</a:t>
            </a:r>
            <a:r>
              <a:rPr sz="800" b="1" spc="-20" dirty="0">
                <a:latin typeface="Arial"/>
                <a:cs typeface="Arial"/>
              </a:rPr>
              <a:t>y</a:t>
            </a:r>
            <a:r>
              <a:rPr sz="800" b="1" spc="-1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32076" y="4155185"/>
            <a:ext cx="281305" cy="76200"/>
          </a:xfrm>
          <a:custGeom>
            <a:avLst/>
            <a:gdLst/>
            <a:ahLst/>
            <a:cxnLst/>
            <a:rect l="l" t="t" r="r" b="b"/>
            <a:pathLst>
              <a:path w="281305" h="76200">
                <a:moveTo>
                  <a:pt x="217931" y="51053"/>
                </a:moveTo>
                <a:lnTo>
                  <a:pt x="217931" y="25907"/>
                </a:lnTo>
                <a:lnTo>
                  <a:pt x="0" y="25907"/>
                </a:lnTo>
                <a:lnTo>
                  <a:pt x="0" y="51053"/>
                </a:lnTo>
                <a:lnTo>
                  <a:pt x="217931" y="51053"/>
                </a:lnTo>
                <a:close/>
              </a:path>
              <a:path w="281305" h="76200">
                <a:moveTo>
                  <a:pt x="281178" y="38100"/>
                </a:moveTo>
                <a:lnTo>
                  <a:pt x="204978" y="0"/>
                </a:lnTo>
                <a:lnTo>
                  <a:pt x="204978" y="25907"/>
                </a:lnTo>
                <a:lnTo>
                  <a:pt x="217931" y="25907"/>
                </a:lnTo>
                <a:lnTo>
                  <a:pt x="217931" y="69723"/>
                </a:lnTo>
                <a:lnTo>
                  <a:pt x="281178" y="38100"/>
                </a:lnTo>
                <a:close/>
              </a:path>
              <a:path w="281305" h="76200">
                <a:moveTo>
                  <a:pt x="217931" y="69723"/>
                </a:moveTo>
                <a:lnTo>
                  <a:pt x="217931" y="51053"/>
                </a:lnTo>
                <a:lnTo>
                  <a:pt x="204978" y="51053"/>
                </a:lnTo>
                <a:lnTo>
                  <a:pt x="204978" y="76200"/>
                </a:lnTo>
                <a:lnTo>
                  <a:pt x="217931" y="69723"/>
                </a:lnTo>
                <a:close/>
              </a:path>
            </a:pathLst>
          </a:custGeom>
          <a:solidFill>
            <a:srgbClr val="764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5657" y="444322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25400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29027" y="4185665"/>
            <a:ext cx="3175" cy="489584"/>
          </a:xfrm>
          <a:custGeom>
            <a:avLst/>
            <a:gdLst/>
            <a:ahLst/>
            <a:cxnLst/>
            <a:rect l="l" t="t" r="r" b="b"/>
            <a:pathLst>
              <a:path w="3175" h="489585">
                <a:moveTo>
                  <a:pt x="0" y="0"/>
                </a:moveTo>
                <a:lnTo>
                  <a:pt x="3048" y="489204"/>
                </a:lnTo>
              </a:path>
            </a:pathLst>
          </a:custGeom>
          <a:ln w="25399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61794" y="4411979"/>
            <a:ext cx="246125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24455" y="4640579"/>
            <a:ext cx="288925" cy="76200"/>
          </a:xfrm>
          <a:custGeom>
            <a:avLst/>
            <a:gdLst/>
            <a:ahLst/>
            <a:cxnLst/>
            <a:rect l="l" t="t" r="r" b="b"/>
            <a:pathLst>
              <a:path w="288925" h="76200">
                <a:moveTo>
                  <a:pt x="225551" y="50292"/>
                </a:moveTo>
                <a:lnTo>
                  <a:pt x="225551" y="25146"/>
                </a:lnTo>
                <a:lnTo>
                  <a:pt x="0" y="25146"/>
                </a:lnTo>
                <a:lnTo>
                  <a:pt x="0" y="50292"/>
                </a:lnTo>
                <a:lnTo>
                  <a:pt x="225551" y="50292"/>
                </a:lnTo>
                <a:close/>
              </a:path>
              <a:path w="288925" h="76200">
                <a:moveTo>
                  <a:pt x="288798" y="38100"/>
                </a:moveTo>
                <a:lnTo>
                  <a:pt x="212598" y="0"/>
                </a:lnTo>
                <a:lnTo>
                  <a:pt x="212598" y="25146"/>
                </a:lnTo>
                <a:lnTo>
                  <a:pt x="225551" y="25146"/>
                </a:lnTo>
                <a:lnTo>
                  <a:pt x="225551" y="69723"/>
                </a:lnTo>
                <a:lnTo>
                  <a:pt x="288798" y="38100"/>
                </a:lnTo>
                <a:close/>
              </a:path>
              <a:path w="288925" h="76200">
                <a:moveTo>
                  <a:pt x="225551" y="69723"/>
                </a:moveTo>
                <a:lnTo>
                  <a:pt x="225551" y="50292"/>
                </a:lnTo>
                <a:lnTo>
                  <a:pt x="212598" y="50292"/>
                </a:lnTo>
                <a:lnTo>
                  <a:pt x="212598" y="76200"/>
                </a:lnTo>
                <a:lnTo>
                  <a:pt x="225551" y="69723"/>
                </a:lnTo>
                <a:close/>
              </a:path>
            </a:pathLst>
          </a:custGeom>
          <a:solidFill>
            <a:srgbClr val="764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7022" y="4723638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1280160" y="228599"/>
                </a:moveTo>
                <a:lnTo>
                  <a:pt x="1024128" y="0"/>
                </a:lnTo>
                <a:lnTo>
                  <a:pt x="0" y="0"/>
                </a:lnTo>
                <a:lnTo>
                  <a:pt x="256032" y="228600"/>
                </a:lnTo>
                <a:lnTo>
                  <a:pt x="256032" y="457200"/>
                </a:lnTo>
                <a:lnTo>
                  <a:pt x="1024128" y="457199"/>
                </a:lnTo>
                <a:lnTo>
                  <a:pt x="1280160" y="228599"/>
                </a:lnTo>
                <a:close/>
              </a:path>
              <a:path w="1280160" h="457200">
                <a:moveTo>
                  <a:pt x="256032" y="457200"/>
                </a:moveTo>
                <a:lnTo>
                  <a:pt x="256032" y="228600"/>
                </a:lnTo>
                <a:lnTo>
                  <a:pt x="0" y="457200"/>
                </a:lnTo>
                <a:lnTo>
                  <a:pt x="256032" y="457200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7022" y="4723638"/>
            <a:ext cx="1280160" cy="457200"/>
          </a:xfrm>
          <a:custGeom>
            <a:avLst/>
            <a:gdLst/>
            <a:ahLst/>
            <a:cxnLst/>
            <a:rect l="l" t="t" r="r" b="b"/>
            <a:pathLst>
              <a:path w="1280160" h="457200">
                <a:moveTo>
                  <a:pt x="0" y="0"/>
                </a:moveTo>
                <a:lnTo>
                  <a:pt x="1024128" y="0"/>
                </a:lnTo>
                <a:lnTo>
                  <a:pt x="1280160" y="228600"/>
                </a:lnTo>
                <a:lnTo>
                  <a:pt x="1024128" y="457200"/>
                </a:lnTo>
                <a:lnTo>
                  <a:pt x="0" y="457200"/>
                </a:lnTo>
                <a:lnTo>
                  <a:pt x="256032" y="228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64B2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19988" y="4869433"/>
            <a:ext cx="57150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latin typeface="Arial"/>
                <a:cs typeface="Arial"/>
              </a:rPr>
              <a:t>Fabrication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39467" y="4911852"/>
            <a:ext cx="568960" cy="76200"/>
          </a:xfrm>
          <a:custGeom>
            <a:avLst/>
            <a:gdLst/>
            <a:ahLst/>
            <a:cxnLst/>
            <a:rect l="l" t="t" r="r" b="b"/>
            <a:pathLst>
              <a:path w="568960" h="76200">
                <a:moveTo>
                  <a:pt x="297180" y="51054"/>
                </a:moveTo>
                <a:lnTo>
                  <a:pt x="297180" y="38100"/>
                </a:lnTo>
                <a:lnTo>
                  <a:pt x="284226" y="25146"/>
                </a:lnTo>
                <a:lnTo>
                  <a:pt x="0" y="25146"/>
                </a:lnTo>
                <a:lnTo>
                  <a:pt x="0" y="51054"/>
                </a:lnTo>
                <a:lnTo>
                  <a:pt x="271272" y="51054"/>
                </a:lnTo>
                <a:lnTo>
                  <a:pt x="271272" y="38100"/>
                </a:lnTo>
                <a:lnTo>
                  <a:pt x="284225" y="51054"/>
                </a:lnTo>
                <a:lnTo>
                  <a:pt x="297180" y="51054"/>
                </a:lnTo>
                <a:close/>
              </a:path>
              <a:path w="568960" h="76200">
                <a:moveTo>
                  <a:pt x="284225" y="51054"/>
                </a:moveTo>
                <a:lnTo>
                  <a:pt x="271272" y="38100"/>
                </a:lnTo>
                <a:lnTo>
                  <a:pt x="271272" y="44958"/>
                </a:lnTo>
                <a:lnTo>
                  <a:pt x="277368" y="51054"/>
                </a:lnTo>
                <a:lnTo>
                  <a:pt x="284225" y="51054"/>
                </a:lnTo>
                <a:close/>
              </a:path>
              <a:path w="568960" h="76200">
                <a:moveTo>
                  <a:pt x="277368" y="51054"/>
                </a:moveTo>
                <a:lnTo>
                  <a:pt x="271272" y="44958"/>
                </a:lnTo>
                <a:lnTo>
                  <a:pt x="271272" y="51054"/>
                </a:lnTo>
                <a:lnTo>
                  <a:pt x="277368" y="51054"/>
                </a:lnTo>
                <a:close/>
              </a:path>
              <a:path w="568960" h="76200">
                <a:moveTo>
                  <a:pt x="297180" y="38100"/>
                </a:moveTo>
                <a:lnTo>
                  <a:pt x="297180" y="31242"/>
                </a:lnTo>
                <a:lnTo>
                  <a:pt x="291084" y="25146"/>
                </a:lnTo>
                <a:lnTo>
                  <a:pt x="284225" y="25146"/>
                </a:lnTo>
                <a:lnTo>
                  <a:pt x="297180" y="38100"/>
                </a:lnTo>
                <a:close/>
              </a:path>
              <a:path w="568960" h="76200">
                <a:moveTo>
                  <a:pt x="505206" y="51054"/>
                </a:moveTo>
                <a:lnTo>
                  <a:pt x="505206" y="25146"/>
                </a:lnTo>
                <a:lnTo>
                  <a:pt x="291084" y="25146"/>
                </a:lnTo>
                <a:lnTo>
                  <a:pt x="297180" y="31242"/>
                </a:lnTo>
                <a:lnTo>
                  <a:pt x="297180" y="51054"/>
                </a:lnTo>
                <a:lnTo>
                  <a:pt x="505206" y="51054"/>
                </a:lnTo>
                <a:close/>
              </a:path>
              <a:path w="568960" h="76200">
                <a:moveTo>
                  <a:pt x="568452" y="38100"/>
                </a:moveTo>
                <a:lnTo>
                  <a:pt x="492252" y="0"/>
                </a:lnTo>
                <a:lnTo>
                  <a:pt x="492252" y="25146"/>
                </a:lnTo>
                <a:lnTo>
                  <a:pt x="505206" y="25146"/>
                </a:lnTo>
                <a:lnTo>
                  <a:pt x="505206" y="69723"/>
                </a:lnTo>
                <a:lnTo>
                  <a:pt x="568452" y="38100"/>
                </a:lnTo>
                <a:close/>
              </a:path>
              <a:path w="568960" h="76200">
                <a:moveTo>
                  <a:pt x="505206" y="69723"/>
                </a:moveTo>
                <a:lnTo>
                  <a:pt x="505206" y="51054"/>
                </a:lnTo>
                <a:lnTo>
                  <a:pt x="492252" y="51054"/>
                </a:lnTo>
                <a:lnTo>
                  <a:pt x="492252" y="76200"/>
                </a:lnTo>
                <a:lnTo>
                  <a:pt x="505206" y="69723"/>
                </a:lnTo>
                <a:close/>
              </a:path>
            </a:pathLst>
          </a:custGeom>
          <a:solidFill>
            <a:srgbClr val="764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30551" y="4942332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5">
                <a:moveTo>
                  <a:pt x="0" y="0"/>
                </a:moveTo>
                <a:lnTo>
                  <a:pt x="0" y="622554"/>
                </a:lnTo>
              </a:path>
            </a:pathLst>
          </a:custGeom>
          <a:ln w="25400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30551" y="5221985"/>
            <a:ext cx="302895" cy="76200"/>
          </a:xfrm>
          <a:custGeom>
            <a:avLst/>
            <a:gdLst/>
            <a:ahLst/>
            <a:cxnLst/>
            <a:rect l="l" t="t" r="r" b="b"/>
            <a:pathLst>
              <a:path w="302894" h="76200">
                <a:moveTo>
                  <a:pt x="238506" y="51053"/>
                </a:moveTo>
                <a:lnTo>
                  <a:pt x="238506" y="25907"/>
                </a:lnTo>
                <a:lnTo>
                  <a:pt x="0" y="25907"/>
                </a:lnTo>
                <a:lnTo>
                  <a:pt x="0" y="51053"/>
                </a:lnTo>
                <a:lnTo>
                  <a:pt x="238506" y="51053"/>
                </a:lnTo>
                <a:close/>
              </a:path>
              <a:path w="302894" h="76200">
                <a:moveTo>
                  <a:pt x="302514" y="38100"/>
                </a:moveTo>
                <a:lnTo>
                  <a:pt x="226314" y="0"/>
                </a:lnTo>
                <a:lnTo>
                  <a:pt x="226314" y="25907"/>
                </a:lnTo>
                <a:lnTo>
                  <a:pt x="238506" y="25907"/>
                </a:lnTo>
                <a:lnTo>
                  <a:pt x="238506" y="70104"/>
                </a:lnTo>
                <a:lnTo>
                  <a:pt x="302514" y="38100"/>
                </a:lnTo>
                <a:close/>
              </a:path>
              <a:path w="302894" h="76200">
                <a:moveTo>
                  <a:pt x="238506" y="70104"/>
                </a:moveTo>
                <a:lnTo>
                  <a:pt x="238506" y="51053"/>
                </a:lnTo>
                <a:lnTo>
                  <a:pt x="226314" y="51053"/>
                </a:lnTo>
                <a:lnTo>
                  <a:pt x="226314" y="76200"/>
                </a:lnTo>
                <a:lnTo>
                  <a:pt x="238506" y="70104"/>
                </a:lnTo>
                <a:close/>
              </a:path>
            </a:pathLst>
          </a:custGeom>
          <a:solidFill>
            <a:srgbClr val="764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24455" y="5526785"/>
            <a:ext cx="288925" cy="76200"/>
          </a:xfrm>
          <a:custGeom>
            <a:avLst/>
            <a:gdLst/>
            <a:ahLst/>
            <a:cxnLst/>
            <a:rect l="l" t="t" r="r" b="b"/>
            <a:pathLst>
              <a:path w="288925" h="76200">
                <a:moveTo>
                  <a:pt x="225551" y="51053"/>
                </a:moveTo>
                <a:lnTo>
                  <a:pt x="225551" y="25907"/>
                </a:lnTo>
                <a:lnTo>
                  <a:pt x="0" y="25907"/>
                </a:lnTo>
                <a:lnTo>
                  <a:pt x="0" y="51053"/>
                </a:lnTo>
                <a:lnTo>
                  <a:pt x="225551" y="51053"/>
                </a:lnTo>
                <a:close/>
              </a:path>
              <a:path w="288925" h="76200">
                <a:moveTo>
                  <a:pt x="288798" y="38100"/>
                </a:moveTo>
                <a:lnTo>
                  <a:pt x="212598" y="0"/>
                </a:lnTo>
                <a:lnTo>
                  <a:pt x="212598" y="25907"/>
                </a:lnTo>
                <a:lnTo>
                  <a:pt x="225551" y="25907"/>
                </a:lnTo>
                <a:lnTo>
                  <a:pt x="225551" y="69723"/>
                </a:lnTo>
                <a:lnTo>
                  <a:pt x="288798" y="38100"/>
                </a:lnTo>
                <a:close/>
              </a:path>
              <a:path w="288925" h="76200">
                <a:moveTo>
                  <a:pt x="225551" y="69723"/>
                </a:moveTo>
                <a:lnTo>
                  <a:pt x="225551" y="51053"/>
                </a:lnTo>
                <a:lnTo>
                  <a:pt x="212598" y="51053"/>
                </a:lnTo>
                <a:lnTo>
                  <a:pt x="212598" y="76200"/>
                </a:lnTo>
                <a:lnTo>
                  <a:pt x="225551" y="69723"/>
                </a:lnTo>
                <a:close/>
              </a:path>
            </a:pathLst>
          </a:custGeom>
          <a:solidFill>
            <a:srgbClr val="764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89280" y="781304"/>
            <a:ext cx="593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BE441A"/>
                </a:solidFill>
                <a:latin typeface="Constantia"/>
                <a:cs typeface="Constantia"/>
              </a:rPr>
              <a:t>Results </a:t>
            </a:r>
            <a:r>
              <a:rPr sz="3600" spc="-5" dirty="0">
                <a:solidFill>
                  <a:srgbClr val="BE441A"/>
                </a:solidFill>
                <a:latin typeface="Constantia"/>
                <a:cs typeface="Constantia"/>
              </a:rPr>
              <a:t>and</a:t>
            </a:r>
            <a:r>
              <a:rPr sz="3600" spc="-229" dirty="0">
                <a:solidFill>
                  <a:srgbClr val="BE441A"/>
                </a:solidFill>
                <a:latin typeface="Constantia"/>
                <a:cs typeface="Constantia"/>
              </a:rPr>
              <a:t> </a:t>
            </a:r>
            <a:r>
              <a:rPr sz="3600" spc="-20" dirty="0">
                <a:solidFill>
                  <a:srgbClr val="BE441A"/>
                </a:solidFill>
                <a:latin typeface="Constantia"/>
                <a:cs typeface="Constantia"/>
              </a:rPr>
              <a:t>Accomplishments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886531" y="615021"/>
            <a:ext cx="2533015" cy="520065"/>
          </a:xfrm>
          <a:custGeom>
            <a:avLst/>
            <a:gdLst/>
            <a:ahLst/>
            <a:cxnLst/>
            <a:rect l="l" t="t" r="r" b="b"/>
            <a:pathLst>
              <a:path w="2533015" h="520065">
                <a:moveTo>
                  <a:pt x="936" y="47968"/>
                </a:moveTo>
                <a:lnTo>
                  <a:pt x="519" y="48585"/>
                </a:lnTo>
                <a:lnTo>
                  <a:pt x="0" y="51156"/>
                </a:lnTo>
                <a:lnTo>
                  <a:pt x="936" y="47968"/>
                </a:lnTo>
                <a:close/>
              </a:path>
              <a:path w="2533015" h="520065">
                <a:moveTo>
                  <a:pt x="55148" y="0"/>
                </a:moveTo>
                <a:lnTo>
                  <a:pt x="47573" y="1531"/>
                </a:lnTo>
                <a:lnTo>
                  <a:pt x="45519" y="2917"/>
                </a:lnTo>
                <a:lnTo>
                  <a:pt x="55148" y="0"/>
                </a:lnTo>
                <a:close/>
              </a:path>
              <a:path w="2533015" h="520065">
                <a:moveTo>
                  <a:pt x="2480124" y="2598"/>
                </a:moveTo>
                <a:lnTo>
                  <a:pt x="2478543" y="1531"/>
                </a:lnTo>
                <a:lnTo>
                  <a:pt x="2476685" y="1156"/>
                </a:lnTo>
                <a:lnTo>
                  <a:pt x="2480124" y="2598"/>
                </a:lnTo>
                <a:close/>
              </a:path>
              <a:path w="2533015" h="520065">
                <a:moveTo>
                  <a:pt x="2507209" y="21327"/>
                </a:moveTo>
                <a:lnTo>
                  <a:pt x="2506642" y="20486"/>
                </a:lnTo>
                <a:lnTo>
                  <a:pt x="2505308" y="19586"/>
                </a:lnTo>
                <a:lnTo>
                  <a:pt x="2507209" y="21327"/>
                </a:lnTo>
                <a:close/>
              </a:path>
              <a:path w="2533015" h="520065">
                <a:moveTo>
                  <a:pt x="2524633" y="47156"/>
                </a:moveTo>
                <a:lnTo>
                  <a:pt x="2524168" y="46467"/>
                </a:lnTo>
                <a:lnTo>
                  <a:pt x="2524168" y="47156"/>
                </a:lnTo>
                <a:lnTo>
                  <a:pt x="2524633" y="47156"/>
                </a:lnTo>
                <a:close/>
              </a:path>
              <a:path w="2533015" h="520065">
                <a:moveTo>
                  <a:pt x="2525616" y="48680"/>
                </a:moveTo>
                <a:lnTo>
                  <a:pt x="2524930" y="47597"/>
                </a:lnTo>
                <a:lnTo>
                  <a:pt x="2524930" y="48680"/>
                </a:lnTo>
                <a:lnTo>
                  <a:pt x="2525616" y="48680"/>
                </a:lnTo>
                <a:close/>
              </a:path>
              <a:path w="2533015" h="520065">
                <a:moveTo>
                  <a:pt x="2525924" y="50204"/>
                </a:moveTo>
                <a:lnTo>
                  <a:pt x="2525692" y="49057"/>
                </a:lnTo>
                <a:lnTo>
                  <a:pt x="2525692" y="50204"/>
                </a:lnTo>
                <a:lnTo>
                  <a:pt x="2525924" y="50204"/>
                </a:lnTo>
                <a:close/>
              </a:path>
              <a:path w="2533015" h="520065">
                <a:moveTo>
                  <a:pt x="2532550" y="436538"/>
                </a:moveTo>
                <a:lnTo>
                  <a:pt x="2532550" y="82970"/>
                </a:lnTo>
                <a:lnTo>
                  <a:pt x="2531796" y="440301"/>
                </a:lnTo>
                <a:lnTo>
                  <a:pt x="2532550" y="436538"/>
                </a:lnTo>
                <a:close/>
              </a:path>
              <a:path w="2533015" h="520065">
                <a:moveTo>
                  <a:pt x="2527826" y="460120"/>
                </a:moveTo>
                <a:lnTo>
                  <a:pt x="2524843" y="472133"/>
                </a:lnTo>
                <a:lnTo>
                  <a:pt x="2521277" y="477640"/>
                </a:lnTo>
                <a:lnTo>
                  <a:pt x="2525597" y="471245"/>
                </a:lnTo>
                <a:lnTo>
                  <a:pt x="2527826" y="460120"/>
                </a:lnTo>
                <a:close/>
              </a:path>
              <a:path w="2533015" h="520065">
                <a:moveTo>
                  <a:pt x="2508302" y="496850"/>
                </a:moveTo>
                <a:lnTo>
                  <a:pt x="2498131" y="504995"/>
                </a:lnTo>
                <a:lnTo>
                  <a:pt x="2506642" y="499308"/>
                </a:lnTo>
                <a:lnTo>
                  <a:pt x="2508302" y="496850"/>
                </a:lnTo>
                <a:close/>
              </a:path>
              <a:path w="2533015" h="520065">
                <a:moveTo>
                  <a:pt x="2482618" y="515362"/>
                </a:moveTo>
                <a:lnTo>
                  <a:pt x="2470605" y="519665"/>
                </a:lnTo>
                <a:lnTo>
                  <a:pt x="2478543" y="518084"/>
                </a:lnTo>
                <a:lnTo>
                  <a:pt x="2482618" y="515362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80097" y="6979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86531" y="662989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09">
                <a:moveTo>
                  <a:pt x="0" y="3188"/>
                </a:moveTo>
                <a:lnTo>
                  <a:pt x="519" y="617"/>
                </a:lnTo>
                <a:lnTo>
                  <a:pt x="936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32050" y="615021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0" y="2917"/>
                </a:moveTo>
                <a:lnTo>
                  <a:pt x="2053" y="1531"/>
                </a:lnTo>
                <a:lnTo>
                  <a:pt x="9629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80097" y="697991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4">
                <a:moveTo>
                  <a:pt x="0" y="0"/>
                </a:moveTo>
                <a:lnTo>
                  <a:pt x="0" y="353568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363216" y="616177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0"/>
                </a:moveTo>
                <a:lnTo>
                  <a:pt x="1858" y="375"/>
                </a:lnTo>
                <a:lnTo>
                  <a:pt x="3438" y="1441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391839" y="63460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334" y="900"/>
                </a:lnTo>
                <a:lnTo>
                  <a:pt x="1901" y="174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10700" y="6614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64" y="688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11461" y="66261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666" y="988"/>
                </a:lnTo>
                <a:lnTo>
                  <a:pt x="685" y="1083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18328" y="697923"/>
            <a:ext cx="1270" cy="357505"/>
          </a:xfrm>
          <a:custGeom>
            <a:avLst/>
            <a:gdLst/>
            <a:ahLst/>
            <a:cxnLst/>
            <a:rect l="l" t="t" r="r" b="b"/>
            <a:pathLst>
              <a:path w="1270" h="357505">
                <a:moveTo>
                  <a:pt x="376" y="-14287"/>
                </a:moveTo>
                <a:lnTo>
                  <a:pt x="376" y="371687"/>
                </a:lnTo>
              </a:path>
            </a:pathLst>
          </a:custGeom>
          <a:ln w="29328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342849" y="1060854"/>
            <a:ext cx="85796" cy="88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80097" y="609600"/>
            <a:ext cx="2539365" cy="530860"/>
          </a:xfrm>
          <a:custGeom>
            <a:avLst/>
            <a:gdLst/>
            <a:ahLst/>
            <a:cxnLst/>
            <a:rect l="l" t="t" r="r" b="b"/>
            <a:pathLst>
              <a:path w="2539365" h="530860">
                <a:moveTo>
                  <a:pt x="2538984" y="441960"/>
                </a:moveTo>
                <a:lnTo>
                  <a:pt x="2538984" y="88392"/>
                </a:lnTo>
                <a:lnTo>
                  <a:pt x="2532030" y="54006"/>
                </a:lnTo>
                <a:lnTo>
                  <a:pt x="2513076" y="25908"/>
                </a:lnTo>
                <a:lnTo>
                  <a:pt x="2484977" y="6953"/>
                </a:lnTo>
                <a:lnTo>
                  <a:pt x="2450592" y="0"/>
                </a:lnTo>
                <a:lnTo>
                  <a:pt x="88392" y="0"/>
                </a:lnTo>
                <a:lnTo>
                  <a:pt x="54006" y="6953"/>
                </a:lnTo>
                <a:lnTo>
                  <a:pt x="25907" y="25908"/>
                </a:lnTo>
                <a:lnTo>
                  <a:pt x="6953" y="54006"/>
                </a:lnTo>
                <a:lnTo>
                  <a:pt x="0" y="88392"/>
                </a:lnTo>
                <a:lnTo>
                  <a:pt x="0" y="441960"/>
                </a:lnTo>
                <a:lnTo>
                  <a:pt x="6953" y="476666"/>
                </a:lnTo>
                <a:lnTo>
                  <a:pt x="25908" y="504729"/>
                </a:lnTo>
                <a:lnTo>
                  <a:pt x="54006" y="523505"/>
                </a:lnTo>
                <a:lnTo>
                  <a:pt x="88392" y="530352"/>
                </a:lnTo>
                <a:lnTo>
                  <a:pt x="2450592" y="530352"/>
                </a:lnTo>
                <a:lnTo>
                  <a:pt x="2484977" y="523505"/>
                </a:lnTo>
                <a:lnTo>
                  <a:pt x="2513076" y="504729"/>
                </a:lnTo>
                <a:lnTo>
                  <a:pt x="2532030" y="476666"/>
                </a:lnTo>
                <a:lnTo>
                  <a:pt x="2538984" y="441960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80097" y="609600"/>
            <a:ext cx="2539365" cy="530860"/>
          </a:xfrm>
          <a:custGeom>
            <a:avLst/>
            <a:gdLst/>
            <a:ahLst/>
            <a:cxnLst/>
            <a:rect l="l" t="t" r="r" b="b"/>
            <a:pathLst>
              <a:path w="2539365" h="530860">
                <a:moveTo>
                  <a:pt x="0" y="88392"/>
                </a:moveTo>
                <a:lnTo>
                  <a:pt x="25907" y="25908"/>
                </a:lnTo>
                <a:lnTo>
                  <a:pt x="88392" y="0"/>
                </a:lnTo>
                <a:lnTo>
                  <a:pt x="2450592" y="0"/>
                </a:lnTo>
                <a:lnTo>
                  <a:pt x="2484977" y="6953"/>
                </a:lnTo>
                <a:lnTo>
                  <a:pt x="2513076" y="25908"/>
                </a:lnTo>
                <a:lnTo>
                  <a:pt x="2532030" y="54006"/>
                </a:lnTo>
                <a:lnTo>
                  <a:pt x="2538984" y="88392"/>
                </a:lnTo>
                <a:lnTo>
                  <a:pt x="2538984" y="441960"/>
                </a:lnTo>
                <a:lnTo>
                  <a:pt x="2513076" y="504729"/>
                </a:lnTo>
                <a:lnTo>
                  <a:pt x="2450592" y="530352"/>
                </a:lnTo>
                <a:lnTo>
                  <a:pt x="88392" y="530352"/>
                </a:lnTo>
                <a:lnTo>
                  <a:pt x="54006" y="523505"/>
                </a:lnTo>
                <a:lnTo>
                  <a:pt x="25908" y="504729"/>
                </a:lnTo>
                <a:lnTo>
                  <a:pt x="6953" y="476666"/>
                </a:lnTo>
                <a:lnTo>
                  <a:pt x="0" y="441960"/>
                </a:lnTo>
                <a:lnTo>
                  <a:pt x="0" y="88392"/>
                </a:lnTo>
                <a:close/>
              </a:path>
            </a:pathLst>
          </a:custGeom>
          <a:ln w="28574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7050278" y="710438"/>
            <a:ext cx="2198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none" spc="-10" dirty="0">
                <a:solidFill>
                  <a:srgbClr val="585858"/>
                </a:solidFill>
                <a:latin typeface="Constantia"/>
                <a:cs typeface="Constantia"/>
              </a:rPr>
              <a:t>Permanent</a:t>
            </a:r>
            <a:r>
              <a:rPr sz="1800" b="1" u="none" spc="-114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b="1" u="none" spc="-5" dirty="0">
                <a:solidFill>
                  <a:srgbClr val="585858"/>
                </a:solidFill>
                <a:latin typeface="Constantia"/>
                <a:cs typeface="Constantia"/>
              </a:rPr>
              <a:t>Magnets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761731" y="3268217"/>
            <a:ext cx="1821179" cy="1455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757159" y="3263646"/>
            <a:ext cx="1830705" cy="1464945"/>
          </a:xfrm>
          <a:custGeom>
            <a:avLst/>
            <a:gdLst/>
            <a:ahLst/>
            <a:cxnLst/>
            <a:rect l="l" t="t" r="r" b="b"/>
            <a:pathLst>
              <a:path w="1830704" h="1464945">
                <a:moveTo>
                  <a:pt x="0" y="1464564"/>
                </a:moveTo>
                <a:lnTo>
                  <a:pt x="0" y="0"/>
                </a:lnTo>
                <a:lnTo>
                  <a:pt x="1830324" y="0"/>
                </a:lnTo>
                <a:lnTo>
                  <a:pt x="1830324" y="1464564"/>
                </a:lnTo>
                <a:lnTo>
                  <a:pt x="0" y="14645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088883" y="4728464"/>
            <a:ext cx="1153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AlCe Alloy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763831" y="5022595"/>
            <a:ext cx="1826261" cy="2160270"/>
          </a:xfrm>
          <a:prstGeom prst="rect">
            <a:avLst/>
          </a:prstGeom>
          <a:blipFill>
            <a:blip r:embed="rId9" cstate="print"/>
            <a:stretch>
              <a:fillRect l="320" t="-5363" b="1"/>
            </a:stretch>
          </a:blipFill>
          <a:ln w="317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049259" y="6893306"/>
            <a:ext cx="1362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3D Printed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Magnet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156702" y="2953765"/>
            <a:ext cx="969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Flotation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cell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95400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755" y="781304"/>
            <a:ext cx="593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BE441A"/>
                </a:solidFill>
                <a:latin typeface="Constantia"/>
                <a:cs typeface="Constantia"/>
              </a:rPr>
              <a:t>Results </a:t>
            </a:r>
            <a:r>
              <a:rPr sz="3600" spc="-5" dirty="0">
                <a:solidFill>
                  <a:srgbClr val="BE441A"/>
                </a:solidFill>
                <a:latin typeface="Constantia"/>
                <a:cs typeface="Constantia"/>
              </a:rPr>
              <a:t>and</a:t>
            </a:r>
            <a:r>
              <a:rPr sz="3600" spc="-229" dirty="0">
                <a:solidFill>
                  <a:srgbClr val="BE441A"/>
                </a:solidFill>
                <a:latin typeface="Constantia"/>
                <a:cs typeface="Constantia"/>
              </a:rPr>
              <a:t> </a:t>
            </a:r>
            <a:r>
              <a:rPr sz="3600" spc="-20" dirty="0">
                <a:solidFill>
                  <a:srgbClr val="BE441A"/>
                </a:solidFill>
                <a:latin typeface="Constantia"/>
                <a:cs typeface="Constantia"/>
              </a:rPr>
              <a:t>Accomplishments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" y="1550161"/>
            <a:ext cx="5196205" cy="492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Extraction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technology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recovery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rare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earths 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from leachate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has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been licensed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by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CHC‐Rare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Earths, 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Inc.</a:t>
            </a:r>
            <a:endParaRPr sz="1800" dirty="0">
              <a:latin typeface="Calibri"/>
              <a:cs typeface="Calibri"/>
            </a:endParaRPr>
          </a:p>
          <a:p>
            <a:pPr marL="297815" marR="25971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All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American Lithium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has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requested to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license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two  inventions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(one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patented,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the other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pending)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on 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lithium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extraction from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salar</a:t>
            </a:r>
            <a:r>
              <a:rPr sz="18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brines.</a:t>
            </a:r>
            <a:endParaRPr sz="1800" dirty="0">
              <a:latin typeface="Calibri"/>
              <a:cs typeface="Calibri"/>
            </a:endParaRPr>
          </a:p>
          <a:p>
            <a:pPr marL="297815" marR="26670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CMI has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developed promising technologies </a:t>
            </a:r>
            <a:r>
              <a:rPr lang="en-US" sz="1800" spc="-10" dirty="0">
                <a:solidFill>
                  <a:srgbClr val="3F3F3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hat  isolates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fixes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hazardous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arsenic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during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cobalt 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recovery from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skudderudite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which is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interest 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to 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prospective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partner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First</a:t>
            </a:r>
            <a:r>
              <a:rPr sz="18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Cobalt.</a:t>
            </a:r>
            <a:endParaRPr sz="1800" dirty="0">
              <a:latin typeface="Calibri"/>
              <a:cs typeface="Calibri"/>
            </a:endParaRPr>
          </a:p>
          <a:p>
            <a:pPr marL="297815" marR="334010" indent="-28575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sz="1800" spc="-35" dirty="0">
                <a:solidFill>
                  <a:srgbClr val="3F3F3F"/>
                </a:solidFill>
                <a:latin typeface="Calibri"/>
                <a:cs typeface="Calibri"/>
              </a:rPr>
              <a:t>Two </a:t>
            </a:r>
            <a:r>
              <a:rPr sz="1800" spc="-20" dirty="0">
                <a:solidFill>
                  <a:srgbClr val="3F3F3F"/>
                </a:solidFill>
                <a:latin typeface="Calibri"/>
                <a:cs typeface="Calibri"/>
              </a:rPr>
              <a:t>Technology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Commercialization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Fund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(DOE‐  Office of </a:t>
            </a:r>
            <a:r>
              <a:rPr sz="1800" spc="-20" dirty="0">
                <a:solidFill>
                  <a:srgbClr val="3F3F3F"/>
                </a:solidFill>
                <a:latin typeface="Calibri"/>
                <a:cs typeface="Calibri"/>
              </a:rPr>
              <a:t>Technology Transitions)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proposals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are 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under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evaluation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further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development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CMI 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magnet</a:t>
            </a:r>
            <a:r>
              <a:rPr sz="18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F3F3F"/>
                </a:solidFill>
                <a:latin typeface="Calibri"/>
                <a:cs typeface="Calibri"/>
              </a:rPr>
              <a:t>discovery.</a:t>
            </a:r>
            <a:endParaRPr sz="1800" dirty="0">
              <a:latin typeface="Calibri"/>
              <a:cs typeface="Calibri"/>
            </a:endParaRPr>
          </a:p>
          <a:p>
            <a:pPr marL="297815" marR="26352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CMI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Partner 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TdVib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licensed </a:t>
            </a:r>
            <a:r>
              <a:rPr sz="1800" spc="-20" dirty="0">
                <a:solidFill>
                  <a:srgbClr val="3F3F3F"/>
                </a:solidFill>
                <a:latin typeface="Calibri"/>
                <a:cs typeface="Calibri"/>
              </a:rPr>
              <a:t>“Acid‐free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dissolution”  technology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have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applied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STTR funding 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to 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adapt it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its 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Terfenol‐D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(Tb, Dy)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process</a:t>
            </a:r>
            <a:r>
              <a:rPr sz="180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wastes.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73980" y="558336"/>
            <a:ext cx="2355215" cy="579120"/>
          </a:xfrm>
          <a:custGeom>
            <a:avLst/>
            <a:gdLst/>
            <a:ahLst/>
            <a:cxnLst/>
            <a:rect l="l" t="t" r="r" b="b"/>
            <a:pathLst>
              <a:path w="2355215" h="579119">
                <a:moveTo>
                  <a:pt x="970" y="53934"/>
                </a:moveTo>
                <a:lnTo>
                  <a:pt x="558" y="54549"/>
                </a:lnTo>
                <a:lnTo>
                  <a:pt x="0" y="57331"/>
                </a:lnTo>
                <a:lnTo>
                  <a:pt x="970" y="53934"/>
                </a:lnTo>
                <a:close/>
              </a:path>
              <a:path w="2355215" h="579119">
                <a:moveTo>
                  <a:pt x="62151" y="0"/>
                </a:moveTo>
                <a:lnTo>
                  <a:pt x="52921" y="1876"/>
                </a:lnTo>
                <a:lnTo>
                  <a:pt x="50789" y="3322"/>
                </a:lnTo>
                <a:lnTo>
                  <a:pt x="62151" y="0"/>
                </a:lnTo>
                <a:close/>
              </a:path>
              <a:path w="2355215" h="579119">
                <a:moveTo>
                  <a:pt x="2297039" y="3332"/>
                </a:moveTo>
                <a:lnTo>
                  <a:pt x="2294892" y="1876"/>
                </a:lnTo>
                <a:lnTo>
                  <a:pt x="2292388" y="1367"/>
                </a:lnTo>
                <a:lnTo>
                  <a:pt x="2297039" y="3332"/>
                </a:lnTo>
                <a:close/>
              </a:path>
              <a:path w="2355215" h="579119">
                <a:moveTo>
                  <a:pt x="2326929" y="24236"/>
                </a:moveTo>
                <a:lnTo>
                  <a:pt x="2326146" y="23069"/>
                </a:lnTo>
                <a:lnTo>
                  <a:pt x="2324316" y="21828"/>
                </a:lnTo>
                <a:lnTo>
                  <a:pt x="2326929" y="24236"/>
                </a:lnTo>
                <a:close/>
              </a:path>
              <a:path w="2355215" h="579119">
                <a:moveTo>
                  <a:pt x="2346074" y="52787"/>
                </a:moveTo>
                <a:lnTo>
                  <a:pt x="2345863" y="52472"/>
                </a:lnTo>
                <a:lnTo>
                  <a:pt x="2345863" y="52787"/>
                </a:lnTo>
                <a:lnTo>
                  <a:pt x="2346074" y="52787"/>
                </a:lnTo>
                <a:close/>
              </a:path>
              <a:path w="2355215" h="579119">
                <a:moveTo>
                  <a:pt x="2347096" y="54311"/>
                </a:moveTo>
                <a:lnTo>
                  <a:pt x="2346625" y="53608"/>
                </a:lnTo>
                <a:lnTo>
                  <a:pt x="2346625" y="54311"/>
                </a:lnTo>
                <a:lnTo>
                  <a:pt x="2347096" y="54311"/>
                </a:lnTo>
                <a:close/>
              </a:path>
              <a:path w="2355215" h="579119">
                <a:moveTo>
                  <a:pt x="2347667" y="56597"/>
                </a:moveTo>
                <a:lnTo>
                  <a:pt x="2347387" y="55202"/>
                </a:lnTo>
                <a:lnTo>
                  <a:pt x="2347387" y="56597"/>
                </a:lnTo>
                <a:lnTo>
                  <a:pt x="2347667" y="56597"/>
                </a:lnTo>
                <a:close/>
              </a:path>
              <a:path w="2355215" h="579119">
                <a:moveTo>
                  <a:pt x="2355007" y="486365"/>
                </a:moveTo>
                <a:lnTo>
                  <a:pt x="2355000" y="93137"/>
                </a:lnTo>
                <a:lnTo>
                  <a:pt x="2354245" y="490150"/>
                </a:lnTo>
                <a:lnTo>
                  <a:pt x="2355007" y="486365"/>
                </a:lnTo>
                <a:close/>
              </a:path>
              <a:path w="2355215" h="579119">
                <a:moveTo>
                  <a:pt x="2353518" y="493760"/>
                </a:moveTo>
                <a:lnTo>
                  <a:pt x="2347758" y="522179"/>
                </a:lnTo>
                <a:lnTo>
                  <a:pt x="2338472" y="537860"/>
                </a:lnTo>
                <a:lnTo>
                  <a:pt x="2347256" y="524870"/>
                </a:lnTo>
                <a:lnTo>
                  <a:pt x="2353518" y="493760"/>
                </a:lnTo>
                <a:close/>
              </a:path>
              <a:path w="2355215" h="579119">
                <a:moveTo>
                  <a:pt x="2329176" y="551607"/>
                </a:moveTo>
                <a:lnTo>
                  <a:pt x="2316368" y="562637"/>
                </a:lnTo>
                <a:lnTo>
                  <a:pt x="2326146" y="556088"/>
                </a:lnTo>
                <a:lnTo>
                  <a:pt x="2329176" y="551607"/>
                </a:lnTo>
                <a:close/>
              </a:path>
              <a:path w="2355215" h="579119">
                <a:moveTo>
                  <a:pt x="2301065" y="572885"/>
                </a:moveTo>
                <a:lnTo>
                  <a:pt x="2286496" y="578700"/>
                </a:lnTo>
                <a:lnTo>
                  <a:pt x="2294892" y="577019"/>
                </a:lnTo>
                <a:lnTo>
                  <a:pt x="2301065" y="572885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3980" y="612271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09">
                <a:moveTo>
                  <a:pt x="0" y="3396"/>
                </a:moveTo>
                <a:lnTo>
                  <a:pt x="558" y="614"/>
                </a:lnTo>
                <a:lnTo>
                  <a:pt x="970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4769" y="558336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09">
                <a:moveTo>
                  <a:pt x="0" y="3322"/>
                </a:moveTo>
                <a:lnTo>
                  <a:pt x="2132" y="1876"/>
                </a:lnTo>
                <a:lnTo>
                  <a:pt x="11362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5085" y="552450"/>
            <a:ext cx="2165985" cy="0"/>
          </a:xfrm>
          <a:custGeom>
            <a:avLst/>
            <a:gdLst/>
            <a:ahLst/>
            <a:cxnLst/>
            <a:rect l="l" t="t" r="r" b="b"/>
            <a:pathLst>
              <a:path w="2165984">
                <a:moveTo>
                  <a:pt x="0" y="0"/>
                </a:moveTo>
                <a:lnTo>
                  <a:pt x="2165605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0690" y="552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66368" y="559703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40">
                <a:moveTo>
                  <a:pt x="0" y="0"/>
                </a:moveTo>
                <a:lnTo>
                  <a:pt x="2504" y="509"/>
                </a:lnTo>
                <a:lnTo>
                  <a:pt x="4651" y="1965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98297" y="58016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1829" y="1240"/>
                </a:lnTo>
                <a:lnTo>
                  <a:pt x="2612" y="2408"/>
                </a:lnTo>
              </a:path>
            </a:pathLst>
          </a:custGeom>
          <a:ln w="28574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05556" y="596521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0" y="28890"/>
                </a:moveTo>
                <a:lnTo>
                  <a:pt x="28786" y="28890"/>
                </a:lnTo>
                <a:lnTo>
                  <a:pt x="28786" y="0"/>
                </a:lnTo>
                <a:lnTo>
                  <a:pt x="0" y="0"/>
                </a:lnTo>
                <a:lnTo>
                  <a:pt x="0" y="28890"/>
                </a:lnTo>
                <a:close/>
              </a:path>
            </a:pathLst>
          </a:custGeom>
          <a:solidFill>
            <a:srgbClr val="FBA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20605" y="61194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71" y="703"/>
                </a:lnTo>
              </a:path>
            </a:pathLst>
          </a:custGeom>
          <a:ln w="28574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07080" y="599251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79">
                <a:moveTo>
                  <a:pt x="0" y="29970"/>
                </a:moveTo>
                <a:lnTo>
                  <a:pt x="28855" y="29970"/>
                </a:lnTo>
                <a:lnTo>
                  <a:pt x="28855" y="0"/>
                </a:lnTo>
                <a:lnTo>
                  <a:pt x="0" y="0"/>
                </a:lnTo>
                <a:lnTo>
                  <a:pt x="0" y="29970"/>
                </a:lnTo>
                <a:close/>
              </a:path>
            </a:pathLst>
          </a:custGeom>
          <a:solidFill>
            <a:srgbClr val="FBA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28226" y="651474"/>
            <a:ext cx="1270" cy="397510"/>
          </a:xfrm>
          <a:custGeom>
            <a:avLst/>
            <a:gdLst/>
            <a:ahLst/>
            <a:cxnLst/>
            <a:rect l="l" t="t" r="r" b="b"/>
            <a:pathLst>
              <a:path w="1270" h="397509">
                <a:moveTo>
                  <a:pt x="380" y="-14287"/>
                </a:moveTo>
                <a:lnTo>
                  <a:pt x="380" y="411300"/>
                </a:lnTo>
              </a:path>
            </a:pathLst>
          </a:custGeom>
          <a:ln w="29336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46189" y="1037809"/>
            <a:ext cx="95597" cy="113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6788" y="552450"/>
            <a:ext cx="2362200" cy="590550"/>
          </a:xfrm>
          <a:custGeom>
            <a:avLst/>
            <a:gdLst/>
            <a:ahLst/>
            <a:cxnLst/>
            <a:rect l="l" t="t" r="r" b="b"/>
            <a:pathLst>
              <a:path w="2362200" h="590550">
                <a:moveTo>
                  <a:pt x="2362200" y="492251"/>
                </a:moveTo>
                <a:lnTo>
                  <a:pt x="2362200" y="99059"/>
                </a:lnTo>
                <a:lnTo>
                  <a:pt x="2354449" y="60436"/>
                </a:lnTo>
                <a:lnTo>
                  <a:pt x="2333339" y="28955"/>
                </a:lnTo>
                <a:lnTo>
                  <a:pt x="2302085" y="7762"/>
                </a:lnTo>
                <a:lnTo>
                  <a:pt x="2263902" y="0"/>
                </a:lnTo>
                <a:lnTo>
                  <a:pt x="98297" y="0"/>
                </a:lnTo>
                <a:lnTo>
                  <a:pt x="60114" y="7762"/>
                </a:lnTo>
                <a:lnTo>
                  <a:pt x="28860" y="28955"/>
                </a:lnTo>
                <a:lnTo>
                  <a:pt x="7750" y="60436"/>
                </a:lnTo>
                <a:lnTo>
                  <a:pt x="0" y="99059"/>
                </a:lnTo>
                <a:lnTo>
                  <a:pt x="0" y="492251"/>
                </a:lnTo>
                <a:lnTo>
                  <a:pt x="7750" y="530756"/>
                </a:lnTo>
                <a:lnTo>
                  <a:pt x="28860" y="561974"/>
                </a:lnTo>
                <a:lnTo>
                  <a:pt x="60114" y="582906"/>
                </a:lnTo>
                <a:lnTo>
                  <a:pt x="98298" y="590549"/>
                </a:lnTo>
                <a:lnTo>
                  <a:pt x="2263902" y="590549"/>
                </a:lnTo>
                <a:lnTo>
                  <a:pt x="2302085" y="582906"/>
                </a:lnTo>
                <a:lnTo>
                  <a:pt x="2333339" y="561974"/>
                </a:lnTo>
                <a:lnTo>
                  <a:pt x="2354449" y="530756"/>
                </a:lnTo>
                <a:lnTo>
                  <a:pt x="2362200" y="492251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6788" y="552450"/>
            <a:ext cx="2362200" cy="590550"/>
          </a:xfrm>
          <a:custGeom>
            <a:avLst/>
            <a:gdLst/>
            <a:ahLst/>
            <a:cxnLst/>
            <a:rect l="l" t="t" r="r" b="b"/>
            <a:pathLst>
              <a:path w="2362200" h="590550">
                <a:moveTo>
                  <a:pt x="0" y="99059"/>
                </a:moveTo>
                <a:lnTo>
                  <a:pt x="7750" y="60436"/>
                </a:lnTo>
                <a:lnTo>
                  <a:pt x="60114" y="7762"/>
                </a:lnTo>
                <a:lnTo>
                  <a:pt x="98297" y="0"/>
                </a:lnTo>
                <a:lnTo>
                  <a:pt x="2263902" y="0"/>
                </a:lnTo>
                <a:lnTo>
                  <a:pt x="2302085" y="7762"/>
                </a:lnTo>
                <a:lnTo>
                  <a:pt x="2333339" y="28955"/>
                </a:lnTo>
                <a:lnTo>
                  <a:pt x="2354449" y="60436"/>
                </a:lnTo>
                <a:lnTo>
                  <a:pt x="2362200" y="99059"/>
                </a:lnTo>
                <a:lnTo>
                  <a:pt x="2362200" y="492251"/>
                </a:lnTo>
                <a:lnTo>
                  <a:pt x="2354449" y="530756"/>
                </a:lnTo>
                <a:lnTo>
                  <a:pt x="2302085" y="582906"/>
                </a:lnTo>
                <a:lnTo>
                  <a:pt x="2263902" y="590549"/>
                </a:lnTo>
                <a:lnTo>
                  <a:pt x="98298" y="590549"/>
                </a:lnTo>
                <a:lnTo>
                  <a:pt x="60114" y="582906"/>
                </a:lnTo>
                <a:lnTo>
                  <a:pt x="28860" y="561974"/>
                </a:lnTo>
                <a:lnTo>
                  <a:pt x="7750" y="530756"/>
                </a:lnTo>
                <a:lnTo>
                  <a:pt x="0" y="492251"/>
                </a:lnTo>
                <a:lnTo>
                  <a:pt x="0" y="99059"/>
                </a:lnTo>
                <a:close/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82949" y="546607"/>
            <a:ext cx="2330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b="1" u="none" dirty="0">
                <a:solidFill>
                  <a:srgbClr val="585858"/>
                </a:solidFill>
                <a:latin typeface="Constantia"/>
                <a:cs typeface="Constantia"/>
              </a:rPr>
              <a:t>Industry</a:t>
            </a:r>
            <a:r>
              <a:rPr sz="1800" b="1" u="none" spc="-95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b="1" u="none" spc="-5" dirty="0">
                <a:solidFill>
                  <a:srgbClr val="585858"/>
                </a:solidFill>
                <a:latin typeface="Constantia"/>
                <a:cs typeface="Constantia"/>
              </a:rPr>
              <a:t>Adoption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tabLst>
                <a:tab pos="2304415" algn="l"/>
              </a:tabLst>
            </a:pPr>
            <a:r>
              <a:rPr sz="1800" u="heavy" dirty="0">
                <a:solidFill>
                  <a:srgbClr val="585858"/>
                </a:solidFill>
                <a:uFill>
                  <a:solidFill>
                    <a:srgbClr val="FBAF3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200" dirty="0">
                <a:solidFill>
                  <a:srgbClr val="585858"/>
                </a:solidFill>
                <a:uFill>
                  <a:solidFill>
                    <a:srgbClr val="FBAF3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585858"/>
                </a:solidFill>
                <a:uFill>
                  <a:solidFill>
                    <a:srgbClr val="FBAF3F"/>
                  </a:solidFill>
                </a:uFill>
                <a:latin typeface="Constantia"/>
                <a:cs typeface="Constantia"/>
              </a:rPr>
              <a:t>of CMI</a:t>
            </a:r>
            <a:r>
              <a:rPr sz="1800" b="1" u="heavy" spc="-110" dirty="0">
                <a:solidFill>
                  <a:srgbClr val="585858"/>
                </a:solidFill>
                <a:uFill>
                  <a:solidFill>
                    <a:srgbClr val="FBAF3F"/>
                  </a:solidFill>
                </a:uFill>
                <a:latin typeface="Constantia"/>
                <a:cs typeface="Constantia"/>
              </a:rPr>
              <a:t> </a:t>
            </a:r>
            <a:r>
              <a:rPr sz="1800" b="1" u="heavy" spc="-15" dirty="0">
                <a:solidFill>
                  <a:srgbClr val="585858"/>
                </a:solidFill>
                <a:uFill>
                  <a:solidFill>
                    <a:srgbClr val="FBAF3F"/>
                  </a:solidFill>
                </a:uFill>
                <a:latin typeface="Constantia"/>
                <a:cs typeface="Constantia"/>
              </a:rPr>
              <a:t>Technology	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59246" y="1492758"/>
            <a:ext cx="3269741" cy="1816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87667" y="3906773"/>
            <a:ext cx="2693939" cy="2161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84745" y="3358388"/>
            <a:ext cx="1715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3485B"/>
                </a:solidFill>
                <a:latin typeface="Arial"/>
                <a:cs typeface="Arial"/>
              </a:rPr>
              <a:t>Atacama salt</a:t>
            </a:r>
            <a:r>
              <a:rPr sz="1800" spc="-100" dirty="0">
                <a:solidFill>
                  <a:srgbClr val="03485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3485B"/>
                </a:solidFill>
                <a:latin typeface="Arial"/>
                <a:cs typeface="Arial"/>
              </a:rPr>
              <a:t>flat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95955" y="6134346"/>
            <a:ext cx="2287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3485B"/>
                </a:solidFill>
                <a:latin typeface="Arial"/>
                <a:cs typeface="Arial"/>
              </a:rPr>
              <a:t>CeCuCo gap</a:t>
            </a:r>
            <a:r>
              <a:rPr sz="1800" spc="-110" dirty="0">
                <a:solidFill>
                  <a:srgbClr val="03485B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3485B"/>
                </a:solidFill>
                <a:latin typeface="Arial"/>
                <a:cs typeface="Arial"/>
              </a:rPr>
              <a:t>magnets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945" y="644143"/>
            <a:ext cx="8254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1030" algn="l"/>
              </a:tabLst>
            </a:pPr>
            <a:r>
              <a:rPr u="heavy" dirty="0">
                <a:solidFill>
                  <a:srgbClr val="BD441A"/>
                </a:solidFill>
                <a:uFill>
                  <a:solidFill>
                    <a:srgbClr val="BC4419"/>
                  </a:solidFill>
                </a:uFill>
                <a:latin typeface="Calibri"/>
                <a:cs typeface="Calibri"/>
              </a:rPr>
              <a:t>Measure </a:t>
            </a:r>
            <a:r>
              <a:rPr u="heavy" spc="-5" dirty="0">
                <a:solidFill>
                  <a:srgbClr val="BD441A"/>
                </a:solidFill>
                <a:uFill>
                  <a:solidFill>
                    <a:srgbClr val="BC4419"/>
                  </a:solidFill>
                </a:uFill>
                <a:latin typeface="Calibri"/>
                <a:cs typeface="Calibri"/>
              </a:rPr>
              <a:t>of</a:t>
            </a:r>
            <a:r>
              <a:rPr u="heavy" spc="-105" dirty="0">
                <a:solidFill>
                  <a:srgbClr val="BD441A"/>
                </a:solidFill>
                <a:uFill>
                  <a:solidFill>
                    <a:srgbClr val="BC4419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BD441A"/>
                </a:solidFill>
                <a:uFill>
                  <a:solidFill>
                    <a:srgbClr val="BC4419"/>
                  </a:solidFill>
                </a:uFill>
                <a:latin typeface="Calibri"/>
                <a:cs typeface="Calibri"/>
              </a:rPr>
              <a:t>Success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7260" y="2211578"/>
            <a:ext cx="6431280" cy="484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6286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Develop enhanced beneficiation, leaching,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extraction  technologies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separate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rare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earth elements from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phosphate 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processing streams.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CMI technology licensed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CHC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Rare</a:t>
            </a:r>
            <a:r>
              <a:rPr sz="1800" b="1" spc="-140" dirty="0">
                <a:solidFill>
                  <a:srgbClr val="0065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earths</a:t>
            </a:r>
            <a:endParaRPr sz="1800" dirty="0">
              <a:latin typeface="Calibri"/>
              <a:cs typeface="Calibri"/>
            </a:endParaRPr>
          </a:p>
          <a:p>
            <a:pPr marL="298450" marR="147320" indent="-286385" algn="just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Demonstrate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a new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material or process employing cerium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with  the potential to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increase use of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this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metal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by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20% compared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to 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2011.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Al‐Ce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alloys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are projected to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meet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this</a:t>
            </a:r>
            <a:r>
              <a:rPr sz="1800" b="1" spc="-105" dirty="0">
                <a:solidFill>
                  <a:srgbClr val="0065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target.</a:t>
            </a:r>
            <a:endParaRPr sz="1800" dirty="0">
              <a:latin typeface="Calibri"/>
              <a:cs typeface="Calibri"/>
            </a:endParaRPr>
          </a:p>
          <a:p>
            <a:pPr marL="298450" marR="356870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Develop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a new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phosphor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that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requires </a:t>
            </a:r>
            <a:r>
              <a:rPr sz="1800" b="1" spc="-10" dirty="0">
                <a:solidFill>
                  <a:srgbClr val="3F3F3F"/>
                </a:solidFill>
                <a:latin typeface="Calibri"/>
                <a:cs typeface="Calibri"/>
              </a:rPr>
              <a:t>one‐tenth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critical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rare 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earth elements compared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current fluorescent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lamp 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phosphors.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Red and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green alternatives</a:t>
            </a:r>
            <a:r>
              <a:rPr sz="1800" b="1" spc="-65" dirty="0">
                <a:solidFill>
                  <a:srgbClr val="0065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development</a:t>
            </a:r>
            <a:endParaRPr sz="18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Develop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substitute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permanent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magnet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that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exhibits properties  similar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current </a:t>
            </a:r>
            <a:r>
              <a:rPr sz="1800" b="1" spc="-10" dirty="0">
                <a:solidFill>
                  <a:srgbClr val="3F3F3F"/>
                </a:solidFill>
                <a:latin typeface="Calibri"/>
                <a:cs typeface="Calibri"/>
              </a:rPr>
              <a:t>neodymium‐iron‐boron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magnets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but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contains  50% less critical rare earth materials.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Discovery of La‐substituted 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NdFeB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replacing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half the Nd is being</a:t>
            </a:r>
            <a:r>
              <a:rPr sz="1800" b="1" spc="-85" dirty="0">
                <a:solidFill>
                  <a:srgbClr val="0065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developed.</a:t>
            </a:r>
            <a:endParaRPr sz="1800" dirty="0">
              <a:latin typeface="Calibri"/>
              <a:cs typeface="Calibri"/>
            </a:endParaRPr>
          </a:p>
          <a:p>
            <a:pPr marL="298450" marR="6985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7815" algn="l"/>
                <a:tab pos="299085" algn="l"/>
              </a:tabLst>
            </a:pP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Recover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recycle materials from end‐of‐life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(EOL) products  and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manufacturing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waste to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increase domestic availability of  critical materials for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clean </a:t>
            </a:r>
            <a:r>
              <a:rPr sz="1800" b="1" spc="-5" dirty="0">
                <a:solidFill>
                  <a:srgbClr val="3F3F3F"/>
                </a:solidFill>
                <a:latin typeface="Calibri"/>
                <a:cs typeface="Calibri"/>
              </a:rPr>
              <a:t>energy technologies </a:t>
            </a:r>
            <a:r>
              <a:rPr sz="1800" b="1" dirty="0">
                <a:solidFill>
                  <a:srgbClr val="3F3F3F"/>
                </a:solidFill>
                <a:latin typeface="Calibri"/>
                <a:cs typeface="Calibri"/>
              </a:rPr>
              <a:t>by 20%.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Acid‐free  dissolution process for recovery of </a:t>
            </a:r>
            <a:r>
              <a:rPr sz="1800" b="1" dirty="0">
                <a:solidFill>
                  <a:srgbClr val="0065FF"/>
                </a:solidFill>
                <a:latin typeface="Calibri"/>
                <a:cs typeface="Calibri"/>
              </a:rPr>
              <a:t>hard drive</a:t>
            </a:r>
            <a:r>
              <a:rPr sz="1800" b="1" spc="-60" dirty="0">
                <a:solidFill>
                  <a:srgbClr val="0065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Calibri"/>
                <a:cs typeface="Calibri"/>
              </a:rPr>
              <a:t>magnets.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923" y="1324609"/>
            <a:ext cx="8618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8620" marR="5080" indent="-16459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CMI has already achieved or made significant progress towards  several of AMO critical material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targets.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2579" y="4746497"/>
            <a:ext cx="2262117" cy="2194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6704" y="2194560"/>
            <a:ext cx="2062385" cy="2053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7447" y="4359655"/>
            <a:ext cx="18332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Die-Cast Al-Ce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piston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0107" y="1911153"/>
            <a:ext cx="2043430" cy="940435"/>
          </a:xfrm>
          <a:custGeom>
            <a:avLst/>
            <a:gdLst/>
            <a:ahLst/>
            <a:cxnLst/>
            <a:rect l="l" t="t" r="r" b="b"/>
            <a:pathLst>
              <a:path w="2043429" h="940435">
                <a:moveTo>
                  <a:pt x="910" y="102139"/>
                </a:moveTo>
                <a:lnTo>
                  <a:pt x="523" y="102891"/>
                </a:lnTo>
                <a:lnTo>
                  <a:pt x="0" y="106149"/>
                </a:lnTo>
                <a:lnTo>
                  <a:pt x="910" y="102139"/>
                </a:lnTo>
                <a:close/>
              </a:path>
              <a:path w="2043429" h="940435">
                <a:moveTo>
                  <a:pt x="64490" y="20922"/>
                </a:moveTo>
                <a:lnTo>
                  <a:pt x="57301" y="24667"/>
                </a:lnTo>
                <a:lnTo>
                  <a:pt x="56463" y="25511"/>
                </a:lnTo>
                <a:lnTo>
                  <a:pt x="64490" y="20922"/>
                </a:lnTo>
                <a:close/>
              </a:path>
              <a:path w="2043429" h="940435">
                <a:moveTo>
                  <a:pt x="113097" y="0"/>
                </a:moveTo>
                <a:lnTo>
                  <a:pt x="100815" y="1996"/>
                </a:lnTo>
                <a:lnTo>
                  <a:pt x="97516" y="3715"/>
                </a:lnTo>
                <a:lnTo>
                  <a:pt x="113097" y="0"/>
                </a:lnTo>
                <a:close/>
              </a:path>
              <a:path w="2043429" h="940435">
                <a:moveTo>
                  <a:pt x="1937779" y="3636"/>
                </a:moveTo>
                <a:lnTo>
                  <a:pt x="1934632" y="1996"/>
                </a:lnTo>
                <a:lnTo>
                  <a:pt x="1932937" y="1721"/>
                </a:lnTo>
                <a:lnTo>
                  <a:pt x="1937779" y="3636"/>
                </a:lnTo>
                <a:close/>
              </a:path>
              <a:path w="2043429" h="940435">
                <a:moveTo>
                  <a:pt x="1978375" y="24899"/>
                </a:moveTo>
                <a:lnTo>
                  <a:pt x="1978145" y="24667"/>
                </a:lnTo>
                <a:lnTo>
                  <a:pt x="1977351" y="24254"/>
                </a:lnTo>
                <a:lnTo>
                  <a:pt x="1978375" y="24899"/>
                </a:lnTo>
                <a:close/>
              </a:path>
              <a:path w="2043429" h="940435">
                <a:moveTo>
                  <a:pt x="2011114" y="57854"/>
                </a:moveTo>
                <a:close/>
              </a:path>
              <a:path w="2043429" h="940435">
                <a:moveTo>
                  <a:pt x="2013322" y="60902"/>
                </a:moveTo>
                <a:close/>
              </a:path>
              <a:path w="2043429" h="940435">
                <a:moveTo>
                  <a:pt x="2042994" y="787850"/>
                </a:moveTo>
                <a:lnTo>
                  <a:pt x="2042994" y="153104"/>
                </a:lnTo>
                <a:lnTo>
                  <a:pt x="2042243" y="792513"/>
                </a:lnTo>
                <a:lnTo>
                  <a:pt x="2042994" y="787850"/>
                </a:lnTo>
                <a:close/>
              </a:path>
              <a:path w="2043429" h="940435">
                <a:moveTo>
                  <a:pt x="2036925" y="825546"/>
                </a:moveTo>
                <a:lnTo>
                  <a:pt x="2033416" y="840900"/>
                </a:lnTo>
                <a:lnTo>
                  <a:pt x="2034923" y="837983"/>
                </a:lnTo>
                <a:lnTo>
                  <a:pt x="2036925" y="825546"/>
                </a:lnTo>
                <a:close/>
              </a:path>
              <a:path w="2043429" h="940435">
                <a:moveTo>
                  <a:pt x="2013014" y="880388"/>
                </a:moveTo>
                <a:lnTo>
                  <a:pt x="2012628" y="881099"/>
                </a:lnTo>
                <a:lnTo>
                  <a:pt x="2008506" y="885432"/>
                </a:lnTo>
                <a:lnTo>
                  <a:pt x="2012441" y="881497"/>
                </a:lnTo>
                <a:lnTo>
                  <a:pt x="2013014" y="880388"/>
                </a:lnTo>
                <a:close/>
              </a:path>
              <a:path w="2043429" h="940435">
                <a:moveTo>
                  <a:pt x="1980574" y="913364"/>
                </a:moveTo>
                <a:lnTo>
                  <a:pt x="1967751" y="921163"/>
                </a:lnTo>
                <a:lnTo>
                  <a:pt x="1978145" y="915793"/>
                </a:lnTo>
                <a:lnTo>
                  <a:pt x="1980574" y="913364"/>
                </a:lnTo>
                <a:close/>
              </a:path>
              <a:path w="2043429" h="940435">
                <a:moveTo>
                  <a:pt x="1940184" y="935406"/>
                </a:moveTo>
                <a:lnTo>
                  <a:pt x="1923635" y="940045"/>
                </a:lnTo>
                <a:lnTo>
                  <a:pt x="1934632" y="938275"/>
                </a:lnTo>
                <a:lnTo>
                  <a:pt x="1940184" y="935406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900" y="781304"/>
            <a:ext cx="886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1265" algn="l"/>
              </a:tabLst>
            </a:pPr>
            <a:r>
              <a:rPr spc="-20" dirty="0"/>
              <a:t>Measures </a:t>
            </a:r>
            <a:r>
              <a:rPr spc="-5" dirty="0"/>
              <a:t>of</a:t>
            </a:r>
            <a:r>
              <a:rPr spc="-100" dirty="0"/>
              <a:t> </a:t>
            </a:r>
            <a:r>
              <a:rPr spc="-25" dirty="0"/>
              <a:t>Success	</a:t>
            </a:r>
          </a:p>
        </p:txBody>
      </p:sp>
      <p:sp>
        <p:nvSpPr>
          <p:cNvPr id="4" name="object 4"/>
          <p:cNvSpPr/>
          <p:nvPr/>
        </p:nvSpPr>
        <p:spPr>
          <a:xfrm>
            <a:off x="1440107" y="2013293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4">
                <a:moveTo>
                  <a:pt x="0" y="4009"/>
                </a:moveTo>
                <a:lnTo>
                  <a:pt x="523" y="751"/>
                </a:lnTo>
                <a:lnTo>
                  <a:pt x="910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71" y="1932075"/>
            <a:ext cx="8255" cy="5080"/>
          </a:xfrm>
          <a:custGeom>
            <a:avLst/>
            <a:gdLst/>
            <a:ahLst/>
            <a:cxnLst/>
            <a:rect l="l" t="t" r="r" b="b"/>
            <a:pathLst>
              <a:path w="8255" h="5080">
                <a:moveTo>
                  <a:pt x="0" y="4588"/>
                </a:moveTo>
                <a:lnTo>
                  <a:pt x="837" y="3745"/>
                </a:lnTo>
                <a:lnTo>
                  <a:pt x="8027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7623" y="1911153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0" y="3715"/>
                </a:moveTo>
                <a:lnTo>
                  <a:pt x="3298" y="1996"/>
                </a:lnTo>
                <a:lnTo>
                  <a:pt x="15581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73044" y="1912874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0"/>
                </a:moveTo>
                <a:lnTo>
                  <a:pt x="1694" y="275"/>
                </a:lnTo>
                <a:lnTo>
                  <a:pt x="4842" y="1915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17459" y="19354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793" y="413"/>
                </a:lnTo>
                <a:lnTo>
                  <a:pt x="1023" y="644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51097" y="19688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24" y="125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3383" y="197196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46" y="89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2351" y="2064155"/>
            <a:ext cx="1270" cy="640080"/>
          </a:xfrm>
          <a:custGeom>
            <a:avLst/>
            <a:gdLst/>
            <a:ahLst/>
            <a:cxnLst/>
            <a:rect l="l" t="t" r="r" b="b"/>
            <a:pathLst>
              <a:path w="1270" h="640080">
                <a:moveTo>
                  <a:pt x="375" y="-14287"/>
                </a:moveTo>
                <a:lnTo>
                  <a:pt x="375" y="653799"/>
                </a:lnTo>
              </a:path>
            </a:pathLst>
          </a:custGeom>
          <a:ln w="2932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9455" y="2722412"/>
            <a:ext cx="141865" cy="143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2560" y="1905000"/>
            <a:ext cx="2051050" cy="952500"/>
          </a:xfrm>
          <a:custGeom>
            <a:avLst/>
            <a:gdLst/>
            <a:ahLst/>
            <a:cxnLst/>
            <a:rect l="l" t="t" r="r" b="b"/>
            <a:pathLst>
              <a:path w="2051050" h="952500">
                <a:moveTo>
                  <a:pt x="2050542" y="794004"/>
                </a:moveTo>
                <a:lnTo>
                  <a:pt x="2050542" y="159258"/>
                </a:lnTo>
                <a:lnTo>
                  <a:pt x="2042470" y="109045"/>
                </a:lnTo>
                <a:lnTo>
                  <a:pt x="2019988" y="65343"/>
                </a:lnTo>
                <a:lnTo>
                  <a:pt x="1985692" y="30821"/>
                </a:lnTo>
                <a:lnTo>
                  <a:pt x="1942179" y="8150"/>
                </a:lnTo>
                <a:lnTo>
                  <a:pt x="1892045" y="0"/>
                </a:lnTo>
                <a:lnTo>
                  <a:pt x="158496" y="0"/>
                </a:lnTo>
                <a:lnTo>
                  <a:pt x="108362" y="8150"/>
                </a:lnTo>
                <a:lnTo>
                  <a:pt x="64849" y="30821"/>
                </a:lnTo>
                <a:lnTo>
                  <a:pt x="30553" y="65343"/>
                </a:lnTo>
                <a:lnTo>
                  <a:pt x="8071" y="109045"/>
                </a:lnTo>
                <a:lnTo>
                  <a:pt x="0" y="159258"/>
                </a:lnTo>
                <a:lnTo>
                  <a:pt x="0" y="794004"/>
                </a:lnTo>
                <a:lnTo>
                  <a:pt x="8071" y="844137"/>
                </a:lnTo>
                <a:lnTo>
                  <a:pt x="30553" y="887650"/>
                </a:lnTo>
                <a:lnTo>
                  <a:pt x="64849" y="921946"/>
                </a:lnTo>
                <a:lnTo>
                  <a:pt x="108362" y="944428"/>
                </a:lnTo>
                <a:lnTo>
                  <a:pt x="158496" y="952500"/>
                </a:lnTo>
                <a:lnTo>
                  <a:pt x="1892045" y="952500"/>
                </a:lnTo>
                <a:lnTo>
                  <a:pt x="1942179" y="944428"/>
                </a:lnTo>
                <a:lnTo>
                  <a:pt x="1985692" y="921946"/>
                </a:lnTo>
                <a:lnTo>
                  <a:pt x="2019988" y="887650"/>
                </a:lnTo>
                <a:lnTo>
                  <a:pt x="2042470" y="844137"/>
                </a:lnTo>
                <a:lnTo>
                  <a:pt x="2050542" y="794004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2560" y="1905000"/>
            <a:ext cx="2051050" cy="952500"/>
          </a:xfrm>
          <a:custGeom>
            <a:avLst/>
            <a:gdLst/>
            <a:ahLst/>
            <a:cxnLst/>
            <a:rect l="l" t="t" r="r" b="b"/>
            <a:pathLst>
              <a:path w="2051050" h="952500">
                <a:moveTo>
                  <a:pt x="0" y="159258"/>
                </a:moveTo>
                <a:lnTo>
                  <a:pt x="8071" y="109045"/>
                </a:lnTo>
                <a:lnTo>
                  <a:pt x="30553" y="65343"/>
                </a:lnTo>
                <a:lnTo>
                  <a:pt x="64849" y="30821"/>
                </a:lnTo>
                <a:lnTo>
                  <a:pt x="108362" y="8150"/>
                </a:lnTo>
                <a:lnTo>
                  <a:pt x="158496" y="0"/>
                </a:lnTo>
                <a:lnTo>
                  <a:pt x="1892045" y="0"/>
                </a:lnTo>
                <a:lnTo>
                  <a:pt x="1942179" y="8150"/>
                </a:lnTo>
                <a:lnTo>
                  <a:pt x="1985692" y="30821"/>
                </a:lnTo>
                <a:lnTo>
                  <a:pt x="2019988" y="65343"/>
                </a:lnTo>
                <a:lnTo>
                  <a:pt x="2042470" y="109045"/>
                </a:lnTo>
                <a:lnTo>
                  <a:pt x="2050542" y="159258"/>
                </a:lnTo>
                <a:lnTo>
                  <a:pt x="2050542" y="794004"/>
                </a:lnTo>
                <a:lnTo>
                  <a:pt x="2042470" y="844137"/>
                </a:lnTo>
                <a:lnTo>
                  <a:pt x="2019988" y="887650"/>
                </a:lnTo>
                <a:lnTo>
                  <a:pt x="1985692" y="921946"/>
                </a:lnTo>
                <a:lnTo>
                  <a:pt x="1942179" y="944428"/>
                </a:lnTo>
                <a:lnTo>
                  <a:pt x="1892045" y="952500"/>
                </a:lnTo>
                <a:lnTo>
                  <a:pt x="158496" y="952500"/>
                </a:lnTo>
                <a:lnTo>
                  <a:pt x="108362" y="944428"/>
                </a:lnTo>
                <a:lnTo>
                  <a:pt x="64849" y="921946"/>
                </a:lnTo>
                <a:lnTo>
                  <a:pt x="30553" y="887650"/>
                </a:lnTo>
                <a:lnTo>
                  <a:pt x="8071" y="844137"/>
                </a:lnTo>
                <a:lnTo>
                  <a:pt x="0" y="794004"/>
                </a:lnTo>
                <a:lnTo>
                  <a:pt x="0" y="159258"/>
                </a:lnTo>
                <a:close/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67146" y="1942591"/>
            <a:ext cx="11804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335+</a:t>
            </a:r>
            <a:endParaRPr sz="180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Referred 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Publi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ca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11857" y="1911153"/>
            <a:ext cx="2043430" cy="940435"/>
          </a:xfrm>
          <a:custGeom>
            <a:avLst/>
            <a:gdLst/>
            <a:ahLst/>
            <a:cxnLst/>
            <a:rect l="l" t="t" r="r" b="b"/>
            <a:pathLst>
              <a:path w="2043429" h="940435">
                <a:moveTo>
                  <a:pt x="911" y="102139"/>
                </a:moveTo>
                <a:lnTo>
                  <a:pt x="524" y="102891"/>
                </a:lnTo>
                <a:lnTo>
                  <a:pt x="0" y="106152"/>
                </a:lnTo>
                <a:lnTo>
                  <a:pt x="911" y="102139"/>
                </a:lnTo>
                <a:close/>
              </a:path>
              <a:path w="2043429" h="940435">
                <a:moveTo>
                  <a:pt x="64493" y="20921"/>
                </a:moveTo>
                <a:lnTo>
                  <a:pt x="57302" y="24667"/>
                </a:lnTo>
                <a:lnTo>
                  <a:pt x="56464" y="25511"/>
                </a:lnTo>
                <a:lnTo>
                  <a:pt x="64493" y="20921"/>
                </a:lnTo>
                <a:close/>
              </a:path>
              <a:path w="2043429" h="940435">
                <a:moveTo>
                  <a:pt x="113098" y="0"/>
                </a:moveTo>
                <a:lnTo>
                  <a:pt x="100815" y="1996"/>
                </a:lnTo>
                <a:lnTo>
                  <a:pt x="97516" y="3715"/>
                </a:lnTo>
                <a:lnTo>
                  <a:pt x="113098" y="0"/>
                </a:lnTo>
                <a:close/>
              </a:path>
              <a:path w="2043429" h="940435">
                <a:moveTo>
                  <a:pt x="1937779" y="3636"/>
                </a:moveTo>
                <a:lnTo>
                  <a:pt x="1934632" y="1996"/>
                </a:lnTo>
                <a:lnTo>
                  <a:pt x="1932938" y="1721"/>
                </a:lnTo>
                <a:lnTo>
                  <a:pt x="1937779" y="3636"/>
                </a:lnTo>
                <a:close/>
              </a:path>
              <a:path w="2043429" h="940435">
                <a:moveTo>
                  <a:pt x="1978375" y="24898"/>
                </a:moveTo>
                <a:lnTo>
                  <a:pt x="1978145" y="24667"/>
                </a:lnTo>
                <a:lnTo>
                  <a:pt x="1977353" y="24255"/>
                </a:lnTo>
                <a:lnTo>
                  <a:pt x="1978375" y="24898"/>
                </a:lnTo>
                <a:close/>
              </a:path>
              <a:path w="2043429" h="940435">
                <a:moveTo>
                  <a:pt x="2011115" y="57854"/>
                </a:moveTo>
                <a:close/>
              </a:path>
              <a:path w="2043429" h="940435">
                <a:moveTo>
                  <a:pt x="2013323" y="60902"/>
                </a:moveTo>
                <a:close/>
              </a:path>
              <a:path w="2043429" h="940435">
                <a:moveTo>
                  <a:pt x="2042995" y="787850"/>
                </a:moveTo>
                <a:lnTo>
                  <a:pt x="2042995" y="153104"/>
                </a:lnTo>
                <a:lnTo>
                  <a:pt x="2042244" y="792512"/>
                </a:lnTo>
                <a:lnTo>
                  <a:pt x="2042995" y="787850"/>
                </a:lnTo>
                <a:close/>
              </a:path>
              <a:path w="2043429" h="940435">
                <a:moveTo>
                  <a:pt x="2036925" y="825549"/>
                </a:moveTo>
                <a:lnTo>
                  <a:pt x="2033417" y="840900"/>
                </a:lnTo>
                <a:lnTo>
                  <a:pt x="2034923" y="837984"/>
                </a:lnTo>
                <a:lnTo>
                  <a:pt x="2036925" y="825549"/>
                </a:lnTo>
                <a:close/>
              </a:path>
              <a:path w="2043429" h="940435">
                <a:moveTo>
                  <a:pt x="2013010" y="880395"/>
                </a:moveTo>
                <a:lnTo>
                  <a:pt x="2012629" y="881099"/>
                </a:lnTo>
                <a:lnTo>
                  <a:pt x="2008510" y="885428"/>
                </a:lnTo>
                <a:lnTo>
                  <a:pt x="2012441" y="881497"/>
                </a:lnTo>
                <a:lnTo>
                  <a:pt x="2013010" y="880395"/>
                </a:lnTo>
                <a:close/>
              </a:path>
              <a:path w="2043429" h="940435">
                <a:moveTo>
                  <a:pt x="1980574" y="913364"/>
                </a:moveTo>
                <a:lnTo>
                  <a:pt x="1967752" y="921163"/>
                </a:lnTo>
                <a:lnTo>
                  <a:pt x="1978145" y="915793"/>
                </a:lnTo>
                <a:lnTo>
                  <a:pt x="1980574" y="913364"/>
                </a:lnTo>
                <a:close/>
              </a:path>
              <a:path w="2043429" h="940435">
                <a:moveTo>
                  <a:pt x="1940185" y="935406"/>
                </a:moveTo>
                <a:lnTo>
                  <a:pt x="1923636" y="940045"/>
                </a:lnTo>
                <a:lnTo>
                  <a:pt x="1934632" y="938275"/>
                </a:lnTo>
                <a:lnTo>
                  <a:pt x="1940185" y="935406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4309" y="20642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1857" y="2013292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0" y="4013"/>
                </a:moveTo>
                <a:lnTo>
                  <a:pt x="524" y="752"/>
                </a:lnTo>
                <a:lnTo>
                  <a:pt x="911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8321" y="1932074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590"/>
                </a:moveTo>
                <a:lnTo>
                  <a:pt x="838" y="3746"/>
                </a:lnTo>
                <a:lnTo>
                  <a:pt x="8029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9373" y="1911153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0" y="3715"/>
                </a:moveTo>
                <a:lnTo>
                  <a:pt x="3298" y="1996"/>
                </a:lnTo>
                <a:lnTo>
                  <a:pt x="15581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4309" y="2064257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4746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4795" y="1912874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0"/>
                </a:moveTo>
                <a:lnTo>
                  <a:pt x="1694" y="275"/>
                </a:lnTo>
                <a:lnTo>
                  <a:pt x="4841" y="1915"/>
                </a:lnTo>
              </a:path>
            </a:pathLst>
          </a:custGeom>
          <a:ln w="28574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89210" y="193540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792" y="412"/>
                </a:lnTo>
                <a:lnTo>
                  <a:pt x="1021" y="643"/>
                </a:lnTo>
              </a:path>
            </a:pathLst>
          </a:custGeom>
          <a:ln w="28574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22848" y="196888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124" y="125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25134" y="197196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45" y="89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54101" y="2064156"/>
            <a:ext cx="1270" cy="640080"/>
          </a:xfrm>
          <a:custGeom>
            <a:avLst/>
            <a:gdLst/>
            <a:ahLst/>
            <a:cxnLst/>
            <a:rect l="l" t="t" r="r" b="b"/>
            <a:pathLst>
              <a:path w="1270" h="640080">
                <a:moveTo>
                  <a:pt x="375" y="-14287"/>
                </a:moveTo>
                <a:lnTo>
                  <a:pt x="375" y="653797"/>
                </a:lnTo>
              </a:path>
            </a:pathLst>
          </a:custGeom>
          <a:ln w="2932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21206" y="2722415"/>
            <a:ext cx="141864" cy="143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4309" y="1905000"/>
            <a:ext cx="2051050" cy="952500"/>
          </a:xfrm>
          <a:custGeom>
            <a:avLst/>
            <a:gdLst/>
            <a:ahLst/>
            <a:cxnLst/>
            <a:rect l="l" t="t" r="r" b="b"/>
            <a:pathLst>
              <a:path w="2051050" h="952500">
                <a:moveTo>
                  <a:pt x="2050542" y="794004"/>
                </a:moveTo>
                <a:lnTo>
                  <a:pt x="2050542" y="159258"/>
                </a:lnTo>
                <a:lnTo>
                  <a:pt x="2042470" y="109045"/>
                </a:lnTo>
                <a:lnTo>
                  <a:pt x="2019988" y="65343"/>
                </a:lnTo>
                <a:lnTo>
                  <a:pt x="1985692" y="30821"/>
                </a:lnTo>
                <a:lnTo>
                  <a:pt x="1942179" y="8150"/>
                </a:lnTo>
                <a:lnTo>
                  <a:pt x="1892045" y="0"/>
                </a:lnTo>
                <a:lnTo>
                  <a:pt x="158496" y="0"/>
                </a:lnTo>
                <a:lnTo>
                  <a:pt x="108362" y="8150"/>
                </a:lnTo>
                <a:lnTo>
                  <a:pt x="64849" y="30821"/>
                </a:lnTo>
                <a:lnTo>
                  <a:pt x="30553" y="65343"/>
                </a:lnTo>
                <a:lnTo>
                  <a:pt x="8071" y="109045"/>
                </a:lnTo>
                <a:lnTo>
                  <a:pt x="0" y="159258"/>
                </a:lnTo>
                <a:lnTo>
                  <a:pt x="0" y="794004"/>
                </a:lnTo>
                <a:lnTo>
                  <a:pt x="8071" y="844137"/>
                </a:lnTo>
                <a:lnTo>
                  <a:pt x="30553" y="887650"/>
                </a:lnTo>
                <a:lnTo>
                  <a:pt x="64849" y="921946"/>
                </a:lnTo>
                <a:lnTo>
                  <a:pt x="108362" y="944428"/>
                </a:lnTo>
                <a:lnTo>
                  <a:pt x="158496" y="952500"/>
                </a:lnTo>
                <a:lnTo>
                  <a:pt x="1892045" y="952500"/>
                </a:lnTo>
                <a:lnTo>
                  <a:pt x="1942179" y="944428"/>
                </a:lnTo>
                <a:lnTo>
                  <a:pt x="1985692" y="921946"/>
                </a:lnTo>
                <a:lnTo>
                  <a:pt x="2019988" y="887650"/>
                </a:lnTo>
                <a:lnTo>
                  <a:pt x="2042470" y="844137"/>
                </a:lnTo>
                <a:lnTo>
                  <a:pt x="2050542" y="794004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04309" y="1905000"/>
            <a:ext cx="2051050" cy="952500"/>
          </a:xfrm>
          <a:custGeom>
            <a:avLst/>
            <a:gdLst/>
            <a:ahLst/>
            <a:cxnLst/>
            <a:rect l="l" t="t" r="r" b="b"/>
            <a:pathLst>
              <a:path w="2051050" h="952500">
                <a:moveTo>
                  <a:pt x="0" y="159258"/>
                </a:moveTo>
                <a:lnTo>
                  <a:pt x="8071" y="109045"/>
                </a:lnTo>
                <a:lnTo>
                  <a:pt x="30553" y="65343"/>
                </a:lnTo>
                <a:lnTo>
                  <a:pt x="64849" y="30821"/>
                </a:lnTo>
                <a:lnTo>
                  <a:pt x="108362" y="8150"/>
                </a:lnTo>
                <a:lnTo>
                  <a:pt x="158496" y="0"/>
                </a:lnTo>
                <a:lnTo>
                  <a:pt x="1892045" y="0"/>
                </a:lnTo>
                <a:lnTo>
                  <a:pt x="1942179" y="8150"/>
                </a:lnTo>
                <a:lnTo>
                  <a:pt x="1985692" y="30821"/>
                </a:lnTo>
                <a:lnTo>
                  <a:pt x="2019988" y="65343"/>
                </a:lnTo>
                <a:lnTo>
                  <a:pt x="2042470" y="109045"/>
                </a:lnTo>
                <a:lnTo>
                  <a:pt x="2050542" y="159258"/>
                </a:lnTo>
                <a:lnTo>
                  <a:pt x="2050542" y="794004"/>
                </a:lnTo>
                <a:lnTo>
                  <a:pt x="2042470" y="844137"/>
                </a:lnTo>
                <a:lnTo>
                  <a:pt x="2019988" y="887650"/>
                </a:lnTo>
                <a:lnTo>
                  <a:pt x="1985692" y="921946"/>
                </a:lnTo>
                <a:lnTo>
                  <a:pt x="1942179" y="944428"/>
                </a:lnTo>
                <a:lnTo>
                  <a:pt x="1892045" y="952500"/>
                </a:lnTo>
                <a:lnTo>
                  <a:pt x="158496" y="952500"/>
                </a:lnTo>
                <a:lnTo>
                  <a:pt x="108362" y="944428"/>
                </a:lnTo>
                <a:lnTo>
                  <a:pt x="64849" y="921946"/>
                </a:lnTo>
                <a:lnTo>
                  <a:pt x="30553" y="887650"/>
                </a:lnTo>
                <a:lnTo>
                  <a:pt x="8071" y="844137"/>
                </a:lnTo>
                <a:lnTo>
                  <a:pt x="0" y="794004"/>
                </a:lnTo>
                <a:lnTo>
                  <a:pt x="0" y="159258"/>
                </a:lnTo>
                <a:close/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85393" y="1942591"/>
            <a:ext cx="10877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140+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Invention 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Disclosu</a:t>
            </a:r>
            <a:r>
              <a:rPr sz="18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83606" y="1911153"/>
            <a:ext cx="2050414" cy="940435"/>
          </a:xfrm>
          <a:custGeom>
            <a:avLst/>
            <a:gdLst/>
            <a:ahLst/>
            <a:cxnLst/>
            <a:rect l="l" t="t" r="r" b="b"/>
            <a:pathLst>
              <a:path w="2050415" h="940435">
                <a:moveTo>
                  <a:pt x="911" y="102139"/>
                </a:moveTo>
                <a:lnTo>
                  <a:pt x="524" y="102891"/>
                </a:lnTo>
                <a:lnTo>
                  <a:pt x="0" y="106152"/>
                </a:lnTo>
                <a:lnTo>
                  <a:pt x="911" y="102139"/>
                </a:lnTo>
                <a:close/>
              </a:path>
              <a:path w="2050415" h="940435">
                <a:moveTo>
                  <a:pt x="64493" y="20921"/>
                </a:moveTo>
                <a:lnTo>
                  <a:pt x="57302" y="24667"/>
                </a:lnTo>
                <a:lnTo>
                  <a:pt x="56464" y="25511"/>
                </a:lnTo>
                <a:lnTo>
                  <a:pt x="64493" y="20921"/>
                </a:lnTo>
                <a:close/>
              </a:path>
              <a:path w="2050415" h="940435">
                <a:moveTo>
                  <a:pt x="113098" y="0"/>
                </a:moveTo>
                <a:lnTo>
                  <a:pt x="100815" y="1996"/>
                </a:lnTo>
                <a:lnTo>
                  <a:pt x="97516" y="3715"/>
                </a:lnTo>
                <a:lnTo>
                  <a:pt x="113098" y="0"/>
                </a:lnTo>
                <a:close/>
              </a:path>
              <a:path w="2050415" h="940435">
                <a:moveTo>
                  <a:pt x="1943578" y="3434"/>
                </a:moveTo>
                <a:lnTo>
                  <a:pt x="1940807" y="1996"/>
                </a:lnTo>
                <a:lnTo>
                  <a:pt x="1939023" y="1707"/>
                </a:lnTo>
                <a:lnTo>
                  <a:pt x="1943578" y="3434"/>
                </a:lnTo>
                <a:close/>
              </a:path>
              <a:path w="2050415" h="940435">
                <a:moveTo>
                  <a:pt x="2019129" y="59378"/>
                </a:moveTo>
                <a:lnTo>
                  <a:pt x="2019031" y="59189"/>
                </a:lnTo>
                <a:lnTo>
                  <a:pt x="2018569" y="58727"/>
                </a:lnTo>
                <a:lnTo>
                  <a:pt x="2018611" y="59378"/>
                </a:lnTo>
                <a:lnTo>
                  <a:pt x="2019129" y="59378"/>
                </a:lnTo>
                <a:close/>
              </a:path>
              <a:path w="2050415" h="940435">
                <a:moveTo>
                  <a:pt x="2020315" y="61664"/>
                </a:moveTo>
                <a:lnTo>
                  <a:pt x="2020135" y="61316"/>
                </a:lnTo>
                <a:lnTo>
                  <a:pt x="2020135" y="61664"/>
                </a:lnTo>
                <a:lnTo>
                  <a:pt x="2020315" y="61664"/>
                </a:lnTo>
                <a:close/>
              </a:path>
              <a:path w="2050415" h="940435">
                <a:moveTo>
                  <a:pt x="2040080" y="99764"/>
                </a:moveTo>
                <a:lnTo>
                  <a:pt x="2039947" y="99507"/>
                </a:lnTo>
                <a:lnTo>
                  <a:pt x="2039947" y="99764"/>
                </a:lnTo>
                <a:lnTo>
                  <a:pt x="2040080" y="99764"/>
                </a:lnTo>
                <a:close/>
              </a:path>
              <a:path w="2050415" h="940435">
                <a:moveTo>
                  <a:pt x="2041266" y="102050"/>
                </a:moveTo>
                <a:lnTo>
                  <a:pt x="2040709" y="100976"/>
                </a:lnTo>
                <a:lnTo>
                  <a:pt x="2040709" y="102050"/>
                </a:lnTo>
                <a:lnTo>
                  <a:pt x="2041266" y="102050"/>
                </a:lnTo>
                <a:close/>
              </a:path>
              <a:path w="2050415" h="940435">
                <a:moveTo>
                  <a:pt x="2041937" y="104336"/>
                </a:moveTo>
                <a:lnTo>
                  <a:pt x="2041702" y="102891"/>
                </a:lnTo>
                <a:lnTo>
                  <a:pt x="2041471" y="102445"/>
                </a:lnTo>
                <a:lnTo>
                  <a:pt x="2041471" y="104336"/>
                </a:lnTo>
                <a:lnTo>
                  <a:pt x="2041937" y="104336"/>
                </a:lnTo>
                <a:close/>
              </a:path>
              <a:path w="2050415" h="940435">
                <a:moveTo>
                  <a:pt x="2042308" y="106622"/>
                </a:moveTo>
                <a:lnTo>
                  <a:pt x="2042233" y="106160"/>
                </a:lnTo>
                <a:lnTo>
                  <a:pt x="2042233" y="106622"/>
                </a:lnTo>
                <a:close/>
              </a:path>
              <a:path w="2050415" h="940435">
                <a:moveTo>
                  <a:pt x="2049853" y="787850"/>
                </a:moveTo>
                <a:lnTo>
                  <a:pt x="2049846" y="153061"/>
                </a:lnTo>
                <a:lnTo>
                  <a:pt x="2049091" y="792532"/>
                </a:lnTo>
                <a:lnTo>
                  <a:pt x="2049853" y="787850"/>
                </a:lnTo>
                <a:close/>
              </a:path>
              <a:path w="2050415" h="940435">
                <a:moveTo>
                  <a:pt x="2047619" y="801589"/>
                </a:moveTo>
                <a:lnTo>
                  <a:pt x="2041312" y="837607"/>
                </a:lnTo>
                <a:lnTo>
                  <a:pt x="2031447" y="857666"/>
                </a:lnTo>
                <a:lnTo>
                  <a:pt x="2041702" y="837984"/>
                </a:lnTo>
                <a:lnTo>
                  <a:pt x="2047619" y="801589"/>
                </a:lnTo>
                <a:close/>
              </a:path>
              <a:path w="2050415" h="940435">
                <a:moveTo>
                  <a:pt x="2020660" y="878371"/>
                </a:moveTo>
                <a:lnTo>
                  <a:pt x="2007609" y="892845"/>
                </a:lnTo>
                <a:lnTo>
                  <a:pt x="2019031" y="881497"/>
                </a:lnTo>
                <a:lnTo>
                  <a:pt x="2020660" y="878371"/>
                </a:lnTo>
                <a:close/>
              </a:path>
              <a:path w="2050415" h="940435">
                <a:moveTo>
                  <a:pt x="1988267" y="912060"/>
                </a:moveTo>
                <a:lnTo>
                  <a:pt x="1972512" y="921965"/>
                </a:lnTo>
                <a:lnTo>
                  <a:pt x="1984509" y="915793"/>
                </a:lnTo>
                <a:lnTo>
                  <a:pt x="1988267" y="912060"/>
                </a:lnTo>
                <a:close/>
              </a:path>
              <a:path w="2050415" h="940435">
                <a:moveTo>
                  <a:pt x="1947532" y="934816"/>
                </a:moveTo>
                <a:lnTo>
                  <a:pt x="1928727" y="940217"/>
                </a:lnTo>
                <a:lnTo>
                  <a:pt x="1940807" y="938275"/>
                </a:lnTo>
                <a:lnTo>
                  <a:pt x="1947532" y="934816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76059" y="20642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83606" y="2013292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0" y="4013"/>
                </a:moveTo>
                <a:lnTo>
                  <a:pt x="524" y="752"/>
                </a:lnTo>
                <a:lnTo>
                  <a:pt x="911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0071" y="1932074"/>
            <a:ext cx="8255" cy="5080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4590"/>
                </a:moveTo>
                <a:lnTo>
                  <a:pt x="838" y="3746"/>
                </a:lnTo>
                <a:lnTo>
                  <a:pt x="8029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81123" y="1911153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10">
                <a:moveTo>
                  <a:pt x="0" y="3715"/>
                </a:moveTo>
                <a:lnTo>
                  <a:pt x="3298" y="1996"/>
                </a:lnTo>
                <a:lnTo>
                  <a:pt x="15581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76059" y="2064257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4746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22630" y="1912860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0"/>
                </a:moveTo>
                <a:lnTo>
                  <a:pt x="1784" y="289"/>
                </a:lnTo>
                <a:lnTo>
                  <a:pt x="4555" y="1726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02176" y="196988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462" y="462"/>
                </a:lnTo>
                <a:lnTo>
                  <a:pt x="560" y="651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24316" y="201213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557" y="1073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25078" y="201359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0"/>
                </a:moveTo>
                <a:lnTo>
                  <a:pt x="231" y="446"/>
                </a:lnTo>
                <a:lnTo>
                  <a:pt x="465" y="1890"/>
                </a:lnTo>
              </a:path>
            </a:pathLst>
          </a:custGeom>
          <a:ln w="28574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625840" y="20173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5" y="462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32698" y="2064214"/>
            <a:ext cx="1270" cy="640080"/>
          </a:xfrm>
          <a:custGeom>
            <a:avLst/>
            <a:gdLst/>
            <a:ahLst/>
            <a:cxnLst/>
            <a:rect l="l" t="t" r="r" b="b"/>
            <a:pathLst>
              <a:path w="1270" h="640080">
                <a:moveTo>
                  <a:pt x="380" y="-14287"/>
                </a:moveTo>
                <a:lnTo>
                  <a:pt x="380" y="653757"/>
                </a:lnTo>
              </a:path>
            </a:pathLst>
          </a:custGeom>
          <a:ln w="29336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98046" y="2698455"/>
            <a:ext cx="147467" cy="167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76059" y="1905000"/>
            <a:ext cx="2057400" cy="952500"/>
          </a:xfrm>
          <a:custGeom>
            <a:avLst/>
            <a:gdLst/>
            <a:ahLst/>
            <a:cxnLst/>
            <a:rect l="l" t="t" r="r" b="b"/>
            <a:pathLst>
              <a:path w="2057400" h="952500">
                <a:moveTo>
                  <a:pt x="2057400" y="794004"/>
                </a:moveTo>
                <a:lnTo>
                  <a:pt x="2057400" y="159258"/>
                </a:lnTo>
                <a:lnTo>
                  <a:pt x="2049249" y="109045"/>
                </a:lnTo>
                <a:lnTo>
                  <a:pt x="2026578" y="65343"/>
                </a:lnTo>
                <a:lnTo>
                  <a:pt x="1992056" y="30821"/>
                </a:lnTo>
                <a:lnTo>
                  <a:pt x="1948354" y="8150"/>
                </a:lnTo>
                <a:lnTo>
                  <a:pt x="1898142" y="0"/>
                </a:lnTo>
                <a:lnTo>
                  <a:pt x="158496" y="0"/>
                </a:lnTo>
                <a:lnTo>
                  <a:pt x="108362" y="8150"/>
                </a:lnTo>
                <a:lnTo>
                  <a:pt x="64849" y="30821"/>
                </a:lnTo>
                <a:lnTo>
                  <a:pt x="30553" y="65343"/>
                </a:lnTo>
                <a:lnTo>
                  <a:pt x="8071" y="109045"/>
                </a:lnTo>
                <a:lnTo>
                  <a:pt x="0" y="159258"/>
                </a:lnTo>
                <a:lnTo>
                  <a:pt x="0" y="794004"/>
                </a:lnTo>
                <a:lnTo>
                  <a:pt x="8071" y="844137"/>
                </a:lnTo>
                <a:lnTo>
                  <a:pt x="30553" y="887650"/>
                </a:lnTo>
                <a:lnTo>
                  <a:pt x="64849" y="921946"/>
                </a:lnTo>
                <a:lnTo>
                  <a:pt x="108362" y="944428"/>
                </a:lnTo>
                <a:lnTo>
                  <a:pt x="158496" y="952500"/>
                </a:lnTo>
                <a:lnTo>
                  <a:pt x="1898142" y="952500"/>
                </a:lnTo>
                <a:lnTo>
                  <a:pt x="1948354" y="944428"/>
                </a:lnTo>
                <a:lnTo>
                  <a:pt x="1992056" y="921946"/>
                </a:lnTo>
                <a:lnTo>
                  <a:pt x="2026578" y="887650"/>
                </a:lnTo>
                <a:lnTo>
                  <a:pt x="2049249" y="844137"/>
                </a:lnTo>
                <a:lnTo>
                  <a:pt x="2057400" y="794004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76059" y="1905000"/>
            <a:ext cx="2057400" cy="952500"/>
          </a:xfrm>
          <a:custGeom>
            <a:avLst/>
            <a:gdLst/>
            <a:ahLst/>
            <a:cxnLst/>
            <a:rect l="l" t="t" r="r" b="b"/>
            <a:pathLst>
              <a:path w="2057400" h="952500">
                <a:moveTo>
                  <a:pt x="0" y="159258"/>
                </a:moveTo>
                <a:lnTo>
                  <a:pt x="8071" y="109045"/>
                </a:lnTo>
                <a:lnTo>
                  <a:pt x="30553" y="65343"/>
                </a:lnTo>
                <a:lnTo>
                  <a:pt x="64849" y="30821"/>
                </a:lnTo>
                <a:lnTo>
                  <a:pt x="108362" y="8150"/>
                </a:lnTo>
                <a:lnTo>
                  <a:pt x="158496" y="0"/>
                </a:lnTo>
                <a:lnTo>
                  <a:pt x="1898142" y="0"/>
                </a:lnTo>
                <a:lnTo>
                  <a:pt x="1948354" y="8150"/>
                </a:lnTo>
                <a:lnTo>
                  <a:pt x="1992056" y="30821"/>
                </a:lnTo>
                <a:lnTo>
                  <a:pt x="2026578" y="65343"/>
                </a:lnTo>
                <a:lnTo>
                  <a:pt x="2049249" y="109045"/>
                </a:lnTo>
                <a:lnTo>
                  <a:pt x="2057400" y="159258"/>
                </a:lnTo>
                <a:lnTo>
                  <a:pt x="2057400" y="794004"/>
                </a:lnTo>
                <a:lnTo>
                  <a:pt x="2049249" y="844137"/>
                </a:lnTo>
                <a:lnTo>
                  <a:pt x="2026578" y="887650"/>
                </a:lnTo>
                <a:lnTo>
                  <a:pt x="1992056" y="921946"/>
                </a:lnTo>
                <a:lnTo>
                  <a:pt x="1948354" y="944428"/>
                </a:lnTo>
                <a:lnTo>
                  <a:pt x="1898142" y="952500"/>
                </a:lnTo>
                <a:lnTo>
                  <a:pt x="158496" y="952500"/>
                </a:lnTo>
                <a:lnTo>
                  <a:pt x="108362" y="944428"/>
                </a:lnTo>
                <a:lnTo>
                  <a:pt x="64849" y="921946"/>
                </a:lnTo>
                <a:lnTo>
                  <a:pt x="30553" y="887650"/>
                </a:lnTo>
                <a:lnTo>
                  <a:pt x="8071" y="844137"/>
                </a:lnTo>
                <a:lnTo>
                  <a:pt x="0" y="794004"/>
                </a:lnTo>
                <a:lnTo>
                  <a:pt x="0" y="159258"/>
                </a:lnTo>
                <a:close/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812526" y="2079752"/>
            <a:ext cx="1582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260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CMI</a:t>
            </a:r>
            <a:r>
              <a:rPr sz="18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Participants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68366" y="3459074"/>
            <a:ext cx="1986914" cy="943610"/>
          </a:xfrm>
          <a:custGeom>
            <a:avLst/>
            <a:gdLst/>
            <a:ahLst/>
            <a:cxnLst/>
            <a:rect l="l" t="t" r="r" b="b"/>
            <a:pathLst>
              <a:path w="1986914" h="943610">
                <a:moveTo>
                  <a:pt x="4239" y="21558"/>
                </a:moveTo>
                <a:lnTo>
                  <a:pt x="793" y="23338"/>
                </a:lnTo>
                <a:lnTo>
                  <a:pt x="0" y="24132"/>
                </a:lnTo>
                <a:lnTo>
                  <a:pt x="4239" y="21558"/>
                </a:lnTo>
                <a:close/>
              </a:path>
              <a:path w="1986914" h="943610">
                <a:moveTo>
                  <a:pt x="49629" y="0"/>
                </a:moveTo>
                <a:lnTo>
                  <a:pt x="44306" y="856"/>
                </a:lnTo>
                <a:lnTo>
                  <a:pt x="41800" y="2151"/>
                </a:lnTo>
                <a:lnTo>
                  <a:pt x="49629" y="0"/>
                </a:lnTo>
                <a:close/>
              </a:path>
              <a:path w="1986914" h="943610">
                <a:moveTo>
                  <a:pt x="1986486" y="785265"/>
                </a:moveTo>
                <a:lnTo>
                  <a:pt x="1986486" y="151281"/>
                </a:lnTo>
                <a:lnTo>
                  <a:pt x="1985734" y="789905"/>
                </a:lnTo>
                <a:lnTo>
                  <a:pt x="1986486" y="785265"/>
                </a:lnTo>
                <a:close/>
              </a:path>
              <a:path w="1986914" h="943610">
                <a:moveTo>
                  <a:pt x="1978596" y="833988"/>
                </a:moveTo>
                <a:lnTo>
                  <a:pt x="1977673" y="836539"/>
                </a:lnTo>
                <a:lnTo>
                  <a:pt x="1978415" y="835106"/>
                </a:lnTo>
                <a:lnTo>
                  <a:pt x="1978596" y="833988"/>
                </a:lnTo>
                <a:close/>
              </a:path>
              <a:path w="1986914" h="943610">
                <a:moveTo>
                  <a:pt x="1956233" y="878002"/>
                </a:moveTo>
                <a:lnTo>
                  <a:pt x="1955244" y="878991"/>
                </a:lnTo>
                <a:lnTo>
                  <a:pt x="1954960" y="879558"/>
                </a:lnTo>
                <a:lnTo>
                  <a:pt x="1955933" y="878583"/>
                </a:lnTo>
                <a:lnTo>
                  <a:pt x="1956233" y="878002"/>
                </a:lnTo>
                <a:close/>
              </a:path>
              <a:path w="1986914" h="943610">
                <a:moveTo>
                  <a:pt x="1922490" y="912132"/>
                </a:moveTo>
                <a:lnTo>
                  <a:pt x="1921716" y="912519"/>
                </a:lnTo>
                <a:lnTo>
                  <a:pt x="1920954" y="913281"/>
                </a:lnTo>
                <a:lnTo>
                  <a:pt x="1919430" y="914043"/>
                </a:lnTo>
                <a:lnTo>
                  <a:pt x="1919236" y="914237"/>
                </a:lnTo>
                <a:lnTo>
                  <a:pt x="1921636" y="912989"/>
                </a:lnTo>
                <a:lnTo>
                  <a:pt x="1922490" y="912132"/>
                </a:lnTo>
                <a:close/>
              </a:path>
              <a:path w="1986914" h="943610">
                <a:moveTo>
                  <a:pt x="1881834" y="933687"/>
                </a:moveTo>
                <a:lnTo>
                  <a:pt x="1874069" y="936276"/>
                </a:lnTo>
                <a:lnTo>
                  <a:pt x="1878123" y="935617"/>
                </a:lnTo>
                <a:lnTo>
                  <a:pt x="1881834" y="933687"/>
                </a:lnTo>
                <a:close/>
              </a:path>
              <a:path w="1986914" h="943610">
                <a:moveTo>
                  <a:pt x="1832754" y="942987"/>
                </a:moveTo>
                <a:lnTo>
                  <a:pt x="1832562" y="942999"/>
                </a:lnTo>
                <a:lnTo>
                  <a:pt x="1832754" y="942987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04309" y="36103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68366" y="348063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2574"/>
                </a:moveTo>
                <a:lnTo>
                  <a:pt x="793" y="1780"/>
                </a:lnTo>
                <a:lnTo>
                  <a:pt x="4239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10166" y="3459074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0" y="2151"/>
                </a:moveTo>
                <a:lnTo>
                  <a:pt x="2505" y="856"/>
                </a:lnTo>
                <a:lnTo>
                  <a:pt x="7828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62805" y="3451859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>
                <a:moveTo>
                  <a:pt x="0" y="0"/>
                </a:moveTo>
                <a:lnTo>
                  <a:pt x="1733550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04309" y="3610355"/>
            <a:ext cx="0" cy="634365"/>
          </a:xfrm>
          <a:custGeom>
            <a:avLst/>
            <a:gdLst/>
            <a:ahLst/>
            <a:cxnLst/>
            <a:rect l="l" t="t" r="r" b="b"/>
            <a:pathLst>
              <a:path h="634364">
                <a:moveTo>
                  <a:pt x="0" y="0"/>
                </a:moveTo>
                <a:lnTo>
                  <a:pt x="0" y="633984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54100" y="3610254"/>
            <a:ext cx="1270" cy="638810"/>
          </a:xfrm>
          <a:custGeom>
            <a:avLst/>
            <a:gdLst/>
            <a:ahLst/>
            <a:cxnLst/>
            <a:rect l="l" t="t" r="r" b="b"/>
            <a:pathLst>
              <a:path w="1270" h="638810">
                <a:moveTo>
                  <a:pt x="375" y="-14287"/>
                </a:moveTo>
                <a:lnTo>
                  <a:pt x="375" y="653013"/>
                </a:lnTo>
              </a:path>
            </a:pathLst>
          </a:custGeom>
          <a:ln w="29326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46039" y="4293063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922" y="0"/>
                </a:moveTo>
                <a:lnTo>
                  <a:pt x="741" y="1117"/>
                </a:lnTo>
                <a:lnTo>
                  <a:pt x="0" y="2551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23326" y="433707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72" y="0"/>
                </a:moveTo>
                <a:lnTo>
                  <a:pt x="972" y="580"/>
                </a:lnTo>
                <a:lnTo>
                  <a:pt x="0" y="1555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87602" y="437120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253" y="0"/>
                </a:moveTo>
                <a:lnTo>
                  <a:pt x="2400" y="856"/>
                </a:lnTo>
                <a:lnTo>
                  <a:pt x="0" y="2104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42434" y="439276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765" y="0"/>
                </a:moveTo>
                <a:lnTo>
                  <a:pt x="4054" y="1929"/>
                </a:lnTo>
                <a:lnTo>
                  <a:pt x="0" y="2588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00928" y="440206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92" y="0"/>
                </a:moveTo>
                <a:lnTo>
                  <a:pt x="0" y="31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04309" y="3451859"/>
            <a:ext cx="2051050" cy="951230"/>
          </a:xfrm>
          <a:custGeom>
            <a:avLst/>
            <a:gdLst/>
            <a:ahLst/>
            <a:cxnLst/>
            <a:rect l="l" t="t" r="r" b="b"/>
            <a:pathLst>
              <a:path w="2051050" h="951229">
                <a:moveTo>
                  <a:pt x="2050542" y="792480"/>
                </a:moveTo>
                <a:lnTo>
                  <a:pt x="2050542" y="158496"/>
                </a:lnTo>
                <a:lnTo>
                  <a:pt x="2042470" y="108362"/>
                </a:lnTo>
                <a:lnTo>
                  <a:pt x="2019988" y="64849"/>
                </a:lnTo>
                <a:lnTo>
                  <a:pt x="1985692" y="30553"/>
                </a:lnTo>
                <a:lnTo>
                  <a:pt x="1942179" y="8071"/>
                </a:lnTo>
                <a:lnTo>
                  <a:pt x="1892045" y="0"/>
                </a:lnTo>
                <a:lnTo>
                  <a:pt x="158496" y="0"/>
                </a:lnTo>
                <a:lnTo>
                  <a:pt x="108362" y="8071"/>
                </a:lnTo>
                <a:lnTo>
                  <a:pt x="64849" y="30553"/>
                </a:lnTo>
                <a:lnTo>
                  <a:pt x="30553" y="64849"/>
                </a:lnTo>
                <a:lnTo>
                  <a:pt x="8071" y="108362"/>
                </a:lnTo>
                <a:lnTo>
                  <a:pt x="0" y="158496"/>
                </a:lnTo>
                <a:lnTo>
                  <a:pt x="0" y="792480"/>
                </a:lnTo>
                <a:lnTo>
                  <a:pt x="8071" y="842320"/>
                </a:lnTo>
                <a:lnTo>
                  <a:pt x="30553" y="885797"/>
                </a:lnTo>
                <a:lnTo>
                  <a:pt x="64849" y="920203"/>
                </a:lnTo>
                <a:lnTo>
                  <a:pt x="108362" y="942831"/>
                </a:lnTo>
                <a:lnTo>
                  <a:pt x="158496" y="950976"/>
                </a:lnTo>
                <a:lnTo>
                  <a:pt x="1892045" y="950976"/>
                </a:lnTo>
                <a:lnTo>
                  <a:pt x="1942179" y="942831"/>
                </a:lnTo>
                <a:lnTo>
                  <a:pt x="1985692" y="920203"/>
                </a:lnTo>
                <a:lnTo>
                  <a:pt x="2019988" y="885797"/>
                </a:lnTo>
                <a:lnTo>
                  <a:pt x="2042470" y="842320"/>
                </a:lnTo>
                <a:lnTo>
                  <a:pt x="2050542" y="792480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04309" y="3451859"/>
            <a:ext cx="2051050" cy="951230"/>
          </a:xfrm>
          <a:custGeom>
            <a:avLst/>
            <a:gdLst/>
            <a:ahLst/>
            <a:cxnLst/>
            <a:rect l="l" t="t" r="r" b="b"/>
            <a:pathLst>
              <a:path w="2051050" h="951229">
                <a:moveTo>
                  <a:pt x="0" y="158496"/>
                </a:moveTo>
                <a:lnTo>
                  <a:pt x="8071" y="108362"/>
                </a:lnTo>
                <a:lnTo>
                  <a:pt x="30553" y="64849"/>
                </a:lnTo>
                <a:lnTo>
                  <a:pt x="64849" y="30553"/>
                </a:lnTo>
                <a:lnTo>
                  <a:pt x="108362" y="8071"/>
                </a:lnTo>
                <a:lnTo>
                  <a:pt x="158496" y="0"/>
                </a:lnTo>
                <a:lnTo>
                  <a:pt x="1892045" y="0"/>
                </a:lnTo>
                <a:lnTo>
                  <a:pt x="1942179" y="8071"/>
                </a:lnTo>
                <a:lnTo>
                  <a:pt x="1985692" y="30553"/>
                </a:lnTo>
                <a:lnTo>
                  <a:pt x="2019988" y="64849"/>
                </a:lnTo>
                <a:lnTo>
                  <a:pt x="2042470" y="108362"/>
                </a:lnTo>
                <a:lnTo>
                  <a:pt x="2050542" y="158496"/>
                </a:lnTo>
                <a:lnTo>
                  <a:pt x="2050542" y="792480"/>
                </a:lnTo>
                <a:lnTo>
                  <a:pt x="2042470" y="842320"/>
                </a:lnTo>
                <a:lnTo>
                  <a:pt x="2019988" y="885797"/>
                </a:lnTo>
                <a:lnTo>
                  <a:pt x="1985692" y="920203"/>
                </a:lnTo>
                <a:lnTo>
                  <a:pt x="1942179" y="942831"/>
                </a:lnTo>
                <a:lnTo>
                  <a:pt x="1892045" y="950976"/>
                </a:lnTo>
                <a:lnTo>
                  <a:pt x="158496" y="950976"/>
                </a:lnTo>
                <a:lnTo>
                  <a:pt x="108362" y="942831"/>
                </a:lnTo>
                <a:lnTo>
                  <a:pt x="64849" y="920203"/>
                </a:lnTo>
                <a:lnTo>
                  <a:pt x="30553" y="885797"/>
                </a:lnTo>
                <a:lnTo>
                  <a:pt x="8071" y="842320"/>
                </a:lnTo>
                <a:lnTo>
                  <a:pt x="0" y="792480"/>
                </a:lnTo>
                <a:lnTo>
                  <a:pt x="0" y="158496"/>
                </a:lnTo>
                <a:close/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206501" y="3625088"/>
            <a:ext cx="1644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Awarded</a:t>
            </a:r>
            <a:r>
              <a:rPr sz="1800" b="1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Patents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012186" y="5003478"/>
            <a:ext cx="2042795" cy="938530"/>
          </a:xfrm>
          <a:custGeom>
            <a:avLst/>
            <a:gdLst/>
            <a:ahLst/>
            <a:cxnLst/>
            <a:rect l="l" t="t" r="r" b="b"/>
            <a:pathLst>
              <a:path w="2042795" h="938529">
                <a:moveTo>
                  <a:pt x="327" y="101059"/>
                </a:moveTo>
                <a:lnTo>
                  <a:pt x="194" y="101317"/>
                </a:lnTo>
                <a:lnTo>
                  <a:pt x="0" y="102523"/>
                </a:lnTo>
                <a:lnTo>
                  <a:pt x="327" y="101059"/>
                </a:lnTo>
                <a:close/>
              </a:path>
              <a:path w="2042795" h="938529">
                <a:moveTo>
                  <a:pt x="61875" y="20975"/>
                </a:moveTo>
                <a:lnTo>
                  <a:pt x="56972" y="23508"/>
                </a:lnTo>
                <a:lnTo>
                  <a:pt x="55910" y="24570"/>
                </a:lnTo>
                <a:lnTo>
                  <a:pt x="61875" y="20975"/>
                </a:lnTo>
                <a:close/>
              </a:path>
              <a:path w="2042795" h="938529">
                <a:moveTo>
                  <a:pt x="106861" y="0"/>
                </a:moveTo>
                <a:lnTo>
                  <a:pt x="100485" y="1026"/>
                </a:lnTo>
                <a:lnTo>
                  <a:pt x="97630" y="2501"/>
                </a:lnTo>
                <a:lnTo>
                  <a:pt x="106861" y="0"/>
                </a:lnTo>
                <a:close/>
              </a:path>
              <a:path w="2042795" h="938529">
                <a:moveTo>
                  <a:pt x="2012464" y="58487"/>
                </a:moveTo>
                <a:lnTo>
                  <a:pt x="2012185" y="57946"/>
                </a:lnTo>
                <a:lnTo>
                  <a:pt x="2012185" y="58487"/>
                </a:lnTo>
                <a:lnTo>
                  <a:pt x="2012464" y="58487"/>
                </a:lnTo>
                <a:close/>
              </a:path>
              <a:path w="2042795" h="938529">
                <a:moveTo>
                  <a:pt x="2034512" y="101159"/>
                </a:moveTo>
                <a:lnTo>
                  <a:pt x="2034283" y="100716"/>
                </a:lnTo>
                <a:lnTo>
                  <a:pt x="2034283" y="101159"/>
                </a:lnTo>
                <a:lnTo>
                  <a:pt x="2034512" y="101159"/>
                </a:lnTo>
                <a:close/>
              </a:path>
              <a:path w="2042795" h="938529">
                <a:moveTo>
                  <a:pt x="2042664" y="786197"/>
                </a:moveTo>
                <a:lnTo>
                  <a:pt x="2042664" y="151451"/>
                </a:lnTo>
                <a:lnTo>
                  <a:pt x="2041914" y="790867"/>
                </a:lnTo>
                <a:lnTo>
                  <a:pt x="2042664" y="786197"/>
                </a:lnTo>
                <a:close/>
              </a:path>
              <a:path w="2042795" h="938529">
                <a:moveTo>
                  <a:pt x="2035058" y="833520"/>
                </a:moveTo>
                <a:lnTo>
                  <a:pt x="2032616" y="840253"/>
                </a:lnTo>
                <a:lnTo>
                  <a:pt x="2034593" y="836410"/>
                </a:lnTo>
                <a:lnTo>
                  <a:pt x="2035058" y="833520"/>
                </a:lnTo>
                <a:close/>
              </a:path>
              <a:path w="2042795" h="938529">
                <a:moveTo>
                  <a:pt x="2012951" y="878479"/>
                </a:moveTo>
                <a:lnTo>
                  <a:pt x="2008542" y="883704"/>
                </a:lnTo>
                <a:lnTo>
                  <a:pt x="2012111" y="880112"/>
                </a:lnTo>
                <a:lnTo>
                  <a:pt x="2012951" y="878479"/>
                </a:lnTo>
                <a:close/>
              </a:path>
              <a:path w="2042795" h="938529">
                <a:moveTo>
                  <a:pt x="1981926" y="910496"/>
                </a:moveTo>
                <a:lnTo>
                  <a:pt x="1975930" y="915616"/>
                </a:lnTo>
                <a:lnTo>
                  <a:pt x="1977815" y="914634"/>
                </a:lnTo>
                <a:lnTo>
                  <a:pt x="1981926" y="910496"/>
                </a:lnTo>
                <a:close/>
              </a:path>
              <a:path w="2042795" h="938529">
                <a:moveTo>
                  <a:pt x="1941259" y="933680"/>
                </a:moveTo>
                <a:lnTo>
                  <a:pt x="1929669" y="938058"/>
                </a:lnTo>
                <a:lnTo>
                  <a:pt x="1934302" y="937305"/>
                </a:lnTo>
                <a:lnTo>
                  <a:pt x="1941259" y="933680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04309" y="5154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12186" y="510453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1463"/>
                </a:moveTo>
                <a:lnTo>
                  <a:pt x="194" y="257"/>
                </a:lnTo>
                <a:lnTo>
                  <a:pt x="327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68097" y="502445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595"/>
                </a:moveTo>
                <a:lnTo>
                  <a:pt x="1061" y="2533"/>
                </a:lnTo>
                <a:lnTo>
                  <a:pt x="5965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09817" y="5003478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501"/>
                </a:moveTo>
                <a:lnTo>
                  <a:pt x="2854" y="1026"/>
                </a:lnTo>
                <a:lnTo>
                  <a:pt x="9231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62805" y="4996434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>
                <a:moveTo>
                  <a:pt x="0" y="0"/>
                </a:moveTo>
                <a:lnTo>
                  <a:pt x="1733550" y="0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04309" y="5154929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4746"/>
                </a:lnTo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54101" y="5154828"/>
            <a:ext cx="1270" cy="640080"/>
          </a:xfrm>
          <a:custGeom>
            <a:avLst/>
            <a:gdLst/>
            <a:ahLst/>
            <a:cxnLst/>
            <a:rect l="l" t="t" r="r" b="b"/>
            <a:pathLst>
              <a:path w="1270" h="640079">
                <a:moveTo>
                  <a:pt x="375" y="-14287"/>
                </a:moveTo>
                <a:lnTo>
                  <a:pt x="375" y="653804"/>
                </a:lnTo>
              </a:path>
            </a:pathLst>
          </a:custGeom>
          <a:ln w="2932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27568" y="5822711"/>
            <a:ext cx="133964" cy="133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04309" y="4996434"/>
            <a:ext cx="2051050" cy="952500"/>
          </a:xfrm>
          <a:custGeom>
            <a:avLst/>
            <a:gdLst/>
            <a:ahLst/>
            <a:cxnLst/>
            <a:rect l="l" t="t" r="r" b="b"/>
            <a:pathLst>
              <a:path w="2051050" h="952500">
                <a:moveTo>
                  <a:pt x="2050542" y="793242"/>
                </a:moveTo>
                <a:lnTo>
                  <a:pt x="2050542" y="158496"/>
                </a:lnTo>
                <a:lnTo>
                  <a:pt x="2042470" y="108362"/>
                </a:lnTo>
                <a:lnTo>
                  <a:pt x="2019988" y="64849"/>
                </a:lnTo>
                <a:lnTo>
                  <a:pt x="1985692" y="30553"/>
                </a:lnTo>
                <a:lnTo>
                  <a:pt x="1942179" y="8071"/>
                </a:lnTo>
                <a:lnTo>
                  <a:pt x="1892045" y="0"/>
                </a:lnTo>
                <a:lnTo>
                  <a:pt x="158496" y="0"/>
                </a:lnTo>
                <a:lnTo>
                  <a:pt x="108362" y="8071"/>
                </a:lnTo>
                <a:lnTo>
                  <a:pt x="64849" y="30553"/>
                </a:lnTo>
                <a:lnTo>
                  <a:pt x="30553" y="64849"/>
                </a:lnTo>
                <a:lnTo>
                  <a:pt x="8071" y="108362"/>
                </a:lnTo>
                <a:lnTo>
                  <a:pt x="0" y="158496"/>
                </a:lnTo>
                <a:lnTo>
                  <a:pt x="0" y="793242"/>
                </a:lnTo>
                <a:lnTo>
                  <a:pt x="8071" y="843454"/>
                </a:lnTo>
                <a:lnTo>
                  <a:pt x="30553" y="887156"/>
                </a:lnTo>
                <a:lnTo>
                  <a:pt x="64849" y="921678"/>
                </a:lnTo>
                <a:lnTo>
                  <a:pt x="108362" y="944349"/>
                </a:lnTo>
                <a:lnTo>
                  <a:pt x="158496" y="952500"/>
                </a:lnTo>
                <a:lnTo>
                  <a:pt x="1892045" y="952500"/>
                </a:lnTo>
                <a:lnTo>
                  <a:pt x="1942179" y="944349"/>
                </a:lnTo>
                <a:lnTo>
                  <a:pt x="1985692" y="921678"/>
                </a:lnTo>
                <a:lnTo>
                  <a:pt x="2019988" y="887156"/>
                </a:lnTo>
                <a:lnTo>
                  <a:pt x="2042470" y="843454"/>
                </a:lnTo>
                <a:lnTo>
                  <a:pt x="2050542" y="793242"/>
                </a:lnTo>
                <a:close/>
              </a:path>
            </a:pathLst>
          </a:custGeom>
          <a:solidFill>
            <a:srgbClr val="EECF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04309" y="4996434"/>
            <a:ext cx="2051050" cy="952500"/>
          </a:xfrm>
          <a:custGeom>
            <a:avLst/>
            <a:gdLst/>
            <a:ahLst/>
            <a:cxnLst/>
            <a:rect l="l" t="t" r="r" b="b"/>
            <a:pathLst>
              <a:path w="2051050" h="952500">
                <a:moveTo>
                  <a:pt x="0" y="158496"/>
                </a:moveTo>
                <a:lnTo>
                  <a:pt x="8071" y="108362"/>
                </a:lnTo>
                <a:lnTo>
                  <a:pt x="30553" y="64849"/>
                </a:lnTo>
                <a:lnTo>
                  <a:pt x="64849" y="30553"/>
                </a:lnTo>
                <a:lnTo>
                  <a:pt x="108362" y="8071"/>
                </a:lnTo>
                <a:lnTo>
                  <a:pt x="158496" y="0"/>
                </a:lnTo>
                <a:lnTo>
                  <a:pt x="1892045" y="0"/>
                </a:lnTo>
                <a:lnTo>
                  <a:pt x="1942179" y="8071"/>
                </a:lnTo>
                <a:lnTo>
                  <a:pt x="1985692" y="30553"/>
                </a:lnTo>
                <a:lnTo>
                  <a:pt x="2019988" y="64849"/>
                </a:lnTo>
                <a:lnTo>
                  <a:pt x="2042470" y="108362"/>
                </a:lnTo>
                <a:lnTo>
                  <a:pt x="2050542" y="158496"/>
                </a:lnTo>
                <a:lnTo>
                  <a:pt x="2050542" y="793242"/>
                </a:lnTo>
                <a:lnTo>
                  <a:pt x="2042470" y="843454"/>
                </a:lnTo>
                <a:lnTo>
                  <a:pt x="2019988" y="887156"/>
                </a:lnTo>
                <a:lnTo>
                  <a:pt x="1985692" y="921678"/>
                </a:lnTo>
                <a:lnTo>
                  <a:pt x="1942179" y="944349"/>
                </a:lnTo>
                <a:lnTo>
                  <a:pt x="1892045" y="952500"/>
                </a:lnTo>
                <a:lnTo>
                  <a:pt x="158496" y="952500"/>
                </a:lnTo>
                <a:lnTo>
                  <a:pt x="108362" y="944349"/>
                </a:lnTo>
                <a:lnTo>
                  <a:pt x="64849" y="921678"/>
                </a:lnTo>
                <a:lnTo>
                  <a:pt x="30553" y="887156"/>
                </a:lnTo>
                <a:lnTo>
                  <a:pt x="8071" y="843454"/>
                </a:lnTo>
                <a:lnTo>
                  <a:pt x="0" y="793242"/>
                </a:lnTo>
                <a:lnTo>
                  <a:pt x="0" y="158496"/>
                </a:lnTo>
                <a:close/>
              </a:path>
            </a:pathLst>
          </a:custGeom>
          <a:ln w="28575">
            <a:solidFill>
              <a:srgbClr val="BD44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272772" y="5170423"/>
            <a:ext cx="1511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Active</a:t>
            </a:r>
            <a:r>
              <a:rPr sz="1800" b="1" spc="-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Affiliates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640124" y="3459075"/>
            <a:ext cx="1993900" cy="943610"/>
          </a:xfrm>
          <a:custGeom>
            <a:avLst/>
            <a:gdLst/>
            <a:ahLst/>
            <a:cxnLst/>
            <a:rect l="l" t="t" r="r" b="b"/>
            <a:pathLst>
              <a:path w="1993900" h="943610">
                <a:moveTo>
                  <a:pt x="4195" y="21575"/>
                </a:moveTo>
                <a:lnTo>
                  <a:pt x="785" y="23337"/>
                </a:lnTo>
                <a:lnTo>
                  <a:pt x="0" y="24122"/>
                </a:lnTo>
                <a:lnTo>
                  <a:pt x="4195" y="21575"/>
                </a:lnTo>
                <a:close/>
              </a:path>
              <a:path w="1993900" h="943610">
                <a:moveTo>
                  <a:pt x="49613" y="0"/>
                </a:moveTo>
                <a:lnTo>
                  <a:pt x="44298" y="855"/>
                </a:lnTo>
                <a:lnTo>
                  <a:pt x="41796" y="2148"/>
                </a:lnTo>
                <a:lnTo>
                  <a:pt x="49613" y="0"/>
                </a:lnTo>
                <a:close/>
              </a:path>
              <a:path w="1993900" h="943610">
                <a:moveTo>
                  <a:pt x="1962703" y="57554"/>
                </a:moveTo>
                <a:lnTo>
                  <a:pt x="1962093" y="56945"/>
                </a:lnTo>
                <a:lnTo>
                  <a:pt x="1962093" y="57554"/>
                </a:lnTo>
                <a:lnTo>
                  <a:pt x="1962703" y="57554"/>
                </a:lnTo>
                <a:close/>
              </a:path>
              <a:path w="1993900" h="943610">
                <a:moveTo>
                  <a:pt x="1963922" y="59840"/>
                </a:moveTo>
                <a:lnTo>
                  <a:pt x="1963617" y="59250"/>
                </a:lnTo>
                <a:lnTo>
                  <a:pt x="1963617" y="59840"/>
                </a:lnTo>
                <a:lnTo>
                  <a:pt x="1963922" y="59840"/>
                </a:lnTo>
                <a:close/>
              </a:path>
              <a:path w="1993900" h="943610">
                <a:moveTo>
                  <a:pt x="1984395" y="99464"/>
                </a:moveTo>
                <a:lnTo>
                  <a:pt x="1984191" y="99070"/>
                </a:lnTo>
                <a:lnTo>
                  <a:pt x="1984191" y="99464"/>
                </a:lnTo>
                <a:lnTo>
                  <a:pt x="1984395" y="99464"/>
                </a:lnTo>
                <a:close/>
              </a:path>
              <a:path w="1993900" h="943610">
                <a:moveTo>
                  <a:pt x="1985361" y="101750"/>
                </a:moveTo>
                <a:lnTo>
                  <a:pt x="1985264" y="101147"/>
                </a:lnTo>
                <a:lnTo>
                  <a:pt x="1984953" y="100545"/>
                </a:lnTo>
                <a:lnTo>
                  <a:pt x="1984953" y="101750"/>
                </a:lnTo>
                <a:lnTo>
                  <a:pt x="1985361" y="101750"/>
                </a:lnTo>
                <a:close/>
              </a:path>
              <a:path w="1993900" h="943610">
                <a:moveTo>
                  <a:pt x="1985729" y="104036"/>
                </a:moveTo>
                <a:close/>
              </a:path>
              <a:path w="1993900" h="943610">
                <a:moveTo>
                  <a:pt x="1993335" y="785264"/>
                </a:moveTo>
                <a:lnTo>
                  <a:pt x="1993328" y="151237"/>
                </a:lnTo>
                <a:lnTo>
                  <a:pt x="1992575" y="789959"/>
                </a:lnTo>
                <a:lnTo>
                  <a:pt x="1993335" y="785264"/>
                </a:lnTo>
                <a:close/>
              </a:path>
              <a:path w="1993900" h="943610">
                <a:moveTo>
                  <a:pt x="1990788" y="800993"/>
                </a:moveTo>
                <a:lnTo>
                  <a:pt x="1984232" y="836371"/>
                </a:lnTo>
                <a:lnTo>
                  <a:pt x="1963854" y="876081"/>
                </a:lnTo>
                <a:lnTo>
                  <a:pt x="1940006" y="901430"/>
                </a:lnTo>
                <a:lnTo>
                  <a:pt x="1962782" y="878582"/>
                </a:lnTo>
                <a:lnTo>
                  <a:pt x="1985264" y="835105"/>
                </a:lnTo>
                <a:lnTo>
                  <a:pt x="1990788" y="800993"/>
                </a:lnTo>
                <a:close/>
              </a:path>
              <a:path w="1993900" h="943610">
                <a:moveTo>
                  <a:pt x="1932521" y="908940"/>
                </a:moveTo>
                <a:lnTo>
                  <a:pt x="1905961" y="924701"/>
                </a:lnTo>
                <a:lnTo>
                  <a:pt x="1928486" y="912988"/>
                </a:lnTo>
                <a:lnTo>
                  <a:pt x="1932521" y="908940"/>
                </a:lnTo>
                <a:close/>
              </a:path>
              <a:path w="1993900" h="943610">
                <a:moveTo>
                  <a:pt x="1892171" y="931872"/>
                </a:moveTo>
                <a:lnTo>
                  <a:pt x="1863022" y="939182"/>
                </a:lnTo>
                <a:lnTo>
                  <a:pt x="1884973" y="935616"/>
                </a:lnTo>
                <a:lnTo>
                  <a:pt x="1892171" y="931872"/>
                </a:lnTo>
                <a:close/>
              </a:path>
              <a:path w="1993900" h="943610">
                <a:moveTo>
                  <a:pt x="1840080" y="942909"/>
                </a:moveTo>
                <a:lnTo>
                  <a:pt x="1838649" y="942998"/>
                </a:lnTo>
                <a:lnTo>
                  <a:pt x="1838649" y="943141"/>
                </a:lnTo>
                <a:lnTo>
                  <a:pt x="1840080" y="942909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76059" y="36103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40124" y="3480651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2547"/>
                </a:moveTo>
                <a:lnTo>
                  <a:pt x="785" y="1762"/>
                </a:lnTo>
                <a:lnTo>
                  <a:pt x="4195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81920" y="3459075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0" y="2148"/>
                </a:moveTo>
                <a:lnTo>
                  <a:pt x="2501" y="855"/>
                </a:lnTo>
                <a:lnTo>
                  <a:pt x="7817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34555" y="3451859"/>
            <a:ext cx="1740535" cy="0"/>
          </a:xfrm>
          <a:custGeom>
            <a:avLst/>
            <a:gdLst/>
            <a:ahLst/>
            <a:cxnLst/>
            <a:rect l="l" t="t" r="r" b="b"/>
            <a:pathLst>
              <a:path w="1740534">
                <a:moveTo>
                  <a:pt x="0" y="0"/>
                </a:moveTo>
                <a:lnTo>
                  <a:pt x="1740408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76059" y="3610355"/>
            <a:ext cx="0" cy="634365"/>
          </a:xfrm>
          <a:custGeom>
            <a:avLst/>
            <a:gdLst/>
            <a:ahLst/>
            <a:cxnLst/>
            <a:rect l="l" t="t" r="r" b="b"/>
            <a:pathLst>
              <a:path h="634364">
                <a:moveTo>
                  <a:pt x="0" y="0"/>
                </a:moveTo>
                <a:lnTo>
                  <a:pt x="0" y="633984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02218" y="35160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609" y="609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03742" y="35183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04" y="59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25078" y="355962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310" y="601"/>
                </a:lnTo>
                <a:lnTo>
                  <a:pt x="407" y="1204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25840" y="35630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3" y="86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32699" y="3610312"/>
            <a:ext cx="1270" cy="638810"/>
          </a:xfrm>
          <a:custGeom>
            <a:avLst/>
            <a:gdLst/>
            <a:ahLst/>
            <a:cxnLst/>
            <a:rect l="l" t="t" r="r" b="b"/>
            <a:pathLst>
              <a:path w="1270" h="638810">
                <a:moveTo>
                  <a:pt x="380" y="-14287"/>
                </a:moveTo>
                <a:lnTo>
                  <a:pt x="380" y="653009"/>
                </a:lnTo>
              </a:path>
            </a:pathLst>
          </a:custGeom>
          <a:ln w="2933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64486" y="4245781"/>
            <a:ext cx="180713" cy="170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76059" y="3451859"/>
            <a:ext cx="2057400" cy="951230"/>
          </a:xfrm>
          <a:custGeom>
            <a:avLst/>
            <a:gdLst/>
            <a:ahLst/>
            <a:cxnLst/>
            <a:rect l="l" t="t" r="r" b="b"/>
            <a:pathLst>
              <a:path w="2057400" h="951229">
                <a:moveTo>
                  <a:pt x="2057400" y="792480"/>
                </a:moveTo>
                <a:lnTo>
                  <a:pt x="2057400" y="158496"/>
                </a:lnTo>
                <a:lnTo>
                  <a:pt x="2049328" y="108362"/>
                </a:lnTo>
                <a:lnTo>
                  <a:pt x="2026846" y="64849"/>
                </a:lnTo>
                <a:lnTo>
                  <a:pt x="1992550" y="30553"/>
                </a:lnTo>
                <a:lnTo>
                  <a:pt x="1949037" y="8071"/>
                </a:lnTo>
                <a:lnTo>
                  <a:pt x="1898904" y="0"/>
                </a:lnTo>
                <a:lnTo>
                  <a:pt x="158496" y="0"/>
                </a:lnTo>
                <a:lnTo>
                  <a:pt x="108362" y="8071"/>
                </a:lnTo>
                <a:lnTo>
                  <a:pt x="64849" y="30553"/>
                </a:lnTo>
                <a:lnTo>
                  <a:pt x="30553" y="64849"/>
                </a:lnTo>
                <a:lnTo>
                  <a:pt x="8071" y="108362"/>
                </a:lnTo>
                <a:lnTo>
                  <a:pt x="0" y="158496"/>
                </a:lnTo>
                <a:lnTo>
                  <a:pt x="0" y="792480"/>
                </a:lnTo>
                <a:lnTo>
                  <a:pt x="8071" y="842320"/>
                </a:lnTo>
                <a:lnTo>
                  <a:pt x="30553" y="885797"/>
                </a:lnTo>
                <a:lnTo>
                  <a:pt x="64849" y="920203"/>
                </a:lnTo>
                <a:lnTo>
                  <a:pt x="108362" y="942831"/>
                </a:lnTo>
                <a:lnTo>
                  <a:pt x="158496" y="950976"/>
                </a:lnTo>
                <a:lnTo>
                  <a:pt x="1898904" y="950976"/>
                </a:lnTo>
                <a:lnTo>
                  <a:pt x="1949037" y="942831"/>
                </a:lnTo>
                <a:lnTo>
                  <a:pt x="1992550" y="920203"/>
                </a:lnTo>
                <a:lnTo>
                  <a:pt x="2026846" y="885797"/>
                </a:lnTo>
                <a:lnTo>
                  <a:pt x="2049328" y="842320"/>
                </a:lnTo>
                <a:lnTo>
                  <a:pt x="2057400" y="792480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76059" y="3451859"/>
            <a:ext cx="2057400" cy="951230"/>
          </a:xfrm>
          <a:custGeom>
            <a:avLst/>
            <a:gdLst/>
            <a:ahLst/>
            <a:cxnLst/>
            <a:rect l="l" t="t" r="r" b="b"/>
            <a:pathLst>
              <a:path w="2057400" h="951229">
                <a:moveTo>
                  <a:pt x="0" y="158496"/>
                </a:moveTo>
                <a:lnTo>
                  <a:pt x="8071" y="108362"/>
                </a:lnTo>
                <a:lnTo>
                  <a:pt x="30553" y="64849"/>
                </a:lnTo>
                <a:lnTo>
                  <a:pt x="64849" y="30553"/>
                </a:lnTo>
                <a:lnTo>
                  <a:pt x="108362" y="8071"/>
                </a:lnTo>
                <a:lnTo>
                  <a:pt x="158496" y="0"/>
                </a:lnTo>
                <a:lnTo>
                  <a:pt x="1898904" y="0"/>
                </a:lnTo>
                <a:lnTo>
                  <a:pt x="1949037" y="8071"/>
                </a:lnTo>
                <a:lnTo>
                  <a:pt x="1992550" y="30553"/>
                </a:lnTo>
                <a:lnTo>
                  <a:pt x="2026846" y="64849"/>
                </a:lnTo>
                <a:lnTo>
                  <a:pt x="2049328" y="108362"/>
                </a:lnTo>
                <a:lnTo>
                  <a:pt x="2057400" y="158496"/>
                </a:lnTo>
                <a:lnTo>
                  <a:pt x="2057400" y="792480"/>
                </a:lnTo>
                <a:lnTo>
                  <a:pt x="2049328" y="842320"/>
                </a:lnTo>
                <a:lnTo>
                  <a:pt x="2026846" y="885797"/>
                </a:lnTo>
                <a:lnTo>
                  <a:pt x="1992550" y="920203"/>
                </a:lnTo>
                <a:lnTo>
                  <a:pt x="1949037" y="942831"/>
                </a:lnTo>
                <a:lnTo>
                  <a:pt x="1898904" y="950976"/>
                </a:lnTo>
                <a:lnTo>
                  <a:pt x="158496" y="950976"/>
                </a:lnTo>
                <a:lnTo>
                  <a:pt x="108362" y="942831"/>
                </a:lnTo>
                <a:lnTo>
                  <a:pt x="64849" y="920203"/>
                </a:lnTo>
                <a:lnTo>
                  <a:pt x="30553" y="885797"/>
                </a:lnTo>
                <a:lnTo>
                  <a:pt x="8071" y="842320"/>
                </a:lnTo>
                <a:lnTo>
                  <a:pt x="0" y="792480"/>
                </a:lnTo>
                <a:lnTo>
                  <a:pt x="0" y="158496"/>
                </a:lnTo>
                <a:close/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058652" y="3487928"/>
            <a:ext cx="1091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155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lo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y 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Licenses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583936" y="5003478"/>
            <a:ext cx="2049780" cy="940435"/>
          </a:xfrm>
          <a:custGeom>
            <a:avLst/>
            <a:gdLst/>
            <a:ahLst/>
            <a:cxnLst/>
            <a:rect l="l" t="t" r="r" b="b"/>
            <a:pathLst>
              <a:path w="2049779" h="940435">
                <a:moveTo>
                  <a:pt x="327" y="101059"/>
                </a:moveTo>
                <a:lnTo>
                  <a:pt x="194" y="101317"/>
                </a:lnTo>
                <a:lnTo>
                  <a:pt x="0" y="102523"/>
                </a:lnTo>
                <a:lnTo>
                  <a:pt x="327" y="101059"/>
                </a:lnTo>
                <a:close/>
              </a:path>
              <a:path w="2049779" h="940435">
                <a:moveTo>
                  <a:pt x="61875" y="20975"/>
                </a:moveTo>
                <a:lnTo>
                  <a:pt x="56972" y="23508"/>
                </a:lnTo>
                <a:lnTo>
                  <a:pt x="55910" y="24570"/>
                </a:lnTo>
                <a:lnTo>
                  <a:pt x="61875" y="20975"/>
                </a:lnTo>
                <a:close/>
              </a:path>
              <a:path w="2049779" h="940435">
                <a:moveTo>
                  <a:pt x="106861" y="0"/>
                </a:moveTo>
                <a:lnTo>
                  <a:pt x="100485" y="1026"/>
                </a:lnTo>
                <a:lnTo>
                  <a:pt x="97630" y="2501"/>
                </a:lnTo>
                <a:lnTo>
                  <a:pt x="106861" y="0"/>
                </a:lnTo>
                <a:close/>
              </a:path>
              <a:path w="2049779" h="940435">
                <a:moveTo>
                  <a:pt x="2017854" y="56963"/>
                </a:moveTo>
                <a:lnTo>
                  <a:pt x="2017519" y="56629"/>
                </a:lnTo>
                <a:lnTo>
                  <a:pt x="2017519" y="56963"/>
                </a:lnTo>
                <a:lnTo>
                  <a:pt x="2017854" y="56963"/>
                </a:lnTo>
                <a:close/>
              </a:path>
              <a:path w="2049779" h="940435">
                <a:moveTo>
                  <a:pt x="2019454" y="59249"/>
                </a:moveTo>
                <a:lnTo>
                  <a:pt x="2019043" y="58460"/>
                </a:lnTo>
                <a:lnTo>
                  <a:pt x="2019043" y="59249"/>
                </a:lnTo>
                <a:lnTo>
                  <a:pt x="2019454" y="59249"/>
                </a:lnTo>
                <a:close/>
              </a:path>
              <a:path w="2049779" h="940435">
                <a:moveTo>
                  <a:pt x="2039702" y="98111"/>
                </a:moveTo>
                <a:lnTo>
                  <a:pt x="2039617" y="97948"/>
                </a:lnTo>
                <a:lnTo>
                  <a:pt x="2039617" y="98111"/>
                </a:lnTo>
                <a:close/>
              </a:path>
              <a:path w="2049779" h="940435">
                <a:moveTo>
                  <a:pt x="2040893" y="100397"/>
                </a:moveTo>
                <a:lnTo>
                  <a:pt x="2040379" y="99411"/>
                </a:lnTo>
                <a:lnTo>
                  <a:pt x="2040379" y="100397"/>
                </a:lnTo>
                <a:lnTo>
                  <a:pt x="2040893" y="100397"/>
                </a:lnTo>
                <a:close/>
              </a:path>
              <a:path w="2049779" h="940435">
                <a:moveTo>
                  <a:pt x="2041594" y="102683"/>
                </a:moveTo>
                <a:lnTo>
                  <a:pt x="2041372" y="101317"/>
                </a:lnTo>
                <a:lnTo>
                  <a:pt x="2041141" y="100873"/>
                </a:lnTo>
                <a:lnTo>
                  <a:pt x="2041141" y="102683"/>
                </a:lnTo>
                <a:lnTo>
                  <a:pt x="2041594" y="102683"/>
                </a:lnTo>
                <a:close/>
              </a:path>
              <a:path w="2049779" h="940435">
                <a:moveTo>
                  <a:pt x="2041966" y="104969"/>
                </a:moveTo>
                <a:lnTo>
                  <a:pt x="2041903" y="104581"/>
                </a:lnTo>
                <a:lnTo>
                  <a:pt x="2041903" y="104969"/>
                </a:lnTo>
                <a:close/>
              </a:path>
              <a:path w="2049779" h="940435">
                <a:moveTo>
                  <a:pt x="2049522" y="786197"/>
                </a:moveTo>
                <a:lnTo>
                  <a:pt x="2049515" y="151408"/>
                </a:lnTo>
                <a:lnTo>
                  <a:pt x="2048761" y="790886"/>
                </a:lnTo>
                <a:lnTo>
                  <a:pt x="2049522" y="786197"/>
                </a:lnTo>
                <a:close/>
              </a:path>
              <a:path w="2049779" h="940435">
                <a:moveTo>
                  <a:pt x="2047193" y="800551"/>
                </a:moveTo>
                <a:lnTo>
                  <a:pt x="2040924" y="836612"/>
                </a:lnTo>
                <a:lnTo>
                  <a:pt x="2029592" y="859119"/>
                </a:lnTo>
                <a:lnTo>
                  <a:pt x="2041372" y="836410"/>
                </a:lnTo>
                <a:lnTo>
                  <a:pt x="2047193" y="800551"/>
                </a:lnTo>
                <a:close/>
              </a:path>
              <a:path w="2049779" h="940435">
                <a:moveTo>
                  <a:pt x="2020145" y="877329"/>
                </a:moveTo>
                <a:lnTo>
                  <a:pt x="2003280" y="895533"/>
                </a:lnTo>
                <a:lnTo>
                  <a:pt x="2018701" y="880112"/>
                </a:lnTo>
                <a:lnTo>
                  <a:pt x="2020145" y="877329"/>
                </a:lnTo>
                <a:close/>
              </a:path>
              <a:path w="2049779" h="940435">
                <a:moveTo>
                  <a:pt x="1987823" y="910990"/>
                </a:moveTo>
                <a:lnTo>
                  <a:pt x="1967268" y="923406"/>
                </a:lnTo>
                <a:lnTo>
                  <a:pt x="1984179" y="914634"/>
                </a:lnTo>
                <a:lnTo>
                  <a:pt x="1987823" y="910990"/>
                </a:lnTo>
                <a:close/>
              </a:path>
              <a:path w="2049779" h="940435">
                <a:moveTo>
                  <a:pt x="1947089" y="933875"/>
                </a:moveTo>
                <a:lnTo>
                  <a:pt x="1921905" y="940319"/>
                </a:lnTo>
                <a:lnTo>
                  <a:pt x="1940477" y="937305"/>
                </a:lnTo>
                <a:lnTo>
                  <a:pt x="1947089" y="933875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76059" y="5154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83936" y="5104538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463"/>
                </a:moveTo>
                <a:lnTo>
                  <a:pt x="194" y="257"/>
                </a:lnTo>
                <a:lnTo>
                  <a:pt x="327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39847" y="502445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595"/>
                </a:moveTo>
                <a:lnTo>
                  <a:pt x="1061" y="2533"/>
                </a:lnTo>
                <a:lnTo>
                  <a:pt x="5965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81567" y="5003478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501"/>
                </a:moveTo>
                <a:lnTo>
                  <a:pt x="2854" y="1026"/>
                </a:lnTo>
                <a:lnTo>
                  <a:pt x="9231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34555" y="4996434"/>
            <a:ext cx="1739900" cy="0"/>
          </a:xfrm>
          <a:custGeom>
            <a:avLst/>
            <a:gdLst/>
            <a:ahLst/>
            <a:cxnLst/>
            <a:rect l="l" t="t" r="r" b="b"/>
            <a:pathLst>
              <a:path w="1739900">
                <a:moveTo>
                  <a:pt x="0" y="0"/>
                </a:moveTo>
                <a:lnTo>
                  <a:pt x="1739646" y="0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76059" y="5154929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4746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01456" y="50601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35" y="333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02980" y="506193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11" y="789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23554" y="51014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4" y="162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24316" y="510288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513" y="986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25078" y="510435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0"/>
                </a:moveTo>
                <a:lnTo>
                  <a:pt x="231" y="444"/>
                </a:lnTo>
                <a:lnTo>
                  <a:pt x="453" y="1809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625840" y="51080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63" y="388"/>
                </a:lnTo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2698" y="5154886"/>
            <a:ext cx="1270" cy="640080"/>
          </a:xfrm>
          <a:custGeom>
            <a:avLst/>
            <a:gdLst/>
            <a:ahLst/>
            <a:cxnLst/>
            <a:rect l="l" t="t" r="r" b="b"/>
            <a:pathLst>
              <a:path w="1270" h="640079">
                <a:moveTo>
                  <a:pt x="380" y="-14287"/>
                </a:moveTo>
                <a:lnTo>
                  <a:pt x="380" y="653765"/>
                </a:lnTo>
              </a:path>
            </a:pathLst>
          </a:custGeom>
          <a:ln w="29336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91555" y="5789742"/>
            <a:ext cx="153862" cy="168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76059" y="4996434"/>
            <a:ext cx="2057400" cy="952500"/>
          </a:xfrm>
          <a:custGeom>
            <a:avLst/>
            <a:gdLst/>
            <a:ahLst/>
            <a:cxnLst/>
            <a:rect l="l" t="t" r="r" b="b"/>
            <a:pathLst>
              <a:path w="2057400" h="952500">
                <a:moveTo>
                  <a:pt x="2057400" y="793242"/>
                </a:moveTo>
                <a:lnTo>
                  <a:pt x="2057400" y="158496"/>
                </a:lnTo>
                <a:lnTo>
                  <a:pt x="2049249" y="108362"/>
                </a:lnTo>
                <a:lnTo>
                  <a:pt x="2026578" y="64849"/>
                </a:lnTo>
                <a:lnTo>
                  <a:pt x="1992056" y="30553"/>
                </a:lnTo>
                <a:lnTo>
                  <a:pt x="1948354" y="8071"/>
                </a:lnTo>
                <a:lnTo>
                  <a:pt x="1898142" y="0"/>
                </a:lnTo>
                <a:lnTo>
                  <a:pt x="158496" y="0"/>
                </a:lnTo>
                <a:lnTo>
                  <a:pt x="108362" y="8071"/>
                </a:lnTo>
                <a:lnTo>
                  <a:pt x="64849" y="30553"/>
                </a:lnTo>
                <a:lnTo>
                  <a:pt x="30553" y="64849"/>
                </a:lnTo>
                <a:lnTo>
                  <a:pt x="8071" y="108362"/>
                </a:lnTo>
                <a:lnTo>
                  <a:pt x="0" y="158496"/>
                </a:lnTo>
                <a:lnTo>
                  <a:pt x="0" y="793242"/>
                </a:lnTo>
                <a:lnTo>
                  <a:pt x="8071" y="843454"/>
                </a:lnTo>
                <a:lnTo>
                  <a:pt x="30553" y="887156"/>
                </a:lnTo>
                <a:lnTo>
                  <a:pt x="64849" y="921678"/>
                </a:lnTo>
                <a:lnTo>
                  <a:pt x="108362" y="944349"/>
                </a:lnTo>
                <a:lnTo>
                  <a:pt x="158496" y="952500"/>
                </a:lnTo>
                <a:lnTo>
                  <a:pt x="1898142" y="952500"/>
                </a:lnTo>
                <a:lnTo>
                  <a:pt x="1948354" y="944349"/>
                </a:lnTo>
                <a:lnTo>
                  <a:pt x="1992056" y="921678"/>
                </a:lnTo>
                <a:lnTo>
                  <a:pt x="2026578" y="887156"/>
                </a:lnTo>
                <a:lnTo>
                  <a:pt x="2049249" y="843454"/>
                </a:lnTo>
                <a:lnTo>
                  <a:pt x="2057400" y="793242"/>
                </a:lnTo>
                <a:close/>
              </a:path>
            </a:pathLst>
          </a:custGeom>
          <a:solidFill>
            <a:srgbClr val="DC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76059" y="4996434"/>
            <a:ext cx="2057400" cy="952500"/>
          </a:xfrm>
          <a:custGeom>
            <a:avLst/>
            <a:gdLst/>
            <a:ahLst/>
            <a:cxnLst/>
            <a:rect l="l" t="t" r="r" b="b"/>
            <a:pathLst>
              <a:path w="2057400" h="952500">
                <a:moveTo>
                  <a:pt x="0" y="158496"/>
                </a:moveTo>
                <a:lnTo>
                  <a:pt x="8071" y="108362"/>
                </a:lnTo>
                <a:lnTo>
                  <a:pt x="30553" y="64849"/>
                </a:lnTo>
                <a:lnTo>
                  <a:pt x="64849" y="30553"/>
                </a:lnTo>
                <a:lnTo>
                  <a:pt x="108362" y="8071"/>
                </a:lnTo>
                <a:lnTo>
                  <a:pt x="158496" y="0"/>
                </a:lnTo>
                <a:lnTo>
                  <a:pt x="1898142" y="0"/>
                </a:lnTo>
                <a:lnTo>
                  <a:pt x="1948354" y="8071"/>
                </a:lnTo>
                <a:lnTo>
                  <a:pt x="1992056" y="30553"/>
                </a:lnTo>
                <a:lnTo>
                  <a:pt x="2026578" y="64849"/>
                </a:lnTo>
                <a:lnTo>
                  <a:pt x="2049249" y="108362"/>
                </a:lnTo>
                <a:lnTo>
                  <a:pt x="2057400" y="158496"/>
                </a:lnTo>
                <a:lnTo>
                  <a:pt x="2057400" y="793242"/>
                </a:lnTo>
                <a:lnTo>
                  <a:pt x="2049249" y="843454"/>
                </a:lnTo>
                <a:lnTo>
                  <a:pt x="2026578" y="887156"/>
                </a:lnTo>
                <a:lnTo>
                  <a:pt x="1992056" y="921678"/>
                </a:lnTo>
                <a:lnTo>
                  <a:pt x="1948354" y="944349"/>
                </a:lnTo>
                <a:lnTo>
                  <a:pt x="1898142" y="952500"/>
                </a:lnTo>
                <a:lnTo>
                  <a:pt x="158496" y="952500"/>
                </a:lnTo>
                <a:lnTo>
                  <a:pt x="108362" y="944349"/>
                </a:lnTo>
                <a:lnTo>
                  <a:pt x="64849" y="921678"/>
                </a:lnTo>
                <a:lnTo>
                  <a:pt x="30553" y="887156"/>
                </a:lnTo>
                <a:lnTo>
                  <a:pt x="8071" y="843454"/>
                </a:lnTo>
                <a:lnTo>
                  <a:pt x="0" y="793242"/>
                </a:lnTo>
                <a:lnTo>
                  <a:pt x="0" y="158496"/>
                </a:lnTo>
                <a:close/>
              </a:path>
            </a:pathLst>
          </a:custGeom>
          <a:ln w="28575">
            <a:solidFill>
              <a:srgbClr val="764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7016742" y="5033264"/>
            <a:ext cx="11747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35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Active</a:t>
            </a:r>
            <a:r>
              <a:rPr sz="1800" b="1" spc="-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585858"/>
                </a:solidFill>
                <a:latin typeface="Calibri"/>
                <a:cs typeface="Calibri"/>
              </a:rPr>
              <a:t>Team  </a:t>
            </a:r>
            <a:r>
              <a:rPr sz="1800" b="1" spc="-10" dirty="0">
                <a:solidFill>
                  <a:srgbClr val="585858"/>
                </a:solidFill>
                <a:latin typeface="Calibri"/>
                <a:cs typeface="Calibri"/>
              </a:rPr>
              <a:t>Members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496616" y="3459074"/>
            <a:ext cx="1986914" cy="943610"/>
          </a:xfrm>
          <a:custGeom>
            <a:avLst/>
            <a:gdLst/>
            <a:ahLst/>
            <a:cxnLst/>
            <a:rect l="l" t="t" r="r" b="b"/>
            <a:pathLst>
              <a:path w="1986914" h="943610">
                <a:moveTo>
                  <a:pt x="4238" y="21558"/>
                </a:moveTo>
                <a:lnTo>
                  <a:pt x="793" y="23338"/>
                </a:lnTo>
                <a:lnTo>
                  <a:pt x="0" y="24131"/>
                </a:lnTo>
                <a:lnTo>
                  <a:pt x="4238" y="21558"/>
                </a:lnTo>
                <a:close/>
              </a:path>
              <a:path w="1986914" h="943610">
                <a:moveTo>
                  <a:pt x="49628" y="0"/>
                </a:moveTo>
                <a:lnTo>
                  <a:pt x="44306" y="856"/>
                </a:lnTo>
                <a:lnTo>
                  <a:pt x="41800" y="2151"/>
                </a:lnTo>
                <a:lnTo>
                  <a:pt x="49628" y="0"/>
                </a:lnTo>
                <a:close/>
              </a:path>
              <a:path w="1986914" h="943610">
                <a:moveTo>
                  <a:pt x="1986485" y="785265"/>
                </a:moveTo>
                <a:lnTo>
                  <a:pt x="1986485" y="151281"/>
                </a:lnTo>
                <a:lnTo>
                  <a:pt x="1985734" y="789906"/>
                </a:lnTo>
                <a:lnTo>
                  <a:pt x="1986485" y="785265"/>
                </a:lnTo>
                <a:close/>
              </a:path>
              <a:path w="1986914" h="943610">
                <a:moveTo>
                  <a:pt x="1978595" y="833987"/>
                </a:moveTo>
                <a:lnTo>
                  <a:pt x="1977673" y="836540"/>
                </a:lnTo>
                <a:lnTo>
                  <a:pt x="1978414" y="835106"/>
                </a:lnTo>
                <a:lnTo>
                  <a:pt x="1978595" y="833987"/>
                </a:lnTo>
                <a:close/>
              </a:path>
              <a:path w="1986914" h="943610">
                <a:moveTo>
                  <a:pt x="1956233" y="878002"/>
                </a:moveTo>
                <a:lnTo>
                  <a:pt x="1955243" y="878991"/>
                </a:lnTo>
                <a:lnTo>
                  <a:pt x="1954960" y="879558"/>
                </a:lnTo>
                <a:lnTo>
                  <a:pt x="1955932" y="878583"/>
                </a:lnTo>
                <a:lnTo>
                  <a:pt x="1956233" y="878002"/>
                </a:lnTo>
                <a:close/>
              </a:path>
              <a:path w="1986914" h="943610">
                <a:moveTo>
                  <a:pt x="1922490" y="912132"/>
                </a:moveTo>
                <a:lnTo>
                  <a:pt x="1921715" y="912519"/>
                </a:lnTo>
                <a:lnTo>
                  <a:pt x="1920953" y="913281"/>
                </a:lnTo>
                <a:lnTo>
                  <a:pt x="1919429" y="914043"/>
                </a:lnTo>
                <a:lnTo>
                  <a:pt x="1919236" y="914237"/>
                </a:lnTo>
                <a:lnTo>
                  <a:pt x="1921636" y="912989"/>
                </a:lnTo>
                <a:lnTo>
                  <a:pt x="1922490" y="912132"/>
                </a:lnTo>
                <a:close/>
              </a:path>
              <a:path w="1986914" h="943610">
                <a:moveTo>
                  <a:pt x="1881834" y="933687"/>
                </a:moveTo>
                <a:lnTo>
                  <a:pt x="1874068" y="936276"/>
                </a:lnTo>
                <a:lnTo>
                  <a:pt x="1878123" y="935617"/>
                </a:lnTo>
                <a:lnTo>
                  <a:pt x="1881834" y="933687"/>
                </a:lnTo>
                <a:close/>
              </a:path>
              <a:path w="1986914" h="943610">
                <a:moveTo>
                  <a:pt x="1832754" y="942987"/>
                </a:moveTo>
                <a:lnTo>
                  <a:pt x="1832561" y="942999"/>
                </a:lnTo>
                <a:lnTo>
                  <a:pt x="1832754" y="942987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96616" y="3480633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2573"/>
                </a:moveTo>
                <a:lnTo>
                  <a:pt x="793" y="1779"/>
                </a:lnTo>
                <a:lnTo>
                  <a:pt x="4238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38416" y="3459074"/>
            <a:ext cx="8255" cy="2540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0" y="2151"/>
                </a:moveTo>
                <a:lnTo>
                  <a:pt x="2505" y="856"/>
                </a:lnTo>
                <a:lnTo>
                  <a:pt x="7827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91055" y="3451859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>
                <a:moveTo>
                  <a:pt x="0" y="0"/>
                </a:moveTo>
                <a:lnTo>
                  <a:pt x="1733550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82350" y="3610252"/>
            <a:ext cx="1270" cy="638810"/>
          </a:xfrm>
          <a:custGeom>
            <a:avLst/>
            <a:gdLst/>
            <a:ahLst/>
            <a:cxnLst/>
            <a:rect l="l" t="t" r="r" b="b"/>
            <a:pathLst>
              <a:path w="1270" h="638810">
                <a:moveTo>
                  <a:pt x="375" y="-14287"/>
                </a:moveTo>
                <a:lnTo>
                  <a:pt x="375" y="653015"/>
                </a:lnTo>
              </a:path>
            </a:pathLst>
          </a:custGeom>
          <a:ln w="29326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74289" y="4293061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922" y="0"/>
                </a:moveTo>
                <a:lnTo>
                  <a:pt x="741" y="1118"/>
                </a:lnTo>
                <a:lnTo>
                  <a:pt x="0" y="2553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51576" y="4337076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272" y="0"/>
                </a:moveTo>
                <a:lnTo>
                  <a:pt x="972" y="580"/>
                </a:lnTo>
                <a:lnTo>
                  <a:pt x="0" y="1556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15852" y="4371206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254" y="0"/>
                </a:moveTo>
                <a:lnTo>
                  <a:pt x="2400" y="856"/>
                </a:lnTo>
                <a:lnTo>
                  <a:pt x="0" y="2105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70684" y="4392761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766" y="0"/>
                </a:moveTo>
                <a:lnTo>
                  <a:pt x="4054" y="1930"/>
                </a:lnTo>
                <a:lnTo>
                  <a:pt x="0" y="2588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29177" y="440206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92" y="0"/>
                </a:moveTo>
                <a:lnTo>
                  <a:pt x="0" y="31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2560" y="3451859"/>
            <a:ext cx="2051050" cy="951230"/>
          </a:xfrm>
          <a:custGeom>
            <a:avLst/>
            <a:gdLst/>
            <a:ahLst/>
            <a:cxnLst/>
            <a:rect l="l" t="t" r="r" b="b"/>
            <a:pathLst>
              <a:path w="2051050" h="951229">
                <a:moveTo>
                  <a:pt x="2050542" y="792480"/>
                </a:moveTo>
                <a:lnTo>
                  <a:pt x="2050542" y="158496"/>
                </a:lnTo>
                <a:lnTo>
                  <a:pt x="2042470" y="108362"/>
                </a:lnTo>
                <a:lnTo>
                  <a:pt x="2019988" y="64849"/>
                </a:lnTo>
                <a:lnTo>
                  <a:pt x="1985692" y="30553"/>
                </a:lnTo>
                <a:lnTo>
                  <a:pt x="1942179" y="8071"/>
                </a:lnTo>
                <a:lnTo>
                  <a:pt x="1892045" y="0"/>
                </a:lnTo>
                <a:lnTo>
                  <a:pt x="158496" y="0"/>
                </a:lnTo>
                <a:lnTo>
                  <a:pt x="108362" y="8071"/>
                </a:lnTo>
                <a:lnTo>
                  <a:pt x="64849" y="30553"/>
                </a:lnTo>
                <a:lnTo>
                  <a:pt x="30553" y="64849"/>
                </a:lnTo>
                <a:lnTo>
                  <a:pt x="8071" y="108362"/>
                </a:lnTo>
                <a:lnTo>
                  <a:pt x="0" y="158496"/>
                </a:lnTo>
                <a:lnTo>
                  <a:pt x="0" y="792480"/>
                </a:lnTo>
                <a:lnTo>
                  <a:pt x="8071" y="842320"/>
                </a:lnTo>
                <a:lnTo>
                  <a:pt x="30553" y="885797"/>
                </a:lnTo>
                <a:lnTo>
                  <a:pt x="64849" y="920203"/>
                </a:lnTo>
                <a:lnTo>
                  <a:pt x="108362" y="942831"/>
                </a:lnTo>
                <a:lnTo>
                  <a:pt x="158496" y="950976"/>
                </a:lnTo>
                <a:lnTo>
                  <a:pt x="1892045" y="950976"/>
                </a:lnTo>
                <a:lnTo>
                  <a:pt x="1942179" y="942831"/>
                </a:lnTo>
                <a:lnTo>
                  <a:pt x="1985692" y="920203"/>
                </a:lnTo>
                <a:lnTo>
                  <a:pt x="2019988" y="885797"/>
                </a:lnTo>
                <a:lnTo>
                  <a:pt x="2042470" y="842320"/>
                </a:lnTo>
                <a:lnTo>
                  <a:pt x="2050542" y="792480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32560" y="3451859"/>
            <a:ext cx="2051050" cy="951230"/>
          </a:xfrm>
          <a:custGeom>
            <a:avLst/>
            <a:gdLst/>
            <a:ahLst/>
            <a:cxnLst/>
            <a:rect l="l" t="t" r="r" b="b"/>
            <a:pathLst>
              <a:path w="2051050" h="951229">
                <a:moveTo>
                  <a:pt x="0" y="158496"/>
                </a:moveTo>
                <a:lnTo>
                  <a:pt x="8071" y="108362"/>
                </a:lnTo>
                <a:lnTo>
                  <a:pt x="30553" y="64849"/>
                </a:lnTo>
                <a:lnTo>
                  <a:pt x="64849" y="30553"/>
                </a:lnTo>
                <a:lnTo>
                  <a:pt x="108362" y="8071"/>
                </a:lnTo>
                <a:lnTo>
                  <a:pt x="158496" y="0"/>
                </a:lnTo>
                <a:lnTo>
                  <a:pt x="1892045" y="0"/>
                </a:lnTo>
                <a:lnTo>
                  <a:pt x="1942179" y="8071"/>
                </a:lnTo>
                <a:lnTo>
                  <a:pt x="1985692" y="30553"/>
                </a:lnTo>
                <a:lnTo>
                  <a:pt x="2019988" y="64849"/>
                </a:lnTo>
                <a:lnTo>
                  <a:pt x="2042470" y="108362"/>
                </a:lnTo>
                <a:lnTo>
                  <a:pt x="2050542" y="158496"/>
                </a:lnTo>
                <a:lnTo>
                  <a:pt x="2050542" y="792480"/>
                </a:lnTo>
                <a:lnTo>
                  <a:pt x="2042470" y="842320"/>
                </a:lnTo>
                <a:lnTo>
                  <a:pt x="2019988" y="885797"/>
                </a:lnTo>
                <a:lnTo>
                  <a:pt x="1985692" y="920203"/>
                </a:lnTo>
                <a:lnTo>
                  <a:pt x="1942179" y="942831"/>
                </a:lnTo>
                <a:lnTo>
                  <a:pt x="1892045" y="950976"/>
                </a:lnTo>
                <a:lnTo>
                  <a:pt x="158496" y="950976"/>
                </a:lnTo>
                <a:lnTo>
                  <a:pt x="108362" y="942831"/>
                </a:lnTo>
                <a:lnTo>
                  <a:pt x="64849" y="920203"/>
                </a:lnTo>
                <a:lnTo>
                  <a:pt x="30553" y="885797"/>
                </a:lnTo>
                <a:lnTo>
                  <a:pt x="8071" y="842320"/>
                </a:lnTo>
                <a:lnTo>
                  <a:pt x="0" y="792480"/>
                </a:lnTo>
                <a:lnTo>
                  <a:pt x="0" y="158496"/>
                </a:lnTo>
                <a:close/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1858779" y="3487928"/>
            <a:ext cx="1196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58</a:t>
            </a:r>
            <a:endParaRPr sz="1800">
              <a:latin typeface="Calibri"/>
              <a:cs typeface="Calibri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Patent  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Appli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ca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440437" y="5003478"/>
            <a:ext cx="2042795" cy="938530"/>
          </a:xfrm>
          <a:custGeom>
            <a:avLst/>
            <a:gdLst/>
            <a:ahLst/>
            <a:cxnLst/>
            <a:rect l="l" t="t" r="r" b="b"/>
            <a:pathLst>
              <a:path w="2042795" h="938529">
                <a:moveTo>
                  <a:pt x="326" y="101060"/>
                </a:moveTo>
                <a:lnTo>
                  <a:pt x="193" y="101317"/>
                </a:lnTo>
                <a:lnTo>
                  <a:pt x="0" y="102520"/>
                </a:lnTo>
                <a:lnTo>
                  <a:pt x="326" y="101060"/>
                </a:lnTo>
                <a:close/>
              </a:path>
              <a:path w="2042795" h="938529">
                <a:moveTo>
                  <a:pt x="61873" y="20975"/>
                </a:moveTo>
                <a:lnTo>
                  <a:pt x="56971" y="23508"/>
                </a:lnTo>
                <a:lnTo>
                  <a:pt x="55910" y="24570"/>
                </a:lnTo>
                <a:lnTo>
                  <a:pt x="61873" y="20975"/>
                </a:lnTo>
                <a:close/>
              </a:path>
              <a:path w="2042795" h="938529">
                <a:moveTo>
                  <a:pt x="106860" y="0"/>
                </a:moveTo>
                <a:lnTo>
                  <a:pt x="100484" y="1026"/>
                </a:lnTo>
                <a:lnTo>
                  <a:pt x="97630" y="2501"/>
                </a:lnTo>
                <a:lnTo>
                  <a:pt x="106860" y="0"/>
                </a:lnTo>
                <a:close/>
              </a:path>
              <a:path w="2042795" h="938529">
                <a:moveTo>
                  <a:pt x="2012464" y="58487"/>
                </a:moveTo>
                <a:lnTo>
                  <a:pt x="2012184" y="57946"/>
                </a:lnTo>
                <a:lnTo>
                  <a:pt x="2012184" y="58487"/>
                </a:lnTo>
                <a:lnTo>
                  <a:pt x="2012464" y="58487"/>
                </a:lnTo>
                <a:close/>
              </a:path>
              <a:path w="2042795" h="938529">
                <a:moveTo>
                  <a:pt x="2034511" y="101159"/>
                </a:moveTo>
                <a:lnTo>
                  <a:pt x="2034282" y="100716"/>
                </a:lnTo>
                <a:lnTo>
                  <a:pt x="2034282" y="101159"/>
                </a:lnTo>
                <a:lnTo>
                  <a:pt x="2034511" y="101159"/>
                </a:lnTo>
                <a:close/>
              </a:path>
              <a:path w="2042795" h="938529">
                <a:moveTo>
                  <a:pt x="2042664" y="786197"/>
                </a:moveTo>
                <a:lnTo>
                  <a:pt x="2042664" y="151451"/>
                </a:lnTo>
                <a:lnTo>
                  <a:pt x="2041913" y="790868"/>
                </a:lnTo>
                <a:lnTo>
                  <a:pt x="2042664" y="786197"/>
                </a:lnTo>
                <a:close/>
              </a:path>
              <a:path w="2042795" h="938529">
                <a:moveTo>
                  <a:pt x="2035058" y="833519"/>
                </a:moveTo>
                <a:lnTo>
                  <a:pt x="2032615" y="840254"/>
                </a:lnTo>
                <a:lnTo>
                  <a:pt x="2034593" y="836410"/>
                </a:lnTo>
                <a:lnTo>
                  <a:pt x="2035058" y="833519"/>
                </a:lnTo>
                <a:close/>
              </a:path>
              <a:path w="2042795" h="938529">
                <a:moveTo>
                  <a:pt x="2012951" y="878479"/>
                </a:moveTo>
                <a:lnTo>
                  <a:pt x="2008540" y="883706"/>
                </a:lnTo>
                <a:lnTo>
                  <a:pt x="2012111" y="880112"/>
                </a:lnTo>
                <a:lnTo>
                  <a:pt x="2012951" y="878479"/>
                </a:lnTo>
                <a:close/>
              </a:path>
              <a:path w="2042795" h="938529">
                <a:moveTo>
                  <a:pt x="1981906" y="910515"/>
                </a:moveTo>
                <a:lnTo>
                  <a:pt x="1975942" y="915609"/>
                </a:lnTo>
                <a:lnTo>
                  <a:pt x="1977815" y="914633"/>
                </a:lnTo>
                <a:lnTo>
                  <a:pt x="1981906" y="910515"/>
                </a:lnTo>
                <a:close/>
              </a:path>
              <a:path w="2042795" h="938529">
                <a:moveTo>
                  <a:pt x="1941250" y="933684"/>
                </a:moveTo>
                <a:lnTo>
                  <a:pt x="1929671" y="938057"/>
                </a:lnTo>
                <a:lnTo>
                  <a:pt x="1934301" y="937304"/>
                </a:lnTo>
                <a:lnTo>
                  <a:pt x="1941250" y="933684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40437" y="510453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459"/>
                </a:moveTo>
                <a:lnTo>
                  <a:pt x="193" y="257"/>
                </a:lnTo>
                <a:lnTo>
                  <a:pt x="326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96347" y="5024454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594"/>
                </a:moveTo>
                <a:lnTo>
                  <a:pt x="1061" y="2532"/>
                </a:lnTo>
                <a:lnTo>
                  <a:pt x="5963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38067" y="5003478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0" y="2501"/>
                </a:moveTo>
                <a:lnTo>
                  <a:pt x="2854" y="1026"/>
                </a:lnTo>
                <a:lnTo>
                  <a:pt x="9230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91055" y="4996434"/>
            <a:ext cx="1733550" cy="0"/>
          </a:xfrm>
          <a:custGeom>
            <a:avLst/>
            <a:gdLst/>
            <a:ahLst/>
            <a:cxnLst/>
            <a:rect l="l" t="t" r="r" b="b"/>
            <a:pathLst>
              <a:path w="1733550">
                <a:moveTo>
                  <a:pt x="0" y="0"/>
                </a:moveTo>
                <a:lnTo>
                  <a:pt x="1733550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82351" y="5154827"/>
            <a:ext cx="1270" cy="640080"/>
          </a:xfrm>
          <a:custGeom>
            <a:avLst/>
            <a:gdLst/>
            <a:ahLst/>
            <a:cxnLst/>
            <a:rect l="l" t="t" r="r" b="b"/>
            <a:pathLst>
              <a:path w="1270" h="640079">
                <a:moveTo>
                  <a:pt x="375" y="-14287"/>
                </a:moveTo>
                <a:lnTo>
                  <a:pt x="375" y="653807"/>
                </a:lnTo>
              </a:path>
            </a:pathLst>
          </a:custGeom>
          <a:ln w="2932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55821" y="5822710"/>
            <a:ext cx="133961" cy="1331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2560" y="4996434"/>
            <a:ext cx="2051050" cy="952500"/>
          </a:xfrm>
          <a:custGeom>
            <a:avLst/>
            <a:gdLst/>
            <a:ahLst/>
            <a:cxnLst/>
            <a:rect l="l" t="t" r="r" b="b"/>
            <a:pathLst>
              <a:path w="2051050" h="952500">
                <a:moveTo>
                  <a:pt x="2050542" y="793242"/>
                </a:moveTo>
                <a:lnTo>
                  <a:pt x="2050542" y="158496"/>
                </a:lnTo>
                <a:lnTo>
                  <a:pt x="2042470" y="108362"/>
                </a:lnTo>
                <a:lnTo>
                  <a:pt x="2019988" y="64849"/>
                </a:lnTo>
                <a:lnTo>
                  <a:pt x="1985692" y="30553"/>
                </a:lnTo>
                <a:lnTo>
                  <a:pt x="1942179" y="8071"/>
                </a:lnTo>
                <a:lnTo>
                  <a:pt x="1892045" y="0"/>
                </a:lnTo>
                <a:lnTo>
                  <a:pt x="158496" y="0"/>
                </a:lnTo>
                <a:lnTo>
                  <a:pt x="108362" y="8071"/>
                </a:lnTo>
                <a:lnTo>
                  <a:pt x="64849" y="30553"/>
                </a:lnTo>
                <a:lnTo>
                  <a:pt x="30553" y="64849"/>
                </a:lnTo>
                <a:lnTo>
                  <a:pt x="8071" y="108362"/>
                </a:lnTo>
                <a:lnTo>
                  <a:pt x="0" y="158496"/>
                </a:lnTo>
                <a:lnTo>
                  <a:pt x="0" y="793242"/>
                </a:lnTo>
                <a:lnTo>
                  <a:pt x="8071" y="843454"/>
                </a:lnTo>
                <a:lnTo>
                  <a:pt x="30553" y="887156"/>
                </a:lnTo>
                <a:lnTo>
                  <a:pt x="64849" y="921678"/>
                </a:lnTo>
                <a:lnTo>
                  <a:pt x="108362" y="944349"/>
                </a:lnTo>
                <a:lnTo>
                  <a:pt x="158496" y="952500"/>
                </a:lnTo>
                <a:lnTo>
                  <a:pt x="1892045" y="952500"/>
                </a:lnTo>
                <a:lnTo>
                  <a:pt x="1942179" y="944349"/>
                </a:lnTo>
                <a:lnTo>
                  <a:pt x="1985692" y="921678"/>
                </a:lnTo>
                <a:lnTo>
                  <a:pt x="2019988" y="887156"/>
                </a:lnTo>
                <a:lnTo>
                  <a:pt x="2042470" y="843454"/>
                </a:lnTo>
                <a:lnTo>
                  <a:pt x="2050542" y="793242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32560" y="4996434"/>
            <a:ext cx="2051050" cy="952500"/>
          </a:xfrm>
          <a:custGeom>
            <a:avLst/>
            <a:gdLst/>
            <a:ahLst/>
            <a:cxnLst/>
            <a:rect l="l" t="t" r="r" b="b"/>
            <a:pathLst>
              <a:path w="2051050" h="952500">
                <a:moveTo>
                  <a:pt x="0" y="158496"/>
                </a:moveTo>
                <a:lnTo>
                  <a:pt x="8071" y="108362"/>
                </a:lnTo>
                <a:lnTo>
                  <a:pt x="30553" y="64849"/>
                </a:lnTo>
                <a:lnTo>
                  <a:pt x="64849" y="30553"/>
                </a:lnTo>
                <a:lnTo>
                  <a:pt x="108362" y="8071"/>
                </a:lnTo>
                <a:lnTo>
                  <a:pt x="158496" y="0"/>
                </a:lnTo>
                <a:lnTo>
                  <a:pt x="1892045" y="0"/>
                </a:lnTo>
                <a:lnTo>
                  <a:pt x="1942179" y="8071"/>
                </a:lnTo>
                <a:lnTo>
                  <a:pt x="1985692" y="30553"/>
                </a:lnTo>
                <a:lnTo>
                  <a:pt x="2019988" y="64849"/>
                </a:lnTo>
                <a:lnTo>
                  <a:pt x="2042470" y="108362"/>
                </a:lnTo>
                <a:lnTo>
                  <a:pt x="2050542" y="158496"/>
                </a:lnTo>
                <a:lnTo>
                  <a:pt x="2050542" y="793242"/>
                </a:lnTo>
                <a:lnTo>
                  <a:pt x="2042470" y="843454"/>
                </a:lnTo>
                <a:lnTo>
                  <a:pt x="2019988" y="887156"/>
                </a:lnTo>
                <a:lnTo>
                  <a:pt x="1985692" y="921678"/>
                </a:lnTo>
                <a:lnTo>
                  <a:pt x="1942179" y="944349"/>
                </a:lnTo>
                <a:lnTo>
                  <a:pt x="1892045" y="952500"/>
                </a:lnTo>
                <a:lnTo>
                  <a:pt x="158496" y="952500"/>
                </a:lnTo>
                <a:lnTo>
                  <a:pt x="108362" y="944349"/>
                </a:lnTo>
                <a:lnTo>
                  <a:pt x="64849" y="921678"/>
                </a:lnTo>
                <a:lnTo>
                  <a:pt x="30553" y="887156"/>
                </a:lnTo>
                <a:lnTo>
                  <a:pt x="8071" y="843454"/>
                </a:lnTo>
                <a:lnTo>
                  <a:pt x="0" y="793242"/>
                </a:lnTo>
                <a:lnTo>
                  <a:pt x="0" y="158496"/>
                </a:lnTo>
                <a:close/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1645411" y="5170423"/>
            <a:ext cx="1623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585858"/>
                </a:solidFill>
                <a:latin typeface="Calibri"/>
                <a:cs typeface="Calibri"/>
              </a:rPr>
              <a:t>R&amp;D 100</a:t>
            </a:r>
            <a:r>
              <a:rPr sz="18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585858"/>
                </a:solidFill>
                <a:latin typeface="Calibri"/>
                <a:cs typeface="Calibri"/>
              </a:rPr>
              <a:t>Awards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808" y="1354624"/>
            <a:ext cx="3965192" cy="356507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640"/>
              </a:spcBef>
            </a:pP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Timeline</a:t>
            </a:r>
            <a:endParaRPr sz="2000" dirty="0">
              <a:latin typeface="Calibri"/>
              <a:cs typeface="Calibri"/>
            </a:endParaRPr>
          </a:p>
          <a:p>
            <a:pPr marL="351155" indent="-285750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An Energy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Innovation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Hub</a:t>
            </a:r>
            <a:endParaRPr sz="1600" dirty="0">
              <a:latin typeface="Calibri"/>
              <a:cs typeface="Calibri"/>
            </a:endParaRPr>
          </a:p>
          <a:p>
            <a:pPr marL="706120" marR="552450" indent="-246379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705485" algn="l"/>
              </a:tabLst>
            </a:pP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Supported by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the US DOE,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Advanced 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Manufacturing</a:t>
            </a:r>
            <a:r>
              <a:rPr sz="16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Office</a:t>
            </a:r>
            <a:endParaRPr sz="1600" dirty="0">
              <a:latin typeface="Calibri"/>
              <a:cs typeface="Calibri"/>
            </a:endParaRPr>
          </a:p>
          <a:p>
            <a:pPr marL="631190" indent="-171450"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705485" algn="l"/>
              </a:tabLst>
            </a:pP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One of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five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such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Hubs supported by</a:t>
            </a:r>
            <a:r>
              <a:rPr sz="160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DOE</a:t>
            </a:r>
            <a:endParaRPr sz="1600" dirty="0">
              <a:latin typeface="Calibri"/>
              <a:cs typeface="Calibri"/>
            </a:endParaRPr>
          </a:p>
          <a:p>
            <a:pPr marL="351155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Commencement: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June 1, 2013</a:t>
            </a:r>
            <a:r>
              <a:rPr sz="160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(5‐years)</a:t>
            </a:r>
            <a:endParaRPr sz="1600" dirty="0">
              <a:latin typeface="Calibri"/>
              <a:cs typeface="Calibri"/>
            </a:endParaRPr>
          </a:p>
          <a:p>
            <a:pPr marL="351155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sz="1600" spc="-15" dirty="0">
                <a:solidFill>
                  <a:srgbClr val="3F3F3F"/>
                </a:solidFill>
                <a:latin typeface="Calibri"/>
                <a:cs typeface="Calibri"/>
              </a:rPr>
              <a:t>Program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Renewal: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July 1, 2018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(5‐years,</a:t>
            </a:r>
            <a:r>
              <a:rPr sz="1600" spc="1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nominal)</a:t>
            </a:r>
            <a:endParaRPr sz="1600" dirty="0">
              <a:latin typeface="Calibri"/>
              <a:cs typeface="Calibri"/>
            </a:endParaRPr>
          </a:p>
          <a:p>
            <a:pPr marL="351155" indent="-285750">
              <a:lnSpc>
                <a:spcPct val="100000"/>
              </a:lnSpc>
              <a:spcBef>
                <a:spcPts val="340"/>
              </a:spcBef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Funds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appropriated </a:t>
            </a:r>
            <a:r>
              <a:rPr sz="160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CMI </a:t>
            </a:r>
            <a:r>
              <a:rPr sz="1600" spc="-30" dirty="0">
                <a:solidFill>
                  <a:srgbClr val="3F3F3F"/>
                </a:solidFill>
                <a:latin typeface="Calibri"/>
                <a:cs typeface="Calibri"/>
              </a:rPr>
              <a:t>Years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8, and</a:t>
            </a:r>
            <a:r>
              <a:rPr sz="1600" spc="1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9</a:t>
            </a:r>
            <a:endParaRPr sz="1600" dirty="0">
              <a:latin typeface="Calibri"/>
              <a:cs typeface="Calibri"/>
            </a:endParaRPr>
          </a:p>
          <a:p>
            <a:pPr marL="351155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sz="1600" spc="-15" dirty="0">
                <a:solidFill>
                  <a:srgbClr val="3F3F3F"/>
                </a:solidFill>
                <a:latin typeface="Calibri"/>
                <a:cs typeface="Calibri"/>
              </a:rPr>
              <a:t>Program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70%</a:t>
            </a:r>
            <a:r>
              <a:rPr sz="16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complete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Budget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5055" y="4565650"/>
          <a:ext cx="4104639" cy="1586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CD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446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FY18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CD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FY19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CD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FY20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CD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 marR="8636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Total Planned</a:t>
                      </a:r>
                      <a:r>
                        <a:rPr sz="1000" b="1" spc="-8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Funding  (FY21‐ FY23, end</a:t>
                      </a:r>
                      <a:r>
                        <a:rPr sz="1000" b="1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r>
                        <a:rPr sz="10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CD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DOE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Funding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$25M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5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$25M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$25M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$25M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019">
                <a:tc>
                  <a:txBody>
                    <a:bodyPr/>
                    <a:lstStyle/>
                    <a:p>
                      <a:pPr marL="90805" marR="838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1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Project  Cost</a:t>
                      </a:r>
                      <a:r>
                        <a:rPr sz="1200" spc="-7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Share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$0.8M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$1.1M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$0.8M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&gt;$4M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D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888479" y="4111245"/>
            <a:ext cx="9099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04607A"/>
                </a:solidFill>
                <a:latin typeface="Calibri"/>
                <a:cs typeface="Calibri"/>
              </a:rPr>
              <a:t>Partners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6426" y="1354624"/>
            <a:ext cx="4604385" cy="253402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640"/>
              </a:spcBef>
            </a:pP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Barriers</a:t>
            </a:r>
            <a:endParaRPr sz="2000" dirty="0">
              <a:latin typeface="Calibri"/>
              <a:cs typeface="Calibri"/>
            </a:endParaRPr>
          </a:p>
          <a:p>
            <a:pPr marL="12700" marR="518795">
              <a:lnSpc>
                <a:spcPct val="100000"/>
              </a:lnSpc>
              <a:spcBef>
                <a:spcPts val="380"/>
              </a:spcBef>
            </a:pPr>
            <a:r>
              <a:rPr sz="1400" spc="-6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ensure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robust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critical materials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supply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chains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through  technological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innovations</a:t>
            </a:r>
            <a:endParaRPr sz="1400" dirty="0">
              <a:latin typeface="Calibri"/>
              <a:cs typeface="Calibri"/>
            </a:endParaRPr>
          </a:p>
          <a:p>
            <a:pPr marL="297815" marR="107950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285115" algn="l"/>
              </a:tabLst>
            </a:pP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Better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separation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agents to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improve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production 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efficiency, 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minimize environmental</a:t>
            </a:r>
            <a:r>
              <a:rPr sz="14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impact</a:t>
            </a:r>
            <a:endParaRPr sz="14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285115" algn="l"/>
              </a:tabLst>
            </a:pP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Improved manufacturing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rare‐earth metals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1400" spc="1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alloys</a:t>
            </a:r>
            <a:endParaRPr sz="14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285115" algn="l"/>
              </a:tabLst>
            </a:pP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Better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production‐ready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substitutes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critical material 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intensive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technologies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currently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40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use</a:t>
            </a:r>
            <a:endParaRPr sz="1400" dirty="0">
              <a:latin typeface="Calibri"/>
              <a:cs typeface="Calibri"/>
            </a:endParaRPr>
          </a:p>
          <a:p>
            <a:pPr marL="297815" marR="47625" indent="-285750">
              <a:lnSpc>
                <a:spcPct val="100000"/>
              </a:lnSpc>
              <a:spcBef>
                <a:spcPts val="335"/>
              </a:spcBef>
              <a:buFont typeface="Arial" panose="020B0604020202020204" pitchFamily="34" charset="0"/>
              <a:buChar char="•"/>
              <a:tabLst>
                <a:tab pos="285115" algn="l"/>
              </a:tabLst>
            </a:pP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More efficient recycling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reuse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of critical materials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from 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manufacturing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wastes,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discarded</a:t>
            </a:r>
            <a:r>
              <a:rPr sz="140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products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6478" y="4465573"/>
            <a:ext cx="4744721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22352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285115" algn="l"/>
              </a:tabLst>
            </a:pPr>
            <a:r>
              <a:rPr sz="1400" u="sng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cs typeface="Calibri"/>
              </a:rPr>
              <a:t>National Labs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: </a:t>
            </a:r>
            <a:r>
              <a:rPr sz="1400" dirty="0">
                <a:solidFill>
                  <a:srgbClr val="3F3F3F"/>
                </a:solidFill>
                <a:cs typeface="Calibri"/>
              </a:rPr>
              <a:t>Ames (lead), Oak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Ridge, </a:t>
            </a:r>
            <a:r>
              <a:rPr sz="1400" dirty="0">
                <a:solidFill>
                  <a:srgbClr val="3F3F3F"/>
                </a:solidFill>
                <a:cs typeface="Calibri"/>
              </a:rPr>
              <a:t>Idaho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National Lab,  Lawrence</a:t>
            </a:r>
            <a:r>
              <a:rPr sz="1400" spc="5" dirty="0">
                <a:solidFill>
                  <a:srgbClr val="3F3F3F"/>
                </a:solidFill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Livermore</a:t>
            </a:r>
            <a:endParaRPr sz="1400" dirty="0">
              <a:cs typeface="Calibri"/>
            </a:endParaRPr>
          </a:p>
          <a:p>
            <a:pPr marL="297815" marR="65405" indent="-2857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285115" algn="l"/>
              </a:tabLst>
            </a:pPr>
            <a:r>
              <a:rPr sz="1400" u="sng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cs typeface="Calibri"/>
              </a:rPr>
              <a:t>Universities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: Arizona, Arizona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State, </a:t>
            </a:r>
            <a:r>
              <a:rPr sz="1400" dirty="0">
                <a:solidFill>
                  <a:srgbClr val="3F3F3F"/>
                </a:solidFill>
                <a:cs typeface="Calibri"/>
              </a:rPr>
              <a:t>Case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Western, Colorado 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School of </a:t>
            </a:r>
            <a:r>
              <a:rPr sz="1400" dirty="0">
                <a:solidFill>
                  <a:srgbClr val="3F3F3F"/>
                </a:solidFill>
                <a:cs typeface="Calibri"/>
              </a:rPr>
              <a:t>Mines, Florida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Industrial </a:t>
            </a:r>
            <a:r>
              <a:rPr sz="1400" dirty="0">
                <a:solidFill>
                  <a:srgbClr val="3F3F3F"/>
                </a:solidFill>
                <a:cs typeface="Calibri"/>
              </a:rPr>
              <a:t>and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Phosphate Research  Institute, </a:t>
            </a:r>
            <a:r>
              <a:rPr sz="1400" dirty="0">
                <a:solidFill>
                  <a:srgbClr val="3F3F3F"/>
                </a:solidFill>
                <a:cs typeface="Calibri"/>
              </a:rPr>
              <a:t>Idaho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State </a:t>
            </a:r>
            <a:r>
              <a:rPr sz="1400" spc="-15" dirty="0">
                <a:solidFill>
                  <a:srgbClr val="3F3F3F"/>
                </a:solidFill>
                <a:cs typeface="Calibri"/>
              </a:rPr>
              <a:t>University,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Iowa State,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Purdue, Rutgers,  California‐Davis, </a:t>
            </a:r>
            <a:r>
              <a:rPr sz="1400" spc="-20" dirty="0">
                <a:solidFill>
                  <a:srgbClr val="3F3F3F"/>
                </a:solidFill>
                <a:cs typeface="Calibri"/>
              </a:rPr>
              <a:t>Wayne</a:t>
            </a:r>
            <a:r>
              <a:rPr sz="1400" spc="25" dirty="0">
                <a:solidFill>
                  <a:srgbClr val="3F3F3F"/>
                </a:solidFill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State</a:t>
            </a:r>
            <a:endParaRPr sz="1400" dirty="0"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310"/>
              </a:spcBef>
              <a:buFont typeface="Arial" panose="020B0604020202020204" pitchFamily="34" charset="0"/>
              <a:buChar char="•"/>
              <a:tabLst>
                <a:tab pos="285115" algn="l"/>
              </a:tabLst>
            </a:pPr>
            <a:r>
              <a:rPr sz="1400" u="sng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cs typeface="Calibri"/>
              </a:rPr>
              <a:t>Corporations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: </a:t>
            </a:r>
            <a:r>
              <a:rPr sz="1400" dirty="0">
                <a:solidFill>
                  <a:srgbClr val="3F3F3F"/>
                </a:solidFill>
                <a:cs typeface="Calibri"/>
              </a:rPr>
              <a:t>All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American Lithium, American </a:t>
            </a:r>
            <a:r>
              <a:rPr lang="en-US" sz="1400" spc="-5" dirty="0">
                <a:solidFill>
                  <a:srgbClr val="3F3F3F"/>
                </a:solidFill>
                <a:cs typeface="Calibri"/>
              </a:rPr>
              <a:t>M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anganese,  </a:t>
            </a:r>
            <a:r>
              <a:rPr sz="1400" dirty="0">
                <a:solidFill>
                  <a:srgbClr val="3F3F3F"/>
                </a:solidFill>
                <a:cs typeface="Calibri"/>
              </a:rPr>
              <a:t>Arnold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Magnetic </a:t>
            </a:r>
            <a:r>
              <a:rPr sz="1400" spc="-15" dirty="0">
                <a:solidFill>
                  <a:srgbClr val="3F3F3F"/>
                </a:solidFill>
                <a:cs typeface="Calibri"/>
              </a:rPr>
              <a:t>Technologies, </a:t>
            </a:r>
            <a:r>
              <a:rPr sz="1400" spc="-20" dirty="0">
                <a:solidFill>
                  <a:srgbClr val="3F3F3F"/>
                </a:solidFill>
                <a:cs typeface="Calibri"/>
              </a:rPr>
              <a:t>BorgWarner,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Eck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Industries, 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Electron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Energy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Corporation, First </a:t>
            </a:r>
            <a:r>
              <a:rPr sz="1400" spc="-25" dirty="0">
                <a:solidFill>
                  <a:srgbClr val="3F3F3F"/>
                </a:solidFill>
                <a:cs typeface="Calibri"/>
              </a:rPr>
              <a:t>Solar,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General </a:t>
            </a:r>
            <a:r>
              <a:rPr sz="1400" dirty="0">
                <a:solidFill>
                  <a:srgbClr val="3F3F3F"/>
                </a:solidFill>
                <a:cs typeface="Calibri"/>
              </a:rPr>
              <a:t>Electric  </a:t>
            </a:r>
            <a:r>
              <a:rPr sz="1400" spc="-20" dirty="0">
                <a:solidFill>
                  <a:srgbClr val="3F3F3F"/>
                </a:solidFill>
                <a:cs typeface="Calibri"/>
              </a:rPr>
              <a:t>Company,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Infinium, Marshallton Research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Laboratories, 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Mercury </a:t>
            </a:r>
            <a:r>
              <a:rPr sz="1400" dirty="0">
                <a:solidFill>
                  <a:srgbClr val="3F3F3F"/>
                </a:solidFill>
                <a:cs typeface="Calibri"/>
              </a:rPr>
              <a:t>Marine, OLI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Systems, Retriev Technologies, </a:t>
            </a:r>
            <a:r>
              <a:rPr sz="1400" dirty="0">
                <a:solidFill>
                  <a:srgbClr val="3F3F3F"/>
                </a:solidFill>
                <a:cs typeface="Calibri"/>
              </a:rPr>
              <a:t>Rio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Tinto, 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Seegence Holdings, Spiers New </a:t>
            </a:r>
            <a:r>
              <a:rPr sz="1400" spc="-10" dirty="0">
                <a:solidFill>
                  <a:srgbClr val="3F3F3F"/>
                </a:solidFill>
                <a:cs typeface="Calibri"/>
              </a:rPr>
              <a:t>Technologies, </a:t>
            </a:r>
            <a:r>
              <a:rPr sz="1400" spc="-25" dirty="0">
                <a:solidFill>
                  <a:srgbClr val="3F3F3F"/>
                </a:solidFill>
                <a:cs typeface="Calibri"/>
              </a:rPr>
              <a:t>Solvay, </a:t>
            </a:r>
            <a:r>
              <a:rPr sz="1400" spc="-20" dirty="0">
                <a:solidFill>
                  <a:srgbClr val="3F3F3F"/>
                </a:solidFill>
                <a:cs typeface="Calibri"/>
              </a:rPr>
              <a:t>TdVib, 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United </a:t>
            </a:r>
            <a:r>
              <a:rPr sz="1400" spc="-15" dirty="0">
                <a:solidFill>
                  <a:srgbClr val="3F3F3F"/>
                </a:solidFill>
                <a:cs typeface="Calibri"/>
              </a:rPr>
              <a:t>Technologies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Research </a:t>
            </a:r>
            <a:r>
              <a:rPr sz="1400" spc="-20" dirty="0">
                <a:solidFill>
                  <a:srgbClr val="3F3F3F"/>
                </a:solidFill>
                <a:cs typeface="Calibri"/>
              </a:rPr>
              <a:t>Center,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USA Rare</a:t>
            </a:r>
            <a:r>
              <a:rPr sz="1400" spc="55" dirty="0">
                <a:solidFill>
                  <a:srgbClr val="3F3F3F"/>
                </a:solidFill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cs typeface="Calibri"/>
              </a:rPr>
              <a:t>Earths</a:t>
            </a:r>
            <a:endParaRPr sz="1400" dirty="0"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100"/>
              </a:spcBef>
              <a:tabLst>
                <a:tab pos="8851265" algn="l"/>
              </a:tabLst>
            </a:pPr>
            <a:r>
              <a:rPr spc="-5" dirty="0"/>
              <a:t>Critical </a:t>
            </a:r>
            <a:r>
              <a:rPr spc="-15" dirty="0"/>
              <a:t>Materials</a:t>
            </a:r>
            <a:r>
              <a:rPr spc="-70" dirty="0"/>
              <a:t> </a:t>
            </a:r>
            <a:r>
              <a:rPr spc="-10" dirty="0"/>
              <a:t>Institute	</a:t>
            </a:r>
          </a:p>
        </p:txBody>
      </p:sp>
      <p:sp>
        <p:nvSpPr>
          <p:cNvPr id="8" name="object 8"/>
          <p:cNvSpPr/>
          <p:nvPr/>
        </p:nvSpPr>
        <p:spPr>
          <a:xfrm>
            <a:off x="7078091" y="640886"/>
            <a:ext cx="2355850" cy="523240"/>
          </a:xfrm>
          <a:custGeom>
            <a:avLst/>
            <a:gdLst/>
            <a:ahLst/>
            <a:cxnLst/>
            <a:rect l="l" t="t" r="r" b="b"/>
            <a:pathLst>
              <a:path w="2355850" h="523240">
                <a:moveTo>
                  <a:pt x="5776" y="40935"/>
                </a:moveTo>
                <a:lnTo>
                  <a:pt x="340" y="48949"/>
                </a:lnTo>
                <a:lnTo>
                  <a:pt x="0" y="50624"/>
                </a:lnTo>
                <a:lnTo>
                  <a:pt x="5776" y="40935"/>
                </a:lnTo>
                <a:close/>
              </a:path>
              <a:path w="2355850" h="523240">
                <a:moveTo>
                  <a:pt x="26885" y="15704"/>
                </a:moveTo>
                <a:lnTo>
                  <a:pt x="19556" y="20624"/>
                </a:lnTo>
                <a:lnTo>
                  <a:pt x="17899" y="23067"/>
                </a:lnTo>
                <a:lnTo>
                  <a:pt x="26885" y="15704"/>
                </a:lnTo>
                <a:close/>
              </a:path>
              <a:path w="2355850" h="523240">
                <a:moveTo>
                  <a:pt x="55775" y="0"/>
                </a:moveTo>
                <a:lnTo>
                  <a:pt x="47917" y="1586"/>
                </a:lnTo>
                <a:lnTo>
                  <a:pt x="44735" y="3722"/>
                </a:lnTo>
                <a:lnTo>
                  <a:pt x="55775" y="0"/>
                </a:lnTo>
                <a:close/>
              </a:path>
              <a:path w="2355850" h="523240">
                <a:moveTo>
                  <a:pt x="2301883" y="1872"/>
                </a:moveTo>
                <a:lnTo>
                  <a:pt x="2301461" y="1586"/>
                </a:lnTo>
                <a:lnTo>
                  <a:pt x="2301098" y="1512"/>
                </a:lnTo>
                <a:lnTo>
                  <a:pt x="2301883" y="1872"/>
                </a:lnTo>
                <a:close/>
              </a:path>
              <a:path w="2355850" h="523240">
                <a:moveTo>
                  <a:pt x="2348621" y="49485"/>
                </a:moveTo>
                <a:close/>
              </a:path>
              <a:path w="2355850" h="523240">
                <a:moveTo>
                  <a:pt x="2355467" y="438867"/>
                </a:moveTo>
                <a:lnTo>
                  <a:pt x="2355467" y="83775"/>
                </a:lnTo>
                <a:lnTo>
                  <a:pt x="2354721" y="442605"/>
                </a:lnTo>
                <a:lnTo>
                  <a:pt x="2355467" y="438867"/>
                </a:lnTo>
                <a:close/>
              </a:path>
              <a:path w="2355850" h="523240">
                <a:moveTo>
                  <a:pt x="2349610" y="468206"/>
                </a:moveTo>
                <a:lnTo>
                  <a:pt x="2347704" y="474903"/>
                </a:lnTo>
                <a:lnTo>
                  <a:pt x="2348514" y="473692"/>
                </a:lnTo>
                <a:lnTo>
                  <a:pt x="2349610" y="468206"/>
                </a:lnTo>
                <a:close/>
              </a:path>
              <a:path w="2355850" h="523240">
                <a:moveTo>
                  <a:pt x="2330742" y="500251"/>
                </a:moveTo>
                <a:lnTo>
                  <a:pt x="2322768" y="506619"/>
                </a:lnTo>
                <a:lnTo>
                  <a:pt x="2329559" y="502017"/>
                </a:lnTo>
                <a:lnTo>
                  <a:pt x="2330742" y="500251"/>
                </a:lnTo>
                <a:close/>
              </a:path>
              <a:path w="2355850" h="523240">
                <a:moveTo>
                  <a:pt x="2306177" y="517860"/>
                </a:moveTo>
                <a:lnTo>
                  <a:pt x="2293433" y="522681"/>
                </a:lnTo>
                <a:lnTo>
                  <a:pt x="2301461" y="521055"/>
                </a:lnTo>
                <a:lnTo>
                  <a:pt x="2306177" y="517860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3804" y="626599"/>
            <a:ext cx="84350" cy="112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0514" y="635508"/>
            <a:ext cx="2185035" cy="0"/>
          </a:xfrm>
          <a:custGeom>
            <a:avLst/>
            <a:gdLst/>
            <a:ahLst/>
            <a:cxnLst/>
            <a:rect l="l" t="t" r="r" b="b"/>
            <a:pathLst>
              <a:path w="2185034">
                <a:moveTo>
                  <a:pt x="0" y="0"/>
                </a:moveTo>
                <a:lnTo>
                  <a:pt x="2184654" y="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71359" y="724662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092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79191" y="64239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362" y="73"/>
                </a:lnTo>
                <a:lnTo>
                  <a:pt x="784" y="359"/>
                </a:lnTo>
              </a:path>
            </a:pathLst>
          </a:custGeom>
          <a:ln w="28574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25940" y="688840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0" y="0"/>
                </a:moveTo>
                <a:lnTo>
                  <a:pt x="5" y="7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26702" y="6903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11" y="57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32813" y="724548"/>
            <a:ext cx="1270" cy="359410"/>
          </a:xfrm>
          <a:custGeom>
            <a:avLst/>
            <a:gdLst/>
            <a:ahLst/>
            <a:cxnLst/>
            <a:rect l="l" t="t" r="r" b="b"/>
            <a:pathLst>
              <a:path w="1270" h="359409">
                <a:moveTo>
                  <a:pt x="373" y="-14287"/>
                </a:moveTo>
                <a:lnTo>
                  <a:pt x="373" y="373231"/>
                </a:lnTo>
              </a:path>
            </a:pathLst>
          </a:custGeom>
          <a:ln w="29321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57238" y="1094806"/>
            <a:ext cx="84751" cy="8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1359" y="635508"/>
            <a:ext cx="2362200" cy="533400"/>
          </a:xfrm>
          <a:custGeom>
            <a:avLst/>
            <a:gdLst/>
            <a:ahLst/>
            <a:cxnLst/>
            <a:rect l="l" t="t" r="r" b="b"/>
            <a:pathLst>
              <a:path w="2362200" h="533400">
                <a:moveTo>
                  <a:pt x="2362200" y="444245"/>
                </a:moveTo>
                <a:lnTo>
                  <a:pt x="2362200" y="89153"/>
                </a:lnTo>
                <a:lnTo>
                  <a:pt x="2355246" y="54328"/>
                </a:lnTo>
                <a:lnTo>
                  <a:pt x="2336291" y="26003"/>
                </a:lnTo>
                <a:lnTo>
                  <a:pt x="2308193" y="6965"/>
                </a:lnTo>
                <a:lnTo>
                  <a:pt x="2273808" y="0"/>
                </a:lnTo>
                <a:lnTo>
                  <a:pt x="89154" y="0"/>
                </a:lnTo>
                <a:lnTo>
                  <a:pt x="54649" y="6965"/>
                </a:lnTo>
                <a:lnTo>
                  <a:pt x="26288" y="26003"/>
                </a:lnTo>
                <a:lnTo>
                  <a:pt x="7072" y="54328"/>
                </a:lnTo>
                <a:lnTo>
                  <a:pt x="0" y="89153"/>
                </a:lnTo>
                <a:lnTo>
                  <a:pt x="0" y="444245"/>
                </a:lnTo>
                <a:lnTo>
                  <a:pt x="7072" y="479071"/>
                </a:lnTo>
                <a:lnTo>
                  <a:pt x="26289" y="507396"/>
                </a:lnTo>
                <a:lnTo>
                  <a:pt x="54649" y="526434"/>
                </a:lnTo>
                <a:lnTo>
                  <a:pt x="89154" y="533399"/>
                </a:lnTo>
                <a:lnTo>
                  <a:pt x="2273808" y="533399"/>
                </a:lnTo>
                <a:lnTo>
                  <a:pt x="2308193" y="526434"/>
                </a:lnTo>
                <a:lnTo>
                  <a:pt x="2336291" y="507396"/>
                </a:lnTo>
                <a:lnTo>
                  <a:pt x="2355246" y="479071"/>
                </a:lnTo>
                <a:lnTo>
                  <a:pt x="2362200" y="444245"/>
                </a:lnTo>
                <a:close/>
              </a:path>
            </a:pathLst>
          </a:custGeom>
          <a:solidFill>
            <a:srgbClr val="FDE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71359" y="635508"/>
            <a:ext cx="2362200" cy="533400"/>
          </a:xfrm>
          <a:custGeom>
            <a:avLst/>
            <a:gdLst/>
            <a:ahLst/>
            <a:cxnLst/>
            <a:rect l="l" t="t" r="r" b="b"/>
            <a:pathLst>
              <a:path w="2362200" h="533400">
                <a:moveTo>
                  <a:pt x="0" y="89153"/>
                </a:moveTo>
                <a:lnTo>
                  <a:pt x="26288" y="26003"/>
                </a:lnTo>
                <a:lnTo>
                  <a:pt x="89154" y="0"/>
                </a:lnTo>
                <a:lnTo>
                  <a:pt x="2273808" y="0"/>
                </a:lnTo>
                <a:lnTo>
                  <a:pt x="2308193" y="6965"/>
                </a:lnTo>
                <a:lnTo>
                  <a:pt x="2336292" y="26003"/>
                </a:lnTo>
                <a:lnTo>
                  <a:pt x="2355246" y="54328"/>
                </a:lnTo>
                <a:lnTo>
                  <a:pt x="2362200" y="89153"/>
                </a:lnTo>
                <a:lnTo>
                  <a:pt x="2362200" y="444245"/>
                </a:lnTo>
                <a:lnTo>
                  <a:pt x="2336291" y="507396"/>
                </a:lnTo>
                <a:lnTo>
                  <a:pt x="2273808" y="533399"/>
                </a:lnTo>
                <a:lnTo>
                  <a:pt x="89154" y="533399"/>
                </a:lnTo>
                <a:lnTo>
                  <a:pt x="54649" y="526434"/>
                </a:lnTo>
                <a:lnTo>
                  <a:pt x="26289" y="507396"/>
                </a:lnTo>
                <a:lnTo>
                  <a:pt x="7072" y="479071"/>
                </a:lnTo>
                <a:lnTo>
                  <a:pt x="0" y="444245"/>
                </a:lnTo>
                <a:lnTo>
                  <a:pt x="0" y="89153"/>
                </a:lnTo>
                <a:close/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319262" y="737869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5858"/>
                </a:solidFill>
                <a:latin typeface="Constantia"/>
                <a:cs typeface="Constantia"/>
              </a:rPr>
              <a:t>Project</a:t>
            </a:r>
            <a:r>
              <a:rPr sz="1800" b="1" spc="-114" dirty="0">
                <a:solidFill>
                  <a:srgbClr val="585858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Constantia"/>
                <a:cs typeface="Constantia"/>
              </a:rPr>
              <a:t>Overview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327" y="781304"/>
            <a:ext cx="8869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6345" algn="l"/>
              </a:tabLst>
            </a:pPr>
            <a:r>
              <a:rPr spc="-5" dirty="0"/>
              <a:t>CMI</a:t>
            </a:r>
            <a:r>
              <a:rPr spc="-65" dirty="0"/>
              <a:t> </a:t>
            </a:r>
            <a:r>
              <a:rPr spc="-20" dirty="0"/>
              <a:t>Objective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2166" y="1558960"/>
            <a:ext cx="5217160" cy="4654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0" indent="-342900">
              <a:lnSpc>
                <a:spcPts val="235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CMI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mission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is </a:t>
            </a:r>
            <a:r>
              <a:rPr sz="2000" spc="-1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accelerate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development</a:t>
            </a:r>
            <a:r>
              <a:rPr lang="en-US" sz="2000" spc="-10" dirty="0">
                <a:solidFill>
                  <a:srgbClr val="3F3F3F"/>
                </a:solidFill>
                <a:latin typeface="Calibri"/>
                <a:cs typeface="Calibri"/>
              </a:rPr>
              <a:t> of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 technological options that assure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supply 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chains of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materials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essential </a:t>
            </a:r>
            <a:r>
              <a:rPr sz="2000" spc="-1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clean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energy 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technologies – enabling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innovation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in US  manufacturing and enhancing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energy</a:t>
            </a:r>
            <a:r>
              <a:rPr sz="2000" spc="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F3F3F"/>
                </a:solidFill>
                <a:latin typeface="Calibri"/>
                <a:cs typeface="Calibri"/>
              </a:rPr>
              <a:t>security.</a:t>
            </a:r>
            <a:endParaRPr lang="en-US" sz="2000" dirty="0">
              <a:latin typeface="Calibri"/>
              <a:cs typeface="Calibri"/>
            </a:endParaRPr>
          </a:p>
          <a:p>
            <a:pPr marL="349250" indent="-342900">
              <a:lnSpc>
                <a:spcPts val="235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Critical materials, such as </a:t>
            </a:r>
            <a:r>
              <a:rPr sz="2000" spc="-20" dirty="0">
                <a:solidFill>
                  <a:srgbClr val="3F3F3F"/>
                </a:solidFill>
                <a:latin typeface="Calibri"/>
                <a:cs typeface="Calibri"/>
              </a:rPr>
              <a:t>rare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earth elements, 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provide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essential functional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properties. </a:t>
            </a:r>
            <a:r>
              <a:rPr sz="2000" spc="-15" dirty="0">
                <a:solidFill>
                  <a:srgbClr val="3F3F3F"/>
                </a:solidFill>
                <a:latin typeface="Calibri"/>
                <a:cs typeface="Calibri"/>
              </a:rPr>
              <a:t>They 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often </a:t>
            </a:r>
            <a:r>
              <a:rPr sz="2000" spc="-20" dirty="0">
                <a:solidFill>
                  <a:srgbClr val="3F3F3F"/>
                </a:solidFill>
                <a:latin typeface="Calibri"/>
                <a:cs typeface="Calibri"/>
              </a:rPr>
              <a:t>have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no </a:t>
            </a:r>
            <a:r>
              <a:rPr sz="2000" spc="-15" dirty="0">
                <a:solidFill>
                  <a:srgbClr val="3F3F3F"/>
                </a:solidFill>
                <a:latin typeface="Calibri"/>
                <a:cs typeface="Calibri"/>
              </a:rPr>
              <a:t>easy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substitutes,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and if their  supply chains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are vulnerable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they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can </a:t>
            </a:r>
            <a:r>
              <a:rPr sz="2000" spc="-15" dirty="0">
                <a:solidFill>
                  <a:srgbClr val="3F3F3F"/>
                </a:solidFill>
                <a:latin typeface="Calibri"/>
                <a:cs typeface="Calibri"/>
              </a:rPr>
              <a:t>constrain 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technology adoption, design choices, or  manufacturing</a:t>
            </a:r>
            <a:r>
              <a:rPr sz="20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locations.</a:t>
            </a:r>
            <a:endParaRPr lang="en-US" sz="2000" spc="-1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349250" indent="-342900">
              <a:lnSpc>
                <a:spcPts val="235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While needs </a:t>
            </a:r>
            <a:r>
              <a:rPr sz="2000" spc="-20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materials emerge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on very sho</a:t>
            </a:r>
            <a:r>
              <a:rPr lang="en-US" sz="2000" spc="-5" dirty="0">
                <a:solidFill>
                  <a:srgbClr val="3F3F3F"/>
                </a:solidFill>
                <a:latin typeface="Calibri"/>
                <a:cs typeface="Calibri"/>
              </a:rPr>
              <a:t>rt t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imescales, solutions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typically </a:t>
            </a:r>
            <a:r>
              <a:rPr sz="2000" spc="-25" dirty="0">
                <a:solidFill>
                  <a:srgbClr val="3F3F3F"/>
                </a:solidFill>
                <a:latin typeface="Calibri"/>
                <a:cs typeface="Calibri"/>
              </a:rPr>
              <a:t>take</a:t>
            </a:r>
            <a:r>
              <a:rPr sz="2000" spc="1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decades.</a:t>
            </a:r>
            <a:r>
              <a:rPr lang="en-US" sz="20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3F3F3F"/>
                </a:solidFill>
                <a:latin typeface="Calibri"/>
                <a:cs typeface="Calibri"/>
              </a:rPr>
              <a:t>We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strive </a:t>
            </a:r>
            <a:r>
              <a:rPr sz="2000" spc="-1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000" spc="-20" dirty="0">
                <a:solidFill>
                  <a:srgbClr val="3F3F3F"/>
                </a:solidFill>
                <a:latin typeface="Calibri"/>
                <a:cs typeface="Calibri"/>
              </a:rPr>
              <a:t>make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solutions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available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when  they </a:t>
            </a:r>
            <a:r>
              <a:rPr sz="2000" spc="-10" dirty="0">
                <a:solidFill>
                  <a:srgbClr val="3F3F3F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F3F3F"/>
                </a:solidFill>
                <a:latin typeface="Calibri"/>
                <a:cs typeface="Calibri"/>
              </a:rPr>
              <a:t>needed.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0202" y="6959600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45B74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9479" y="1441637"/>
            <a:ext cx="3475549" cy="227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0559" y="1430083"/>
            <a:ext cx="3495675" cy="230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05321" y="1434846"/>
            <a:ext cx="3486150" cy="2292350"/>
          </a:xfrm>
          <a:custGeom>
            <a:avLst/>
            <a:gdLst/>
            <a:ahLst/>
            <a:cxnLst/>
            <a:rect l="l" t="t" r="r" b="b"/>
            <a:pathLst>
              <a:path w="3486150" h="2292350">
                <a:moveTo>
                  <a:pt x="0" y="2292095"/>
                </a:moveTo>
                <a:lnTo>
                  <a:pt x="0" y="0"/>
                </a:lnTo>
                <a:lnTo>
                  <a:pt x="3486150" y="0"/>
                </a:lnTo>
                <a:lnTo>
                  <a:pt x="3486150" y="2292095"/>
                </a:lnTo>
                <a:lnTo>
                  <a:pt x="0" y="22920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6440" y="4866894"/>
            <a:ext cx="3657867" cy="1796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804" y="798068"/>
            <a:ext cx="887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7615" algn="l"/>
              </a:tabLst>
            </a:pPr>
            <a:r>
              <a:rPr spc="-5" dirty="0">
                <a:latin typeface="Calibri"/>
                <a:cs typeface="Calibri"/>
              </a:rPr>
              <a:t>CMI Alignment </a:t>
            </a:r>
            <a:r>
              <a:rPr dirty="0">
                <a:latin typeface="Calibri"/>
                <a:cs typeface="Calibri"/>
              </a:rPr>
              <a:t>with AMO</a:t>
            </a:r>
            <a:r>
              <a:rPr spc="-1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Mission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6533" y="1383283"/>
            <a:ext cx="4020820" cy="55854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3204" marR="5080" indent="-231140">
              <a:lnSpc>
                <a:spcPts val="1510"/>
              </a:lnSpc>
              <a:spcBef>
                <a:spcPts val="290"/>
              </a:spcBef>
              <a:buClr>
                <a:srgbClr val="4E81BD"/>
              </a:buClr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1400" b="1" u="heavy" spc="-5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AMO Mission</a:t>
            </a:r>
            <a:r>
              <a:rPr sz="1400" spc="-5" dirty="0">
                <a:solidFill>
                  <a:srgbClr val="984706"/>
                </a:solidFill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Catalyze research, development  and </a:t>
            </a:r>
            <a:r>
              <a:rPr sz="1400" spc="-10" dirty="0">
                <a:latin typeface="Arial"/>
                <a:cs typeface="Arial"/>
              </a:rPr>
              <a:t>adoption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energy-related advanced  </a:t>
            </a:r>
            <a:r>
              <a:rPr sz="1400" spc="-5" dirty="0">
                <a:latin typeface="Arial"/>
                <a:cs typeface="Arial"/>
              </a:rPr>
              <a:t>manufacturing technologies and practices to  drive U.S. economic competitiveness and  energy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productivity.</a:t>
            </a:r>
            <a:endParaRPr sz="14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spcBef>
                <a:spcPts val="1215"/>
              </a:spcBef>
              <a:buClr>
                <a:srgbClr val="4E81BD"/>
              </a:buClr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1400" b="1" u="heavy" spc="-10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Manufacturing</a:t>
            </a:r>
            <a:r>
              <a:rPr sz="1400" u="heavy" spc="-10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: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25% of nation’s</a:t>
            </a:r>
            <a:r>
              <a:rPr sz="14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200">
              <a:latin typeface="Arial"/>
              <a:cs typeface="Arial"/>
            </a:endParaRPr>
          </a:p>
          <a:p>
            <a:pPr marL="243204" marR="85090" indent="-231140">
              <a:lnSpc>
                <a:spcPts val="1510"/>
              </a:lnSpc>
              <a:spcBef>
                <a:spcPts val="5"/>
              </a:spcBef>
              <a:buClr>
                <a:srgbClr val="4E81BD"/>
              </a:buClr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1400" b="1" u="heavy" spc="-10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Competitiveness:</a:t>
            </a:r>
            <a:r>
              <a:rPr sz="1400" b="1" spc="-10" dirty="0">
                <a:solidFill>
                  <a:srgbClr val="984706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Requires energy </a:t>
            </a:r>
            <a:r>
              <a:rPr sz="1400" spc="-15" dirty="0">
                <a:latin typeface="Arial"/>
                <a:cs typeface="Arial"/>
              </a:rPr>
              <a:t>security,  </a:t>
            </a:r>
            <a:r>
              <a:rPr sz="1400" spc="-5" dirty="0">
                <a:latin typeface="Arial"/>
                <a:cs typeface="Arial"/>
              </a:rPr>
              <a:t>resource </a:t>
            </a:r>
            <a:r>
              <a:rPr sz="1400" spc="-10" dirty="0">
                <a:latin typeface="Arial"/>
                <a:cs typeface="Arial"/>
              </a:rPr>
              <a:t>availability, </a:t>
            </a:r>
            <a:r>
              <a:rPr sz="1400" spc="-5" dirty="0">
                <a:latin typeface="Arial"/>
                <a:cs typeface="Arial"/>
              </a:rPr>
              <a:t>cost competitiveness, and  full lifecycle energy and material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marL="528955" marR="283210" indent="-237490">
              <a:lnSpc>
                <a:spcPts val="1300"/>
              </a:lnSpc>
              <a:spcBef>
                <a:spcPts val="795"/>
              </a:spcBef>
              <a:tabLst>
                <a:tab pos="528955" algn="l"/>
              </a:tabLst>
            </a:pPr>
            <a:r>
              <a:rPr sz="1200" spc="-5" dirty="0">
                <a:solidFill>
                  <a:srgbClr val="4E81BD"/>
                </a:solidFill>
                <a:latin typeface="Courier New"/>
                <a:cs typeface="Courier New"/>
              </a:rPr>
              <a:t>µ	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Critical materials </a:t>
            </a:r>
            <a:r>
              <a:rPr sz="1200" spc="-5" dirty="0">
                <a:latin typeface="Arial"/>
                <a:cs typeface="Arial"/>
              </a:rPr>
              <a:t>provide unique and essential  properties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manufacturing and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243204" marR="60325" indent="-231140">
              <a:lnSpc>
                <a:spcPts val="1510"/>
              </a:lnSpc>
              <a:buClr>
                <a:srgbClr val="4E81BD"/>
              </a:buClr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1400" b="1" u="heavy" spc="-5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CMI Mission</a:t>
            </a:r>
            <a:r>
              <a:rPr sz="1400" spc="-5" dirty="0">
                <a:solidFill>
                  <a:srgbClr val="984706"/>
                </a:solidFill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Accelerate the development of  technological options that assure supply chains  of materials essential to clean energy  technologies – </a:t>
            </a:r>
            <a:r>
              <a:rPr sz="1400" spc="-10" dirty="0">
                <a:latin typeface="Arial"/>
                <a:cs typeface="Arial"/>
              </a:rPr>
              <a:t>enabling innovation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spc="-10" dirty="0">
                <a:latin typeface="Arial"/>
                <a:cs typeface="Arial"/>
              </a:rPr>
              <a:t>US  </a:t>
            </a:r>
            <a:r>
              <a:rPr sz="1400" spc="-5" dirty="0">
                <a:latin typeface="Arial"/>
                <a:cs typeface="Arial"/>
              </a:rPr>
              <a:t>manufacturing and enhancing energy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security.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400">
              <a:latin typeface="Arial"/>
              <a:cs typeface="Arial"/>
            </a:endParaRPr>
          </a:p>
          <a:p>
            <a:pPr marL="243204" indent="-231140">
              <a:lnSpc>
                <a:spcPct val="100000"/>
              </a:lnSpc>
              <a:buClr>
                <a:srgbClr val="4E81BD"/>
              </a:buClr>
              <a:buFont typeface="Arial"/>
              <a:buChar char="•"/>
              <a:tabLst>
                <a:tab pos="243204" algn="l"/>
                <a:tab pos="243840" algn="l"/>
              </a:tabLst>
            </a:pPr>
            <a:r>
              <a:rPr sz="1800" b="1" u="heavy" spc="-5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CMI Hub</a:t>
            </a:r>
            <a:r>
              <a:rPr sz="1800" b="1" u="heavy" spc="-85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Strategy</a:t>
            </a:r>
            <a:r>
              <a:rPr sz="1800" b="1" dirty="0">
                <a:solidFill>
                  <a:srgbClr val="984706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615"/>
              </a:spcBef>
            </a:pPr>
            <a:r>
              <a:rPr sz="1600" i="1" spc="-5" dirty="0">
                <a:latin typeface="Arial"/>
                <a:cs typeface="Arial"/>
              </a:rPr>
              <a:t>Diversifying our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supplies</a:t>
            </a:r>
            <a:endParaRPr sz="160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605"/>
              </a:spcBef>
            </a:pPr>
            <a:r>
              <a:rPr sz="1600" i="1" spc="-5" dirty="0">
                <a:latin typeface="Arial"/>
                <a:cs typeface="Arial"/>
              </a:rPr>
              <a:t>Develop cost-effective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alternatives</a:t>
            </a:r>
            <a:endParaRPr sz="1600">
              <a:latin typeface="Arial"/>
              <a:cs typeface="Arial"/>
            </a:endParaRPr>
          </a:p>
          <a:p>
            <a:pPr marL="292100" marR="571500">
              <a:lnSpc>
                <a:spcPts val="1730"/>
              </a:lnSpc>
              <a:spcBef>
                <a:spcPts val="830"/>
              </a:spcBef>
            </a:pPr>
            <a:r>
              <a:rPr sz="1600" i="1" spc="-5" dirty="0">
                <a:latin typeface="Arial"/>
                <a:cs typeface="Arial"/>
              </a:rPr>
              <a:t>Driving recycle and reuse of critical  material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2267" y="2041682"/>
            <a:ext cx="4284726" cy="2325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09564" y="4932679"/>
            <a:ext cx="3486785" cy="1766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95"/>
              </a:spcBef>
            </a:pPr>
            <a:r>
              <a:rPr sz="1400" b="1" u="heavy" spc="-65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AMO Critical Materials </a:t>
            </a:r>
            <a:r>
              <a:rPr sz="1400" b="1" u="heavy" spc="-35" dirty="0">
                <a:solidFill>
                  <a:srgbClr val="984706"/>
                </a:solidFill>
                <a:uFill>
                  <a:solidFill>
                    <a:srgbClr val="974706"/>
                  </a:solidFill>
                </a:uFill>
                <a:latin typeface="Arial"/>
                <a:cs typeface="Arial"/>
              </a:rPr>
              <a:t>TA</a:t>
            </a:r>
            <a:r>
              <a:rPr sz="1400" spc="-35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“advance  solutions that enable availability of materials  essential to clean energy technologies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by:”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757555" marR="168275">
              <a:lnSpc>
                <a:spcPct val="115599"/>
              </a:lnSpc>
            </a:pPr>
            <a:r>
              <a:rPr sz="1600" i="1" spc="-5" dirty="0">
                <a:latin typeface="Arial"/>
                <a:cs typeface="Arial"/>
              </a:rPr>
              <a:t>Diversifying supply  Developing substitutes  Improving recycle and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reuse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31614" y="5973317"/>
            <a:ext cx="1729739" cy="76200"/>
          </a:xfrm>
          <a:custGeom>
            <a:avLst/>
            <a:gdLst/>
            <a:ahLst/>
            <a:cxnLst/>
            <a:rect l="l" t="t" r="r" b="b"/>
            <a:pathLst>
              <a:path w="1729739" h="76200">
                <a:moveTo>
                  <a:pt x="76200" y="26670"/>
                </a:moveTo>
                <a:lnTo>
                  <a:pt x="76200" y="0"/>
                </a:lnTo>
                <a:lnTo>
                  <a:pt x="0" y="38100"/>
                </a:lnTo>
                <a:lnTo>
                  <a:pt x="64008" y="70104"/>
                </a:lnTo>
                <a:lnTo>
                  <a:pt x="64008" y="26670"/>
                </a:lnTo>
                <a:lnTo>
                  <a:pt x="76200" y="26670"/>
                </a:lnTo>
                <a:close/>
              </a:path>
              <a:path w="1729739" h="76200">
                <a:moveTo>
                  <a:pt x="1666494" y="48768"/>
                </a:moveTo>
                <a:lnTo>
                  <a:pt x="1666494" y="26670"/>
                </a:lnTo>
                <a:lnTo>
                  <a:pt x="64008" y="26670"/>
                </a:lnTo>
                <a:lnTo>
                  <a:pt x="64008" y="48768"/>
                </a:lnTo>
                <a:lnTo>
                  <a:pt x="1666494" y="48768"/>
                </a:lnTo>
                <a:close/>
              </a:path>
              <a:path w="1729739" h="76200">
                <a:moveTo>
                  <a:pt x="76200" y="76200"/>
                </a:moveTo>
                <a:lnTo>
                  <a:pt x="76200" y="48768"/>
                </a:lnTo>
                <a:lnTo>
                  <a:pt x="64008" y="48768"/>
                </a:lnTo>
                <a:lnTo>
                  <a:pt x="64008" y="70104"/>
                </a:lnTo>
                <a:lnTo>
                  <a:pt x="76200" y="76200"/>
                </a:lnTo>
                <a:close/>
              </a:path>
              <a:path w="1729739" h="76200">
                <a:moveTo>
                  <a:pt x="1729739" y="38100"/>
                </a:moveTo>
                <a:lnTo>
                  <a:pt x="1653539" y="0"/>
                </a:lnTo>
                <a:lnTo>
                  <a:pt x="1653539" y="26670"/>
                </a:lnTo>
                <a:lnTo>
                  <a:pt x="1666494" y="26670"/>
                </a:lnTo>
                <a:lnTo>
                  <a:pt x="1666494" y="69722"/>
                </a:lnTo>
                <a:lnTo>
                  <a:pt x="1729739" y="38100"/>
                </a:lnTo>
                <a:close/>
              </a:path>
              <a:path w="1729739" h="76200">
                <a:moveTo>
                  <a:pt x="1666494" y="69722"/>
                </a:moveTo>
                <a:lnTo>
                  <a:pt x="1666494" y="48768"/>
                </a:lnTo>
                <a:lnTo>
                  <a:pt x="1653539" y="48768"/>
                </a:lnTo>
                <a:lnTo>
                  <a:pt x="1653539" y="76200"/>
                </a:lnTo>
                <a:lnTo>
                  <a:pt x="1666494" y="6972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1614" y="6227064"/>
            <a:ext cx="1729739" cy="76200"/>
          </a:xfrm>
          <a:custGeom>
            <a:avLst/>
            <a:gdLst/>
            <a:ahLst/>
            <a:cxnLst/>
            <a:rect l="l" t="t" r="r" b="b"/>
            <a:pathLst>
              <a:path w="1729739" h="76200">
                <a:moveTo>
                  <a:pt x="76200" y="27432"/>
                </a:moveTo>
                <a:lnTo>
                  <a:pt x="76200" y="0"/>
                </a:lnTo>
                <a:lnTo>
                  <a:pt x="0" y="38100"/>
                </a:lnTo>
                <a:lnTo>
                  <a:pt x="64008" y="70104"/>
                </a:lnTo>
                <a:lnTo>
                  <a:pt x="64008" y="27432"/>
                </a:lnTo>
                <a:lnTo>
                  <a:pt x="76200" y="27432"/>
                </a:lnTo>
                <a:close/>
              </a:path>
              <a:path w="1729739" h="76200">
                <a:moveTo>
                  <a:pt x="1666494" y="49530"/>
                </a:moveTo>
                <a:lnTo>
                  <a:pt x="1666494" y="27432"/>
                </a:lnTo>
                <a:lnTo>
                  <a:pt x="64008" y="27432"/>
                </a:lnTo>
                <a:lnTo>
                  <a:pt x="64008" y="49530"/>
                </a:lnTo>
                <a:lnTo>
                  <a:pt x="1666494" y="49530"/>
                </a:lnTo>
                <a:close/>
              </a:path>
              <a:path w="1729739" h="76200">
                <a:moveTo>
                  <a:pt x="76200" y="76200"/>
                </a:moveTo>
                <a:lnTo>
                  <a:pt x="76200" y="49530"/>
                </a:lnTo>
                <a:lnTo>
                  <a:pt x="64008" y="49530"/>
                </a:lnTo>
                <a:lnTo>
                  <a:pt x="64008" y="70104"/>
                </a:lnTo>
                <a:lnTo>
                  <a:pt x="76200" y="76200"/>
                </a:lnTo>
                <a:close/>
              </a:path>
              <a:path w="1729739" h="76200">
                <a:moveTo>
                  <a:pt x="1729739" y="38100"/>
                </a:moveTo>
                <a:lnTo>
                  <a:pt x="1653539" y="0"/>
                </a:lnTo>
                <a:lnTo>
                  <a:pt x="1653539" y="27432"/>
                </a:lnTo>
                <a:lnTo>
                  <a:pt x="1666494" y="27432"/>
                </a:lnTo>
                <a:lnTo>
                  <a:pt x="1666494" y="69722"/>
                </a:lnTo>
                <a:lnTo>
                  <a:pt x="1729739" y="38100"/>
                </a:lnTo>
                <a:close/>
              </a:path>
              <a:path w="1729739" h="76200">
                <a:moveTo>
                  <a:pt x="1666494" y="69722"/>
                </a:moveTo>
                <a:lnTo>
                  <a:pt x="1666494" y="49530"/>
                </a:lnTo>
                <a:lnTo>
                  <a:pt x="1653539" y="49530"/>
                </a:lnTo>
                <a:lnTo>
                  <a:pt x="1653539" y="76200"/>
                </a:lnTo>
                <a:lnTo>
                  <a:pt x="1666494" y="6972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1614" y="6594347"/>
            <a:ext cx="1729739" cy="76200"/>
          </a:xfrm>
          <a:custGeom>
            <a:avLst/>
            <a:gdLst/>
            <a:ahLst/>
            <a:cxnLst/>
            <a:rect l="l" t="t" r="r" b="b"/>
            <a:pathLst>
              <a:path w="1729739" h="76200">
                <a:moveTo>
                  <a:pt x="76200" y="26670"/>
                </a:moveTo>
                <a:lnTo>
                  <a:pt x="76200" y="0"/>
                </a:lnTo>
                <a:lnTo>
                  <a:pt x="0" y="38100"/>
                </a:lnTo>
                <a:lnTo>
                  <a:pt x="64008" y="70103"/>
                </a:lnTo>
                <a:lnTo>
                  <a:pt x="64008" y="26670"/>
                </a:lnTo>
                <a:lnTo>
                  <a:pt x="76200" y="26670"/>
                </a:lnTo>
                <a:close/>
              </a:path>
              <a:path w="1729739" h="76200">
                <a:moveTo>
                  <a:pt x="1666494" y="48768"/>
                </a:moveTo>
                <a:lnTo>
                  <a:pt x="1666494" y="26670"/>
                </a:lnTo>
                <a:lnTo>
                  <a:pt x="64008" y="26670"/>
                </a:lnTo>
                <a:lnTo>
                  <a:pt x="64008" y="48768"/>
                </a:lnTo>
                <a:lnTo>
                  <a:pt x="1666494" y="48768"/>
                </a:lnTo>
                <a:close/>
              </a:path>
              <a:path w="1729739" h="76200">
                <a:moveTo>
                  <a:pt x="76200" y="76200"/>
                </a:moveTo>
                <a:lnTo>
                  <a:pt x="76200" y="48768"/>
                </a:lnTo>
                <a:lnTo>
                  <a:pt x="64008" y="48768"/>
                </a:lnTo>
                <a:lnTo>
                  <a:pt x="64008" y="70103"/>
                </a:lnTo>
                <a:lnTo>
                  <a:pt x="76200" y="76200"/>
                </a:lnTo>
                <a:close/>
              </a:path>
              <a:path w="1729739" h="76200">
                <a:moveTo>
                  <a:pt x="1729739" y="38100"/>
                </a:moveTo>
                <a:lnTo>
                  <a:pt x="1653539" y="0"/>
                </a:lnTo>
                <a:lnTo>
                  <a:pt x="1653539" y="26670"/>
                </a:lnTo>
                <a:lnTo>
                  <a:pt x="1666494" y="26670"/>
                </a:lnTo>
                <a:lnTo>
                  <a:pt x="1666494" y="69723"/>
                </a:lnTo>
                <a:lnTo>
                  <a:pt x="1729739" y="38100"/>
                </a:lnTo>
                <a:close/>
              </a:path>
              <a:path w="1729739" h="76200">
                <a:moveTo>
                  <a:pt x="1666494" y="69723"/>
                </a:moveTo>
                <a:lnTo>
                  <a:pt x="1666494" y="48768"/>
                </a:lnTo>
                <a:lnTo>
                  <a:pt x="1653539" y="48768"/>
                </a:lnTo>
                <a:lnTo>
                  <a:pt x="1653539" y="76200"/>
                </a:lnTo>
                <a:lnTo>
                  <a:pt x="1666494" y="69723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09564" y="1451863"/>
            <a:ext cx="2926080" cy="545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i="1" spc="-5" dirty="0">
                <a:latin typeface="Arial"/>
                <a:cs typeface="Arial"/>
              </a:rPr>
              <a:t>14 </a:t>
            </a:r>
            <a:r>
              <a:rPr sz="1400" b="1" i="1" spc="-10" dirty="0">
                <a:latin typeface="Arial"/>
                <a:cs typeface="Arial"/>
              </a:rPr>
              <a:t>RD&amp;D </a:t>
            </a:r>
            <a:r>
              <a:rPr sz="1400" b="1" i="1" spc="-15" dirty="0">
                <a:latin typeface="Arial"/>
                <a:cs typeface="Arial"/>
              </a:rPr>
              <a:t>Technology </a:t>
            </a:r>
            <a:r>
              <a:rPr sz="1400" b="1" i="1" spc="-10" dirty="0">
                <a:latin typeface="Arial"/>
                <a:cs typeface="Arial"/>
              </a:rPr>
              <a:t>Areas</a:t>
            </a:r>
            <a:r>
              <a:rPr sz="1400" b="1" i="1" spc="-70" dirty="0">
                <a:latin typeface="Arial"/>
                <a:cs typeface="Arial"/>
              </a:rPr>
              <a:t> </a:t>
            </a:r>
            <a:r>
              <a:rPr sz="1400" b="1" i="1" spc="-20" dirty="0">
                <a:latin typeface="Arial"/>
                <a:cs typeface="Arial"/>
              </a:rPr>
              <a:t>(“TA”)</a:t>
            </a:r>
            <a:endParaRPr sz="1400">
              <a:latin typeface="Arial"/>
              <a:cs typeface="Arial"/>
            </a:endParaRPr>
          </a:p>
          <a:p>
            <a:pPr marL="30480" algn="ctr">
              <a:lnSpc>
                <a:spcPct val="100000"/>
              </a:lnSpc>
              <a:spcBef>
                <a:spcPts val="1220"/>
              </a:spcBef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Critical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Materials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0350" y="1742694"/>
            <a:ext cx="1447800" cy="323850"/>
          </a:xfrm>
          <a:custGeom>
            <a:avLst/>
            <a:gdLst/>
            <a:ahLst/>
            <a:cxnLst/>
            <a:rect l="l" t="t" r="r" b="b"/>
            <a:pathLst>
              <a:path w="1447800" h="323850">
                <a:moveTo>
                  <a:pt x="0" y="162306"/>
                </a:moveTo>
                <a:lnTo>
                  <a:pt x="32588" y="113938"/>
                </a:lnTo>
                <a:lnTo>
                  <a:pt x="87473" y="84818"/>
                </a:lnTo>
                <a:lnTo>
                  <a:pt x="123765" y="71437"/>
                </a:lnTo>
                <a:lnTo>
                  <a:pt x="165468" y="58949"/>
                </a:lnTo>
                <a:lnTo>
                  <a:pt x="212216" y="47434"/>
                </a:lnTo>
                <a:lnTo>
                  <a:pt x="263644" y="36973"/>
                </a:lnTo>
                <a:lnTo>
                  <a:pt x="319385" y="27646"/>
                </a:lnTo>
                <a:lnTo>
                  <a:pt x="379072" y="19533"/>
                </a:lnTo>
                <a:lnTo>
                  <a:pt x="442340" y="12715"/>
                </a:lnTo>
                <a:lnTo>
                  <a:pt x="508824" y="7273"/>
                </a:lnTo>
                <a:lnTo>
                  <a:pt x="578155" y="3286"/>
                </a:lnTo>
                <a:lnTo>
                  <a:pt x="649969" y="834"/>
                </a:lnTo>
                <a:lnTo>
                  <a:pt x="723900" y="0"/>
                </a:lnTo>
                <a:lnTo>
                  <a:pt x="797955" y="834"/>
                </a:lnTo>
                <a:lnTo>
                  <a:pt x="869863" y="3286"/>
                </a:lnTo>
                <a:lnTo>
                  <a:pt x="939258" y="7273"/>
                </a:lnTo>
                <a:lnTo>
                  <a:pt x="1005780" y="12715"/>
                </a:lnTo>
                <a:lnTo>
                  <a:pt x="1069064" y="19533"/>
                </a:lnTo>
                <a:lnTo>
                  <a:pt x="1128749" y="27646"/>
                </a:lnTo>
                <a:lnTo>
                  <a:pt x="1184471" y="36973"/>
                </a:lnTo>
                <a:lnTo>
                  <a:pt x="1235868" y="47434"/>
                </a:lnTo>
                <a:lnTo>
                  <a:pt x="1282577" y="58949"/>
                </a:lnTo>
                <a:lnTo>
                  <a:pt x="1324235" y="71437"/>
                </a:lnTo>
                <a:lnTo>
                  <a:pt x="1360479" y="84818"/>
                </a:lnTo>
                <a:lnTo>
                  <a:pt x="1415276" y="113938"/>
                </a:lnTo>
                <a:lnTo>
                  <a:pt x="1444065" y="145665"/>
                </a:lnTo>
                <a:lnTo>
                  <a:pt x="1447800" y="162306"/>
                </a:lnTo>
                <a:lnTo>
                  <a:pt x="1444065" y="178812"/>
                </a:lnTo>
                <a:lnTo>
                  <a:pt x="1415276" y="210320"/>
                </a:lnTo>
                <a:lnTo>
                  <a:pt x="1360479" y="239278"/>
                </a:lnTo>
                <a:lnTo>
                  <a:pt x="1324235" y="252598"/>
                </a:lnTo>
                <a:lnTo>
                  <a:pt x="1282577" y="265036"/>
                </a:lnTo>
                <a:lnTo>
                  <a:pt x="1235868" y="276510"/>
                </a:lnTo>
                <a:lnTo>
                  <a:pt x="1184471" y="286940"/>
                </a:lnTo>
                <a:lnTo>
                  <a:pt x="1128749" y="296243"/>
                </a:lnTo>
                <a:lnTo>
                  <a:pt x="1069064" y="304339"/>
                </a:lnTo>
                <a:lnTo>
                  <a:pt x="1005780" y="311146"/>
                </a:lnTo>
                <a:lnTo>
                  <a:pt x="939258" y="316581"/>
                </a:lnTo>
                <a:lnTo>
                  <a:pt x="869863" y="320565"/>
                </a:lnTo>
                <a:lnTo>
                  <a:pt x="797955" y="323015"/>
                </a:lnTo>
                <a:lnTo>
                  <a:pt x="723900" y="323850"/>
                </a:lnTo>
                <a:lnTo>
                  <a:pt x="649969" y="323015"/>
                </a:lnTo>
                <a:lnTo>
                  <a:pt x="578155" y="320565"/>
                </a:lnTo>
                <a:lnTo>
                  <a:pt x="508824" y="316581"/>
                </a:lnTo>
                <a:lnTo>
                  <a:pt x="442341" y="311146"/>
                </a:lnTo>
                <a:lnTo>
                  <a:pt x="379072" y="304339"/>
                </a:lnTo>
                <a:lnTo>
                  <a:pt x="319385" y="296243"/>
                </a:lnTo>
                <a:lnTo>
                  <a:pt x="263644" y="286940"/>
                </a:lnTo>
                <a:lnTo>
                  <a:pt x="212217" y="276510"/>
                </a:lnTo>
                <a:lnTo>
                  <a:pt x="165468" y="265036"/>
                </a:lnTo>
                <a:lnTo>
                  <a:pt x="123765" y="252598"/>
                </a:lnTo>
                <a:lnTo>
                  <a:pt x="87473" y="239278"/>
                </a:lnTo>
                <a:lnTo>
                  <a:pt x="32588" y="210320"/>
                </a:lnTo>
                <a:lnTo>
                  <a:pt x="3743" y="178812"/>
                </a:lnTo>
                <a:lnTo>
                  <a:pt x="0" y="162306"/>
                </a:lnTo>
                <a:close/>
              </a:path>
            </a:pathLst>
          </a:custGeom>
          <a:ln w="25400">
            <a:solidFill>
              <a:srgbClr val="375C8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662" y="752347"/>
            <a:ext cx="886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1265" algn="l"/>
              </a:tabLst>
            </a:pPr>
            <a:r>
              <a:rPr u="heavy" spc="-40" dirty="0">
                <a:solidFill>
                  <a:srgbClr val="BD441A"/>
                </a:solidFill>
                <a:uFill>
                  <a:solidFill>
                    <a:srgbClr val="BC4419"/>
                  </a:solidFill>
                </a:uFill>
              </a:rPr>
              <a:t>Technical</a:t>
            </a:r>
            <a:r>
              <a:rPr u="heavy" spc="-140" dirty="0">
                <a:solidFill>
                  <a:srgbClr val="BD441A"/>
                </a:solidFill>
                <a:uFill>
                  <a:solidFill>
                    <a:srgbClr val="BC4419"/>
                  </a:solidFill>
                </a:uFill>
              </a:rPr>
              <a:t> </a:t>
            </a:r>
            <a:r>
              <a:rPr u="heavy" spc="-15" dirty="0">
                <a:solidFill>
                  <a:srgbClr val="BD441A"/>
                </a:solidFill>
                <a:uFill>
                  <a:solidFill>
                    <a:srgbClr val="BC4419"/>
                  </a:solidFill>
                </a:uFill>
              </a:rPr>
              <a:t>Innovation	</a:t>
            </a:r>
          </a:p>
        </p:txBody>
      </p:sp>
      <p:sp>
        <p:nvSpPr>
          <p:cNvPr id="3" name="object 3"/>
          <p:cNvSpPr/>
          <p:nvPr/>
        </p:nvSpPr>
        <p:spPr>
          <a:xfrm>
            <a:off x="537209" y="1511808"/>
            <a:ext cx="3924300" cy="1420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95812" y="4089145"/>
            <a:ext cx="2127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8145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3F3F3F"/>
                </a:solidFill>
                <a:latin typeface="Arial Black"/>
                <a:cs typeface="Arial Black"/>
              </a:rPr>
              <a:t>Research  </a:t>
            </a:r>
            <a:r>
              <a:rPr sz="2000" spc="5" dirty="0">
                <a:solidFill>
                  <a:srgbClr val="3F3F3F"/>
                </a:solidFill>
                <a:latin typeface="Arial Black"/>
                <a:cs typeface="Arial Black"/>
              </a:rPr>
              <a:t>worth</a:t>
            </a:r>
            <a:r>
              <a:rPr sz="2000" spc="-65" dirty="0">
                <a:solidFill>
                  <a:srgbClr val="3F3F3F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3F3F3F"/>
                </a:solidFill>
                <a:latin typeface="Arial Black"/>
                <a:cs typeface="Arial Black"/>
              </a:rPr>
              <a:t>pursuing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6627" y="3532565"/>
            <a:ext cx="2087184" cy="2083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0120" y="3516820"/>
            <a:ext cx="2114168" cy="2112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4408" y="3531108"/>
            <a:ext cx="2085975" cy="2084070"/>
          </a:xfrm>
          <a:custGeom>
            <a:avLst/>
            <a:gdLst/>
            <a:ahLst/>
            <a:cxnLst/>
            <a:rect l="l" t="t" r="r" b="b"/>
            <a:pathLst>
              <a:path w="2085975" h="2084070">
                <a:moveTo>
                  <a:pt x="0" y="1042415"/>
                </a:moveTo>
                <a:lnTo>
                  <a:pt x="1073" y="994671"/>
                </a:lnTo>
                <a:lnTo>
                  <a:pt x="4263" y="947481"/>
                </a:lnTo>
                <a:lnTo>
                  <a:pt x="9524" y="900890"/>
                </a:lnTo>
                <a:lnTo>
                  <a:pt x="16808" y="854945"/>
                </a:lnTo>
                <a:lnTo>
                  <a:pt x="26072" y="809691"/>
                </a:lnTo>
                <a:lnTo>
                  <a:pt x="37267" y="765174"/>
                </a:lnTo>
                <a:lnTo>
                  <a:pt x="50348" y="721441"/>
                </a:lnTo>
                <a:lnTo>
                  <a:pt x="65270" y="678537"/>
                </a:lnTo>
                <a:lnTo>
                  <a:pt x="81986" y="636508"/>
                </a:lnTo>
                <a:lnTo>
                  <a:pt x="100450" y="595399"/>
                </a:lnTo>
                <a:lnTo>
                  <a:pt x="120615" y="555257"/>
                </a:lnTo>
                <a:lnTo>
                  <a:pt x="142437" y="516127"/>
                </a:lnTo>
                <a:lnTo>
                  <a:pt x="165869" y="478056"/>
                </a:lnTo>
                <a:lnTo>
                  <a:pt x="190864" y="441089"/>
                </a:lnTo>
                <a:lnTo>
                  <a:pt x="217377" y="405272"/>
                </a:lnTo>
                <a:lnTo>
                  <a:pt x="245361" y="370651"/>
                </a:lnTo>
                <a:lnTo>
                  <a:pt x="274772" y="337272"/>
                </a:lnTo>
                <a:lnTo>
                  <a:pt x="305561" y="305180"/>
                </a:lnTo>
                <a:lnTo>
                  <a:pt x="337685" y="274422"/>
                </a:lnTo>
                <a:lnTo>
                  <a:pt x="371096" y="245044"/>
                </a:lnTo>
                <a:lnTo>
                  <a:pt x="405748" y="217090"/>
                </a:lnTo>
                <a:lnTo>
                  <a:pt x="441595" y="190608"/>
                </a:lnTo>
                <a:lnTo>
                  <a:pt x="478592" y="165642"/>
                </a:lnTo>
                <a:lnTo>
                  <a:pt x="516692" y="142239"/>
                </a:lnTo>
                <a:lnTo>
                  <a:pt x="555849" y="120445"/>
                </a:lnTo>
                <a:lnTo>
                  <a:pt x="596017" y="100306"/>
                </a:lnTo>
                <a:lnTo>
                  <a:pt x="637151" y="81867"/>
                </a:lnTo>
                <a:lnTo>
                  <a:pt x="679203" y="65174"/>
                </a:lnTo>
                <a:lnTo>
                  <a:pt x="722128" y="50273"/>
                </a:lnTo>
                <a:lnTo>
                  <a:pt x="765880" y="37210"/>
                </a:lnTo>
                <a:lnTo>
                  <a:pt x="810413" y="26032"/>
                </a:lnTo>
                <a:lnTo>
                  <a:pt x="855681" y="16782"/>
                </a:lnTo>
                <a:lnTo>
                  <a:pt x="901637" y="9509"/>
                </a:lnTo>
                <a:lnTo>
                  <a:pt x="948236" y="4256"/>
                </a:lnTo>
                <a:lnTo>
                  <a:pt x="995431" y="1071"/>
                </a:lnTo>
                <a:lnTo>
                  <a:pt x="1043178" y="0"/>
                </a:lnTo>
                <a:lnTo>
                  <a:pt x="1090862" y="1071"/>
                </a:lnTo>
                <a:lnTo>
                  <a:pt x="1137999" y="4256"/>
                </a:lnTo>
                <a:lnTo>
                  <a:pt x="1184543" y="9509"/>
                </a:lnTo>
                <a:lnTo>
                  <a:pt x="1230448" y="16782"/>
                </a:lnTo>
                <a:lnTo>
                  <a:pt x="1275667" y="26032"/>
                </a:lnTo>
                <a:lnTo>
                  <a:pt x="1320154" y="37211"/>
                </a:lnTo>
                <a:lnTo>
                  <a:pt x="1363863" y="50273"/>
                </a:lnTo>
                <a:lnTo>
                  <a:pt x="1406749" y="65174"/>
                </a:lnTo>
                <a:lnTo>
                  <a:pt x="1448764" y="81867"/>
                </a:lnTo>
                <a:lnTo>
                  <a:pt x="1489863" y="100306"/>
                </a:lnTo>
                <a:lnTo>
                  <a:pt x="1529999" y="120445"/>
                </a:lnTo>
                <a:lnTo>
                  <a:pt x="1569127" y="142239"/>
                </a:lnTo>
                <a:lnTo>
                  <a:pt x="1607200" y="165642"/>
                </a:lnTo>
                <a:lnTo>
                  <a:pt x="1644172" y="190608"/>
                </a:lnTo>
                <a:lnTo>
                  <a:pt x="1679997" y="217090"/>
                </a:lnTo>
                <a:lnTo>
                  <a:pt x="1714628" y="245044"/>
                </a:lnTo>
                <a:lnTo>
                  <a:pt x="1748020" y="274422"/>
                </a:lnTo>
                <a:lnTo>
                  <a:pt x="1780127" y="305180"/>
                </a:lnTo>
                <a:lnTo>
                  <a:pt x="1810902" y="337272"/>
                </a:lnTo>
                <a:lnTo>
                  <a:pt x="1840298" y="370651"/>
                </a:lnTo>
                <a:lnTo>
                  <a:pt x="1868271" y="405272"/>
                </a:lnTo>
                <a:lnTo>
                  <a:pt x="1894774" y="441089"/>
                </a:lnTo>
                <a:lnTo>
                  <a:pt x="1919760" y="478056"/>
                </a:lnTo>
                <a:lnTo>
                  <a:pt x="1943184" y="516127"/>
                </a:lnTo>
                <a:lnTo>
                  <a:pt x="1964999" y="555257"/>
                </a:lnTo>
                <a:lnTo>
                  <a:pt x="1985160" y="595399"/>
                </a:lnTo>
                <a:lnTo>
                  <a:pt x="2003619" y="636508"/>
                </a:lnTo>
                <a:lnTo>
                  <a:pt x="2020331" y="678537"/>
                </a:lnTo>
                <a:lnTo>
                  <a:pt x="2035250" y="721441"/>
                </a:lnTo>
                <a:lnTo>
                  <a:pt x="2048330" y="765174"/>
                </a:lnTo>
                <a:lnTo>
                  <a:pt x="2059523" y="809691"/>
                </a:lnTo>
                <a:lnTo>
                  <a:pt x="2068786" y="854945"/>
                </a:lnTo>
                <a:lnTo>
                  <a:pt x="2076070" y="900890"/>
                </a:lnTo>
                <a:lnTo>
                  <a:pt x="2081330" y="947481"/>
                </a:lnTo>
                <a:lnTo>
                  <a:pt x="2084520" y="994671"/>
                </a:lnTo>
                <a:lnTo>
                  <a:pt x="2085594" y="1042415"/>
                </a:lnTo>
                <a:lnTo>
                  <a:pt x="2084520" y="1090098"/>
                </a:lnTo>
                <a:lnTo>
                  <a:pt x="2081330" y="1137230"/>
                </a:lnTo>
                <a:lnTo>
                  <a:pt x="2076070" y="1183766"/>
                </a:lnTo>
                <a:lnTo>
                  <a:pt x="2068786" y="1229659"/>
                </a:lnTo>
                <a:lnTo>
                  <a:pt x="2059523" y="1274865"/>
                </a:lnTo>
                <a:lnTo>
                  <a:pt x="2048330" y="1319335"/>
                </a:lnTo>
                <a:lnTo>
                  <a:pt x="2035250" y="1363026"/>
                </a:lnTo>
                <a:lnTo>
                  <a:pt x="2020331" y="1405891"/>
                </a:lnTo>
                <a:lnTo>
                  <a:pt x="2003619" y="1447883"/>
                </a:lnTo>
                <a:lnTo>
                  <a:pt x="1985160" y="1488957"/>
                </a:lnTo>
                <a:lnTo>
                  <a:pt x="1964999" y="1529067"/>
                </a:lnTo>
                <a:lnTo>
                  <a:pt x="1943184" y="1568167"/>
                </a:lnTo>
                <a:lnTo>
                  <a:pt x="1919760" y="1606211"/>
                </a:lnTo>
                <a:lnTo>
                  <a:pt x="1894774" y="1643154"/>
                </a:lnTo>
                <a:lnTo>
                  <a:pt x="1868271" y="1678948"/>
                </a:lnTo>
                <a:lnTo>
                  <a:pt x="1840298" y="1713548"/>
                </a:lnTo>
                <a:lnTo>
                  <a:pt x="1810902" y="1746909"/>
                </a:lnTo>
                <a:lnTo>
                  <a:pt x="1780127" y="1778984"/>
                </a:lnTo>
                <a:lnTo>
                  <a:pt x="1748020" y="1809727"/>
                </a:lnTo>
                <a:lnTo>
                  <a:pt x="1714628" y="1839092"/>
                </a:lnTo>
                <a:lnTo>
                  <a:pt x="1679997" y="1867034"/>
                </a:lnTo>
                <a:lnTo>
                  <a:pt x="1644172" y="1893506"/>
                </a:lnTo>
                <a:lnTo>
                  <a:pt x="1607200" y="1918463"/>
                </a:lnTo>
                <a:lnTo>
                  <a:pt x="1569127" y="1941858"/>
                </a:lnTo>
                <a:lnTo>
                  <a:pt x="1529999" y="1963645"/>
                </a:lnTo>
                <a:lnTo>
                  <a:pt x="1489863" y="1983779"/>
                </a:lnTo>
                <a:lnTo>
                  <a:pt x="1448764" y="2002214"/>
                </a:lnTo>
                <a:lnTo>
                  <a:pt x="1406749" y="2018903"/>
                </a:lnTo>
                <a:lnTo>
                  <a:pt x="1363863" y="2033801"/>
                </a:lnTo>
                <a:lnTo>
                  <a:pt x="1320154" y="2046862"/>
                </a:lnTo>
                <a:lnTo>
                  <a:pt x="1275667" y="2058039"/>
                </a:lnTo>
                <a:lnTo>
                  <a:pt x="1230448" y="2067288"/>
                </a:lnTo>
                <a:lnTo>
                  <a:pt x="1184543" y="2074561"/>
                </a:lnTo>
                <a:lnTo>
                  <a:pt x="1137999" y="2079813"/>
                </a:lnTo>
                <a:lnTo>
                  <a:pt x="1090862" y="2082998"/>
                </a:lnTo>
                <a:lnTo>
                  <a:pt x="1043178" y="2084069"/>
                </a:lnTo>
                <a:lnTo>
                  <a:pt x="995431" y="2082998"/>
                </a:lnTo>
                <a:lnTo>
                  <a:pt x="948236" y="2079813"/>
                </a:lnTo>
                <a:lnTo>
                  <a:pt x="901637" y="2074561"/>
                </a:lnTo>
                <a:lnTo>
                  <a:pt x="855681" y="2067288"/>
                </a:lnTo>
                <a:lnTo>
                  <a:pt x="810413" y="2058039"/>
                </a:lnTo>
                <a:lnTo>
                  <a:pt x="765880" y="2046862"/>
                </a:lnTo>
                <a:lnTo>
                  <a:pt x="722128" y="2033801"/>
                </a:lnTo>
                <a:lnTo>
                  <a:pt x="679203" y="2018903"/>
                </a:lnTo>
                <a:lnTo>
                  <a:pt x="637151" y="2002214"/>
                </a:lnTo>
                <a:lnTo>
                  <a:pt x="596017" y="1983779"/>
                </a:lnTo>
                <a:lnTo>
                  <a:pt x="555849" y="1963645"/>
                </a:lnTo>
                <a:lnTo>
                  <a:pt x="516692" y="1941858"/>
                </a:lnTo>
                <a:lnTo>
                  <a:pt x="478592" y="1918463"/>
                </a:lnTo>
                <a:lnTo>
                  <a:pt x="441595" y="1893506"/>
                </a:lnTo>
                <a:lnTo>
                  <a:pt x="405748" y="1867034"/>
                </a:lnTo>
                <a:lnTo>
                  <a:pt x="371096" y="1839092"/>
                </a:lnTo>
                <a:lnTo>
                  <a:pt x="337685" y="1809727"/>
                </a:lnTo>
                <a:lnTo>
                  <a:pt x="305562" y="1778984"/>
                </a:lnTo>
                <a:lnTo>
                  <a:pt x="274772" y="1746909"/>
                </a:lnTo>
                <a:lnTo>
                  <a:pt x="245361" y="1713548"/>
                </a:lnTo>
                <a:lnTo>
                  <a:pt x="217377" y="1678948"/>
                </a:lnTo>
                <a:lnTo>
                  <a:pt x="190864" y="1643154"/>
                </a:lnTo>
                <a:lnTo>
                  <a:pt x="165869" y="1606211"/>
                </a:lnTo>
                <a:lnTo>
                  <a:pt x="142437" y="1568167"/>
                </a:lnTo>
                <a:lnTo>
                  <a:pt x="120615" y="1529067"/>
                </a:lnTo>
                <a:lnTo>
                  <a:pt x="100450" y="1488957"/>
                </a:lnTo>
                <a:lnTo>
                  <a:pt x="81986" y="1447883"/>
                </a:lnTo>
                <a:lnTo>
                  <a:pt x="65270" y="1405891"/>
                </a:lnTo>
                <a:lnTo>
                  <a:pt x="50348" y="1363026"/>
                </a:lnTo>
                <a:lnTo>
                  <a:pt x="37267" y="1319335"/>
                </a:lnTo>
                <a:lnTo>
                  <a:pt x="26072" y="1274865"/>
                </a:lnTo>
                <a:lnTo>
                  <a:pt x="16808" y="1229659"/>
                </a:lnTo>
                <a:lnTo>
                  <a:pt x="9524" y="1183766"/>
                </a:lnTo>
                <a:lnTo>
                  <a:pt x="4263" y="1137230"/>
                </a:lnTo>
                <a:lnTo>
                  <a:pt x="1073" y="1090098"/>
                </a:lnTo>
                <a:lnTo>
                  <a:pt x="0" y="104241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96111" y="4286059"/>
            <a:ext cx="5638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5" dirty="0">
                <a:latin typeface="Calibri"/>
                <a:cs typeface="Calibri"/>
              </a:rPr>
              <a:t>rials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3671" y="4222496"/>
            <a:ext cx="105346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Calibri"/>
                <a:cs typeface="Calibri"/>
              </a:rPr>
              <a:t>Mate  </a:t>
            </a:r>
            <a:r>
              <a:rPr sz="1600" spc="-10" dirty="0">
                <a:latin typeface="Calibri"/>
                <a:cs typeface="Calibri"/>
              </a:rPr>
              <a:t>processes  that </a:t>
            </a:r>
            <a:r>
              <a:rPr sz="1600" spc="-5" dirty="0">
                <a:latin typeface="Calibri"/>
                <a:cs typeface="Calibri"/>
              </a:rPr>
              <a:t>can be  made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can</a:t>
            </a:r>
            <a:endParaRPr sz="160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work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9264" y="3490721"/>
            <a:ext cx="2132838" cy="2129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1072" y="3480244"/>
            <a:ext cx="2150744" cy="2149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5359" y="3494532"/>
            <a:ext cx="2122170" cy="2120900"/>
          </a:xfrm>
          <a:custGeom>
            <a:avLst/>
            <a:gdLst/>
            <a:ahLst/>
            <a:cxnLst/>
            <a:rect l="l" t="t" r="r" b="b"/>
            <a:pathLst>
              <a:path w="2122170" h="2120900">
                <a:moveTo>
                  <a:pt x="0" y="1060703"/>
                </a:moveTo>
                <a:lnTo>
                  <a:pt x="1091" y="1012137"/>
                </a:lnTo>
                <a:lnTo>
                  <a:pt x="4333" y="964133"/>
                </a:lnTo>
                <a:lnTo>
                  <a:pt x="9679" y="916737"/>
                </a:lnTo>
                <a:lnTo>
                  <a:pt x="17083" y="869997"/>
                </a:lnTo>
                <a:lnTo>
                  <a:pt x="26498" y="823958"/>
                </a:lnTo>
                <a:lnTo>
                  <a:pt x="37877" y="778668"/>
                </a:lnTo>
                <a:lnTo>
                  <a:pt x="51174" y="734174"/>
                </a:lnTo>
                <a:lnTo>
                  <a:pt x="66341" y="690522"/>
                </a:lnTo>
                <a:lnTo>
                  <a:pt x="83331" y="647759"/>
                </a:lnTo>
                <a:lnTo>
                  <a:pt x="102099" y="605932"/>
                </a:lnTo>
                <a:lnTo>
                  <a:pt x="122598" y="565087"/>
                </a:lnTo>
                <a:lnTo>
                  <a:pt x="144779" y="525271"/>
                </a:lnTo>
                <a:lnTo>
                  <a:pt x="168598" y="486532"/>
                </a:lnTo>
                <a:lnTo>
                  <a:pt x="194007" y="448915"/>
                </a:lnTo>
                <a:lnTo>
                  <a:pt x="220960" y="412468"/>
                </a:lnTo>
                <a:lnTo>
                  <a:pt x="249409" y="377237"/>
                </a:lnTo>
                <a:lnTo>
                  <a:pt x="279308" y="343268"/>
                </a:lnTo>
                <a:lnTo>
                  <a:pt x="310610" y="310610"/>
                </a:lnTo>
                <a:lnTo>
                  <a:pt x="343268" y="279308"/>
                </a:lnTo>
                <a:lnTo>
                  <a:pt x="377237" y="249409"/>
                </a:lnTo>
                <a:lnTo>
                  <a:pt x="412468" y="220960"/>
                </a:lnTo>
                <a:lnTo>
                  <a:pt x="448915" y="194007"/>
                </a:lnTo>
                <a:lnTo>
                  <a:pt x="486532" y="168598"/>
                </a:lnTo>
                <a:lnTo>
                  <a:pt x="525272" y="144779"/>
                </a:lnTo>
                <a:lnTo>
                  <a:pt x="565087" y="122598"/>
                </a:lnTo>
                <a:lnTo>
                  <a:pt x="605932" y="102099"/>
                </a:lnTo>
                <a:lnTo>
                  <a:pt x="647759" y="83331"/>
                </a:lnTo>
                <a:lnTo>
                  <a:pt x="690522" y="66341"/>
                </a:lnTo>
                <a:lnTo>
                  <a:pt x="734174" y="51174"/>
                </a:lnTo>
                <a:lnTo>
                  <a:pt x="778668" y="37877"/>
                </a:lnTo>
                <a:lnTo>
                  <a:pt x="823958" y="26498"/>
                </a:lnTo>
                <a:lnTo>
                  <a:pt x="869997" y="17083"/>
                </a:lnTo>
                <a:lnTo>
                  <a:pt x="916737" y="9679"/>
                </a:lnTo>
                <a:lnTo>
                  <a:pt x="964133" y="4333"/>
                </a:lnTo>
                <a:lnTo>
                  <a:pt x="1012137" y="1091"/>
                </a:lnTo>
                <a:lnTo>
                  <a:pt x="1060704" y="0"/>
                </a:lnTo>
                <a:lnTo>
                  <a:pt x="1109331" y="1091"/>
                </a:lnTo>
                <a:lnTo>
                  <a:pt x="1157394" y="4333"/>
                </a:lnTo>
                <a:lnTo>
                  <a:pt x="1204845" y="9679"/>
                </a:lnTo>
                <a:lnTo>
                  <a:pt x="1251637" y="17083"/>
                </a:lnTo>
                <a:lnTo>
                  <a:pt x="1297724" y="26498"/>
                </a:lnTo>
                <a:lnTo>
                  <a:pt x="1343060" y="37877"/>
                </a:lnTo>
                <a:lnTo>
                  <a:pt x="1387597" y="51174"/>
                </a:lnTo>
                <a:lnTo>
                  <a:pt x="1431288" y="66341"/>
                </a:lnTo>
                <a:lnTo>
                  <a:pt x="1474089" y="83331"/>
                </a:lnTo>
                <a:lnTo>
                  <a:pt x="1515950" y="102099"/>
                </a:lnTo>
                <a:lnTo>
                  <a:pt x="1556827" y="122598"/>
                </a:lnTo>
                <a:lnTo>
                  <a:pt x="1596672" y="144780"/>
                </a:lnTo>
                <a:lnTo>
                  <a:pt x="1635438" y="168598"/>
                </a:lnTo>
                <a:lnTo>
                  <a:pt x="1673080" y="194007"/>
                </a:lnTo>
                <a:lnTo>
                  <a:pt x="1709550" y="220960"/>
                </a:lnTo>
                <a:lnTo>
                  <a:pt x="1744802" y="249409"/>
                </a:lnTo>
                <a:lnTo>
                  <a:pt x="1778789" y="279308"/>
                </a:lnTo>
                <a:lnTo>
                  <a:pt x="1811464" y="310610"/>
                </a:lnTo>
                <a:lnTo>
                  <a:pt x="1842781" y="343268"/>
                </a:lnTo>
                <a:lnTo>
                  <a:pt x="1872693" y="377237"/>
                </a:lnTo>
                <a:lnTo>
                  <a:pt x="1901154" y="412468"/>
                </a:lnTo>
                <a:lnTo>
                  <a:pt x="1928117" y="448915"/>
                </a:lnTo>
                <a:lnTo>
                  <a:pt x="1953535" y="486532"/>
                </a:lnTo>
                <a:lnTo>
                  <a:pt x="1977361" y="525272"/>
                </a:lnTo>
                <a:lnTo>
                  <a:pt x="1999550" y="565087"/>
                </a:lnTo>
                <a:lnTo>
                  <a:pt x="2020053" y="605932"/>
                </a:lnTo>
                <a:lnTo>
                  <a:pt x="2038826" y="647759"/>
                </a:lnTo>
                <a:lnTo>
                  <a:pt x="2055820" y="690522"/>
                </a:lnTo>
                <a:lnTo>
                  <a:pt x="2070990" y="734174"/>
                </a:lnTo>
                <a:lnTo>
                  <a:pt x="2084288" y="778668"/>
                </a:lnTo>
                <a:lnTo>
                  <a:pt x="2095669" y="823958"/>
                </a:lnTo>
                <a:lnTo>
                  <a:pt x="2105085" y="869997"/>
                </a:lnTo>
                <a:lnTo>
                  <a:pt x="2112489" y="916737"/>
                </a:lnTo>
                <a:lnTo>
                  <a:pt x="2117836" y="964133"/>
                </a:lnTo>
                <a:lnTo>
                  <a:pt x="2121078" y="1012137"/>
                </a:lnTo>
                <a:lnTo>
                  <a:pt x="2122170" y="1060703"/>
                </a:lnTo>
                <a:lnTo>
                  <a:pt x="2121078" y="1109208"/>
                </a:lnTo>
                <a:lnTo>
                  <a:pt x="2117836" y="1157154"/>
                </a:lnTo>
                <a:lnTo>
                  <a:pt x="2112489" y="1204495"/>
                </a:lnTo>
                <a:lnTo>
                  <a:pt x="2105085" y="1251184"/>
                </a:lnTo>
                <a:lnTo>
                  <a:pt x="2095669" y="1297174"/>
                </a:lnTo>
                <a:lnTo>
                  <a:pt x="2084288" y="1342418"/>
                </a:lnTo>
                <a:lnTo>
                  <a:pt x="2070990" y="1386869"/>
                </a:lnTo>
                <a:lnTo>
                  <a:pt x="2055820" y="1430482"/>
                </a:lnTo>
                <a:lnTo>
                  <a:pt x="2038826" y="1473207"/>
                </a:lnTo>
                <a:lnTo>
                  <a:pt x="2020053" y="1515000"/>
                </a:lnTo>
                <a:lnTo>
                  <a:pt x="1999550" y="1555813"/>
                </a:lnTo>
                <a:lnTo>
                  <a:pt x="1977361" y="1595599"/>
                </a:lnTo>
                <a:lnTo>
                  <a:pt x="1953535" y="1634312"/>
                </a:lnTo>
                <a:lnTo>
                  <a:pt x="1928117" y="1671904"/>
                </a:lnTo>
                <a:lnTo>
                  <a:pt x="1901154" y="1708329"/>
                </a:lnTo>
                <a:lnTo>
                  <a:pt x="1872693" y="1743539"/>
                </a:lnTo>
                <a:lnTo>
                  <a:pt x="1842781" y="1777489"/>
                </a:lnTo>
                <a:lnTo>
                  <a:pt x="1811464" y="1810130"/>
                </a:lnTo>
                <a:lnTo>
                  <a:pt x="1778789" y="1841418"/>
                </a:lnTo>
                <a:lnTo>
                  <a:pt x="1744802" y="1871303"/>
                </a:lnTo>
                <a:lnTo>
                  <a:pt x="1709550" y="1899740"/>
                </a:lnTo>
                <a:lnTo>
                  <a:pt x="1673080" y="1926683"/>
                </a:lnTo>
                <a:lnTo>
                  <a:pt x="1635438" y="1952083"/>
                </a:lnTo>
                <a:lnTo>
                  <a:pt x="1596672" y="1975894"/>
                </a:lnTo>
                <a:lnTo>
                  <a:pt x="1556827" y="1998069"/>
                </a:lnTo>
                <a:lnTo>
                  <a:pt x="1515950" y="2018562"/>
                </a:lnTo>
                <a:lnTo>
                  <a:pt x="1474089" y="2037326"/>
                </a:lnTo>
                <a:lnTo>
                  <a:pt x="1431288" y="2054313"/>
                </a:lnTo>
                <a:lnTo>
                  <a:pt x="1387597" y="2069477"/>
                </a:lnTo>
                <a:lnTo>
                  <a:pt x="1343060" y="2082771"/>
                </a:lnTo>
                <a:lnTo>
                  <a:pt x="1297724" y="2094149"/>
                </a:lnTo>
                <a:lnTo>
                  <a:pt x="1251637" y="2103563"/>
                </a:lnTo>
                <a:lnTo>
                  <a:pt x="1204845" y="2110966"/>
                </a:lnTo>
                <a:lnTo>
                  <a:pt x="1157394" y="2116312"/>
                </a:lnTo>
                <a:lnTo>
                  <a:pt x="1109331" y="2119554"/>
                </a:lnTo>
                <a:lnTo>
                  <a:pt x="1060704" y="2120645"/>
                </a:lnTo>
                <a:lnTo>
                  <a:pt x="1012137" y="2119554"/>
                </a:lnTo>
                <a:lnTo>
                  <a:pt x="964133" y="2116312"/>
                </a:lnTo>
                <a:lnTo>
                  <a:pt x="916737" y="2110966"/>
                </a:lnTo>
                <a:lnTo>
                  <a:pt x="869997" y="2103563"/>
                </a:lnTo>
                <a:lnTo>
                  <a:pt x="823958" y="2094149"/>
                </a:lnTo>
                <a:lnTo>
                  <a:pt x="778668" y="2082771"/>
                </a:lnTo>
                <a:lnTo>
                  <a:pt x="734174" y="2069477"/>
                </a:lnTo>
                <a:lnTo>
                  <a:pt x="690522" y="2054313"/>
                </a:lnTo>
                <a:lnTo>
                  <a:pt x="647759" y="2037326"/>
                </a:lnTo>
                <a:lnTo>
                  <a:pt x="605932" y="2018562"/>
                </a:lnTo>
                <a:lnTo>
                  <a:pt x="565087" y="1998069"/>
                </a:lnTo>
                <a:lnTo>
                  <a:pt x="525272" y="1975894"/>
                </a:lnTo>
                <a:lnTo>
                  <a:pt x="486532" y="1952083"/>
                </a:lnTo>
                <a:lnTo>
                  <a:pt x="448915" y="1926683"/>
                </a:lnTo>
                <a:lnTo>
                  <a:pt x="412468" y="1899740"/>
                </a:lnTo>
                <a:lnTo>
                  <a:pt x="377237" y="1871303"/>
                </a:lnTo>
                <a:lnTo>
                  <a:pt x="343268" y="1841418"/>
                </a:lnTo>
                <a:lnTo>
                  <a:pt x="310610" y="1810130"/>
                </a:lnTo>
                <a:lnTo>
                  <a:pt x="279308" y="1777489"/>
                </a:lnTo>
                <a:lnTo>
                  <a:pt x="249409" y="1743539"/>
                </a:lnTo>
                <a:lnTo>
                  <a:pt x="220960" y="1708329"/>
                </a:lnTo>
                <a:lnTo>
                  <a:pt x="194007" y="1671904"/>
                </a:lnTo>
                <a:lnTo>
                  <a:pt x="168598" y="1634312"/>
                </a:lnTo>
                <a:lnTo>
                  <a:pt x="144780" y="1595599"/>
                </a:lnTo>
                <a:lnTo>
                  <a:pt x="122598" y="1555813"/>
                </a:lnTo>
                <a:lnTo>
                  <a:pt x="102099" y="1515000"/>
                </a:lnTo>
                <a:lnTo>
                  <a:pt x="83331" y="1473207"/>
                </a:lnTo>
                <a:lnTo>
                  <a:pt x="66341" y="1430482"/>
                </a:lnTo>
                <a:lnTo>
                  <a:pt x="51174" y="1386869"/>
                </a:lnTo>
                <a:lnTo>
                  <a:pt x="37877" y="1342418"/>
                </a:lnTo>
                <a:lnTo>
                  <a:pt x="26498" y="1297174"/>
                </a:lnTo>
                <a:lnTo>
                  <a:pt x="17083" y="1251184"/>
                </a:lnTo>
                <a:lnTo>
                  <a:pt x="9679" y="1204495"/>
                </a:lnTo>
                <a:lnTo>
                  <a:pt x="4333" y="1157154"/>
                </a:lnTo>
                <a:lnTo>
                  <a:pt x="1091" y="1109208"/>
                </a:lnTo>
                <a:lnTo>
                  <a:pt x="0" y="1060703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56185" y="4380991"/>
            <a:ext cx="121920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Materials </a:t>
            </a:r>
            <a:r>
              <a:rPr sz="1600" dirty="0">
                <a:latin typeface="Calibri"/>
                <a:cs typeface="Calibri"/>
              </a:rPr>
              <a:t>or  </a:t>
            </a:r>
            <a:r>
              <a:rPr sz="1600" spc="-10" dirty="0">
                <a:latin typeface="Calibri"/>
                <a:cs typeface="Calibri"/>
              </a:rPr>
              <a:t>processes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that  industry </a:t>
            </a:r>
            <a:r>
              <a:rPr sz="1600" spc="-5" dirty="0">
                <a:latin typeface="Calibri"/>
                <a:cs typeface="Calibri"/>
              </a:rPr>
              <a:t>will  adopt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30979" y="2298191"/>
            <a:ext cx="2133600" cy="2132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2788" y="2287714"/>
            <a:ext cx="2151506" cy="21515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7076" y="2302001"/>
            <a:ext cx="2123440" cy="2123440"/>
          </a:xfrm>
          <a:custGeom>
            <a:avLst/>
            <a:gdLst/>
            <a:ahLst/>
            <a:cxnLst/>
            <a:rect l="l" t="t" r="r" b="b"/>
            <a:pathLst>
              <a:path w="2123440" h="2123440">
                <a:moveTo>
                  <a:pt x="0" y="1061465"/>
                </a:moveTo>
                <a:lnTo>
                  <a:pt x="1092" y="1012898"/>
                </a:lnTo>
                <a:lnTo>
                  <a:pt x="4340" y="964888"/>
                </a:lnTo>
                <a:lnTo>
                  <a:pt x="9694" y="917484"/>
                </a:lnTo>
                <a:lnTo>
                  <a:pt x="17109" y="870732"/>
                </a:lnTo>
                <a:lnTo>
                  <a:pt x="26538" y="824680"/>
                </a:lnTo>
                <a:lnTo>
                  <a:pt x="37934" y="779374"/>
                </a:lnTo>
                <a:lnTo>
                  <a:pt x="51249" y="734861"/>
                </a:lnTo>
                <a:lnTo>
                  <a:pt x="66437" y="691188"/>
                </a:lnTo>
                <a:lnTo>
                  <a:pt x="83450" y="648402"/>
                </a:lnTo>
                <a:lnTo>
                  <a:pt x="102243" y="606550"/>
                </a:lnTo>
                <a:lnTo>
                  <a:pt x="122768" y="565679"/>
                </a:lnTo>
                <a:lnTo>
                  <a:pt x="144977" y="525836"/>
                </a:lnTo>
                <a:lnTo>
                  <a:pt x="168825" y="487068"/>
                </a:lnTo>
                <a:lnTo>
                  <a:pt x="194263" y="449421"/>
                </a:lnTo>
                <a:lnTo>
                  <a:pt x="221246" y="412943"/>
                </a:lnTo>
                <a:lnTo>
                  <a:pt x="249726" y="377681"/>
                </a:lnTo>
                <a:lnTo>
                  <a:pt x="279657" y="343681"/>
                </a:lnTo>
                <a:lnTo>
                  <a:pt x="310991" y="310991"/>
                </a:lnTo>
                <a:lnTo>
                  <a:pt x="343681" y="279657"/>
                </a:lnTo>
                <a:lnTo>
                  <a:pt x="377681" y="249726"/>
                </a:lnTo>
                <a:lnTo>
                  <a:pt x="412943" y="221246"/>
                </a:lnTo>
                <a:lnTo>
                  <a:pt x="449421" y="194263"/>
                </a:lnTo>
                <a:lnTo>
                  <a:pt x="487068" y="168825"/>
                </a:lnTo>
                <a:lnTo>
                  <a:pt x="525836" y="144977"/>
                </a:lnTo>
                <a:lnTo>
                  <a:pt x="565679" y="122768"/>
                </a:lnTo>
                <a:lnTo>
                  <a:pt x="606550" y="102243"/>
                </a:lnTo>
                <a:lnTo>
                  <a:pt x="648402" y="83450"/>
                </a:lnTo>
                <a:lnTo>
                  <a:pt x="691188" y="66437"/>
                </a:lnTo>
                <a:lnTo>
                  <a:pt x="734861" y="51249"/>
                </a:lnTo>
                <a:lnTo>
                  <a:pt x="779374" y="37934"/>
                </a:lnTo>
                <a:lnTo>
                  <a:pt x="824680" y="26538"/>
                </a:lnTo>
                <a:lnTo>
                  <a:pt x="870732" y="17109"/>
                </a:lnTo>
                <a:lnTo>
                  <a:pt x="917484" y="9694"/>
                </a:lnTo>
                <a:lnTo>
                  <a:pt x="964888" y="4340"/>
                </a:lnTo>
                <a:lnTo>
                  <a:pt x="1012898" y="1092"/>
                </a:lnTo>
                <a:lnTo>
                  <a:pt x="1061466" y="0"/>
                </a:lnTo>
                <a:lnTo>
                  <a:pt x="1110033" y="1092"/>
                </a:lnTo>
                <a:lnTo>
                  <a:pt x="1158043" y="4340"/>
                </a:lnTo>
                <a:lnTo>
                  <a:pt x="1205447" y="9694"/>
                </a:lnTo>
                <a:lnTo>
                  <a:pt x="1252199" y="17109"/>
                </a:lnTo>
                <a:lnTo>
                  <a:pt x="1298251" y="26538"/>
                </a:lnTo>
                <a:lnTo>
                  <a:pt x="1343557" y="37934"/>
                </a:lnTo>
                <a:lnTo>
                  <a:pt x="1388070" y="51249"/>
                </a:lnTo>
                <a:lnTo>
                  <a:pt x="1431743" y="66437"/>
                </a:lnTo>
                <a:lnTo>
                  <a:pt x="1474529" y="83450"/>
                </a:lnTo>
                <a:lnTo>
                  <a:pt x="1516381" y="102243"/>
                </a:lnTo>
                <a:lnTo>
                  <a:pt x="1557252" y="122768"/>
                </a:lnTo>
                <a:lnTo>
                  <a:pt x="1597095" y="144977"/>
                </a:lnTo>
                <a:lnTo>
                  <a:pt x="1635863" y="168825"/>
                </a:lnTo>
                <a:lnTo>
                  <a:pt x="1673510" y="194263"/>
                </a:lnTo>
                <a:lnTo>
                  <a:pt x="1709988" y="221246"/>
                </a:lnTo>
                <a:lnTo>
                  <a:pt x="1745250" y="249726"/>
                </a:lnTo>
                <a:lnTo>
                  <a:pt x="1779250" y="279657"/>
                </a:lnTo>
                <a:lnTo>
                  <a:pt x="1811940" y="310991"/>
                </a:lnTo>
                <a:lnTo>
                  <a:pt x="1843274" y="343681"/>
                </a:lnTo>
                <a:lnTo>
                  <a:pt x="1873205" y="377681"/>
                </a:lnTo>
                <a:lnTo>
                  <a:pt x="1901685" y="412943"/>
                </a:lnTo>
                <a:lnTo>
                  <a:pt x="1928668" y="449421"/>
                </a:lnTo>
                <a:lnTo>
                  <a:pt x="1954106" y="487068"/>
                </a:lnTo>
                <a:lnTo>
                  <a:pt x="1977954" y="525836"/>
                </a:lnTo>
                <a:lnTo>
                  <a:pt x="2000163" y="565679"/>
                </a:lnTo>
                <a:lnTo>
                  <a:pt x="2020688" y="606550"/>
                </a:lnTo>
                <a:lnTo>
                  <a:pt x="2039481" y="648402"/>
                </a:lnTo>
                <a:lnTo>
                  <a:pt x="2056494" y="691188"/>
                </a:lnTo>
                <a:lnTo>
                  <a:pt x="2071682" y="734861"/>
                </a:lnTo>
                <a:lnTo>
                  <a:pt x="2084997" y="779374"/>
                </a:lnTo>
                <a:lnTo>
                  <a:pt x="2096393" y="824680"/>
                </a:lnTo>
                <a:lnTo>
                  <a:pt x="2105822" y="870732"/>
                </a:lnTo>
                <a:lnTo>
                  <a:pt x="2113237" y="917484"/>
                </a:lnTo>
                <a:lnTo>
                  <a:pt x="2118591" y="964888"/>
                </a:lnTo>
                <a:lnTo>
                  <a:pt x="2121839" y="1012898"/>
                </a:lnTo>
                <a:lnTo>
                  <a:pt x="2122932" y="1061465"/>
                </a:lnTo>
                <a:lnTo>
                  <a:pt x="2121839" y="1110033"/>
                </a:lnTo>
                <a:lnTo>
                  <a:pt x="2118591" y="1158043"/>
                </a:lnTo>
                <a:lnTo>
                  <a:pt x="2113237" y="1205447"/>
                </a:lnTo>
                <a:lnTo>
                  <a:pt x="2105822" y="1252199"/>
                </a:lnTo>
                <a:lnTo>
                  <a:pt x="2096393" y="1298251"/>
                </a:lnTo>
                <a:lnTo>
                  <a:pt x="2084997" y="1343557"/>
                </a:lnTo>
                <a:lnTo>
                  <a:pt x="2071682" y="1388070"/>
                </a:lnTo>
                <a:lnTo>
                  <a:pt x="2056494" y="1431743"/>
                </a:lnTo>
                <a:lnTo>
                  <a:pt x="2039481" y="1474529"/>
                </a:lnTo>
                <a:lnTo>
                  <a:pt x="2020688" y="1516381"/>
                </a:lnTo>
                <a:lnTo>
                  <a:pt x="2000163" y="1557252"/>
                </a:lnTo>
                <a:lnTo>
                  <a:pt x="1977954" y="1597095"/>
                </a:lnTo>
                <a:lnTo>
                  <a:pt x="1954106" y="1635863"/>
                </a:lnTo>
                <a:lnTo>
                  <a:pt x="1928668" y="1673510"/>
                </a:lnTo>
                <a:lnTo>
                  <a:pt x="1901685" y="1709988"/>
                </a:lnTo>
                <a:lnTo>
                  <a:pt x="1873205" y="1745250"/>
                </a:lnTo>
                <a:lnTo>
                  <a:pt x="1843274" y="1779250"/>
                </a:lnTo>
                <a:lnTo>
                  <a:pt x="1811940" y="1811940"/>
                </a:lnTo>
                <a:lnTo>
                  <a:pt x="1779250" y="1843274"/>
                </a:lnTo>
                <a:lnTo>
                  <a:pt x="1745250" y="1873205"/>
                </a:lnTo>
                <a:lnTo>
                  <a:pt x="1709988" y="1901685"/>
                </a:lnTo>
                <a:lnTo>
                  <a:pt x="1673510" y="1928668"/>
                </a:lnTo>
                <a:lnTo>
                  <a:pt x="1635863" y="1954106"/>
                </a:lnTo>
                <a:lnTo>
                  <a:pt x="1597095" y="1977954"/>
                </a:lnTo>
                <a:lnTo>
                  <a:pt x="1557252" y="2000163"/>
                </a:lnTo>
                <a:lnTo>
                  <a:pt x="1516381" y="2020688"/>
                </a:lnTo>
                <a:lnTo>
                  <a:pt x="1474529" y="2039481"/>
                </a:lnTo>
                <a:lnTo>
                  <a:pt x="1431743" y="2056494"/>
                </a:lnTo>
                <a:lnTo>
                  <a:pt x="1388070" y="2071682"/>
                </a:lnTo>
                <a:lnTo>
                  <a:pt x="1343557" y="2084997"/>
                </a:lnTo>
                <a:lnTo>
                  <a:pt x="1298251" y="2096393"/>
                </a:lnTo>
                <a:lnTo>
                  <a:pt x="1252199" y="2105822"/>
                </a:lnTo>
                <a:lnTo>
                  <a:pt x="1205447" y="2113237"/>
                </a:lnTo>
                <a:lnTo>
                  <a:pt x="1158043" y="2118591"/>
                </a:lnTo>
                <a:lnTo>
                  <a:pt x="1110033" y="2121839"/>
                </a:lnTo>
                <a:lnTo>
                  <a:pt x="1061466" y="2122931"/>
                </a:lnTo>
                <a:lnTo>
                  <a:pt x="1012898" y="2121839"/>
                </a:lnTo>
                <a:lnTo>
                  <a:pt x="964888" y="2118591"/>
                </a:lnTo>
                <a:lnTo>
                  <a:pt x="917484" y="2113237"/>
                </a:lnTo>
                <a:lnTo>
                  <a:pt x="870732" y="2105822"/>
                </a:lnTo>
                <a:lnTo>
                  <a:pt x="824680" y="2096393"/>
                </a:lnTo>
                <a:lnTo>
                  <a:pt x="779374" y="2084997"/>
                </a:lnTo>
                <a:lnTo>
                  <a:pt x="734861" y="2071682"/>
                </a:lnTo>
                <a:lnTo>
                  <a:pt x="691188" y="2056494"/>
                </a:lnTo>
                <a:lnTo>
                  <a:pt x="648402" y="2039481"/>
                </a:lnTo>
                <a:lnTo>
                  <a:pt x="606550" y="2020688"/>
                </a:lnTo>
                <a:lnTo>
                  <a:pt x="565679" y="2000163"/>
                </a:lnTo>
                <a:lnTo>
                  <a:pt x="525836" y="1977954"/>
                </a:lnTo>
                <a:lnTo>
                  <a:pt x="487068" y="1954106"/>
                </a:lnTo>
                <a:lnTo>
                  <a:pt x="449421" y="1928668"/>
                </a:lnTo>
                <a:lnTo>
                  <a:pt x="412943" y="1901685"/>
                </a:lnTo>
                <a:lnTo>
                  <a:pt x="377681" y="1873205"/>
                </a:lnTo>
                <a:lnTo>
                  <a:pt x="343681" y="1843274"/>
                </a:lnTo>
                <a:lnTo>
                  <a:pt x="310991" y="1811940"/>
                </a:lnTo>
                <a:lnTo>
                  <a:pt x="279657" y="1779250"/>
                </a:lnTo>
                <a:lnTo>
                  <a:pt x="249726" y="1745250"/>
                </a:lnTo>
                <a:lnTo>
                  <a:pt x="221246" y="1709988"/>
                </a:lnTo>
                <a:lnTo>
                  <a:pt x="194263" y="1673510"/>
                </a:lnTo>
                <a:lnTo>
                  <a:pt x="168825" y="1635863"/>
                </a:lnTo>
                <a:lnTo>
                  <a:pt x="144977" y="1597095"/>
                </a:lnTo>
                <a:lnTo>
                  <a:pt x="122768" y="1557252"/>
                </a:lnTo>
                <a:lnTo>
                  <a:pt x="102243" y="1516381"/>
                </a:lnTo>
                <a:lnTo>
                  <a:pt x="83450" y="1474529"/>
                </a:lnTo>
                <a:lnTo>
                  <a:pt x="66437" y="1431743"/>
                </a:lnTo>
                <a:lnTo>
                  <a:pt x="51249" y="1388070"/>
                </a:lnTo>
                <a:lnTo>
                  <a:pt x="37934" y="1343557"/>
                </a:lnTo>
                <a:lnTo>
                  <a:pt x="26538" y="1298251"/>
                </a:lnTo>
                <a:lnTo>
                  <a:pt x="17109" y="1252199"/>
                </a:lnTo>
                <a:lnTo>
                  <a:pt x="9694" y="1205447"/>
                </a:lnTo>
                <a:lnTo>
                  <a:pt x="4340" y="1158043"/>
                </a:lnTo>
                <a:lnTo>
                  <a:pt x="1092" y="1110033"/>
                </a:lnTo>
                <a:lnTo>
                  <a:pt x="0" y="1061465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09773" y="2474467"/>
            <a:ext cx="12477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Materials </a:t>
            </a:r>
            <a:r>
              <a:rPr sz="1600" dirty="0">
                <a:latin typeface="Calibri"/>
                <a:cs typeface="Calibri"/>
              </a:rPr>
              <a:t>or  </a:t>
            </a:r>
            <a:r>
              <a:rPr sz="1600" spc="-10" dirty="0">
                <a:latin typeface="Calibri"/>
                <a:cs typeface="Calibri"/>
              </a:rPr>
              <a:t>processes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  the right  </a:t>
            </a:r>
            <a:r>
              <a:rPr sz="1600" spc="-10" dirty="0">
                <a:latin typeface="Calibri"/>
                <a:cs typeface="Calibri"/>
              </a:rPr>
              <a:t>properties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9252" y="5289803"/>
            <a:ext cx="2483485" cy="1816100"/>
          </a:xfrm>
          <a:prstGeom prst="rect">
            <a:avLst/>
          </a:prstGeom>
          <a:solidFill>
            <a:srgbClr val="5E8A08"/>
          </a:solidFill>
          <a:ln w="9525">
            <a:solidFill>
              <a:srgbClr val="97B853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321945" marR="190500" indent="-230504">
              <a:lnSpc>
                <a:spcPct val="100000"/>
              </a:lnSpc>
              <a:spcBef>
                <a:spcPts val="259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Adoption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Considerations  Performance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advantage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CAPEX/OPEX</a:t>
            </a:r>
            <a:endParaRPr sz="1600">
              <a:latin typeface="Calibri"/>
              <a:cs typeface="Calibri"/>
            </a:endParaRPr>
          </a:p>
          <a:p>
            <a:pPr marL="321945" marR="58610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Supply Chain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Technoeconomic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Environmental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acceptability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800" y="5469635"/>
            <a:ext cx="2990850" cy="1600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74407" y="1396746"/>
            <a:ext cx="2122170" cy="26342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9350" y="4110482"/>
            <a:ext cx="254000" cy="2440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0650" y="4232909"/>
            <a:ext cx="2322830" cy="128270"/>
          </a:xfrm>
          <a:custGeom>
            <a:avLst/>
            <a:gdLst/>
            <a:ahLst/>
            <a:cxnLst/>
            <a:rect l="l" t="t" r="r" b="b"/>
            <a:pathLst>
              <a:path w="2322829" h="128270">
                <a:moveTo>
                  <a:pt x="0" y="0"/>
                </a:moveTo>
                <a:lnTo>
                  <a:pt x="2322576" y="12801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0194" y="1728668"/>
            <a:ext cx="3060147" cy="279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8851265" algn="l"/>
              </a:tabLst>
            </a:pPr>
            <a:r>
              <a:rPr spc="-40" dirty="0"/>
              <a:t>Technical</a:t>
            </a:r>
            <a:r>
              <a:rPr spc="-95" dirty="0"/>
              <a:t> </a:t>
            </a:r>
            <a:r>
              <a:rPr spc="-15" dirty="0"/>
              <a:t>Approach	</a:t>
            </a:r>
          </a:p>
        </p:txBody>
      </p:sp>
      <p:sp>
        <p:nvSpPr>
          <p:cNvPr id="4" name="object 4"/>
          <p:cNvSpPr/>
          <p:nvPr/>
        </p:nvSpPr>
        <p:spPr>
          <a:xfrm>
            <a:off x="5910834" y="1591055"/>
            <a:ext cx="3395979" cy="2990850"/>
          </a:xfrm>
          <a:custGeom>
            <a:avLst/>
            <a:gdLst/>
            <a:ahLst/>
            <a:cxnLst/>
            <a:rect l="l" t="t" r="r" b="b"/>
            <a:pathLst>
              <a:path w="3395979" h="2990850">
                <a:moveTo>
                  <a:pt x="0" y="2990850"/>
                </a:moveTo>
                <a:lnTo>
                  <a:pt x="0" y="0"/>
                </a:lnTo>
                <a:lnTo>
                  <a:pt x="3395471" y="0"/>
                </a:lnTo>
                <a:lnTo>
                  <a:pt x="3395471" y="2990850"/>
                </a:lnTo>
                <a:lnTo>
                  <a:pt x="0" y="299085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101" y="1537208"/>
            <a:ext cx="7790180" cy="521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2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CMI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addresses materials that </a:t>
            </a:r>
            <a:r>
              <a:rPr sz="2400" spc="-20" dirty="0">
                <a:solidFill>
                  <a:srgbClr val="3F3F3F"/>
                </a:solidFill>
                <a:latin typeface="Calibri"/>
                <a:cs typeface="Calibri"/>
              </a:rPr>
              <a:t>have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been  identified 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be critical </a:t>
            </a:r>
            <a:r>
              <a:rPr sz="2400" spc="-20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U.S. 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manufacturing,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the 5‐15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year  timeframe.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508000" marR="3123565" indent="-342900">
              <a:lnSpc>
                <a:spcPct val="100000"/>
              </a:lnSpc>
              <a:buSzPct val="133333"/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2400" spc="-45" dirty="0">
                <a:solidFill>
                  <a:srgbClr val="3F3F3F"/>
                </a:solidFill>
                <a:latin typeface="Calibri"/>
                <a:cs typeface="Calibri"/>
              </a:rPr>
              <a:t>We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identify specific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barriers </a:t>
            </a:r>
            <a:r>
              <a:rPr sz="2400" spc="-25" dirty="0">
                <a:solidFill>
                  <a:srgbClr val="3F3F3F"/>
                </a:solidFill>
                <a:latin typeface="Calibri"/>
                <a:cs typeface="Calibri"/>
              </a:rPr>
              <a:t>to 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technology deployment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 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remove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them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through early‐stage 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applied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research.</a:t>
            </a:r>
            <a:endParaRPr sz="2400">
              <a:latin typeface="Calibri"/>
              <a:cs typeface="Calibri"/>
            </a:endParaRPr>
          </a:p>
          <a:p>
            <a:pPr marL="508000" marR="5080" indent="-342900">
              <a:lnSpc>
                <a:spcPct val="100000"/>
              </a:lnSpc>
              <a:spcBef>
                <a:spcPts val="2005"/>
              </a:spcBef>
              <a:buSzPct val="133333"/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Research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teams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include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materials 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producers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users 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(OEMs),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along with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university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national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lab</a:t>
            </a:r>
            <a:r>
              <a:rPr sz="2400" spc="-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researchers.</a:t>
            </a:r>
            <a:endParaRPr sz="2400">
              <a:latin typeface="Calibri"/>
              <a:cs typeface="Calibri"/>
            </a:endParaRPr>
          </a:p>
          <a:p>
            <a:pPr marL="508000" marR="427355" indent="-342900">
              <a:lnSpc>
                <a:spcPct val="100000"/>
              </a:lnSpc>
              <a:spcBef>
                <a:spcPts val="1995"/>
              </a:spcBef>
              <a:buSzPct val="133333"/>
              <a:buFont typeface="Arial"/>
              <a:buChar char="•"/>
              <a:tabLst>
                <a:tab pos="507365" algn="l"/>
                <a:tab pos="508000" algn="l"/>
                <a:tab pos="3761104" algn="l"/>
              </a:tabLst>
            </a:pP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Speed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agility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F3F3F"/>
                </a:solidFill>
                <a:latin typeface="Calibri"/>
                <a:cs typeface="Calibri"/>
              </a:rPr>
              <a:t>are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3F3F3F"/>
                </a:solidFill>
                <a:latin typeface="Calibri"/>
                <a:cs typeface="Calibri"/>
              </a:rPr>
              <a:t>key.	</a:t>
            </a:r>
            <a:r>
              <a:rPr sz="2400" spc="-45" dirty="0">
                <a:solidFill>
                  <a:srgbClr val="3F3F3F"/>
                </a:solidFill>
                <a:latin typeface="Calibri"/>
                <a:cs typeface="Calibri"/>
              </a:rPr>
              <a:t>We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compete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with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alternative 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solutions, including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technology</a:t>
            </a:r>
            <a:r>
              <a:rPr sz="24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substitution.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4200" y="3973228"/>
            <a:ext cx="2174748" cy="137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2716" y="5340858"/>
            <a:ext cx="2153411" cy="1388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5301" y="2566987"/>
            <a:ext cx="4258310" cy="41511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Diversifying</a:t>
            </a:r>
            <a:r>
              <a:rPr sz="2000" b="1" spc="-1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Supply</a:t>
            </a:r>
            <a:endParaRPr sz="20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Efficient</a:t>
            </a:r>
            <a:r>
              <a:rPr sz="1800" spc="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separations</a:t>
            </a:r>
            <a:endParaRPr sz="18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Improve</a:t>
            </a:r>
            <a:r>
              <a:rPr sz="1800" spc="9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concentrations</a:t>
            </a:r>
            <a:endParaRPr sz="18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Environmentally‐safe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metal</a:t>
            </a:r>
            <a:r>
              <a:rPr sz="1800" spc="1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conversion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Arial" panose="020B0604020202020204" pitchFamily="34" charset="0"/>
              <a:buChar char="•"/>
            </a:pP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Developing</a:t>
            </a:r>
            <a:r>
              <a:rPr sz="2000" b="1" spc="-1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Substitutes</a:t>
            </a:r>
            <a:endParaRPr sz="20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45"/>
              </a:spcBef>
              <a:buFont typeface="Arial" panose="020B0604020202020204" pitchFamily="34" charset="0"/>
              <a:buChar char="•"/>
            </a:pP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New advanced</a:t>
            </a:r>
            <a:r>
              <a:rPr sz="1800" spc="11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materials</a:t>
            </a:r>
            <a:endParaRPr sz="18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Enhanced</a:t>
            </a:r>
            <a:r>
              <a:rPr sz="1800" spc="114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processing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65"/>
              </a:spcBef>
              <a:buFont typeface="Arial" panose="020B0604020202020204" pitchFamily="34" charset="0"/>
              <a:buChar char="•"/>
            </a:pP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Driving </a:t>
            </a: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Reuse </a:t>
            </a: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and</a:t>
            </a:r>
            <a:r>
              <a:rPr sz="2000" b="1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4607A"/>
                </a:solidFill>
                <a:latin typeface="Calibri"/>
                <a:cs typeface="Calibri"/>
              </a:rPr>
              <a:t>Recycling</a:t>
            </a:r>
            <a:endParaRPr sz="20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Energy efficient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sz="1800" spc="1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cost‐effective</a:t>
            </a:r>
            <a:endParaRPr sz="18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Circular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economy</a:t>
            </a:r>
            <a:r>
              <a:rPr sz="1800" spc="10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principles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65"/>
              </a:spcBef>
              <a:buFont typeface="Arial" panose="020B0604020202020204" pitchFamily="34" charset="0"/>
              <a:buChar char="•"/>
            </a:pP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Cross‐cutting</a:t>
            </a:r>
            <a:r>
              <a:rPr sz="2000" b="1" spc="-1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04607A"/>
                </a:solidFill>
                <a:latin typeface="Calibri"/>
                <a:cs typeface="Calibri"/>
              </a:rPr>
              <a:t>Tools</a:t>
            </a:r>
            <a:endParaRPr sz="2000" dirty="0">
              <a:latin typeface="Calibri"/>
              <a:cs typeface="Calibri"/>
            </a:endParaRPr>
          </a:p>
          <a:p>
            <a:pPr marL="692150" indent="-285750">
              <a:lnSpc>
                <a:spcPct val="100000"/>
              </a:lnSpc>
              <a:spcBef>
                <a:spcPts val="445"/>
              </a:spcBef>
              <a:buFont typeface="Arial" panose="020B0604020202020204" pitchFamily="34" charset="0"/>
              <a:buChar char="•"/>
            </a:pP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Scientific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economic</a:t>
            </a:r>
            <a:r>
              <a:rPr sz="1800" spc="1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tools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7864" y="3902202"/>
            <a:ext cx="1888235" cy="131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0590" y="5290565"/>
            <a:ext cx="1728216" cy="1451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8058" y="5432297"/>
            <a:ext cx="1933194" cy="1882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0720" y="2476500"/>
            <a:ext cx="2241042" cy="1501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162" y="1903476"/>
            <a:ext cx="1097280" cy="439420"/>
          </a:xfrm>
          <a:custGeom>
            <a:avLst/>
            <a:gdLst/>
            <a:ahLst/>
            <a:cxnLst/>
            <a:rect l="l" t="t" r="r" b="b"/>
            <a:pathLst>
              <a:path w="1097280" h="439419">
                <a:moveTo>
                  <a:pt x="1097280" y="219455"/>
                </a:moveTo>
                <a:lnTo>
                  <a:pt x="877824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7824" y="438911"/>
                </a:lnTo>
                <a:lnTo>
                  <a:pt x="1097280" y="219455"/>
                </a:lnTo>
                <a:close/>
              </a:path>
              <a:path w="109728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AD4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Technical </a:t>
            </a:r>
            <a:r>
              <a:rPr spc="-10" dirty="0"/>
              <a:t>Approach: </a:t>
            </a:r>
            <a:r>
              <a:rPr sz="2200" spc="-10" dirty="0"/>
              <a:t>Addressing </a:t>
            </a:r>
            <a:r>
              <a:rPr sz="2200" spc="-5" dirty="0"/>
              <a:t>Needs of </a:t>
            </a:r>
            <a:r>
              <a:rPr sz="2200" dirty="0"/>
              <a:t>the </a:t>
            </a:r>
            <a:r>
              <a:rPr sz="2200" spc="-10" dirty="0"/>
              <a:t>Supply</a:t>
            </a:r>
            <a:r>
              <a:rPr sz="2200" spc="-275" dirty="0"/>
              <a:t> </a:t>
            </a:r>
            <a:r>
              <a:rPr sz="2200" spc="-5" dirty="0"/>
              <a:t>Chain</a:t>
            </a:r>
            <a:r>
              <a:rPr sz="2200" spc="25" dirty="0"/>
              <a:t> </a:t>
            </a:r>
            <a:endParaRPr sz="2200"/>
          </a:p>
        </p:txBody>
      </p:sp>
      <p:sp>
        <p:nvSpPr>
          <p:cNvPr id="11" name="object 11"/>
          <p:cNvSpPr txBox="1"/>
          <p:nvPr/>
        </p:nvSpPr>
        <p:spPr>
          <a:xfrm>
            <a:off x="801876" y="2002027"/>
            <a:ext cx="58102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04775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Mining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&amp;  Concentration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1713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20218" y="219456"/>
                </a:lnTo>
                <a:lnTo>
                  <a:pt x="220218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20218" y="438912"/>
                </a:moveTo>
                <a:lnTo>
                  <a:pt x="220218" y="219456"/>
                </a:lnTo>
                <a:lnTo>
                  <a:pt x="0" y="438912"/>
                </a:lnTo>
                <a:lnTo>
                  <a:pt x="220218" y="438912"/>
                </a:lnTo>
                <a:close/>
              </a:path>
            </a:pathLst>
          </a:custGeom>
          <a:solidFill>
            <a:srgbClr val="B64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1713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20218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28292" y="2002027"/>
            <a:ext cx="50482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88265" marR="5080" indent="-76200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Extraction</a:t>
            </a:r>
            <a:r>
              <a:rPr sz="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Refining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0027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BA5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0027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05938" y="1956307"/>
            <a:ext cx="526415" cy="316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2860" algn="just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Chemical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&amp;  Metallurgical  Processing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98341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BE6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8341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38447" y="2002027"/>
            <a:ext cx="43624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2865" marR="5080" indent="-50800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Refining</a:t>
            </a:r>
            <a:r>
              <a:rPr sz="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Alloying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86655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7824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7824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C37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6655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7824" y="0"/>
                </a:lnTo>
                <a:lnTo>
                  <a:pt x="1098042" y="219455"/>
                </a:lnTo>
                <a:lnTo>
                  <a:pt x="877824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39715" y="2047748"/>
            <a:ext cx="41148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74970" y="1903476"/>
            <a:ext cx="1097280" cy="439420"/>
          </a:xfrm>
          <a:custGeom>
            <a:avLst/>
            <a:gdLst/>
            <a:ahLst/>
            <a:cxnLst/>
            <a:rect l="l" t="t" r="r" b="b"/>
            <a:pathLst>
              <a:path w="1097279" h="439419">
                <a:moveTo>
                  <a:pt x="1097280" y="219455"/>
                </a:moveTo>
                <a:lnTo>
                  <a:pt x="877824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7824" y="438911"/>
                </a:lnTo>
                <a:lnTo>
                  <a:pt x="1097280" y="219455"/>
                </a:lnTo>
                <a:close/>
              </a:path>
              <a:path w="1097279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C7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74970" y="1903476"/>
            <a:ext cx="1097280" cy="439420"/>
          </a:xfrm>
          <a:custGeom>
            <a:avLst/>
            <a:gdLst/>
            <a:ahLst/>
            <a:cxnLst/>
            <a:rect l="l" t="t" r="r" b="b"/>
            <a:pathLst>
              <a:path w="1097279" h="439419">
                <a:moveTo>
                  <a:pt x="0" y="0"/>
                </a:moveTo>
                <a:lnTo>
                  <a:pt x="877824" y="0"/>
                </a:lnTo>
                <a:lnTo>
                  <a:pt x="1097280" y="219455"/>
                </a:lnTo>
                <a:lnTo>
                  <a:pt x="877824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799835" y="2047748"/>
            <a:ext cx="467359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Fabrication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62521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CB8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62521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26425" y="2002027"/>
            <a:ext cx="59118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00025">
              <a:lnSpc>
                <a:spcPts val="730"/>
              </a:lnSpc>
              <a:spcBef>
                <a:spcPts val="215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Part  Manufacturing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50835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D09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0835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10169" y="2002027"/>
            <a:ext cx="600710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7145" marR="5080" indent="-5080">
              <a:lnSpc>
                <a:spcPts val="730"/>
              </a:lnSpc>
              <a:spcBef>
                <a:spcPts val="215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Sub-Assembly  Manufacturing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39150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D5A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39150" y="1903476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73917" y="2002027"/>
            <a:ext cx="448309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62230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2744" y="1510537"/>
            <a:ext cx="1175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marR="5080" indent="-104775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latin typeface="Calibri"/>
                <a:cs typeface="Calibri"/>
              </a:rPr>
              <a:t>Domestic</a:t>
            </a:r>
            <a:r>
              <a:rPr sz="1000" b="1" i="1" spc="-7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concentrate  exported to</a:t>
            </a:r>
            <a:r>
              <a:rPr sz="1000" b="1" i="1" spc="-5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China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66854" y="1529587"/>
            <a:ext cx="978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859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latin typeface="Calibri"/>
                <a:cs typeface="Calibri"/>
              </a:rPr>
              <a:t>No domestic  separation</a:t>
            </a:r>
            <a:r>
              <a:rPr sz="1000" b="1" i="1" spc="-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facility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50652" y="1510537"/>
            <a:ext cx="868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latin typeface="Calibri"/>
                <a:cs typeface="Calibri"/>
              </a:rPr>
              <a:t>Limited</a:t>
            </a:r>
            <a:r>
              <a:rPr sz="1000" b="1" i="1" spc="-9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alloying  infrastructure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47041" y="1510537"/>
            <a:ext cx="1188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383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latin typeface="Calibri"/>
                <a:cs typeface="Calibri"/>
              </a:rPr>
              <a:t>More profitable  </a:t>
            </a:r>
            <a:r>
              <a:rPr sz="1000" b="1" i="1" spc="-5" dirty="0">
                <a:latin typeface="Calibri"/>
                <a:cs typeface="Calibri"/>
              </a:rPr>
              <a:t>methods </a:t>
            </a:r>
            <a:r>
              <a:rPr sz="1000" b="1" i="1" dirty="0">
                <a:latin typeface="Calibri"/>
                <a:cs typeface="Calibri"/>
              </a:rPr>
              <a:t>&amp; </a:t>
            </a:r>
            <a:r>
              <a:rPr sz="1000" b="1" i="1" spc="-5" dirty="0">
                <a:latin typeface="Calibri"/>
                <a:cs typeface="Calibri"/>
              </a:rPr>
              <a:t>biz</a:t>
            </a:r>
            <a:r>
              <a:rPr sz="1000" b="1" i="1" spc="-9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models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6232" y="1510537"/>
            <a:ext cx="1216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0">
              <a:lnSpc>
                <a:spcPct val="100000"/>
              </a:lnSpc>
              <a:spcBef>
                <a:spcPts val="100"/>
              </a:spcBef>
            </a:pPr>
            <a:r>
              <a:rPr sz="1000" b="1" i="1" dirty="0">
                <a:latin typeface="Calibri"/>
                <a:cs typeface="Calibri"/>
              </a:rPr>
              <a:t>Low integration </a:t>
            </a:r>
            <a:r>
              <a:rPr sz="1000" b="1" i="1" spc="-5" dirty="0">
                <a:latin typeface="Calibri"/>
                <a:cs typeface="Calibri"/>
              </a:rPr>
              <a:t>with  </a:t>
            </a:r>
            <a:r>
              <a:rPr sz="1000" b="1" i="1" dirty="0">
                <a:latin typeface="Calibri"/>
                <a:cs typeface="Calibri"/>
              </a:rPr>
              <a:t>US </a:t>
            </a:r>
            <a:r>
              <a:rPr sz="1000" b="1" i="1" spc="-5" dirty="0">
                <a:latin typeface="Calibri"/>
                <a:cs typeface="Calibri"/>
              </a:rPr>
              <a:t>produced</a:t>
            </a:r>
            <a:r>
              <a:rPr sz="1000" b="1" i="1" spc="-85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materials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213" y="1522475"/>
            <a:ext cx="1097280" cy="439420"/>
          </a:xfrm>
          <a:custGeom>
            <a:avLst/>
            <a:gdLst/>
            <a:ahLst/>
            <a:cxnLst/>
            <a:rect l="l" t="t" r="r" b="b"/>
            <a:pathLst>
              <a:path w="1097280" h="439419">
                <a:moveTo>
                  <a:pt x="1097280" y="219455"/>
                </a:moveTo>
                <a:lnTo>
                  <a:pt x="877824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7824" y="438911"/>
                </a:lnTo>
                <a:lnTo>
                  <a:pt x="1097280" y="219455"/>
                </a:lnTo>
                <a:close/>
              </a:path>
              <a:path w="109728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AD47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6166" y="1621028"/>
            <a:ext cx="58102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04775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Mining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&amp;  Concentration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6766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B64E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6766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62582" y="1621028"/>
            <a:ext cx="50482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88265" marR="5080" indent="-76200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Extraction</a:t>
            </a:r>
            <a:r>
              <a:rPr sz="7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Refining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5079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BA5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5079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63088" y="1575308"/>
            <a:ext cx="480059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Chemical</a:t>
            </a:r>
            <a:r>
              <a:rPr sz="7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0228" y="1667511"/>
            <a:ext cx="52641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1910" marR="5080" indent="-29845">
              <a:lnSpc>
                <a:spcPts val="730"/>
              </a:lnSpc>
              <a:spcBef>
                <a:spcPts val="215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Metallurgical  Processing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33394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BE6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3394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72738" y="1621028"/>
            <a:ext cx="43624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2865" marR="5080" indent="-50800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Refining</a:t>
            </a:r>
            <a:r>
              <a:rPr sz="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Alloying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21708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7824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7824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C37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1708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7824" y="0"/>
                </a:lnTo>
                <a:lnTo>
                  <a:pt x="1098042" y="219455"/>
                </a:lnTo>
                <a:lnTo>
                  <a:pt x="877824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09259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20218" y="219456"/>
                </a:lnTo>
                <a:lnTo>
                  <a:pt x="220218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20218" y="438912"/>
                </a:moveTo>
                <a:lnTo>
                  <a:pt x="220218" y="219456"/>
                </a:lnTo>
                <a:lnTo>
                  <a:pt x="0" y="438912"/>
                </a:lnTo>
                <a:lnTo>
                  <a:pt x="220218" y="438912"/>
                </a:lnTo>
                <a:close/>
              </a:path>
            </a:pathLst>
          </a:custGeom>
          <a:solidFill>
            <a:srgbClr val="C77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9259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20218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74005" y="1666748"/>
            <a:ext cx="142748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2185" algn="l"/>
              </a:tabLst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cling	Fabrication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97573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CB89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7573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60714" y="1621028"/>
            <a:ext cx="591185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00025">
              <a:lnSpc>
                <a:spcPts val="730"/>
              </a:lnSpc>
              <a:spcBef>
                <a:spcPts val="215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Part  Manufacturing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85888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8586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8586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D09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85888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8586" y="0"/>
                </a:lnTo>
                <a:lnTo>
                  <a:pt x="1098042" y="219455"/>
                </a:lnTo>
                <a:lnTo>
                  <a:pt x="878586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744459" y="1621028"/>
            <a:ext cx="600710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7145" marR="5080" indent="-5080">
              <a:lnSpc>
                <a:spcPts val="730"/>
              </a:lnSpc>
              <a:spcBef>
                <a:spcPts val="215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Sub-Assembly  Manufacturing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74202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1098042" y="219455"/>
                </a:moveTo>
                <a:lnTo>
                  <a:pt x="877824" y="0"/>
                </a:lnTo>
                <a:lnTo>
                  <a:pt x="0" y="0"/>
                </a:lnTo>
                <a:lnTo>
                  <a:pt x="219456" y="219456"/>
                </a:lnTo>
                <a:lnTo>
                  <a:pt x="219456" y="438912"/>
                </a:lnTo>
                <a:lnTo>
                  <a:pt x="877824" y="438911"/>
                </a:lnTo>
                <a:lnTo>
                  <a:pt x="1098042" y="219455"/>
                </a:lnTo>
                <a:close/>
              </a:path>
              <a:path w="1098550" h="439419">
                <a:moveTo>
                  <a:pt x="219456" y="438912"/>
                </a:moveTo>
                <a:lnTo>
                  <a:pt x="219456" y="219456"/>
                </a:lnTo>
                <a:lnTo>
                  <a:pt x="0" y="438912"/>
                </a:lnTo>
                <a:lnTo>
                  <a:pt x="219456" y="438912"/>
                </a:lnTo>
                <a:close/>
              </a:path>
            </a:pathLst>
          </a:custGeom>
          <a:solidFill>
            <a:srgbClr val="D5A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74202" y="1522475"/>
            <a:ext cx="1098550" cy="439420"/>
          </a:xfrm>
          <a:custGeom>
            <a:avLst/>
            <a:gdLst/>
            <a:ahLst/>
            <a:cxnLst/>
            <a:rect l="l" t="t" r="r" b="b"/>
            <a:pathLst>
              <a:path w="1098550" h="439419">
                <a:moveTo>
                  <a:pt x="0" y="0"/>
                </a:moveTo>
                <a:lnTo>
                  <a:pt x="877824" y="0"/>
                </a:lnTo>
                <a:lnTo>
                  <a:pt x="1098042" y="219455"/>
                </a:lnTo>
                <a:lnTo>
                  <a:pt x="877824" y="438911"/>
                </a:lnTo>
                <a:lnTo>
                  <a:pt x="0" y="438912"/>
                </a:lnTo>
                <a:lnTo>
                  <a:pt x="219456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808208" y="1621028"/>
            <a:ext cx="448309" cy="2247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62230">
              <a:lnSpc>
                <a:spcPts val="730"/>
              </a:lnSpc>
              <a:spcBef>
                <a:spcPts val="21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90804" y="781304"/>
            <a:ext cx="8942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Technical </a:t>
            </a:r>
            <a:r>
              <a:rPr spc="-10" dirty="0"/>
              <a:t>Approach: </a:t>
            </a:r>
            <a:r>
              <a:rPr sz="2200" spc="-10" dirty="0"/>
              <a:t>Supply </a:t>
            </a:r>
            <a:r>
              <a:rPr sz="2200" spc="-5" dirty="0"/>
              <a:t>Chain Needs </a:t>
            </a:r>
            <a:r>
              <a:rPr sz="2200" dirty="0"/>
              <a:t>&amp; </a:t>
            </a:r>
            <a:r>
              <a:rPr sz="2200" spc="-5" dirty="0"/>
              <a:t>CMI</a:t>
            </a:r>
            <a:r>
              <a:rPr sz="2200" spc="-220" dirty="0"/>
              <a:t> </a:t>
            </a:r>
            <a:r>
              <a:rPr sz="2200" spc="-5" dirty="0"/>
              <a:t>Capabilities</a:t>
            </a:r>
            <a:endParaRPr sz="2200"/>
          </a:p>
        </p:txBody>
      </p:sp>
      <p:sp>
        <p:nvSpPr>
          <p:cNvPr id="29" name="object 29"/>
          <p:cNvSpPr txBox="1"/>
          <p:nvPr/>
        </p:nvSpPr>
        <p:spPr>
          <a:xfrm>
            <a:off x="568451" y="2545842"/>
            <a:ext cx="4885690" cy="219710"/>
          </a:xfrm>
          <a:prstGeom prst="rect">
            <a:avLst/>
          </a:prstGeom>
          <a:solidFill>
            <a:srgbClr val="AFDEA0"/>
          </a:solidFill>
          <a:ln w="25400">
            <a:solidFill>
              <a:srgbClr val="376F25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spc="-5" dirty="0">
                <a:latin typeface="Calibri"/>
                <a:cs typeface="Calibri"/>
              </a:rPr>
              <a:t>ORNL </a:t>
            </a:r>
            <a:r>
              <a:rPr sz="1200" dirty="0">
                <a:latin typeface="Calibri"/>
                <a:cs typeface="Calibri"/>
              </a:rPr>
              <a:t>(separations, magnet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material)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8451" y="2875026"/>
            <a:ext cx="4893945" cy="219710"/>
          </a:xfrm>
          <a:custGeom>
            <a:avLst/>
            <a:gdLst/>
            <a:ahLst/>
            <a:cxnLst/>
            <a:rect l="l" t="t" r="r" b="b"/>
            <a:pathLst>
              <a:path w="4893945" h="219710">
                <a:moveTo>
                  <a:pt x="0" y="219456"/>
                </a:moveTo>
                <a:lnTo>
                  <a:pt x="0" y="0"/>
                </a:lnTo>
                <a:lnTo>
                  <a:pt x="4893564" y="0"/>
                </a:lnTo>
                <a:lnTo>
                  <a:pt x="4893564" y="219455"/>
                </a:lnTo>
                <a:lnTo>
                  <a:pt x="0" y="219456"/>
                </a:lnTo>
                <a:close/>
              </a:path>
            </a:pathLst>
          </a:custGeom>
          <a:ln w="25400">
            <a:solidFill>
              <a:srgbClr val="376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81151" y="2888488"/>
            <a:ext cx="4860290" cy="194310"/>
          </a:xfrm>
          <a:prstGeom prst="rect">
            <a:avLst/>
          </a:prstGeom>
          <a:solidFill>
            <a:srgbClr val="AFDEA0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1395"/>
              </a:lnSpc>
            </a:pPr>
            <a:r>
              <a:rPr sz="1200" spc="-5" dirty="0">
                <a:latin typeface="Calibri"/>
                <a:cs typeface="Calibri"/>
              </a:rPr>
              <a:t>INL (integrated </a:t>
            </a:r>
            <a:r>
              <a:rPr sz="1200" dirty="0">
                <a:latin typeface="Calibri"/>
                <a:cs typeface="Calibri"/>
              </a:rPr>
              <a:t>test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bed)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91205" y="3514344"/>
            <a:ext cx="3493135" cy="219710"/>
          </a:xfrm>
          <a:prstGeom prst="rect">
            <a:avLst/>
          </a:prstGeom>
          <a:solidFill>
            <a:srgbClr val="AFDEA0"/>
          </a:solidFill>
          <a:ln w="25400">
            <a:solidFill>
              <a:srgbClr val="376F25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97865">
              <a:lnSpc>
                <a:spcPct val="100000"/>
              </a:lnSpc>
              <a:spcBef>
                <a:spcPts val="135"/>
              </a:spcBef>
            </a:pPr>
            <a:r>
              <a:rPr sz="1100" spc="-5" dirty="0">
                <a:latin typeface="Calibri"/>
                <a:cs typeface="Calibri"/>
              </a:rPr>
              <a:t>Ames </a:t>
            </a:r>
            <a:r>
              <a:rPr sz="1100" spc="-10" dirty="0">
                <a:latin typeface="Calibri"/>
                <a:cs typeface="Calibri"/>
              </a:rPr>
              <a:t>(materials </a:t>
            </a:r>
            <a:r>
              <a:rPr sz="1100" spc="-5" dirty="0">
                <a:latin typeface="Calibri"/>
                <a:cs typeface="Calibri"/>
              </a:rPr>
              <a:t>discovery,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recycling)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573017" y="3211067"/>
            <a:ext cx="3848100" cy="219710"/>
          </a:xfrm>
          <a:prstGeom prst="rect">
            <a:avLst/>
          </a:prstGeom>
          <a:solidFill>
            <a:srgbClr val="AFDEA0"/>
          </a:solidFill>
          <a:ln w="25400">
            <a:solidFill>
              <a:srgbClr val="376F25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683895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LLNL </a:t>
            </a:r>
            <a:r>
              <a:rPr sz="1100" spc="-10" dirty="0">
                <a:latin typeface="Calibri"/>
                <a:cs typeface="Calibri"/>
              </a:rPr>
              <a:t>(advanced </a:t>
            </a:r>
            <a:r>
              <a:rPr sz="1100" spc="-5" dirty="0">
                <a:latin typeface="Calibri"/>
                <a:cs typeface="Calibri"/>
              </a:rPr>
              <a:t>materials &amp;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manufacturing)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18538" y="4768596"/>
            <a:ext cx="2212975" cy="219710"/>
          </a:xfrm>
          <a:prstGeom prst="rect">
            <a:avLst/>
          </a:prstGeom>
          <a:solidFill>
            <a:srgbClr val="FCDDB0"/>
          </a:solidFill>
          <a:ln w="25400">
            <a:solidFill>
              <a:srgbClr val="FBAF3F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latin typeface="Calibri"/>
                <a:cs typeface="Calibri"/>
              </a:rPr>
              <a:t>UC Davis </a:t>
            </a:r>
            <a:r>
              <a:rPr sz="1200" dirty="0">
                <a:latin typeface="Calibri"/>
                <a:cs typeface="Calibri"/>
              </a:rPr>
              <a:t>(material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discovery)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8451" y="4497323"/>
            <a:ext cx="3987800" cy="219710"/>
          </a:xfrm>
          <a:custGeom>
            <a:avLst/>
            <a:gdLst/>
            <a:ahLst/>
            <a:cxnLst/>
            <a:rect l="l" t="t" r="r" b="b"/>
            <a:pathLst>
              <a:path w="3987800" h="219710">
                <a:moveTo>
                  <a:pt x="0" y="219455"/>
                </a:moveTo>
                <a:lnTo>
                  <a:pt x="0" y="0"/>
                </a:lnTo>
                <a:lnTo>
                  <a:pt x="3987546" y="0"/>
                </a:lnTo>
                <a:lnTo>
                  <a:pt x="3987546" y="219455"/>
                </a:lnTo>
                <a:lnTo>
                  <a:pt x="0" y="219455"/>
                </a:lnTo>
                <a:close/>
              </a:path>
            </a:pathLst>
          </a:custGeom>
          <a:ln w="25400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81151" y="4510023"/>
            <a:ext cx="3962400" cy="194310"/>
          </a:xfrm>
          <a:prstGeom prst="rect">
            <a:avLst/>
          </a:prstGeom>
          <a:solidFill>
            <a:srgbClr val="FCDDB0"/>
          </a:solidFill>
        </p:spPr>
        <p:txBody>
          <a:bodyPr vert="horz" wrap="square" lIns="0" tIns="0" rIns="0" bIns="0" rtlCol="0">
            <a:spAutoFit/>
          </a:bodyPr>
          <a:lstStyle/>
          <a:p>
            <a:pPr marL="858519">
              <a:lnSpc>
                <a:spcPts val="1405"/>
              </a:lnSpc>
            </a:pPr>
            <a:r>
              <a:rPr sz="1200" dirty="0">
                <a:latin typeface="Calibri"/>
                <a:cs typeface="Calibri"/>
              </a:rPr>
              <a:t>CSM (separation, alloying,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recycling)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91205" y="4192523"/>
            <a:ext cx="3856990" cy="219710"/>
          </a:xfrm>
          <a:prstGeom prst="rect">
            <a:avLst/>
          </a:prstGeom>
          <a:solidFill>
            <a:srgbClr val="FCDDB0"/>
          </a:solidFill>
          <a:ln w="25400">
            <a:solidFill>
              <a:srgbClr val="FBAF3F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65"/>
              </a:spcBef>
            </a:pPr>
            <a:r>
              <a:rPr sz="1200" spc="-5" dirty="0">
                <a:latin typeface="Calibri"/>
                <a:cs typeface="Calibri"/>
              </a:rPr>
              <a:t>Iowa State </a:t>
            </a:r>
            <a:r>
              <a:rPr sz="1200" dirty="0">
                <a:latin typeface="Calibri"/>
                <a:cs typeface="Calibri"/>
              </a:rPr>
              <a:t>Univ (materials discovery, recycling,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fab)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8451" y="5343144"/>
            <a:ext cx="8880475" cy="219710"/>
          </a:xfrm>
          <a:prstGeom prst="rect">
            <a:avLst/>
          </a:prstGeom>
          <a:solidFill>
            <a:srgbClr val="FDEED9"/>
          </a:solidFill>
          <a:ln w="25400">
            <a:solidFill>
              <a:srgbClr val="FFBF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latin typeface="Calibri"/>
                <a:cs typeface="Calibri"/>
              </a:rPr>
              <a:t>Purdue University (project road mapping, </a:t>
            </a:r>
            <a:r>
              <a:rPr sz="1200" spc="-5" dirty="0">
                <a:latin typeface="Calibri"/>
                <a:cs typeface="Calibri"/>
              </a:rPr>
              <a:t>life </a:t>
            </a:r>
            <a:r>
              <a:rPr sz="1200" dirty="0">
                <a:latin typeface="Calibri"/>
                <a:cs typeface="Calibri"/>
              </a:rPr>
              <a:t>cycle analsys, </a:t>
            </a:r>
            <a:r>
              <a:rPr sz="1200" spc="-5" dirty="0">
                <a:latin typeface="Calibri"/>
                <a:cs typeface="Calibri"/>
              </a:rPr>
              <a:t>techno‐economic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analysis)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53634" y="2876550"/>
            <a:ext cx="4027170" cy="219710"/>
          </a:xfrm>
          <a:custGeom>
            <a:avLst/>
            <a:gdLst/>
            <a:ahLst/>
            <a:cxnLst/>
            <a:rect l="l" t="t" r="r" b="b"/>
            <a:pathLst>
              <a:path w="4027170" h="219710">
                <a:moveTo>
                  <a:pt x="0" y="0"/>
                </a:moveTo>
                <a:lnTo>
                  <a:pt x="4027169" y="0"/>
                </a:lnTo>
                <a:lnTo>
                  <a:pt x="4027169" y="219456"/>
                </a:lnTo>
                <a:lnTo>
                  <a:pt x="0" y="2194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376F2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474715" y="2888488"/>
            <a:ext cx="3993515" cy="194310"/>
          </a:xfrm>
          <a:prstGeom prst="rect">
            <a:avLst/>
          </a:prstGeom>
          <a:solidFill>
            <a:srgbClr val="DDE8C8"/>
          </a:solidFill>
        </p:spPr>
        <p:txBody>
          <a:bodyPr vert="horz" wrap="square" lIns="0" tIns="0" rIns="0" bIns="0" rtlCol="0">
            <a:spAutoFit/>
          </a:bodyPr>
          <a:lstStyle/>
          <a:p>
            <a:pPr marL="1159510">
              <a:lnSpc>
                <a:spcPts val="1405"/>
              </a:lnSpc>
            </a:pPr>
            <a:r>
              <a:rPr sz="1200" spc="-5" dirty="0">
                <a:latin typeface="Calibri"/>
                <a:cs typeface="Calibri"/>
              </a:rPr>
              <a:t>INL </a:t>
            </a:r>
            <a:r>
              <a:rPr sz="1200" dirty="0">
                <a:latin typeface="Calibri"/>
                <a:cs typeface="Calibri"/>
              </a:rPr>
              <a:t>(project road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mapping)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5291" y="2205481"/>
            <a:ext cx="26371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DOE </a:t>
            </a:r>
            <a:r>
              <a:rPr sz="1600" b="1" spc="-15" dirty="0">
                <a:latin typeface="Calibri"/>
                <a:cs typeface="Calibri"/>
              </a:rPr>
              <a:t>NATIONAL</a:t>
            </a:r>
            <a:r>
              <a:rPr sz="1600" b="1" spc="-8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LABORATORIES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8049" y="3948940"/>
            <a:ext cx="11760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UNIVERSITIES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7972" y="3850385"/>
            <a:ext cx="8995410" cy="0"/>
          </a:xfrm>
          <a:custGeom>
            <a:avLst/>
            <a:gdLst/>
            <a:ahLst/>
            <a:cxnLst/>
            <a:rect l="l" t="t" r="r" b="b"/>
            <a:pathLst>
              <a:path w="8995410">
                <a:moveTo>
                  <a:pt x="0" y="0"/>
                </a:moveTo>
                <a:lnTo>
                  <a:pt x="8995410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00455" y="6377940"/>
            <a:ext cx="1273810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0350">
              <a:lnSpc>
                <a:spcPts val="1360"/>
              </a:lnSpc>
            </a:pPr>
            <a:r>
              <a:rPr sz="1200" spc="-5" dirty="0">
                <a:latin typeface="Calibri"/>
                <a:cs typeface="Calibri"/>
              </a:rPr>
              <a:t>Marshallton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0455" y="6109715"/>
            <a:ext cx="1969135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sz="1200" dirty="0">
                <a:latin typeface="Calibri"/>
                <a:cs typeface="Calibri"/>
              </a:rPr>
              <a:t>Rio</a:t>
            </a:r>
            <a:r>
              <a:rPr sz="1200" spc="-5" dirty="0">
                <a:latin typeface="Calibri"/>
                <a:cs typeface="Calibri"/>
              </a:rPr>
              <a:t> Tinto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86200" y="6370320"/>
            <a:ext cx="1969135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4990">
              <a:lnSpc>
                <a:spcPts val="1360"/>
              </a:lnSpc>
            </a:pPr>
            <a:r>
              <a:rPr sz="1200" dirty="0">
                <a:latin typeface="Calibri"/>
                <a:cs typeface="Calibri"/>
              </a:rPr>
              <a:t>Eck Industries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48171" y="6368034"/>
            <a:ext cx="2721610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5"/>
              </a:lnSpc>
            </a:pPr>
            <a:r>
              <a:rPr sz="1200" spc="-5" dirty="0">
                <a:latin typeface="Calibri"/>
                <a:cs typeface="Calibri"/>
              </a:rPr>
              <a:t>BorgWarner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41014" y="6673595"/>
            <a:ext cx="3826510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34415">
              <a:lnSpc>
                <a:spcPts val="1360"/>
              </a:lnSpc>
            </a:pPr>
            <a:r>
              <a:rPr sz="1200" dirty="0">
                <a:latin typeface="Calibri"/>
                <a:cs typeface="Calibri"/>
              </a:rPr>
              <a:t>Electron Energy</a:t>
            </a:r>
            <a:r>
              <a:rPr sz="1200" spc="-10" dirty="0">
                <a:latin typeface="Calibri"/>
                <a:cs typeface="Calibri"/>
              </a:rPr>
              <a:t> Corporation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48634" y="6965442"/>
            <a:ext cx="3826510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sz="1200" dirty="0">
                <a:latin typeface="Calibri"/>
                <a:cs typeface="Calibri"/>
              </a:rPr>
              <a:t>Arnold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Magnetics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66722" y="6377940"/>
            <a:ext cx="1809114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sz="1200" spc="-5" dirty="0">
                <a:latin typeface="Calibri"/>
                <a:cs typeface="Calibri"/>
              </a:rPr>
              <a:t>Solvay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84214" y="6096000"/>
            <a:ext cx="3196590" cy="19685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64565">
              <a:lnSpc>
                <a:spcPts val="1415"/>
              </a:lnSpc>
            </a:pPr>
            <a:r>
              <a:rPr sz="1200" dirty="0">
                <a:latin typeface="Calibri"/>
                <a:cs typeface="Calibri"/>
              </a:rPr>
              <a:t>United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Technologies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39495" y="5705855"/>
            <a:ext cx="9062085" cy="0"/>
          </a:xfrm>
          <a:custGeom>
            <a:avLst/>
            <a:gdLst/>
            <a:ahLst/>
            <a:cxnLst/>
            <a:rect l="l" t="t" r="r" b="b"/>
            <a:pathLst>
              <a:path w="9062085">
                <a:moveTo>
                  <a:pt x="0" y="0"/>
                </a:moveTo>
                <a:lnTo>
                  <a:pt x="9061704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64718" y="5777738"/>
            <a:ext cx="13741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latin typeface="Calibri"/>
                <a:cs typeface="Calibri"/>
              </a:rPr>
              <a:t>CORPORATIONS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67600" y="6679692"/>
            <a:ext cx="1969135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sz="1200" dirty="0">
                <a:latin typeface="Calibri"/>
                <a:cs typeface="Calibri"/>
              </a:rPr>
              <a:t>Spiers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38955" y="6102858"/>
            <a:ext cx="2358390" cy="19685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15"/>
              </a:lnSpc>
            </a:pPr>
            <a:r>
              <a:rPr sz="1200" spc="-5" dirty="0">
                <a:latin typeface="Calibri"/>
                <a:cs typeface="Calibri"/>
              </a:rPr>
              <a:t>TdVib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31442" y="6673595"/>
            <a:ext cx="1809114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60"/>
              </a:lnSpc>
            </a:pPr>
            <a:r>
              <a:rPr sz="1200" spc="-5" dirty="0">
                <a:latin typeface="Calibri"/>
                <a:cs typeface="Calibri"/>
              </a:rPr>
              <a:t>OLI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80554" y="6963156"/>
            <a:ext cx="1968500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5"/>
              </a:lnSpc>
            </a:pPr>
            <a:r>
              <a:rPr sz="1200" dirty="0">
                <a:latin typeface="Calibri"/>
                <a:cs typeface="Calibri"/>
              </a:rPr>
              <a:t>Retriev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21118" y="5858255"/>
            <a:ext cx="1969135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0695">
              <a:lnSpc>
                <a:spcPts val="1360"/>
              </a:lnSpc>
            </a:pPr>
            <a:r>
              <a:rPr sz="1200" dirty="0">
                <a:latin typeface="Calibri"/>
                <a:cs typeface="Calibri"/>
              </a:rPr>
              <a:t>Mercury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Marine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38955" y="5849111"/>
            <a:ext cx="1548130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8155">
              <a:lnSpc>
                <a:spcPts val="1360"/>
              </a:lnSpc>
            </a:pPr>
            <a:r>
              <a:rPr sz="1200" dirty="0">
                <a:latin typeface="Calibri"/>
                <a:cs typeface="Calibri"/>
              </a:rPr>
              <a:t>Seegence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2544" y="6967728"/>
            <a:ext cx="1969135" cy="182880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>
              <a:lnSpc>
                <a:spcPts val="1355"/>
              </a:lnSpc>
            </a:pPr>
            <a:r>
              <a:rPr sz="1200" dirty="0">
                <a:latin typeface="Calibri"/>
                <a:cs typeface="Calibri"/>
              </a:rPr>
              <a:t>All American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Lithium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7067" y="5858255"/>
            <a:ext cx="1826895" cy="192405"/>
          </a:xfrm>
          <a:prstGeom prst="rect">
            <a:avLst/>
          </a:prstGeom>
          <a:solidFill>
            <a:srgbClr val="BFD6DD"/>
          </a:solidFill>
          <a:ln w="25400">
            <a:solidFill>
              <a:srgbClr val="0360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ts val="1390"/>
              </a:lnSpc>
            </a:pPr>
            <a:r>
              <a:rPr sz="1200" dirty="0">
                <a:latin typeface="Calibri"/>
                <a:cs typeface="Calibri"/>
              </a:rPr>
              <a:t>American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Manganese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55997" y="4497323"/>
            <a:ext cx="4925060" cy="219710"/>
          </a:xfrm>
          <a:prstGeom prst="rect">
            <a:avLst/>
          </a:prstGeom>
          <a:solidFill>
            <a:srgbClr val="FDEED9"/>
          </a:solidFill>
          <a:ln w="25400">
            <a:solidFill>
              <a:srgbClr val="FFBF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latin typeface="Calibri"/>
                <a:cs typeface="Calibri"/>
              </a:rPr>
              <a:t>Economics &amp; criticality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assessments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8451" y="5030723"/>
            <a:ext cx="5017135" cy="219710"/>
          </a:xfrm>
          <a:prstGeom prst="rect">
            <a:avLst/>
          </a:prstGeom>
          <a:solidFill>
            <a:srgbClr val="FCDDB0"/>
          </a:solidFill>
          <a:ln w="25400">
            <a:solidFill>
              <a:srgbClr val="FBAF3F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latin typeface="Calibri"/>
                <a:cs typeface="Calibri"/>
              </a:rPr>
              <a:t>Rutgers &amp; ASU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(thermodynamics)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29590" y="2133600"/>
            <a:ext cx="8995410" cy="0"/>
          </a:xfrm>
          <a:custGeom>
            <a:avLst/>
            <a:gdLst/>
            <a:ahLst/>
            <a:cxnLst/>
            <a:rect l="l" t="t" r="r" b="b"/>
            <a:pathLst>
              <a:path w="8995410">
                <a:moveTo>
                  <a:pt x="0" y="0"/>
                </a:moveTo>
                <a:lnTo>
                  <a:pt x="8995410" y="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176771" y="5043678"/>
            <a:ext cx="3272154" cy="219710"/>
          </a:xfrm>
          <a:prstGeom prst="rect">
            <a:avLst/>
          </a:prstGeom>
          <a:solidFill>
            <a:srgbClr val="FDEED9"/>
          </a:solidFill>
          <a:ln w="25400">
            <a:solidFill>
              <a:srgbClr val="FFBF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latin typeface="Calibri"/>
                <a:cs typeface="Calibri"/>
              </a:rPr>
              <a:t>Arizona (life cycle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analysis)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24471" y="4193285"/>
            <a:ext cx="2212975" cy="219710"/>
          </a:xfrm>
          <a:prstGeom prst="rect">
            <a:avLst/>
          </a:prstGeom>
          <a:solidFill>
            <a:srgbClr val="FCDDB0"/>
          </a:solidFill>
          <a:ln w="25400">
            <a:solidFill>
              <a:srgbClr val="FBAF3F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latin typeface="Calibri"/>
                <a:cs typeface="Calibri"/>
              </a:rPr>
              <a:t>Wayne </a:t>
            </a:r>
            <a:r>
              <a:rPr sz="1200" spc="-5" dirty="0">
                <a:latin typeface="Calibri"/>
                <a:cs typeface="Calibri"/>
              </a:rPr>
              <a:t>State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(robotics)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61594" y="4217670"/>
            <a:ext cx="2052320" cy="195580"/>
          </a:xfrm>
          <a:prstGeom prst="rect">
            <a:avLst/>
          </a:prstGeom>
          <a:solidFill>
            <a:srgbClr val="FCDDB0"/>
          </a:solidFill>
          <a:ln w="25400">
            <a:solidFill>
              <a:srgbClr val="FBAF3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2915">
              <a:lnSpc>
                <a:spcPts val="1410"/>
              </a:lnSpc>
            </a:pPr>
            <a:r>
              <a:rPr sz="1200" spc="-5" dirty="0">
                <a:latin typeface="Calibri"/>
                <a:cs typeface="Calibri"/>
              </a:rPr>
              <a:t>FI{RI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(separations)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486400" y="4764785"/>
            <a:ext cx="2213610" cy="219710"/>
          </a:xfrm>
          <a:prstGeom prst="rect">
            <a:avLst/>
          </a:prstGeom>
          <a:solidFill>
            <a:srgbClr val="FCDDB0"/>
          </a:solidFill>
          <a:ln w="25400">
            <a:solidFill>
              <a:srgbClr val="FBAF3F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latin typeface="Calibri"/>
                <a:cs typeface="Calibri"/>
              </a:rPr>
              <a:t>Case Western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(robotics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  <a:tabLst>
                <a:tab pos="8851900" algn="l"/>
              </a:tabLst>
            </a:pPr>
            <a:r>
              <a:rPr spc="-30" dirty="0"/>
              <a:t>Transition </a:t>
            </a:r>
            <a:r>
              <a:rPr spc="-20" dirty="0"/>
              <a:t>Beyond </a:t>
            </a:r>
            <a:r>
              <a:rPr dirty="0"/>
              <a:t>DOE</a:t>
            </a:r>
            <a:r>
              <a:rPr spc="-90" dirty="0"/>
              <a:t> </a:t>
            </a:r>
            <a:r>
              <a:rPr spc="-15" dirty="0"/>
              <a:t>Assistance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101" y="1439989"/>
            <a:ext cx="5257638" cy="586186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42900" marR="2082800" indent="-342900">
              <a:lnSpc>
                <a:spcPct val="10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04607A"/>
                </a:solidFill>
                <a:latin typeface="Calibri"/>
                <a:cs typeface="Calibri"/>
              </a:rPr>
              <a:t>C</a:t>
            </a: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MI Enduring</a:t>
            </a:r>
            <a:r>
              <a:rPr sz="2000" b="1" spc="-1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Capability</a:t>
            </a:r>
            <a:endParaRPr lang="en-US" sz="2000" b="1" spc="-10" dirty="0">
              <a:latin typeface="Calibri"/>
              <a:cs typeface="Calibri"/>
            </a:endParaRPr>
          </a:p>
          <a:p>
            <a:pPr marL="800100" marR="2082800" lvl="1" indent="-342900"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Multi‐disciplinary</a:t>
            </a:r>
            <a:r>
              <a:rPr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team</a:t>
            </a:r>
            <a:endParaRPr lang="en-US" spc="-1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800100" marR="2082800" lvl="1" indent="-342900"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257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research</a:t>
            </a:r>
            <a:r>
              <a:rPr sz="18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community</a:t>
            </a:r>
            <a:endParaRPr lang="en-US" spc="-5" dirty="0">
              <a:latin typeface="Calibri"/>
              <a:cs typeface="Calibri"/>
            </a:endParaRPr>
          </a:p>
          <a:p>
            <a:pPr marL="800100" marR="2082800" lvl="1" indent="-342900"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Spanning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30+</a:t>
            </a:r>
            <a:r>
              <a:rPr sz="18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institutions</a:t>
            </a:r>
            <a:endParaRPr lang="en-US" spc="-10" dirty="0">
              <a:latin typeface="Calibri"/>
              <a:cs typeface="Calibri"/>
            </a:endParaRPr>
          </a:p>
          <a:p>
            <a:pPr marL="342900" marR="2082800" indent="-342900"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2000" b="1" dirty="0">
                <a:solidFill>
                  <a:srgbClr val="04607A"/>
                </a:solidFill>
                <a:latin typeface="Calibri"/>
                <a:cs typeface="Calibri"/>
              </a:rPr>
              <a:t>CMI</a:t>
            </a:r>
            <a:r>
              <a:rPr sz="2000" b="1" spc="9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4607A"/>
                </a:solidFill>
                <a:latin typeface="Calibri"/>
                <a:cs typeface="Calibri"/>
              </a:rPr>
              <a:t>Portfolio</a:t>
            </a:r>
            <a:endParaRPr sz="2000" b="1" dirty="0">
              <a:solidFill>
                <a:srgbClr val="04607A"/>
              </a:solidFill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Four focus</a:t>
            </a:r>
            <a:r>
              <a:rPr sz="18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areas</a:t>
            </a:r>
            <a:endParaRPr sz="1800" dirty="0"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35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projects</a:t>
            </a:r>
            <a:endParaRPr sz="1800"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2000" b="1" spc="-45" dirty="0">
                <a:solidFill>
                  <a:srgbClr val="04607A"/>
                </a:solidFill>
                <a:latin typeface="Calibri"/>
                <a:cs typeface="Calibri"/>
              </a:rPr>
              <a:t>Team </a:t>
            </a:r>
            <a:r>
              <a:rPr sz="2000" b="1" dirty="0">
                <a:solidFill>
                  <a:srgbClr val="04607A"/>
                </a:solidFill>
                <a:latin typeface="Calibri"/>
                <a:cs typeface="Calibri"/>
              </a:rPr>
              <a:t>&amp; </a:t>
            </a: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Affiliate</a:t>
            </a:r>
            <a:r>
              <a:rPr sz="2000" b="1" spc="1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program</a:t>
            </a:r>
            <a:endParaRPr sz="2000" b="1" dirty="0">
              <a:solidFill>
                <a:srgbClr val="04607A"/>
              </a:solidFill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lang="en-US" sz="1800" spc="-5" dirty="0">
                <a:solidFill>
                  <a:srgbClr val="3F3F3F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4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team</a:t>
            </a:r>
            <a:r>
              <a:rPr sz="18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members</a:t>
            </a:r>
            <a:endParaRPr sz="1800" dirty="0"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29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affiliate</a:t>
            </a:r>
            <a:r>
              <a:rPr sz="18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members</a:t>
            </a:r>
            <a:endParaRPr sz="1800" dirty="0"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1082675" algn="l"/>
              </a:tabLst>
            </a:pP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Options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supply‐chain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focused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consortia</a:t>
            </a:r>
            <a:endParaRPr sz="1800" dirty="0">
              <a:latin typeface="Calibri"/>
              <a:cs typeface="Calibri"/>
            </a:endParaRPr>
          </a:p>
          <a:p>
            <a:pPr marL="279400" indent="-27940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Economic </a:t>
            </a:r>
            <a:r>
              <a:rPr sz="2000" b="1" dirty="0">
                <a:solidFill>
                  <a:srgbClr val="04607A"/>
                </a:solidFill>
                <a:latin typeface="Calibri"/>
                <a:cs typeface="Calibri"/>
              </a:rPr>
              <a:t>&amp; supply chain</a:t>
            </a:r>
            <a:r>
              <a:rPr sz="2000" b="1" spc="114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analysis</a:t>
            </a:r>
            <a:endParaRPr sz="2000" b="1" dirty="0">
              <a:solidFill>
                <a:srgbClr val="04607A"/>
              </a:solidFill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Annual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criticality</a:t>
            </a:r>
            <a:r>
              <a:rPr sz="18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review</a:t>
            </a:r>
            <a:endParaRPr sz="1800" dirty="0"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Techno‐economic</a:t>
            </a:r>
            <a:r>
              <a:rPr sz="18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analyses</a:t>
            </a:r>
            <a:endParaRPr sz="1800" dirty="0"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Project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roadmapping</a:t>
            </a:r>
            <a:endParaRPr sz="1800" dirty="0">
              <a:latin typeface="Calibri"/>
              <a:cs typeface="Calibri"/>
            </a:endParaRPr>
          </a:p>
          <a:p>
            <a:pPr marL="288925" indent="-279400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Specialist </a:t>
            </a:r>
            <a:r>
              <a:rPr sz="2000" b="1" spc="-10" dirty="0">
                <a:solidFill>
                  <a:srgbClr val="04607A"/>
                </a:solidFill>
                <a:latin typeface="Calibri"/>
                <a:cs typeface="Calibri"/>
              </a:rPr>
              <a:t>technical</a:t>
            </a:r>
            <a:r>
              <a:rPr sz="2000" b="1" spc="114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4607A"/>
                </a:solidFill>
                <a:latin typeface="Calibri"/>
                <a:cs typeface="Calibri"/>
              </a:rPr>
              <a:t>consultancy</a:t>
            </a:r>
            <a:endParaRPr sz="2000" b="1" dirty="0">
              <a:solidFill>
                <a:srgbClr val="04607A"/>
              </a:solidFill>
              <a:latin typeface="Calibri"/>
              <a:cs typeface="Calibri"/>
            </a:endParaRPr>
          </a:p>
          <a:p>
            <a:pPr marL="746125" indent="-28575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1143000" algn="l"/>
              </a:tabLst>
            </a:pPr>
            <a:r>
              <a:rPr sz="1800" spc="-35" dirty="0">
                <a:solidFill>
                  <a:srgbClr val="3F3F3F"/>
                </a:solidFill>
                <a:latin typeface="Calibri"/>
                <a:cs typeface="Calibri"/>
              </a:rPr>
              <a:t>Two 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strategic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partnership</a:t>
            </a:r>
            <a:r>
              <a:rPr sz="1800" spc="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programs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74073" y="2605560"/>
            <a:ext cx="1330153" cy="1085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17525" y="1544354"/>
            <a:ext cx="1190625" cy="448945"/>
          </a:xfrm>
          <a:custGeom>
            <a:avLst/>
            <a:gdLst/>
            <a:ahLst/>
            <a:cxnLst/>
            <a:rect l="l" t="t" r="r" b="b"/>
            <a:pathLst>
              <a:path w="1190625" h="448944">
                <a:moveTo>
                  <a:pt x="5173" y="34950"/>
                </a:moveTo>
                <a:lnTo>
                  <a:pt x="233" y="42260"/>
                </a:lnTo>
                <a:lnTo>
                  <a:pt x="0" y="43410"/>
                </a:lnTo>
                <a:lnTo>
                  <a:pt x="5173" y="34950"/>
                </a:lnTo>
                <a:close/>
              </a:path>
              <a:path w="1190625" h="448944">
                <a:moveTo>
                  <a:pt x="24221" y="12884"/>
                </a:moveTo>
                <a:lnTo>
                  <a:pt x="16604" y="18031"/>
                </a:lnTo>
                <a:lnTo>
                  <a:pt x="15157" y="20173"/>
                </a:lnTo>
                <a:lnTo>
                  <a:pt x="24221" y="12884"/>
                </a:lnTo>
                <a:close/>
              </a:path>
              <a:path w="1190625" h="448944">
                <a:moveTo>
                  <a:pt x="49004" y="0"/>
                </a:moveTo>
                <a:lnTo>
                  <a:pt x="40834" y="1660"/>
                </a:lnTo>
                <a:lnTo>
                  <a:pt x="37706" y="3773"/>
                </a:lnTo>
                <a:lnTo>
                  <a:pt x="49004" y="0"/>
                </a:lnTo>
                <a:close/>
              </a:path>
              <a:path w="1190625" h="448944">
                <a:moveTo>
                  <a:pt x="1150391" y="2193"/>
                </a:moveTo>
                <a:lnTo>
                  <a:pt x="1149603" y="1660"/>
                </a:lnTo>
                <a:lnTo>
                  <a:pt x="1148843" y="1507"/>
                </a:lnTo>
                <a:lnTo>
                  <a:pt x="1150391" y="2193"/>
                </a:lnTo>
                <a:close/>
              </a:path>
              <a:path w="1190625" h="448944">
                <a:moveTo>
                  <a:pt x="1189902" y="42129"/>
                </a:moveTo>
                <a:lnTo>
                  <a:pt x="1189799" y="41975"/>
                </a:lnTo>
                <a:lnTo>
                  <a:pt x="1189799" y="42129"/>
                </a:lnTo>
                <a:close/>
              </a:path>
              <a:path w="1190625" h="448944">
                <a:moveTo>
                  <a:pt x="1190263" y="405168"/>
                </a:moveTo>
                <a:lnTo>
                  <a:pt x="1185282" y="413588"/>
                </a:lnTo>
                <a:lnTo>
                  <a:pt x="1189989" y="406556"/>
                </a:lnTo>
                <a:lnTo>
                  <a:pt x="1190263" y="405168"/>
                </a:lnTo>
                <a:close/>
              </a:path>
              <a:path w="1190625" h="448944">
                <a:moveTo>
                  <a:pt x="1175842" y="427694"/>
                </a:moveTo>
                <a:lnTo>
                  <a:pt x="1166264" y="435791"/>
                </a:lnTo>
                <a:lnTo>
                  <a:pt x="1173797" y="430749"/>
                </a:lnTo>
                <a:lnTo>
                  <a:pt x="1175842" y="427694"/>
                </a:lnTo>
                <a:close/>
              </a:path>
              <a:path w="1190625" h="448944">
                <a:moveTo>
                  <a:pt x="1153911" y="444058"/>
                </a:moveTo>
                <a:lnTo>
                  <a:pt x="1141996" y="448444"/>
                </a:lnTo>
                <a:lnTo>
                  <a:pt x="1149603" y="446942"/>
                </a:lnTo>
                <a:lnTo>
                  <a:pt x="1153911" y="444058"/>
                </a:lnTo>
                <a:close/>
              </a:path>
            </a:pathLst>
          </a:custGeom>
          <a:solidFill>
            <a:srgbClr val="AFD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3237" y="1530066"/>
            <a:ext cx="77579" cy="100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1745" y="1616202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1"/>
                </a:lnTo>
              </a:path>
            </a:pathLst>
          </a:custGeom>
          <a:ln w="28575">
            <a:solidFill>
              <a:srgbClr val="376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6368" y="1545861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0" y="0"/>
                </a:moveTo>
                <a:lnTo>
                  <a:pt x="760" y="152"/>
                </a:lnTo>
                <a:lnTo>
                  <a:pt x="1547" y="685"/>
                </a:lnTo>
              </a:path>
            </a:pathLst>
          </a:custGeom>
          <a:ln w="28575">
            <a:solidFill>
              <a:srgbClr val="376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7323" y="15863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102" y="153"/>
                </a:lnTo>
              </a:path>
            </a:pathLst>
          </a:custGeom>
          <a:ln w="28575">
            <a:solidFill>
              <a:srgbClr val="376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5233" y="1935235"/>
            <a:ext cx="76842" cy="71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1745" y="1540002"/>
            <a:ext cx="1202055" cy="457200"/>
          </a:xfrm>
          <a:custGeom>
            <a:avLst/>
            <a:gdLst/>
            <a:ahLst/>
            <a:cxnLst/>
            <a:rect l="l" t="t" r="r" b="b"/>
            <a:pathLst>
              <a:path w="1202054" h="457200">
                <a:moveTo>
                  <a:pt x="1201674" y="380999"/>
                </a:moveTo>
                <a:lnTo>
                  <a:pt x="1201674" y="76199"/>
                </a:lnTo>
                <a:lnTo>
                  <a:pt x="1195768" y="46612"/>
                </a:lnTo>
                <a:lnTo>
                  <a:pt x="1179576" y="22383"/>
                </a:lnTo>
                <a:lnTo>
                  <a:pt x="1155382" y="6012"/>
                </a:lnTo>
                <a:lnTo>
                  <a:pt x="1125474" y="0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0" y="381000"/>
                </a:lnTo>
                <a:lnTo>
                  <a:pt x="6012" y="410908"/>
                </a:lnTo>
                <a:lnTo>
                  <a:pt x="22383" y="435102"/>
                </a:lnTo>
                <a:lnTo>
                  <a:pt x="46612" y="451294"/>
                </a:lnTo>
                <a:lnTo>
                  <a:pt x="76200" y="457200"/>
                </a:lnTo>
                <a:lnTo>
                  <a:pt x="1125474" y="457199"/>
                </a:lnTo>
                <a:lnTo>
                  <a:pt x="1155382" y="451294"/>
                </a:lnTo>
                <a:lnTo>
                  <a:pt x="1179576" y="435101"/>
                </a:lnTo>
                <a:lnTo>
                  <a:pt x="1195768" y="410908"/>
                </a:lnTo>
                <a:lnTo>
                  <a:pt x="1201674" y="380999"/>
                </a:lnTo>
                <a:close/>
              </a:path>
            </a:pathLst>
          </a:custGeom>
          <a:solidFill>
            <a:srgbClr val="AFDE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11745" y="1540002"/>
            <a:ext cx="1202055" cy="457200"/>
          </a:xfrm>
          <a:custGeom>
            <a:avLst/>
            <a:gdLst/>
            <a:ahLst/>
            <a:cxnLst/>
            <a:rect l="l" t="t" r="r" b="b"/>
            <a:pathLst>
              <a:path w="1202054" h="457200">
                <a:moveTo>
                  <a:pt x="0" y="76200"/>
                </a:moveTo>
                <a:lnTo>
                  <a:pt x="22383" y="22383"/>
                </a:lnTo>
                <a:lnTo>
                  <a:pt x="76200" y="0"/>
                </a:lnTo>
                <a:lnTo>
                  <a:pt x="1125474" y="0"/>
                </a:lnTo>
                <a:lnTo>
                  <a:pt x="1155382" y="6012"/>
                </a:lnTo>
                <a:lnTo>
                  <a:pt x="1179576" y="22383"/>
                </a:lnTo>
                <a:lnTo>
                  <a:pt x="1195768" y="46612"/>
                </a:lnTo>
                <a:lnTo>
                  <a:pt x="1201674" y="76199"/>
                </a:lnTo>
                <a:lnTo>
                  <a:pt x="1201674" y="380999"/>
                </a:lnTo>
                <a:lnTo>
                  <a:pt x="1179576" y="435101"/>
                </a:lnTo>
                <a:lnTo>
                  <a:pt x="1125474" y="457199"/>
                </a:lnTo>
                <a:lnTo>
                  <a:pt x="76200" y="457200"/>
                </a:lnTo>
                <a:lnTo>
                  <a:pt x="46612" y="451294"/>
                </a:lnTo>
                <a:lnTo>
                  <a:pt x="22383" y="435102"/>
                </a:lnTo>
                <a:lnTo>
                  <a:pt x="6012" y="410908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8575">
            <a:solidFill>
              <a:srgbClr val="376F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23073" y="1621027"/>
            <a:ext cx="7797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Natl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Labs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04988" y="2080870"/>
            <a:ext cx="1196340" cy="448309"/>
          </a:xfrm>
          <a:custGeom>
            <a:avLst/>
            <a:gdLst/>
            <a:ahLst/>
            <a:cxnLst/>
            <a:rect l="l" t="t" r="r" b="b"/>
            <a:pathLst>
              <a:path w="1196340" h="448310">
                <a:moveTo>
                  <a:pt x="435" y="41992"/>
                </a:moveTo>
                <a:lnTo>
                  <a:pt x="300" y="42192"/>
                </a:lnTo>
                <a:lnTo>
                  <a:pt x="0" y="43670"/>
                </a:lnTo>
                <a:lnTo>
                  <a:pt x="435" y="41992"/>
                </a:lnTo>
                <a:close/>
              </a:path>
              <a:path w="1196340" h="448310">
                <a:moveTo>
                  <a:pt x="22008" y="14357"/>
                </a:moveTo>
                <a:lnTo>
                  <a:pt x="16671" y="17962"/>
                </a:lnTo>
                <a:lnTo>
                  <a:pt x="16132" y="18760"/>
                </a:lnTo>
                <a:lnTo>
                  <a:pt x="22008" y="14357"/>
                </a:lnTo>
                <a:close/>
              </a:path>
              <a:path w="1196340" h="448310">
                <a:moveTo>
                  <a:pt x="48734" y="0"/>
                </a:moveTo>
                <a:lnTo>
                  <a:pt x="40900" y="1591"/>
                </a:lnTo>
                <a:lnTo>
                  <a:pt x="38645" y="3115"/>
                </a:lnTo>
                <a:lnTo>
                  <a:pt x="48734" y="0"/>
                </a:lnTo>
                <a:close/>
              </a:path>
              <a:path w="1196340" h="448310">
                <a:moveTo>
                  <a:pt x="1149977" y="2016"/>
                </a:moveTo>
                <a:lnTo>
                  <a:pt x="1149348" y="1591"/>
                </a:lnTo>
                <a:lnTo>
                  <a:pt x="1148392" y="1397"/>
                </a:lnTo>
                <a:lnTo>
                  <a:pt x="1149977" y="2016"/>
                </a:lnTo>
                <a:close/>
              </a:path>
              <a:path w="1196340" h="448310">
                <a:moveTo>
                  <a:pt x="1174414" y="19201"/>
                </a:moveTo>
                <a:lnTo>
                  <a:pt x="1173863" y="18385"/>
                </a:lnTo>
                <a:lnTo>
                  <a:pt x="1173863" y="19201"/>
                </a:lnTo>
                <a:lnTo>
                  <a:pt x="1174414" y="19201"/>
                </a:lnTo>
                <a:close/>
              </a:path>
              <a:path w="1196340" h="448310">
                <a:moveTo>
                  <a:pt x="1189345" y="41299"/>
                </a:moveTo>
                <a:lnTo>
                  <a:pt x="1189103" y="40940"/>
                </a:lnTo>
                <a:lnTo>
                  <a:pt x="1189103" y="41299"/>
                </a:lnTo>
                <a:lnTo>
                  <a:pt x="1189345" y="41299"/>
                </a:lnTo>
                <a:close/>
              </a:path>
              <a:path w="1196340" h="448310">
                <a:moveTo>
                  <a:pt x="1190077" y="42823"/>
                </a:moveTo>
                <a:lnTo>
                  <a:pt x="1189949" y="42192"/>
                </a:lnTo>
                <a:lnTo>
                  <a:pt x="1189865" y="42823"/>
                </a:lnTo>
                <a:lnTo>
                  <a:pt x="1190077" y="42823"/>
                </a:lnTo>
                <a:close/>
              </a:path>
              <a:path w="1196340" h="448310">
                <a:moveTo>
                  <a:pt x="1195961" y="376579"/>
                </a:moveTo>
                <a:lnTo>
                  <a:pt x="1195961" y="71779"/>
                </a:lnTo>
                <a:lnTo>
                  <a:pt x="1195212" y="380306"/>
                </a:lnTo>
                <a:lnTo>
                  <a:pt x="1195961" y="376579"/>
                </a:lnTo>
                <a:close/>
              </a:path>
              <a:path w="1196340" h="448310">
                <a:moveTo>
                  <a:pt x="1191447" y="399034"/>
                </a:moveTo>
                <a:lnTo>
                  <a:pt x="1188916" y="408014"/>
                </a:lnTo>
                <a:lnTo>
                  <a:pt x="1189949" y="406487"/>
                </a:lnTo>
                <a:lnTo>
                  <a:pt x="1191447" y="399034"/>
                </a:lnTo>
                <a:close/>
              </a:path>
              <a:path w="1196340" h="448310">
                <a:moveTo>
                  <a:pt x="1174491" y="429330"/>
                </a:moveTo>
                <a:lnTo>
                  <a:pt x="1168506" y="434070"/>
                </a:lnTo>
                <a:lnTo>
                  <a:pt x="1173578" y="430681"/>
                </a:lnTo>
                <a:lnTo>
                  <a:pt x="1174491" y="429330"/>
                </a:lnTo>
                <a:close/>
              </a:path>
              <a:path w="1196340" h="448310">
                <a:moveTo>
                  <a:pt x="1152787" y="444575"/>
                </a:moveTo>
                <a:lnTo>
                  <a:pt x="1143628" y="448015"/>
                </a:lnTo>
                <a:lnTo>
                  <a:pt x="1149348" y="446873"/>
                </a:lnTo>
                <a:lnTo>
                  <a:pt x="1152787" y="444575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90700" y="2066583"/>
            <a:ext cx="77309" cy="72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5476" y="2076450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>
                <a:moveTo>
                  <a:pt x="0" y="0"/>
                </a:moveTo>
                <a:lnTo>
                  <a:pt x="1049274" y="0"/>
                </a:lnTo>
              </a:path>
            </a:pathLst>
          </a:custGeom>
          <a:ln w="2857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24750" y="2076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3380" y="208226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0" y="0"/>
                </a:moveTo>
                <a:lnTo>
                  <a:pt x="956" y="194"/>
                </a:lnTo>
                <a:lnTo>
                  <a:pt x="1584" y="619"/>
                </a:lnTo>
              </a:path>
            </a:pathLst>
          </a:custGeom>
          <a:ln w="2857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8852" y="209925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550" y="815"/>
                </a:lnTo>
              </a:path>
            </a:pathLst>
          </a:custGeom>
          <a:ln w="2857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79804" y="210752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0" y="28933"/>
                </a:moveTo>
                <a:lnTo>
                  <a:pt x="28817" y="28933"/>
                </a:lnTo>
                <a:lnTo>
                  <a:pt x="28817" y="0"/>
                </a:lnTo>
                <a:lnTo>
                  <a:pt x="0" y="0"/>
                </a:lnTo>
                <a:lnTo>
                  <a:pt x="0" y="28933"/>
                </a:lnTo>
                <a:close/>
              </a:path>
            </a:pathLst>
          </a:custGeom>
          <a:solidFill>
            <a:srgbClr val="03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80566" y="2108652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4">
                <a:moveTo>
                  <a:pt x="0" y="29329"/>
                </a:moveTo>
                <a:lnTo>
                  <a:pt x="28786" y="29329"/>
                </a:lnTo>
                <a:lnTo>
                  <a:pt x="28786" y="0"/>
                </a:lnTo>
                <a:lnTo>
                  <a:pt x="0" y="0"/>
                </a:lnTo>
                <a:lnTo>
                  <a:pt x="0" y="29329"/>
                </a:lnTo>
                <a:close/>
              </a:path>
            </a:pathLst>
          </a:custGeom>
          <a:solidFill>
            <a:srgbClr val="03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0200" y="2152553"/>
            <a:ext cx="1270" cy="309245"/>
          </a:xfrm>
          <a:custGeom>
            <a:avLst/>
            <a:gdLst/>
            <a:ahLst/>
            <a:cxnLst/>
            <a:rect l="l" t="t" r="r" b="b"/>
            <a:pathLst>
              <a:path w="1270" h="309244">
                <a:moveTo>
                  <a:pt x="374" y="-14287"/>
                </a:moveTo>
                <a:lnTo>
                  <a:pt x="374" y="322911"/>
                </a:lnTo>
              </a:path>
            </a:pathLst>
          </a:custGeom>
          <a:ln w="29324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34328" y="2465617"/>
            <a:ext cx="76394" cy="77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99276" y="2076450"/>
            <a:ext cx="1202055" cy="457200"/>
          </a:xfrm>
          <a:custGeom>
            <a:avLst/>
            <a:gdLst/>
            <a:ahLst/>
            <a:cxnLst/>
            <a:rect l="l" t="t" r="r" b="b"/>
            <a:pathLst>
              <a:path w="1202054" h="457200">
                <a:moveTo>
                  <a:pt x="1201674" y="380999"/>
                </a:moveTo>
                <a:lnTo>
                  <a:pt x="1201674" y="76199"/>
                </a:lnTo>
                <a:lnTo>
                  <a:pt x="1195661" y="46612"/>
                </a:lnTo>
                <a:lnTo>
                  <a:pt x="1179290" y="22383"/>
                </a:lnTo>
                <a:lnTo>
                  <a:pt x="1155061" y="6012"/>
                </a:lnTo>
                <a:lnTo>
                  <a:pt x="1125474" y="0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0" y="381000"/>
                </a:lnTo>
                <a:lnTo>
                  <a:pt x="6012" y="410908"/>
                </a:lnTo>
                <a:lnTo>
                  <a:pt x="22383" y="435102"/>
                </a:lnTo>
                <a:lnTo>
                  <a:pt x="46612" y="451294"/>
                </a:lnTo>
                <a:lnTo>
                  <a:pt x="76200" y="457200"/>
                </a:lnTo>
                <a:lnTo>
                  <a:pt x="1125474" y="457199"/>
                </a:lnTo>
                <a:lnTo>
                  <a:pt x="1155061" y="451294"/>
                </a:lnTo>
                <a:lnTo>
                  <a:pt x="1179290" y="435101"/>
                </a:lnTo>
                <a:lnTo>
                  <a:pt x="1195661" y="410908"/>
                </a:lnTo>
                <a:lnTo>
                  <a:pt x="1201674" y="380999"/>
                </a:lnTo>
                <a:close/>
              </a:path>
            </a:pathLst>
          </a:custGeom>
          <a:solidFill>
            <a:srgbClr val="BFD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99276" y="2076450"/>
            <a:ext cx="1202055" cy="457200"/>
          </a:xfrm>
          <a:custGeom>
            <a:avLst/>
            <a:gdLst/>
            <a:ahLst/>
            <a:cxnLst/>
            <a:rect l="l" t="t" r="r" b="b"/>
            <a:pathLst>
              <a:path w="1202054" h="457200">
                <a:moveTo>
                  <a:pt x="0" y="76200"/>
                </a:moveTo>
                <a:lnTo>
                  <a:pt x="22383" y="22383"/>
                </a:lnTo>
                <a:lnTo>
                  <a:pt x="76200" y="0"/>
                </a:lnTo>
                <a:lnTo>
                  <a:pt x="1125474" y="0"/>
                </a:lnTo>
                <a:lnTo>
                  <a:pt x="1155061" y="6012"/>
                </a:lnTo>
                <a:lnTo>
                  <a:pt x="1179290" y="22383"/>
                </a:lnTo>
                <a:lnTo>
                  <a:pt x="1195661" y="46612"/>
                </a:lnTo>
                <a:lnTo>
                  <a:pt x="1201674" y="76199"/>
                </a:lnTo>
                <a:lnTo>
                  <a:pt x="1201674" y="380999"/>
                </a:lnTo>
                <a:lnTo>
                  <a:pt x="1179290" y="435101"/>
                </a:lnTo>
                <a:lnTo>
                  <a:pt x="1125474" y="457199"/>
                </a:lnTo>
                <a:lnTo>
                  <a:pt x="76200" y="457200"/>
                </a:lnTo>
                <a:lnTo>
                  <a:pt x="46612" y="451294"/>
                </a:lnTo>
                <a:lnTo>
                  <a:pt x="22383" y="435102"/>
                </a:lnTo>
                <a:lnTo>
                  <a:pt x="6012" y="410908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8575">
            <a:solidFill>
              <a:srgbClr val="0360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47942" y="2157475"/>
            <a:ext cx="7048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Industry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59166" y="2078735"/>
            <a:ext cx="1195705" cy="452755"/>
          </a:xfrm>
          <a:custGeom>
            <a:avLst/>
            <a:gdLst/>
            <a:ahLst/>
            <a:cxnLst/>
            <a:rect l="l" t="t" r="r" b="b"/>
            <a:pathLst>
              <a:path w="1195704" h="452755">
                <a:moveTo>
                  <a:pt x="527" y="45860"/>
                </a:moveTo>
                <a:lnTo>
                  <a:pt x="18" y="46612"/>
                </a:lnTo>
                <a:lnTo>
                  <a:pt x="527" y="45860"/>
                </a:lnTo>
                <a:close/>
              </a:path>
              <a:path w="1195704" h="452755">
                <a:moveTo>
                  <a:pt x="22229" y="18438"/>
                </a:moveTo>
                <a:lnTo>
                  <a:pt x="16389" y="22383"/>
                </a:lnTo>
                <a:lnTo>
                  <a:pt x="14984" y="24463"/>
                </a:lnTo>
                <a:lnTo>
                  <a:pt x="22229" y="18438"/>
                </a:lnTo>
                <a:close/>
              </a:path>
              <a:path w="1195704" h="452755">
                <a:moveTo>
                  <a:pt x="46562" y="4804"/>
                </a:moveTo>
                <a:lnTo>
                  <a:pt x="40618" y="6012"/>
                </a:lnTo>
                <a:lnTo>
                  <a:pt x="36719" y="8647"/>
                </a:lnTo>
                <a:lnTo>
                  <a:pt x="46562" y="4804"/>
                </a:lnTo>
                <a:close/>
              </a:path>
              <a:path w="1195704" h="452755">
                <a:moveTo>
                  <a:pt x="1123230" y="762"/>
                </a:moveTo>
                <a:lnTo>
                  <a:pt x="1119479" y="0"/>
                </a:lnTo>
                <a:lnTo>
                  <a:pt x="70205" y="0"/>
                </a:lnTo>
                <a:lnTo>
                  <a:pt x="66455" y="762"/>
                </a:lnTo>
                <a:lnTo>
                  <a:pt x="1123230" y="762"/>
                </a:lnTo>
                <a:close/>
              </a:path>
              <a:path w="1195704" h="452755">
                <a:moveTo>
                  <a:pt x="1149630" y="6393"/>
                </a:moveTo>
                <a:lnTo>
                  <a:pt x="1149066" y="6012"/>
                </a:lnTo>
                <a:lnTo>
                  <a:pt x="1148584" y="5914"/>
                </a:lnTo>
                <a:lnTo>
                  <a:pt x="1149630" y="6393"/>
                </a:lnTo>
                <a:close/>
              </a:path>
              <a:path w="1195704" h="452755">
                <a:moveTo>
                  <a:pt x="1174647" y="24384"/>
                </a:moveTo>
                <a:lnTo>
                  <a:pt x="1174344" y="23934"/>
                </a:lnTo>
                <a:lnTo>
                  <a:pt x="1174344" y="24384"/>
                </a:lnTo>
                <a:lnTo>
                  <a:pt x="1174647" y="24384"/>
                </a:lnTo>
                <a:close/>
              </a:path>
              <a:path w="1195704" h="452755">
                <a:moveTo>
                  <a:pt x="1189063" y="45720"/>
                </a:moveTo>
                <a:lnTo>
                  <a:pt x="1188822" y="45362"/>
                </a:lnTo>
                <a:lnTo>
                  <a:pt x="1188822" y="45720"/>
                </a:lnTo>
                <a:lnTo>
                  <a:pt x="1189063" y="45720"/>
                </a:lnTo>
                <a:close/>
              </a:path>
              <a:path w="1195704" h="452755">
                <a:moveTo>
                  <a:pt x="1189795" y="47244"/>
                </a:moveTo>
                <a:lnTo>
                  <a:pt x="1189667" y="46612"/>
                </a:lnTo>
                <a:lnTo>
                  <a:pt x="1189584" y="47244"/>
                </a:lnTo>
                <a:lnTo>
                  <a:pt x="1189795" y="47244"/>
                </a:lnTo>
                <a:close/>
              </a:path>
              <a:path w="1195704" h="452755">
                <a:moveTo>
                  <a:pt x="1195679" y="380999"/>
                </a:moveTo>
                <a:lnTo>
                  <a:pt x="1195679" y="76199"/>
                </a:lnTo>
                <a:lnTo>
                  <a:pt x="1194930" y="384725"/>
                </a:lnTo>
                <a:lnTo>
                  <a:pt x="1195679" y="380999"/>
                </a:lnTo>
                <a:close/>
              </a:path>
              <a:path w="1195704" h="452755">
                <a:moveTo>
                  <a:pt x="1191296" y="402802"/>
                </a:moveTo>
                <a:lnTo>
                  <a:pt x="1188473" y="412673"/>
                </a:lnTo>
                <a:lnTo>
                  <a:pt x="1189667" y="410908"/>
                </a:lnTo>
                <a:lnTo>
                  <a:pt x="1191296" y="402802"/>
                </a:lnTo>
                <a:close/>
              </a:path>
              <a:path w="1195704" h="452755">
                <a:moveTo>
                  <a:pt x="1173608" y="434640"/>
                </a:moveTo>
                <a:lnTo>
                  <a:pt x="1170124" y="437221"/>
                </a:lnTo>
                <a:lnTo>
                  <a:pt x="1173296" y="435101"/>
                </a:lnTo>
                <a:lnTo>
                  <a:pt x="1173608" y="434640"/>
                </a:lnTo>
                <a:close/>
              </a:path>
              <a:path w="1195704" h="452755">
                <a:moveTo>
                  <a:pt x="1150867" y="450090"/>
                </a:moveTo>
                <a:lnTo>
                  <a:pt x="1142959" y="452513"/>
                </a:lnTo>
                <a:lnTo>
                  <a:pt x="1149066" y="451294"/>
                </a:lnTo>
                <a:lnTo>
                  <a:pt x="1150867" y="450090"/>
                </a:lnTo>
                <a:close/>
              </a:path>
            </a:pathLst>
          </a:custGeom>
          <a:solidFill>
            <a:srgbClr val="FCD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4878" y="2069253"/>
            <a:ext cx="75137" cy="99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5621" y="2078735"/>
            <a:ext cx="1057275" cy="1270"/>
          </a:xfrm>
          <a:custGeom>
            <a:avLst/>
            <a:gdLst/>
            <a:ahLst/>
            <a:cxnLst/>
            <a:rect l="l" t="t" r="r" b="b"/>
            <a:pathLst>
              <a:path w="1057275" h="1269">
                <a:moveTo>
                  <a:pt x="-14287" y="381"/>
                </a:moveTo>
                <a:lnTo>
                  <a:pt x="1071061" y="381"/>
                </a:lnTo>
              </a:path>
            </a:pathLst>
          </a:custGeom>
          <a:ln w="29337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53171" y="215493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07750" y="208465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482" y="98"/>
                </a:lnTo>
                <a:lnTo>
                  <a:pt x="1046" y="478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33509" y="21026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03" y="449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3700" y="210981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0" y="28932"/>
                </a:moveTo>
                <a:lnTo>
                  <a:pt x="28816" y="28932"/>
                </a:lnTo>
                <a:lnTo>
                  <a:pt x="28816" y="0"/>
                </a:lnTo>
                <a:lnTo>
                  <a:pt x="0" y="0"/>
                </a:lnTo>
                <a:lnTo>
                  <a:pt x="0" y="28932"/>
                </a:lnTo>
                <a:close/>
              </a:path>
            </a:pathLst>
          </a:custGeom>
          <a:solidFill>
            <a:srgbClr val="FBA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4462" y="2110938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4">
                <a:moveTo>
                  <a:pt x="0" y="29329"/>
                </a:moveTo>
                <a:lnTo>
                  <a:pt x="28786" y="29329"/>
                </a:lnTo>
                <a:lnTo>
                  <a:pt x="28786" y="0"/>
                </a:lnTo>
                <a:lnTo>
                  <a:pt x="0" y="0"/>
                </a:lnTo>
                <a:lnTo>
                  <a:pt x="0" y="29329"/>
                </a:lnTo>
                <a:close/>
              </a:path>
            </a:pathLst>
          </a:custGeom>
          <a:solidFill>
            <a:srgbClr val="FBA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54096" y="2154840"/>
            <a:ext cx="1270" cy="309245"/>
          </a:xfrm>
          <a:custGeom>
            <a:avLst/>
            <a:gdLst/>
            <a:ahLst/>
            <a:cxnLst/>
            <a:rect l="l" t="t" r="r" b="b"/>
            <a:pathLst>
              <a:path w="1270" h="309244">
                <a:moveTo>
                  <a:pt x="374" y="-14287"/>
                </a:moveTo>
                <a:lnTo>
                  <a:pt x="374" y="322908"/>
                </a:lnTo>
              </a:path>
            </a:pathLst>
          </a:custGeom>
          <a:ln w="29324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47639" y="2481539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60">
                <a:moveTo>
                  <a:pt x="2823" y="0"/>
                </a:moveTo>
                <a:lnTo>
                  <a:pt x="1194" y="8105"/>
                </a:lnTo>
                <a:lnTo>
                  <a:pt x="0" y="9870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29290" y="2513376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484" y="0"/>
                </a:moveTo>
                <a:lnTo>
                  <a:pt x="3171" y="461"/>
                </a:lnTo>
                <a:lnTo>
                  <a:pt x="0" y="2581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02125" y="2528826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908" y="0"/>
                </a:moveTo>
                <a:lnTo>
                  <a:pt x="6107" y="1203"/>
                </a:lnTo>
                <a:lnTo>
                  <a:pt x="0" y="2422"/>
                </a:lnTo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53171" y="2078735"/>
            <a:ext cx="1202055" cy="457200"/>
          </a:xfrm>
          <a:custGeom>
            <a:avLst/>
            <a:gdLst/>
            <a:ahLst/>
            <a:cxnLst/>
            <a:rect l="l" t="t" r="r" b="b"/>
            <a:pathLst>
              <a:path w="1202054" h="457200">
                <a:moveTo>
                  <a:pt x="1201674" y="380999"/>
                </a:moveTo>
                <a:lnTo>
                  <a:pt x="1201674" y="76199"/>
                </a:lnTo>
                <a:lnTo>
                  <a:pt x="1195661" y="46612"/>
                </a:lnTo>
                <a:lnTo>
                  <a:pt x="1179290" y="22383"/>
                </a:lnTo>
                <a:lnTo>
                  <a:pt x="1155061" y="6012"/>
                </a:lnTo>
                <a:lnTo>
                  <a:pt x="1125474" y="0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0" y="381000"/>
                </a:lnTo>
                <a:lnTo>
                  <a:pt x="6012" y="410908"/>
                </a:lnTo>
                <a:lnTo>
                  <a:pt x="22383" y="435102"/>
                </a:lnTo>
                <a:lnTo>
                  <a:pt x="46612" y="451294"/>
                </a:lnTo>
                <a:lnTo>
                  <a:pt x="76200" y="457200"/>
                </a:lnTo>
                <a:lnTo>
                  <a:pt x="1125474" y="457199"/>
                </a:lnTo>
                <a:lnTo>
                  <a:pt x="1155061" y="451294"/>
                </a:lnTo>
                <a:lnTo>
                  <a:pt x="1179290" y="435101"/>
                </a:lnTo>
                <a:lnTo>
                  <a:pt x="1195661" y="410908"/>
                </a:lnTo>
                <a:lnTo>
                  <a:pt x="1201674" y="380999"/>
                </a:lnTo>
                <a:close/>
              </a:path>
            </a:pathLst>
          </a:custGeom>
          <a:solidFill>
            <a:srgbClr val="FCD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53171" y="2078735"/>
            <a:ext cx="1202055" cy="457200"/>
          </a:xfrm>
          <a:custGeom>
            <a:avLst/>
            <a:gdLst/>
            <a:ahLst/>
            <a:cxnLst/>
            <a:rect l="l" t="t" r="r" b="b"/>
            <a:pathLst>
              <a:path w="1202054" h="457200">
                <a:moveTo>
                  <a:pt x="0" y="76200"/>
                </a:moveTo>
                <a:lnTo>
                  <a:pt x="22383" y="22383"/>
                </a:lnTo>
                <a:lnTo>
                  <a:pt x="76200" y="0"/>
                </a:lnTo>
                <a:lnTo>
                  <a:pt x="1125474" y="0"/>
                </a:lnTo>
                <a:lnTo>
                  <a:pt x="1155061" y="6012"/>
                </a:lnTo>
                <a:lnTo>
                  <a:pt x="1179290" y="22383"/>
                </a:lnTo>
                <a:lnTo>
                  <a:pt x="1195661" y="46612"/>
                </a:lnTo>
                <a:lnTo>
                  <a:pt x="1201674" y="76199"/>
                </a:lnTo>
                <a:lnTo>
                  <a:pt x="1201674" y="380999"/>
                </a:lnTo>
                <a:lnTo>
                  <a:pt x="1179290" y="435101"/>
                </a:lnTo>
                <a:lnTo>
                  <a:pt x="1125474" y="457199"/>
                </a:lnTo>
                <a:lnTo>
                  <a:pt x="76200" y="457200"/>
                </a:lnTo>
                <a:lnTo>
                  <a:pt x="46612" y="451294"/>
                </a:lnTo>
                <a:lnTo>
                  <a:pt x="22383" y="435102"/>
                </a:lnTo>
                <a:lnTo>
                  <a:pt x="6012" y="410908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8575">
            <a:solidFill>
              <a:srgbClr val="FBA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60868" y="2159761"/>
            <a:ext cx="9893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Universities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76338" y="4892563"/>
            <a:ext cx="2097405" cy="448309"/>
          </a:xfrm>
          <a:custGeom>
            <a:avLst/>
            <a:gdLst/>
            <a:ahLst/>
            <a:cxnLst/>
            <a:rect l="l" t="t" r="r" b="b"/>
            <a:pathLst>
              <a:path w="2097404" h="448310">
                <a:moveTo>
                  <a:pt x="4738" y="35595"/>
                </a:moveTo>
                <a:lnTo>
                  <a:pt x="222" y="42279"/>
                </a:lnTo>
                <a:lnTo>
                  <a:pt x="0" y="43375"/>
                </a:lnTo>
                <a:lnTo>
                  <a:pt x="4738" y="35595"/>
                </a:lnTo>
                <a:close/>
              </a:path>
              <a:path w="2097404" h="448310">
                <a:moveTo>
                  <a:pt x="23787" y="13189"/>
                </a:moveTo>
                <a:lnTo>
                  <a:pt x="16593" y="18049"/>
                </a:lnTo>
                <a:lnTo>
                  <a:pt x="15252" y="20035"/>
                </a:lnTo>
                <a:lnTo>
                  <a:pt x="23787" y="13189"/>
                </a:lnTo>
                <a:close/>
              </a:path>
              <a:path w="2097404" h="448310">
                <a:moveTo>
                  <a:pt x="49083" y="0"/>
                </a:moveTo>
                <a:lnTo>
                  <a:pt x="40823" y="1678"/>
                </a:lnTo>
                <a:lnTo>
                  <a:pt x="37623" y="3840"/>
                </a:lnTo>
                <a:lnTo>
                  <a:pt x="49083" y="0"/>
                </a:lnTo>
                <a:close/>
              </a:path>
              <a:path w="2097404" h="448310">
                <a:moveTo>
                  <a:pt x="2051963" y="2304"/>
                </a:moveTo>
                <a:lnTo>
                  <a:pt x="2051038" y="1678"/>
                </a:lnTo>
                <a:lnTo>
                  <a:pt x="2050155" y="1501"/>
                </a:lnTo>
                <a:lnTo>
                  <a:pt x="2051963" y="2304"/>
                </a:lnTo>
                <a:close/>
              </a:path>
              <a:path w="2097404" h="448310">
                <a:moveTo>
                  <a:pt x="2091337" y="42148"/>
                </a:moveTo>
                <a:lnTo>
                  <a:pt x="2091234" y="41994"/>
                </a:lnTo>
                <a:lnTo>
                  <a:pt x="2091234" y="42148"/>
                </a:lnTo>
                <a:close/>
              </a:path>
              <a:path w="2097404" h="448310">
                <a:moveTo>
                  <a:pt x="2097330" y="376666"/>
                </a:moveTo>
                <a:lnTo>
                  <a:pt x="2097330" y="71866"/>
                </a:lnTo>
                <a:lnTo>
                  <a:pt x="2096582" y="380451"/>
                </a:lnTo>
                <a:lnTo>
                  <a:pt x="2097330" y="376666"/>
                </a:lnTo>
                <a:close/>
              </a:path>
              <a:path w="2097404" h="448310">
                <a:moveTo>
                  <a:pt x="2092747" y="399876"/>
                </a:moveTo>
                <a:lnTo>
                  <a:pt x="2090371" y="408147"/>
                </a:lnTo>
                <a:lnTo>
                  <a:pt x="2091424" y="406574"/>
                </a:lnTo>
                <a:lnTo>
                  <a:pt x="2092747" y="399876"/>
                </a:lnTo>
                <a:close/>
              </a:path>
              <a:path w="2097404" h="448310">
                <a:moveTo>
                  <a:pt x="2076350" y="429096"/>
                </a:moveTo>
                <a:lnTo>
                  <a:pt x="2068438" y="435315"/>
                </a:lnTo>
                <a:lnTo>
                  <a:pt x="2075232" y="430768"/>
                </a:lnTo>
                <a:lnTo>
                  <a:pt x="2076350" y="429096"/>
                </a:lnTo>
                <a:close/>
              </a:path>
              <a:path w="2097404" h="448310">
                <a:moveTo>
                  <a:pt x="2054713" y="444501"/>
                </a:moveTo>
                <a:lnTo>
                  <a:pt x="2044833" y="448185"/>
                </a:lnTo>
                <a:lnTo>
                  <a:pt x="2051038" y="446960"/>
                </a:lnTo>
                <a:lnTo>
                  <a:pt x="2054713" y="444501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62050" y="4878276"/>
            <a:ext cx="77658" cy="1004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46747" y="4888229"/>
            <a:ext cx="1950720" cy="0"/>
          </a:xfrm>
          <a:custGeom>
            <a:avLst/>
            <a:gdLst/>
            <a:ahLst/>
            <a:cxnLst/>
            <a:rect l="l" t="t" r="r" b="b"/>
            <a:pathLst>
              <a:path w="1950720">
                <a:moveTo>
                  <a:pt x="0" y="0"/>
                </a:moveTo>
                <a:lnTo>
                  <a:pt x="1950720" y="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70547" y="4964429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26492" y="489406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883" y="177"/>
                </a:lnTo>
                <a:lnTo>
                  <a:pt x="1808" y="803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67571" y="49345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2" y="153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72920" y="4964315"/>
            <a:ext cx="1270" cy="309245"/>
          </a:xfrm>
          <a:custGeom>
            <a:avLst/>
            <a:gdLst/>
            <a:ahLst/>
            <a:cxnLst/>
            <a:rect l="l" t="t" r="r" b="b"/>
            <a:pathLst>
              <a:path w="1270" h="309245">
                <a:moveTo>
                  <a:pt x="373" y="-14287"/>
                </a:moveTo>
                <a:lnTo>
                  <a:pt x="373" y="322987"/>
                </a:lnTo>
              </a:path>
            </a:pathLst>
          </a:custGeom>
          <a:ln w="2932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06884" y="5278153"/>
            <a:ext cx="76488" cy="768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70547" y="4888229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2103120" y="380999"/>
                </a:moveTo>
                <a:lnTo>
                  <a:pt x="2103120" y="76199"/>
                </a:lnTo>
                <a:lnTo>
                  <a:pt x="2097214" y="46612"/>
                </a:lnTo>
                <a:lnTo>
                  <a:pt x="2081021" y="22383"/>
                </a:lnTo>
                <a:lnTo>
                  <a:pt x="2056828" y="6012"/>
                </a:lnTo>
                <a:lnTo>
                  <a:pt x="2026920" y="0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0" y="381000"/>
                </a:lnTo>
                <a:lnTo>
                  <a:pt x="6012" y="410908"/>
                </a:lnTo>
                <a:lnTo>
                  <a:pt x="22383" y="435102"/>
                </a:lnTo>
                <a:lnTo>
                  <a:pt x="46612" y="451294"/>
                </a:lnTo>
                <a:lnTo>
                  <a:pt x="76200" y="457200"/>
                </a:lnTo>
                <a:lnTo>
                  <a:pt x="2026920" y="457199"/>
                </a:lnTo>
                <a:lnTo>
                  <a:pt x="2056828" y="451294"/>
                </a:lnTo>
                <a:lnTo>
                  <a:pt x="2081021" y="435101"/>
                </a:lnTo>
                <a:lnTo>
                  <a:pt x="2097214" y="410908"/>
                </a:lnTo>
                <a:lnTo>
                  <a:pt x="2103120" y="380999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70547" y="4888229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0" y="76200"/>
                </a:moveTo>
                <a:lnTo>
                  <a:pt x="22383" y="22383"/>
                </a:lnTo>
                <a:lnTo>
                  <a:pt x="76200" y="0"/>
                </a:lnTo>
                <a:lnTo>
                  <a:pt x="2026920" y="0"/>
                </a:lnTo>
                <a:lnTo>
                  <a:pt x="2056828" y="6012"/>
                </a:lnTo>
                <a:lnTo>
                  <a:pt x="2081022" y="22383"/>
                </a:lnTo>
                <a:lnTo>
                  <a:pt x="2097214" y="46612"/>
                </a:lnTo>
                <a:lnTo>
                  <a:pt x="2103120" y="76199"/>
                </a:lnTo>
                <a:lnTo>
                  <a:pt x="2103120" y="380999"/>
                </a:lnTo>
                <a:lnTo>
                  <a:pt x="2081021" y="435101"/>
                </a:lnTo>
                <a:lnTo>
                  <a:pt x="2026920" y="457199"/>
                </a:lnTo>
                <a:lnTo>
                  <a:pt x="76200" y="457200"/>
                </a:lnTo>
                <a:lnTo>
                  <a:pt x="46612" y="451294"/>
                </a:lnTo>
                <a:lnTo>
                  <a:pt x="22383" y="435102"/>
                </a:lnTo>
                <a:lnTo>
                  <a:pt x="6012" y="410908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719334" y="4986020"/>
            <a:ext cx="20288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Annual </a:t>
            </a:r>
            <a:r>
              <a:rPr sz="1400" spc="-5" dirty="0">
                <a:latin typeface="Calibri"/>
                <a:cs typeface="Calibri"/>
              </a:rPr>
              <a:t>Criticality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Review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02736" y="5420201"/>
            <a:ext cx="2080895" cy="451484"/>
          </a:xfrm>
          <a:custGeom>
            <a:avLst/>
            <a:gdLst/>
            <a:ahLst/>
            <a:cxnLst/>
            <a:rect l="l" t="t" r="r" b="b"/>
            <a:pathLst>
              <a:path w="2080895" h="451485">
                <a:moveTo>
                  <a:pt x="655" y="16298"/>
                </a:moveTo>
                <a:lnTo>
                  <a:pt x="101" y="16668"/>
                </a:lnTo>
                <a:lnTo>
                  <a:pt x="0" y="16818"/>
                </a:lnTo>
                <a:lnTo>
                  <a:pt x="655" y="16298"/>
                </a:lnTo>
                <a:close/>
              </a:path>
              <a:path w="2080895" h="451485">
                <a:moveTo>
                  <a:pt x="26716" y="0"/>
                </a:moveTo>
                <a:lnTo>
                  <a:pt x="24330" y="476"/>
                </a:lnTo>
                <a:lnTo>
                  <a:pt x="23007" y="1360"/>
                </a:lnTo>
                <a:lnTo>
                  <a:pt x="26716" y="0"/>
                </a:lnTo>
                <a:close/>
              </a:path>
              <a:path w="2080895" h="451485">
                <a:moveTo>
                  <a:pt x="2074438" y="40290"/>
                </a:moveTo>
                <a:lnTo>
                  <a:pt x="2073979" y="39612"/>
                </a:lnTo>
                <a:lnTo>
                  <a:pt x="2073979" y="40290"/>
                </a:lnTo>
                <a:lnTo>
                  <a:pt x="2074438" y="40290"/>
                </a:lnTo>
                <a:close/>
              </a:path>
              <a:path w="2080895" h="451485">
                <a:moveTo>
                  <a:pt x="2075016" y="41814"/>
                </a:moveTo>
                <a:lnTo>
                  <a:pt x="2074824" y="40862"/>
                </a:lnTo>
                <a:lnTo>
                  <a:pt x="2074741" y="41814"/>
                </a:lnTo>
                <a:lnTo>
                  <a:pt x="2075016" y="41814"/>
                </a:lnTo>
                <a:close/>
              </a:path>
              <a:path w="2080895" h="451485">
                <a:moveTo>
                  <a:pt x="2080837" y="375570"/>
                </a:moveTo>
                <a:lnTo>
                  <a:pt x="2080837" y="70770"/>
                </a:lnTo>
                <a:lnTo>
                  <a:pt x="2080082" y="379284"/>
                </a:lnTo>
                <a:lnTo>
                  <a:pt x="2080837" y="375570"/>
                </a:lnTo>
                <a:close/>
              </a:path>
              <a:path w="2080895" h="451485">
                <a:moveTo>
                  <a:pt x="2077560" y="391698"/>
                </a:moveTo>
                <a:lnTo>
                  <a:pt x="2073367" y="407148"/>
                </a:lnTo>
                <a:lnTo>
                  <a:pt x="2059467" y="427662"/>
                </a:lnTo>
                <a:lnTo>
                  <a:pt x="2045588" y="438079"/>
                </a:lnTo>
                <a:lnTo>
                  <a:pt x="2058453" y="429386"/>
                </a:lnTo>
                <a:lnTo>
                  <a:pt x="2074824" y="405157"/>
                </a:lnTo>
                <a:lnTo>
                  <a:pt x="2077560" y="391698"/>
                </a:lnTo>
                <a:close/>
              </a:path>
              <a:path w="2080895" h="451485">
                <a:moveTo>
                  <a:pt x="2038445" y="442906"/>
                </a:moveTo>
                <a:lnTo>
                  <a:pt x="2020953" y="448454"/>
                </a:lnTo>
                <a:lnTo>
                  <a:pt x="2034224" y="445757"/>
                </a:lnTo>
                <a:lnTo>
                  <a:pt x="2038445" y="442906"/>
                </a:lnTo>
                <a:close/>
              </a:path>
              <a:path w="2080895" h="451485">
                <a:moveTo>
                  <a:pt x="2009934" y="450694"/>
                </a:moveTo>
                <a:lnTo>
                  <a:pt x="2006161" y="451008"/>
                </a:lnTo>
                <a:lnTo>
                  <a:pt x="2006161" y="451460"/>
                </a:lnTo>
                <a:lnTo>
                  <a:pt x="2009934" y="450694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2736" y="543649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519"/>
                </a:moveTo>
                <a:lnTo>
                  <a:pt x="101" y="370"/>
                </a:lnTo>
                <a:lnTo>
                  <a:pt x="655" y="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25743" y="5420201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360"/>
                </a:moveTo>
                <a:lnTo>
                  <a:pt x="1323" y="476"/>
                </a:lnTo>
                <a:lnTo>
                  <a:pt x="3708" y="0"/>
                </a:lnTo>
              </a:path>
            </a:pathLst>
          </a:custGeom>
          <a:ln w="2857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76715" y="545981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58" y="678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82818" y="5490890"/>
            <a:ext cx="1270" cy="308610"/>
          </a:xfrm>
          <a:custGeom>
            <a:avLst/>
            <a:gdLst/>
            <a:ahLst/>
            <a:cxnLst/>
            <a:rect l="l" t="t" r="r" b="b"/>
            <a:pathLst>
              <a:path w="1270" h="308610">
                <a:moveTo>
                  <a:pt x="377" y="-14287"/>
                </a:moveTo>
                <a:lnTo>
                  <a:pt x="377" y="322883"/>
                </a:lnTo>
              </a:path>
            </a:pathLst>
          </a:custGeom>
          <a:ln w="29329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94610" y="5797612"/>
            <a:ext cx="99973" cy="883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80454" y="5414771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2103120" y="380999"/>
                </a:moveTo>
                <a:lnTo>
                  <a:pt x="2103120" y="76199"/>
                </a:lnTo>
                <a:lnTo>
                  <a:pt x="2097107" y="46291"/>
                </a:lnTo>
                <a:lnTo>
                  <a:pt x="2080736" y="22097"/>
                </a:lnTo>
                <a:lnTo>
                  <a:pt x="2056507" y="5905"/>
                </a:lnTo>
                <a:lnTo>
                  <a:pt x="2026920" y="0"/>
                </a:lnTo>
                <a:lnTo>
                  <a:pt x="76200" y="0"/>
                </a:lnTo>
                <a:lnTo>
                  <a:pt x="46612" y="5905"/>
                </a:lnTo>
                <a:lnTo>
                  <a:pt x="22383" y="22097"/>
                </a:lnTo>
                <a:lnTo>
                  <a:pt x="6012" y="46291"/>
                </a:lnTo>
                <a:lnTo>
                  <a:pt x="0" y="76200"/>
                </a:lnTo>
                <a:lnTo>
                  <a:pt x="0" y="381000"/>
                </a:lnTo>
                <a:lnTo>
                  <a:pt x="6012" y="410587"/>
                </a:lnTo>
                <a:lnTo>
                  <a:pt x="22383" y="434816"/>
                </a:lnTo>
                <a:lnTo>
                  <a:pt x="46612" y="451187"/>
                </a:lnTo>
                <a:lnTo>
                  <a:pt x="76200" y="457200"/>
                </a:lnTo>
                <a:lnTo>
                  <a:pt x="2026920" y="457199"/>
                </a:lnTo>
                <a:lnTo>
                  <a:pt x="2056507" y="451187"/>
                </a:lnTo>
                <a:lnTo>
                  <a:pt x="2080736" y="434816"/>
                </a:lnTo>
                <a:lnTo>
                  <a:pt x="2097107" y="410587"/>
                </a:lnTo>
                <a:lnTo>
                  <a:pt x="2103120" y="380999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80454" y="5414771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0" y="76200"/>
                </a:moveTo>
                <a:lnTo>
                  <a:pt x="22383" y="22097"/>
                </a:lnTo>
                <a:lnTo>
                  <a:pt x="76200" y="0"/>
                </a:lnTo>
                <a:lnTo>
                  <a:pt x="2026920" y="0"/>
                </a:lnTo>
                <a:lnTo>
                  <a:pt x="2056507" y="5905"/>
                </a:lnTo>
                <a:lnTo>
                  <a:pt x="2080736" y="22097"/>
                </a:lnTo>
                <a:lnTo>
                  <a:pt x="2097107" y="46291"/>
                </a:lnTo>
                <a:lnTo>
                  <a:pt x="2103120" y="76199"/>
                </a:lnTo>
                <a:lnTo>
                  <a:pt x="2103120" y="380999"/>
                </a:lnTo>
                <a:lnTo>
                  <a:pt x="2080736" y="434816"/>
                </a:lnTo>
                <a:lnTo>
                  <a:pt x="2026920" y="457199"/>
                </a:lnTo>
                <a:lnTo>
                  <a:pt x="76200" y="457200"/>
                </a:lnTo>
                <a:lnTo>
                  <a:pt x="46612" y="451187"/>
                </a:lnTo>
                <a:lnTo>
                  <a:pt x="22383" y="434816"/>
                </a:lnTo>
                <a:lnTo>
                  <a:pt x="6012" y="410587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881876" y="5405120"/>
            <a:ext cx="1699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marR="5080" indent="-280035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Critical Material Supply  </a:t>
            </a:r>
            <a:r>
              <a:rPr sz="1400" spc="-5" dirty="0">
                <a:latin typeface="Calibri"/>
                <a:cs typeface="Calibri"/>
              </a:rPr>
              <a:t>Chain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Expertise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676318" y="4350892"/>
            <a:ext cx="2097405" cy="452120"/>
          </a:xfrm>
          <a:custGeom>
            <a:avLst/>
            <a:gdLst/>
            <a:ahLst/>
            <a:cxnLst/>
            <a:rect l="l" t="t" r="r" b="b"/>
            <a:pathLst>
              <a:path w="2097404" h="452120">
                <a:moveTo>
                  <a:pt x="3785" y="35848"/>
                </a:moveTo>
                <a:lnTo>
                  <a:pt x="241" y="41084"/>
                </a:lnTo>
                <a:lnTo>
                  <a:pt x="0" y="42285"/>
                </a:lnTo>
                <a:lnTo>
                  <a:pt x="3785" y="35848"/>
                </a:lnTo>
                <a:close/>
              </a:path>
              <a:path w="2097404" h="452120">
                <a:moveTo>
                  <a:pt x="21357" y="13720"/>
                </a:moveTo>
                <a:lnTo>
                  <a:pt x="16612" y="16891"/>
                </a:lnTo>
                <a:lnTo>
                  <a:pt x="15147" y="19056"/>
                </a:lnTo>
                <a:lnTo>
                  <a:pt x="21357" y="13720"/>
                </a:lnTo>
                <a:close/>
              </a:path>
              <a:path w="2097404" h="452120">
                <a:moveTo>
                  <a:pt x="44342" y="0"/>
                </a:moveTo>
                <a:lnTo>
                  <a:pt x="40841" y="698"/>
                </a:lnTo>
                <a:lnTo>
                  <a:pt x="38593" y="2201"/>
                </a:lnTo>
                <a:lnTo>
                  <a:pt x="44342" y="0"/>
                </a:lnTo>
                <a:close/>
              </a:path>
              <a:path w="2097404" h="452120">
                <a:moveTo>
                  <a:pt x="2091480" y="41275"/>
                </a:moveTo>
                <a:lnTo>
                  <a:pt x="2091443" y="41084"/>
                </a:lnTo>
                <a:lnTo>
                  <a:pt x="2091252" y="40800"/>
                </a:lnTo>
                <a:lnTo>
                  <a:pt x="2091252" y="41275"/>
                </a:lnTo>
                <a:lnTo>
                  <a:pt x="2091480" y="41275"/>
                </a:lnTo>
                <a:close/>
              </a:path>
              <a:path w="2097404" h="452120">
                <a:moveTo>
                  <a:pt x="2097348" y="375793"/>
                </a:moveTo>
                <a:lnTo>
                  <a:pt x="2097348" y="70993"/>
                </a:lnTo>
                <a:lnTo>
                  <a:pt x="2096601" y="379537"/>
                </a:lnTo>
                <a:lnTo>
                  <a:pt x="2097348" y="375793"/>
                </a:lnTo>
                <a:close/>
              </a:path>
              <a:path w="2097404" h="452120">
                <a:moveTo>
                  <a:pt x="2093057" y="397295"/>
                </a:moveTo>
                <a:lnTo>
                  <a:pt x="2089887" y="407708"/>
                </a:lnTo>
                <a:lnTo>
                  <a:pt x="2091443" y="405380"/>
                </a:lnTo>
                <a:lnTo>
                  <a:pt x="2093057" y="397295"/>
                </a:lnTo>
                <a:close/>
              </a:path>
              <a:path w="2097404" h="452120">
                <a:moveTo>
                  <a:pt x="2080921" y="421123"/>
                </a:moveTo>
                <a:lnTo>
                  <a:pt x="2075417" y="428814"/>
                </a:lnTo>
                <a:lnTo>
                  <a:pt x="2062867" y="437989"/>
                </a:lnTo>
                <a:lnTo>
                  <a:pt x="2075250" y="429609"/>
                </a:lnTo>
                <a:lnTo>
                  <a:pt x="2080921" y="421123"/>
                </a:lnTo>
                <a:close/>
              </a:path>
              <a:path w="2097404" h="452120">
                <a:moveTo>
                  <a:pt x="2054959" y="443340"/>
                </a:moveTo>
                <a:lnTo>
                  <a:pt x="2039165" y="448371"/>
                </a:lnTo>
                <a:lnTo>
                  <a:pt x="2051057" y="445980"/>
                </a:lnTo>
                <a:lnTo>
                  <a:pt x="2054959" y="443340"/>
                </a:lnTo>
                <a:close/>
              </a:path>
              <a:path w="2097404" h="452120">
                <a:moveTo>
                  <a:pt x="2026003" y="451017"/>
                </a:moveTo>
                <a:lnTo>
                  <a:pt x="2023434" y="451231"/>
                </a:lnTo>
                <a:lnTo>
                  <a:pt x="2023434" y="451533"/>
                </a:lnTo>
                <a:lnTo>
                  <a:pt x="2026003" y="45101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62031" y="4336605"/>
            <a:ext cx="72917" cy="995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46747" y="4345685"/>
            <a:ext cx="1950720" cy="0"/>
          </a:xfrm>
          <a:custGeom>
            <a:avLst/>
            <a:gdLst/>
            <a:ahLst/>
            <a:cxnLst/>
            <a:rect l="l" t="t" r="r" b="b"/>
            <a:pathLst>
              <a:path w="1950720">
                <a:moveTo>
                  <a:pt x="0" y="0"/>
                </a:moveTo>
                <a:lnTo>
                  <a:pt x="1950720" y="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70547" y="442188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53094" y="4370061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5" y="8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72920" y="4421770"/>
            <a:ext cx="1270" cy="309245"/>
          </a:xfrm>
          <a:custGeom>
            <a:avLst/>
            <a:gdLst/>
            <a:ahLst/>
            <a:cxnLst/>
            <a:rect l="l" t="t" r="r" b="b"/>
            <a:pathLst>
              <a:path w="1270" h="309245">
                <a:moveTo>
                  <a:pt x="373" y="-14287"/>
                </a:moveTo>
                <a:lnTo>
                  <a:pt x="373" y="322947"/>
                </a:lnTo>
              </a:path>
            </a:pathLst>
          </a:custGeom>
          <a:ln w="2932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85466" y="4733900"/>
            <a:ext cx="98197" cy="828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70547" y="4345685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2103120" y="380999"/>
                </a:moveTo>
                <a:lnTo>
                  <a:pt x="2103120" y="76199"/>
                </a:lnTo>
                <a:lnTo>
                  <a:pt x="2097214" y="46291"/>
                </a:lnTo>
                <a:lnTo>
                  <a:pt x="2081021" y="22097"/>
                </a:lnTo>
                <a:lnTo>
                  <a:pt x="2056828" y="5905"/>
                </a:lnTo>
                <a:lnTo>
                  <a:pt x="2026920" y="0"/>
                </a:lnTo>
                <a:lnTo>
                  <a:pt x="76200" y="0"/>
                </a:lnTo>
                <a:lnTo>
                  <a:pt x="46612" y="5905"/>
                </a:lnTo>
                <a:lnTo>
                  <a:pt x="22383" y="22097"/>
                </a:lnTo>
                <a:lnTo>
                  <a:pt x="6012" y="46291"/>
                </a:lnTo>
                <a:lnTo>
                  <a:pt x="0" y="76200"/>
                </a:lnTo>
                <a:lnTo>
                  <a:pt x="0" y="381000"/>
                </a:lnTo>
                <a:lnTo>
                  <a:pt x="6012" y="410587"/>
                </a:lnTo>
                <a:lnTo>
                  <a:pt x="22383" y="434816"/>
                </a:lnTo>
                <a:lnTo>
                  <a:pt x="46612" y="451187"/>
                </a:lnTo>
                <a:lnTo>
                  <a:pt x="76200" y="457200"/>
                </a:lnTo>
                <a:lnTo>
                  <a:pt x="2026920" y="457199"/>
                </a:lnTo>
                <a:lnTo>
                  <a:pt x="2056828" y="451187"/>
                </a:lnTo>
                <a:lnTo>
                  <a:pt x="2081021" y="434816"/>
                </a:lnTo>
                <a:lnTo>
                  <a:pt x="2097214" y="410587"/>
                </a:lnTo>
                <a:lnTo>
                  <a:pt x="2103120" y="380999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70547" y="4345685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0" y="76200"/>
                </a:moveTo>
                <a:lnTo>
                  <a:pt x="22383" y="22097"/>
                </a:lnTo>
                <a:lnTo>
                  <a:pt x="76200" y="0"/>
                </a:lnTo>
                <a:lnTo>
                  <a:pt x="2026920" y="0"/>
                </a:lnTo>
                <a:lnTo>
                  <a:pt x="2056828" y="5905"/>
                </a:lnTo>
                <a:lnTo>
                  <a:pt x="2081022" y="22097"/>
                </a:lnTo>
                <a:lnTo>
                  <a:pt x="2097214" y="46291"/>
                </a:lnTo>
                <a:lnTo>
                  <a:pt x="2103120" y="76199"/>
                </a:lnTo>
                <a:lnTo>
                  <a:pt x="2103120" y="380999"/>
                </a:lnTo>
                <a:lnTo>
                  <a:pt x="2081021" y="434816"/>
                </a:lnTo>
                <a:lnTo>
                  <a:pt x="2026920" y="457199"/>
                </a:lnTo>
                <a:lnTo>
                  <a:pt x="76200" y="457200"/>
                </a:lnTo>
                <a:lnTo>
                  <a:pt x="46612" y="451187"/>
                </a:lnTo>
                <a:lnTo>
                  <a:pt x="22383" y="434816"/>
                </a:lnTo>
                <a:lnTo>
                  <a:pt x="6012" y="410587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7048754" y="4442714"/>
            <a:ext cx="1348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R&amp;D </a:t>
            </a:r>
            <a:r>
              <a:rPr sz="1400" spc="-15" dirty="0">
                <a:latin typeface="Calibri"/>
                <a:cs typeface="Calibri"/>
              </a:rPr>
              <a:t>Portfolio Mgt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686230" y="5987990"/>
            <a:ext cx="2097405" cy="448309"/>
          </a:xfrm>
          <a:custGeom>
            <a:avLst/>
            <a:gdLst/>
            <a:ahLst/>
            <a:cxnLst/>
            <a:rect l="l" t="t" r="r" b="b"/>
            <a:pathLst>
              <a:path w="2097404" h="448310">
                <a:moveTo>
                  <a:pt x="382" y="41629"/>
                </a:moveTo>
                <a:lnTo>
                  <a:pt x="235" y="41846"/>
                </a:lnTo>
                <a:lnTo>
                  <a:pt x="0" y="43007"/>
                </a:lnTo>
                <a:lnTo>
                  <a:pt x="382" y="41629"/>
                </a:lnTo>
                <a:close/>
              </a:path>
              <a:path w="2097404" h="448310">
                <a:moveTo>
                  <a:pt x="18251" y="16506"/>
                </a:moveTo>
                <a:lnTo>
                  <a:pt x="16607" y="17617"/>
                </a:lnTo>
                <a:lnTo>
                  <a:pt x="16448" y="17851"/>
                </a:lnTo>
                <a:lnTo>
                  <a:pt x="18251" y="16506"/>
                </a:lnTo>
                <a:close/>
              </a:path>
              <a:path w="2097404" h="448310">
                <a:moveTo>
                  <a:pt x="46967" y="0"/>
                </a:moveTo>
                <a:lnTo>
                  <a:pt x="40836" y="1246"/>
                </a:lnTo>
                <a:lnTo>
                  <a:pt x="38976" y="2502"/>
                </a:lnTo>
                <a:lnTo>
                  <a:pt x="46967" y="0"/>
                </a:lnTo>
                <a:close/>
              </a:path>
              <a:path w="2097404" h="448310">
                <a:moveTo>
                  <a:pt x="2051969" y="2083"/>
                </a:moveTo>
                <a:lnTo>
                  <a:pt x="2050730" y="1246"/>
                </a:lnTo>
                <a:lnTo>
                  <a:pt x="2049600" y="1016"/>
                </a:lnTo>
                <a:lnTo>
                  <a:pt x="2051969" y="2083"/>
                </a:lnTo>
                <a:close/>
              </a:path>
              <a:path w="2097404" h="448310">
                <a:moveTo>
                  <a:pt x="2075305" y="18129"/>
                </a:moveTo>
                <a:lnTo>
                  <a:pt x="2074959" y="17617"/>
                </a:lnTo>
                <a:lnTo>
                  <a:pt x="2074459" y="17279"/>
                </a:lnTo>
                <a:lnTo>
                  <a:pt x="2075305" y="18129"/>
                </a:lnTo>
                <a:close/>
              </a:path>
              <a:path w="2097404" h="448310">
                <a:moveTo>
                  <a:pt x="2090727" y="40953"/>
                </a:moveTo>
                <a:lnTo>
                  <a:pt x="2090485" y="40594"/>
                </a:lnTo>
                <a:lnTo>
                  <a:pt x="2090485" y="40953"/>
                </a:lnTo>
                <a:lnTo>
                  <a:pt x="2090727" y="40953"/>
                </a:lnTo>
                <a:close/>
              </a:path>
              <a:path w="2097404" h="448310">
                <a:moveTo>
                  <a:pt x="2091613" y="43239"/>
                </a:moveTo>
                <a:lnTo>
                  <a:pt x="2091330" y="41846"/>
                </a:lnTo>
                <a:lnTo>
                  <a:pt x="2091247" y="43239"/>
                </a:lnTo>
                <a:lnTo>
                  <a:pt x="2091613" y="43239"/>
                </a:lnTo>
                <a:close/>
              </a:path>
              <a:path w="2097404" h="448310">
                <a:moveTo>
                  <a:pt x="2097343" y="376233"/>
                </a:moveTo>
                <a:lnTo>
                  <a:pt x="2097343" y="71433"/>
                </a:lnTo>
                <a:lnTo>
                  <a:pt x="2096588" y="379988"/>
                </a:lnTo>
                <a:lnTo>
                  <a:pt x="2097343" y="376233"/>
                </a:lnTo>
                <a:close/>
              </a:path>
              <a:path w="2097404" h="448310">
                <a:moveTo>
                  <a:pt x="2093546" y="395119"/>
                </a:moveTo>
                <a:lnTo>
                  <a:pt x="2090576" y="406893"/>
                </a:lnTo>
                <a:lnTo>
                  <a:pt x="2085648" y="414539"/>
                </a:lnTo>
                <a:lnTo>
                  <a:pt x="2091330" y="406141"/>
                </a:lnTo>
                <a:lnTo>
                  <a:pt x="2093546" y="395119"/>
                </a:lnTo>
                <a:close/>
              </a:path>
              <a:path w="2097404" h="448310">
                <a:moveTo>
                  <a:pt x="2076565" y="427962"/>
                </a:moveTo>
                <a:lnTo>
                  <a:pt x="2067397" y="435389"/>
                </a:lnTo>
                <a:lnTo>
                  <a:pt x="2074959" y="430335"/>
                </a:lnTo>
                <a:lnTo>
                  <a:pt x="2076565" y="427962"/>
                </a:lnTo>
                <a:close/>
              </a:path>
              <a:path w="2097404" h="448310">
                <a:moveTo>
                  <a:pt x="2054578" y="443956"/>
                </a:moveTo>
                <a:lnTo>
                  <a:pt x="2043790" y="447913"/>
                </a:lnTo>
                <a:lnTo>
                  <a:pt x="2050730" y="446527"/>
                </a:lnTo>
                <a:lnTo>
                  <a:pt x="2054578" y="44395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686230" y="602961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378"/>
                </a:moveTo>
                <a:lnTo>
                  <a:pt x="235" y="217"/>
                </a:lnTo>
                <a:lnTo>
                  <a:pt x="382" y="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02679" y="600449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345"/>
                </a:moveTo>
                <a:lnTo>
                  <a:pt x="158" y="1110"/>
                </a:lnTo>
                <a:lnTo>
                  <a:pt x="1802" y="0"/>
                </a:lnTo>
              </a:path>
            </a:pathLst>
          </a:custGeom>
          <a:ln w="2857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25207" y="5987990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0" y="2502"/>
                </a:moveTo>
                <a:lnTo>
                  <a:pt x="1859" y="1246"/>
                </a:lnTo>
                <a:lnTo>
                  <a:pt x="7991" y="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56653" y="5983223"/>
            <a:ext cx="1950720" cy="0"/>
          </a:xfrm>
          <a:custGeom>
            <a:avLst/>
            <a:gdLst/>
            <a:ahLst/>
            <a:cxnLst/>
            <a:rect l="l" t="t" r="r" b="b"/>
            <a:pathLst>
              <a:path w="1950720">
                <a:moveTo>
                  <a:pt x="0" y="0"/>
                </a:moveTo>
                <a:lnTo>
                  <a:pt x="1950720" y="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35831" y="598900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130" y="229"/>
                </a:lnTo>
                <a:lnTo>
                  <a:pt x="2369" y="1066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60690" y="600526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500" y="338"/>
                </a:lnTo>
                <a:lnTo>
                  <a:pt x="846" y="85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77477" y="602971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0"/>
                </a:moveTo>
                <a:lnTo>
                  <a:pt x="83" y="123"/>
                </a:lnTo>
                <a:lnTo>
                  <a:pt x="366" y="1516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82818" y="6059342"/>
            <a:ext cx="1270" cy="309245"/>
          </a:xfrm>
          <a:custGeom>
            <a:avLst/>
            <a:gdLst/>
            <a:ahLst/>
            <a:cxnLst/>
            <a:rect l="l" t="t" r="r" b="b"/>
            <a:pathLst>
              <a:path w="1270" h="309245">
                <a:moveTo>
                  <a:pt x="377" y="-14287"/>
                </a:moveTo>
                <a:lnTo>
                  <a:pt x="377" y="322923"/>
                </a:lnTo>
              </a:path>
            </a:pathLst>
          </a:custGeom>
          <a:ln w="29329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715733" y="6368822"/>
            <a:ext cx="78331" cy="81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80454" y="5983223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2103120" y="380999"/>
                </a:moveTo>
                <a:lnTo>
                  <a:pt x="2103120" y="76199"/>
                </a:lnTo>
                <a:lnTo>
                  <a:pt x="2097107" y="46612"/>
                </a:lnTo>
                <a:lnTo>
                  <a:pt x="2080736" y="22383"/>
                </a:lnTo>
                <a:lnTo>
                  <a:pt x="2056507" y="6012"/>
                </a:lnTo>
                <a:lnTo>
                  <a:pt x="2026920" y="0"/>
                </a:lnTo>
                <a:lnTo>
                  <a:pt x="76200" y="0"/>
                </a:lnTo>
                <a:lnTo>
                  <a:pt x="46612" y="6012"/>
                </a:lnTo>
                <a:lnTo>
                  <a:pt x="22383" y="22383"/>
                </a:lnTo>
                <a:lnTo>
                  <a:pt x="6012" y="46612"/>
                </a:lnTo>
                <a:lnTo>
                  <a:pt x="0" y="76200"/>
                </a:lnTo>
                <a:lnTo>
                  <a:pt x="0" y="381000"/>
                </a:lnTo>
                <a:lnTo>
                  <a:pt x="6012" y="410908"/>
                </a:lnTo>
                <a:lnTo>
                  <a:pt x="22383" y="435102"/>
                </a:lnTo>
                <a:lnTo>
                  <a:pt x="46612" y="451294"/>
                </a:lnTo>
                <a:lnTo>
                  <a:pt x="76200" y="457200"/>
                </a:lnTo>
                <a:lnTo>
                  <a:pt x="2026920" y="457199"/>
                </a:lnTo>
                <a:lnTo>
                  <a:pt x="2056507" y="451294"/>
                </a:lnTo>
                <a:lnTo>
                  <a:pt x="2080736" y="435101"/>
                </a:lnTo>
                <a:lnTo>
                  <a:pt x="2097107" y="410908"/>
                </a:lnTo>
                <a:lnTo>
                  <a:pt x="2103120" y="380999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80454" y="5983223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0" y="76200"/>
                </a:moveTo>
                <a:lnTo>
                  <a:pt x="22383" y="22383"/>
                </a:lnTo>
                <a:lnTo>
                  <a:pt x="76200" y="0"/>
                </a:lnTo>
                <a:lnTo>
                  <a:pt x="2026920" y="0"/>
                </a:lnTo>
                <a:lnTo>
                  <a:pt x="2056507" y="6012"/>
                </a:lnTo>
                <a:lnTo>
                  <a:pt x="2080736" y="22383"/>
                </a:lnTo>
                <a:lnTo>
                  <a:pt x="2097107" y="46612"/>
                </a:lnTo>
                <a:lnTo>
                  <a:pt x="2103120" y="76199"/>
                </a:lnTo>
                <a:lnTo>
                  <a:pt x="2103120" y="380999"/>
                </a:lnTo>
                <a:lnTo>
                  <a:pt x="2080736" y="435101"/>
                </a:lnTo>
                <a:lnTo>
                  <a:pt x="2026920" y="457199"/>
                </a:lnTo>
                <a:lnTo>
                  <a:pt x="76200" y="457200"/>
                </a:lnTo>
                <a:lnTo>
                  <a:pt x="46612" y="451294"/>
                </a:lnTo>
                <a:lnTo>
                  <a:pt x="22383" y="435102"/>
                </a:lnTo>
                <a:lnTo>
                  <a:pt x="6012" y="410908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942073" y="6081012"/>
            <a:ext cx="15786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Licensing </a:t>
            </a:r>
            <a:r>
              <a:rPr sz="1400" spc="-5" dirty="0">
                <a:latin typeface="Calibri"/>
                <a:cs typeface="Calibri"/>
              </a:rPr>
              <a:t>&amp;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Consortia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702736" y="6546437"/>
            <a:ext cx="2080895" cy="451484"/>
          </a:xfrm>
          <a:custGeom>
            <a:avLst/>
            <a:gdLst/>
            <a:ahLst/>
            <a:cxnLst/>
            <a:rect l="l" t="t" r="r" b="b"/>
            <a:pathLst>
              <a:path w="2080895" h="451484">
                <a:moveTo>
                  <a:pt x="654" y="16298"/>
                </a:moveTo>
                <a:lnTo>
                  <a:pt x="101" y="16668"/>
                </a:lnTo>
                <a:lnTo>
                  <a:pt x="0" y="16818"/>
                </a:lnTo>
                <a:lnTo>
                  <a:pt x="654" y="16298"/>
                </a:lnTo>
                <a:close/>
              </a:path>
              <a:path w="2080895" h="451484">
                <a:moveTo>
                  <a:pt x="26716" y="0"/>
                </a:moveTo>
                <a:lnTo>
                  <a:pt x="24330" y="476"/>
                </a:lnTo>
                <a:lnTo>
                  <a:pt x="23007" y="1360"/>
                </a:lnTo>
                <a:lnTo>
                  <a:pt x="26716" y="0"/>
                </a:lnTo>
                <a:close/>
              </a:path>
              <a:path w="2080895" h="451484">
                <a:moveTo>
                  <a:pt x="2074438" y="40290"/>
                </a:moveTo>
                <a:lnTo>
                  <a:pt x="2073979" y="39612"/>
                </a:lnTo>
                <a:lnTo>
                  <a:pt x="2073979" y="40290"/>
                </a:lnTo>
                <a:lnTo>
                  <a:pt x="2074438" y="40290"/>
                </a:lnTo>
                <a:close/>
              </a:path>
              <a:path w="2080895" h="451484">
                <a:moveTo>
                  <a:pt x="2075016" y="41814"/>
                </a:moveTo>
                <a:lnTo>
                  <a:pt x="2074824" y="40862"/>
                </a:lnTo>
                <a:lnTo>
                  <a:pt x="2074741" y="41814"/>
                </a:lnTo>
                <a:lnTo>
                  <a:pt x="2075016" y="41814"/>
                </a:lnTo>
                <a:close/>
              </a:path>
              <a:path w="2080895" h="451484">
                <a:moveTo>
                  <a:pt x="2080837" y="375570"/>
                </a:moveTo>
                <a:lnTo>
                  <a:pt x="2080837" y="70770"/>
                </a:lnTo>
                <a:lnTo>
                  <a:pt x="2080082" y="379284"/>
                </a:lnTo>
                <a:lnTo>
                  <a:pt x="2080837" y="375570"/>
                </a:lnTo>
                <a:close/>
              </a:path>
              <a:path w="2080895" h="451484">
                <a:moveTo>
                  <a:pt x="2077560" y="391698"/>
                </a:moveTo>
                <a:lnTo>
                  <a:pt x="2073367" y="407148"/>
                </a:lnTo>
                <a:lnTo>
                  <a:pt x="2059467" y="427662"/>
                </a:lnTo>
                <a:lnTo>
                  <a:pt x="2045588" y="438079"/>
                </a:lnTo>
                <a:lnTo>
                  <a:pt x="2058453" y="429386"/>
                </a:lnTo>
                <a:lnTo>
                  <a:pt x="2074824" y="405157"/>
                </a:lnTo>
                <a:lnTo>
                  <a:pt x="2077560" y="391698"/>
                </a:lnTo>
                <a:close/>
              </a:path>
              <a:path w="2080895" h="451484">
                <a:moveTo>
                  <a:pt x="2038445" y="442906"/>
                </a:moveTo>
                <a:lnTo>
                  <a:pt x="2020953" y="448454"/>
                </a:lnTo>
                <a:lnTo>
                  <a:pt x="2034224" y="445757"/>
                </a:lnTo>
                <a:lnTo>
                  <a:pt x="2038445" y="442906"/>
                </a:lnTo>
                <a:close/>
              </a:path>
              <a:path w="2080895" h="451484">
                <a:moveTo>
                  <a:pt x="2009934" y="450694"/>
                </a:moveTo>
                <a:lnTo>
                  <a:pt x="2006161" y="451008"/>
                </a:lnTo>
                <a:lnTo>
                  <a:pt x="2006161" y="451460"/>
                </a:lnTo>
                <a:lnTo>
                  <a:pt x="2009934" y="450694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02736" y="656273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19"/>
                </a:moveTo>
                <a:lnTo>
                  <a:pt x="101" y="370"/>
                </a:lnTo>
                <a:lnTo>
                  <a:pt x="654" y="0"/>
                </a:lnTo>
              </a:path>
            </a:pathLst>
          </a:custGeom>
          <a:ln w="2857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25743" y="6546437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360"/>
                </a:moveTo>
                <a:lnTo>
                  <a:pt x="1323" y="476"/>
                </a:lnTo>
                <a:lnTo>
                  <a:pt x="3708" y="0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76715" y="658604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58" y="678"/>
                </a:lnTo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82818" y="6617126"/>
            <a:ext cx="1270" cy="308610"/>
          </a:xfrm>
          <a:custGeom>
            <a:avLst/>
            <a:gdLst/>
            <a:ahLst/>
            <a:cxnLst/>
            <a:rect l="l" t="t" r="r" b="b"/>
            <a:pathLst>
              <a:path w="1270" h="308609">
                <a:moveTo>
                  <a:pt x="377" y="-14287"/>
                </a:moveTo>
                <a:lnTo>
                  <a:pt x="377" y="322883"/>
                </a:lnTo>
              </a:path>
            </a:pathLst>
          </a:custGeom>
          <a:ln w="29329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94610" y="6923847"/>
            <a:ext cx="99973" cy="883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80454" y="6541007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2103120" y="380999"/>
                </a:moveTo>
                <a:lnTo>
                  <a:pt x="2103120" y="76199"/>
                </a:lnTo>
                <a:lnTo>
                  <a:pt x="2097107" y="46291"/>
                </a:lnTo>
                <a:lnTo>
                  <a:pt x="2080736" y="22097"/>
                </a:lnTo>
                <a:lnTo>
                  <a:pt x="2056507" y="5905"/>
                </a:lnTo>
                <a:lnTo>
                  <a:pt x="2026920" y="0"/>
                </a:lnTo>
                <a:lnTo>
                  <a:pt x="76200" y="0"/>
                </a:lnTo>
                <a:lnTo>
                  <a:pt x="46612" y="5905"/>
                </a:lnTo>
                <a:lnTo>
                  <a:pt x="22383" y="22097"/>
                </a:lnTo>
                <a:lnTo>
                  <a:pt x="6012" y="46291"/>
                </a:lnTo>
                <a:lnTo>
                  <a:pt x="0" y="76200"/>
                </a:lnTo>
                <a:lnTo>
                  <a:pt x="0" y="381000"/>
                </a:lnTo>
                <a:lnTo>
                  <a:pt x="6012" y="410587"/>
                </a:lnTo>
                <a:lnTo>
                  <a:pt x="22383" y="434816"/>
                </a:lnTo>
                <a:lnTo>
                  <a:pt x="46612" y="451187"/>
                </a:lnTo>
                <a:lnTo>
                  <a:pt x="76200" y="457200"/>
                </a:lnTo>
                <a:lnTo>
                  <a:pt x="2026920" y="457199"/>
                </a:lnTo>
                <a:lnTo>
                  <a:pt x="2056507" y="451187"/>
                </a:lnTo>
                <a:lnTo>
                  <a:pt x="2080736" y="434816"/>
                </a:lnTo>
                <a:lnTo>
                  <a:pt x="2097107" y="410587"/>
                </a:lnTo>
                <a:lnTo>
                  <a:pt x="2103120" y="380999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80454" y="6541007"/>
            <a:ext cx="2103120" cy="457200"/>
          </a:xfrm>
          <a:custGeom>
            <a:avLst/>
            <a:gdLst/>
            <a:ahLst/>
            <a:cxnLst/>
            <a:rect l="l" t="t" r="r" b="b"/>
            <a:pathLst>
              <a:path w="2103120" h="457200">
                <a:moveTo>
                  <a:pt x="0" y="76200"/>
                </a:moveTo>
                <a:lnTo>
                  <a:pt x="22383" y="22097"/>
                </a:lnTo>
                <a:lnTo>
                  <a:pt x="76200" y="0"/>
                </a:lnTo>
                <a:lnTo>
                  <a:pt x="2026920" y="0"/>
                </a:lnTo>
                <a:lnTo>
                  <a:pt x="2056507" y="5905"/>
                </a:lnTo>
                <a:lnTo>
                  <a:pt x="2080736" y="22097"/>
                </a:lnTo>
                <a:lnTo>
                  <a:pt x="2097107" y="46291"/>
                </a:lnTo>
                <a:lnTo>
                  <a:pt x="2103120" y="76199"/>
                </a:lnTo>
                <a:lnTo>
                  <a:pt x="2103120" y="380999"/>
                </a:lnTo>
                <a:lnTo>
                  <a:pt x="2080736" y="434816"/>
                </a:lnTo>
                <a:lnTo>
                  <a:pt x="2026920" y="457199"/>
                </a:lnTo>
                <a:lnTo>
                  <a:pt x="76200" y="457200"/>
                </a:lnTo>
                <a:lnTo>
                  <a:pt x="46612" y="451187"/>
                </a:lnTo>
                <a:lnTo>
                  <a:pt x="22383" y="434816"/>
                </a:lnTo>
                <a:lnTo>
                  <a:pt x="6012" y="410587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841490" y="6638035"/>
            <a:ext cx="17792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Specialty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644131" y="3946652"/>
            <a:ext cx="21564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nstantia"/>
                <a:cs typeface="Constantia"/>
              </a:rPr>
              <a:t>Development</a:t>
            </a:r>
            <a:r>
              <a:rPr sz="1600" b="1" spc="-105" dirty="0">
                <a:latin typeface="Constantia"/>
                <a:cs typeface="Constantia"/>
              </a:rPr>
              <a:t> </a:t>
            </a:r>
            <a:r>
              <a:rPr sz="1600" b="1" dirty="0">
                <a:latin typeface="Constantia"/>
                <a:cs typeface="Constantia"/>
              </a:rPr>
              <a:t>Options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bbd8d32-57eb-4c25-a7af-abe0816fa3e8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Props1.xml><?xml version="1.0" encoding="utf-8"?>
<ds:datastoreItem xmlns:ds="http://schemas.openxmlformats.org/officeDocument/2006/customXml" ds:itemID="{9669184B-3B0B-4AC8-B9EA-F2D2C39ED7E8}"/>
</file>

<file path=customXml/itemProps2.xml><?xml version="1.0" encoding="utf-8"?>
<ds:datastoreItem xmlns:ds="http://schemas.openxmlformats.org/officeDocument/2006/customXml" ds:itemID="{B776F5BB-02B8-4528-BAF6-82E3BCB5A0ED}"/>
</file>

<file path=customXml/itemProps3.xml><?xml version="1.0" encoding="utf-8"?>
<ds:datastoreItem xmlns:ds="http://schemas.openxmlformats.org/officeDocument/2006/customXml" ds:itemID="{D49D0486-AAB0-4E1F-8654-61B7221A5329}"/>
</file>

<file path=customXml/itemProps4.xml><?xml version="1.0" encoding="utf-8"?>
<ds:datastoreItem xmlns:ds="http://schemas.openxmlformats.org/officeDocument/2006/customXml" ds:itemID="{21C74A7C-F991-4E31-846A-BC13DF960AFA}"/>
</file>

<file path=customXml/itemProps5.xml><?xml version="1.0" encoding="utf-8"?>
<ds:datastoreItem xmlns:ds="http://schemas.openxmlformats.org/officeDocument/2006/customXml" ds:itemID="{9BF78C33-1F36-4B21-BB1D-4B5405D7A8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1992</Words>
  <Application>Microsoft Office PowerPoint</Application>
  <PresentationFormat>Custom</PresentationFormat>
  <Paragraphs>314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Constantia</vt:lpstr>
      <vt:lpstr>Courier New</vt:lpstr>
      <vt:lpstr>Times New Roman</vt:lpstr>
      <vt:lpstr>Office Theme</vt:lpstr>
      <vt:lpstr>The Critical Materials Institute</vt:lpstr>
      <vt:lpstr>Critical Materials Institute </vt:lpstr>
      <vt:lpstr>CMI Objective </vt:lpstr>
      <vt:lpstr>CMI Alignment with AMO Mission </vt:lpstr>
      <vt:lpstr>Technical Innovation </vt:lpstr>
      <vt:lpstr>Technical Approach </vt:lpstr>
      <vt:lpstr>Technical Approach: Addressing Needs of the Supply Chain </vt:lpstr>
      <vt:lpstr>Technical Approach: Supply Chain Needs &amp; CMI Capabilities</vt:lpstr>
      <vt:lpstr>Transition Beyond DOE Assistance </vt:lpstr>
      <vt:lpstr>Transitions: Critical Materials Framework </vt:lpstr>
      <vt:lpstr>Management Approach </vt:lpstr>
      <vt:lpstr>Management Approach </vt:lpstr>
      <vt:lpstr>Permanent Magnets</vt:lpstr>
      <vt:lpstr>Industry Adoption   of CMI Technology </vt:lpstr>
      <vt:lpstr>Measure of Success </vt:lpstr>
      <vt:lpstr>Measures of Success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- 2020 CMI AMO Peer Review Presentation v4.4</dc:title>
  <dc:creator>Lograsso</dc:creator>
  <cp:lastModifiedBy>Thomas Lograsso</cp:lastModifiedBy>
  <cp:revision>2</cp:revision>
  <dcterms:created xsi:type="dcterms:W3CDTF">2020-05-12T11:55:04Z</dcterms:created>
  <dcterms:modified xsi:type="dcterms:W3CDTF">2020-05-12T12:11:35Z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2020-05-12T00:00:00Z</vt:filetime>
  </property>
  <property fmtid="{D5CDD505-2E9C-101B-9397-08002B2CF9AE}" pid="5" name="ContentTypeId">
    <vt:lpwstr>0x010100AACEAC45444F234CA9ACC8BCED2DB1D4</vt:lpwstr>
  </property>
</Properties>
</file>