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320" r:id="rId5"/>
    <p:sldId id="2147479667" r:id="rId6"/>
    <p:sldId id="2147479670" r:id="rId7"/>
    <p:sldId id="2147479671" r:id="rId8"/>
    <p:sldId id="2147479672" r:id="rId9"/>
    <p:sldId id="2147479673" r:id="rId10"/>
    <p:sldId id="2147479674" r:id="rId11"/>
    <p:sldId id="2147479657" r:id="rId12"/>
    <p:sldId id="2147479658" r:id="rId13"/>
    <p:sldId id="2147479655" r:id="rId14"/>
    <p:sldId id="2147479675" r:id="rId15"/>
    <p:sldId id="2147479682" r:id="rId16"/>
    <p:sldId id="2147479669" r:id="rId17"/>
    <p:sldId id="2147479646" r:id="rId18"/>
    <p:sldId id="2147479662" r:id="rId19"/>
    <p:sldId id="2147479663" r:id="rId20"/>
    <p:sldId id="2147479654" r:id="rId21"/>
    <p:sldId id="2147479664" r:id="rId22"/>
    <p:sldId id="2147479656" r:id="rId23"/>
    <p:sldId id="2147479665" r:id="rId24"/>
    <p:sldId id="2147479676" r:id="rId25"/>
    <p:sldId id="2147479649" r:id="rId26"/>
    <p:sldId id="2147479651" r:id="rId27"/>
    <p:sldId id="2147479677" r:id="rId28"/>
    <p:sldId id="2147479678" r:id="rId29"/>
    <p:sldId id="2147479679" r:id="rId30"/>
    <p:sldId id="2147479680" r:id="rId31"/>
    <p:sldId id="21474796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058C4-7F42-3846-07EA-C7155688C07E}" name="Mills, Grant" initials="GM" userId="S::grant.mills@hq.doe.gov::38264972-c46f-4aec-a813-eb05685b20d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4C06D-315F-4A1E-BE44-CFF921553597}" v="3746" dt="2025-11-05T14:48:59.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AA496-1F15-4B89-9C5A-F3A1C1023FAF}"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0A45A-EFE4-4B17-80B3-DB916EAA2B34}" type="slidenum">
              <a:rPr lang="en-US" smtClean="0"/>
              <a:t>‹#›</a:t>
            </a:fld>
            <a:endParaRPr lang="en-US"/>
          </a:p>
        </p:txBody>
      </p:sp>
    </p:spTree>
    <p:extLst>
      <p:ext uri="{BB962C8B-B14F-4D97-AF65-F5344CB8AC3E}">
        <p14:creationId xmlns:p14="http://schemas.microsoft.com/office/powerpoint/2010/main" val="8530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Explain that this agreement provides the structure for coordination across the nuclear fuel cycle, with guardrails to protect competitiveness and ensure national security. Reassure that oversight is continuous and multi-agency.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22AD7D8C-8D9D-4741-9BCD-AE587D85E019}" type="slidenum">
              <a:rPr lang="en-US" smtClean="0"/>
              <a:pPr/>
              <a:t>5</a:t>
            </a:fld>
            <a:endParaRPr lang="en-US"/>
          </a:p>
        </p:txBody>
      </p:sp>
    </p:spTree>
    <p:extLst>
      <p:ext uri="{BB962C8B-B14F-4D97-AF65-F5344CB8AC3E}">
        <p14:creationId xmlns:p14="http://schemas.microsoft.com/office/powerpoint/2010/main" val="113642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Explain that this agreement provides the structure for coordination across the nuclear fuel cycle, with guardrails to protect competitiveness and ensure national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Emphasize the clarity of purpose—this is not a commercial coordination effort. Reassure that oversight is continuous and multi-agency.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22AD7D8C-8D9D-4741-9BCD-AE587D85E019}" type="slidenum">
              <a:rPr lang="en-US" smtClean="0"/>
              <a:pPr/>
              <a:t>6</a:t>
            </a:fld>
            <a:endParaRPr lang="en-US"/>
          </a:p>
        </p:txBody>
      </p:sp>
    </p:spTree>
    <p:extLst>
      <p:ext uri="{BB962C8B-B14F-4D97-AF65-F5344CB8AC3E}">
        <p14:creationId xmlns:p14="http://schemas.microsoft.com/office/powerpoint/2010/main" val="154243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Clarify that this governance ensures balance—industry insight under government direction, not the other way around.</a:t>
            </a:r>
          </a:p>
          <a:p>
            <a:endParaRPr lang="en-US" dirty="0"/>
          </a:p>
        </p:txBody>
      </p:sp>
      <p:sp>
        <p:nvSpPr>
          <p:cNvPr id="4" name="Slide Number Placeholder 3"/>
          <p:cNvSpPr>
            <a:spLocks noGrp="1"/>
          </p:cNvSpPr>
          <p:nvPr>
            <p:ph type="sldNum" sz="quarter" idx="5"/>
          </p:nvPr>
        </p:nvSpPr>
        <p:spPr/>
        <p:txBody>
          <a:bodyPr/>
          <a:lstStyle/>
          <a:p>
            <a:fld id="{22AD7D8C-8D9D-4741-9BCD-AE587D85E019}" type="slidenum">
              <a:rPr lang="en-US" smtClean="0"/>
              <a:pPr/>
              <a:t>7</a:t>
            </a:fld>
            <a:endParaRPr lang="en-US"/>
          </a:p>
        </p:txBody>
      </p:sp>
    </p:spTree>
    <p:extLst>
      <p:ext uri="{BB962C8B-B14F-4D97-AF65-F5344CB8AC3E}">
        <p14:creationId xmlns:p14="http://schemas.microsoft.com/office/powerpoint/2010/main" val="44505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Reinforce fairness and transparency—everyone has a role, and participation standards protect the integrity of the process.</a:t>
            </a:r>
          </a:p>
          <a:p>
            <a:endParaRPr lang="en-US" dirty="0"/>
          </a:p>
        </p:txBody>
      </p:sp>
      <p:sp>
        <p:nvSpPr>
          <p:cNvPr id="4" name="Slide Number Placeholder 3"/>
          <p:cNvSpPr>
            <a:spLocks noGrp="1"/>
          </p:cNvSpPr>
          <p:nvPr>
            <p:ph type="sldNum" sz="quarter" idx="5"/>
          </p:nvPr>
        </p:nvSpPr>
        <p:spPr/>
        <p:txBody>
          <a:bodyPr/>
          <a:lstStyle/>
          <a:p>
            <a:fld id="{22AD7D8C-8D9D-4741-9BCD-AE587D85E019}" type="slidenum">
              <a:rPr lang="en-US" smtClean="0"/>
              <a:pPr/>
              <a:t>8</a:t>
            </a:fld>
            <a:endParaRPr lang="en-US"/>
          </a:p>
        </p:txBody>
      </p:sp>
    </p:spTree>
    <p:extLst>
      <p:ext uri="{BB962C8B-B14F-4D97-AF65-F5344CB8AC3E}">
        <p14:creationId xmlns:p14="http://schemas.microsoft.com/office/powerpoint/2010/main" val="360766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Make this point clearly—antitrust protections only exist within DOE-approved and supervised activities.</a:t>
            </a:r>
          </a:p>
          <a:p>
            <a:endParaRPr lang="en-US" dirty="0"/>
          </a:p>
        </p:txBody>
      </p:sp>
      <p:sp>
        <p:nvSpPr>
          <p:cNvPr id="4" name="Slide Number Placeholder 3"/>
          <p:cNvSpPr>
            <a:spLocks noGrp="1"/>
          </p:cNvSpPr>
          <p:nvPr>
            <p:ph type="sldNum" sz="quarter" idx="5"/>
          </p:nvPr>
        </p:nvSpPr>
        <p:spPr/>
        <p:txBody>
          <a:bodyPr/>
          <a:lstStyle/>
          <a:p>
            <a:fld id="{22AD7D8C-8D9D-4741-9BCD-AE587D85E019}" type="slidenum">
              <a:rPr lang="en-US" smtClean="0"/>
              <a:pPr/>
              <a:t>9</a:t>
            </a:fld>
            <a:endParaRPr lang="en-US"/>
          </a:p>
        </p:txBody>
      </p:sp>
    </p:spTree>
    <p:extLst>
      <p:ext uri="{BB962C8B-B14F-4D97-AF65-F5344CB8AC3E}">
        <p14:creationId xmlns:p14="http://schemas.microsoft.com/office/powerpoint/2010/main" val="4479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Note that this keeps administrative flexibility with DOE while maintaining fairness and voluntary participation.</a:t>
            </a:r>
          </a:p>
          <a:p>
            <a:endParaRPr lang="en-US" dirty="0"/>
          </a:p>
        </p:txBody>
      </p:sp>
      <p:sp>
        <p:nvSpPr>
          <p:cNvPr id="4" name="Slide Number Placeholder 3"/>
          <p:cNvSpPr>
            <a:spLocks noGrp="1"/>
          </p:cNvSpPr>
          <p:nvPr>
            <p:ph type="sldNum" sz="quarter" idx="5"/>
          </p:nvPr>
        </p:nvSpPr>
        <p:spPr/>
        <p:txBody>
          <a:bodyPr/>
          <a:lstStyle/>
          <a:p>
            <a:fld id="{22AD7D8C-8D9D-4741-9BCD-AE587D85E019}" type="slidenum">
              <a:rPr lang="en-US" smtClean="0"/>
              <a:pPr/>
              <a:t>10</a:t>
            </a:fld>
            <a:endParaRPr lang="en-US"/>
          </a:p>
        </p:txBody>
      </p:sp>
    </p:spTree>
    <p:extLst>
      <p:ext uri="{BB962C8B-B14F-4D97-AF65-F5344CB8AC3E}">
        <p14:creationId xmlns:p14="http://schemas.microsoft.com/office/powerpoint/2010/main" val="241889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Emphasize DOE’s commitment to confidentiality and responsible data management under federal law.</a:t>
            </a:r>
          </a:p>
          <a:p>
            <a:endParaRPr lang="en-US" dirty="0"/>
          </a:p>
        </p:txBody>
      </p:sp>
      <p:sp>
        <p:nvSpPr>
          <p:cNvPr id="4" name="Slide Number Placeholder 3"/>
          <p:cNvSpPr>
            <a:spLocks noGrp="1"/>
          </p:cNvSpPr>
          <p:nvPr>
            <p:ph type="sldNum" sz="quarter" idx="5"/>
          </p:nvPr>
        </p:nvSpPr>
        <p:spPr/>
        <p:txBody>
          <a:bodyPr/>
          <a:lstStyle/>
          <a:p>
            <a:fld id="{22AD7D8C-8D9D-4741-9BCD-AE587D85E019}" type="slidenum">
              <a:rPr lang="en-US" smtClean="0"/>
              <a:pPr/>
              <a:t>11</a:t>
            </a:fld>
            <a:endParaRPr lang="en-US"/>
          </a:p>
        </p:txBody>
      </p:sp>
    </p:spTree>
    <p:extLst>
      <p:ext uri="{BB962C8B-B14F-4D97-AF65-F5344CB8AC3E}">
        <p14:creationId xmlns:p14="http://schemas.microsoft.com/office/powerpoint/2010/main" val="52201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5C06-30F7-001E-7951-F29DFBA23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8859A-7F2A-D8CF-F0E8-70764A54A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816B8-5B51-C772-842B-DC15CF93B8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Emphasize DOE’s commitment to confidentiality and responsible data management under federal law.</a:t>
            </a:r>
          </a:p>
          <a:p>
            <a:endParaRPr lang="en-US" dirty="0"/>
          </a:p>
        </p:txBody>
      </p:sp>
      <p:sp>
        <p:nvSpPr>
          <p:cNvPr id="4" name="Slide Number Placeholder 3">
            <a:extLst>
              <a:ext uri="{FF2B5EF4-FFF2-40B4-BE49-F238E27FC236}">
                <a16:creationId xmlns:a16="http://schemas.microsoft.com/office/drawing/2014/main" id="{BC6043A6-6318-3EAB-6299-3FA401B8E392}"/>
              </a:ext>
            </a:extLst>
          </p:cNvPr>
          <p:cNvSpPr>
            <a:spLocks noGrp="1"/>
          </p:cNvSpPr>
          <p:nvPr>
            <p:ph type="sldNum" sz="quarter" idx="5"/>
          </p:nvPr>
        </p:nvSpPr>
        <p:spPr/>
        <p:txBody>
          <a:bodyPr/>
          <a:lstStyle/>
          <a:p>
            <a:fld id="{22AD7D8C-8D9D-4741-9BCD-AE587D85E019}" type="slidenum">
              <a:rPr lang="en-US" smtClean="0"/>
              <a:pPr/>
              <a:t>12</a:t>
            </a:fld>
            <a:endParaRPr lang="en-US"/>
          </a:p>
        </p:txBody>
      </p:sp>
    </p:spTree>
    <p:extLst>
      <p:ext uri="{BB962C8B-B14F-4D97-AF65-F5344CB8AC3E}">
        <p14:creationId xmlns:p14="http://schemas.microsoft.com/office/powerpoint/2010/main" val="60460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AA87-29BB-FA0D-1247-1E6BEF749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70EE0-C071-A080-520A-3777E257B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C68A6-A6E1-4E20-BBB4-5C641B505F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Emphasize DOE’s commitment to confidentiality and responsible data management under federal law.</a:t>
            </a:r>
          </a:p>
          <a:p>
            <a:endParaRPr lang="en-US" dirty="0"/>
          </a:p>
        </p:txBody>
      </p:sp>
      <p:sp>
        <p:nvSpPr>
          <p:cNvPr id="4" name="Slide Number Placeholder 3">
            <a:extLst>
              <a:ext uri="{FF2B5EF4-FFF2-40B4-BE49-F238E27FC236}">
                <a16:creationId xmlns:a16="http://schemas.microsoft.com/office/drawing/2014/main" id="{B4A64D6E-FACD-82E8-E0AE-80BDD562FD6E}"/>
              </a:ext>
            </a:extLst>
          </p:cNvPr>
          <p:cNvSpPr>
            <a:spLocks noGrp="1"/>
          </p:cNvSpPr>
          <p:nvPr>
            <p:ph type="sldNum" sz="quarter" idx="5"/>
          </p:nvPr>
        </p:nvSpPr>
        <p:spPr/>
        <p:txBody>
          <a:bodyPr/>
          <a:lstStyle/>
          <a:p>
            <a:fld id="{22AD7D8C-8D9D-4741-9BCD-AE587D85E019}" type="slidenum">
              <a:rPr lang="en-US" smtClean="0"/>
              <a:pPr/>
              <a:t>27</a:t>
            </a:fld>
            <a:endParaRPr lang="en-US"/>
          </a:p>
        </p:txBody>
      </p:sp>
    </p:spTree>
    <p:extLst>
      <p:ext uri="{BB962C8B-B14F-4D97-AF65-F5344CB8AC3E}">
        <p14:creationId xmlns:p14="http://schemas.microsoft.com/office/powerpoint/2010/main" val="116969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Dark">
    <p:bg>
      <p:bgPr>
        <a:gradFill>
          <a:gsLst>
            <a:gs pos="0">
              <a:srgbClr val="21409A"/>
            </a:gs>
            <a:gs pos="100000">
              <a:srgbClr val="1A204C"/>
            </a:gs>
          </a:gsLst>
          <a:lin ang="8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8CF9-7F25-2BDF-F499-D72D7E9B688C}"/>
              </a:ext>
            </a:extLst>
          </p:cNvPr>
          <p:cNvSpPr>
            <a:spLocks noGrp="1"/>
          </p:cNvSpPr>
          <p:nvPr>
            <p:ph type="ctrTitle" hasCustomPrompt="1"/>
          </p:nvPr>
        </p:nvSpPr>
        <p:spPr>
          <a:xfrm>
            <a:off x="835069" y="3331922"/>
            <a:ext cx="5503101" cy="1643585"/>
          </a:xfrm>
        </p:spPr>
        <p:txBody>
          <a:bodyPr anchor="b">
            <a:normAutofit/>
          </a:bodyPr>
          <a:lstStyle>
            <a:lvl1pPr algn="l">
              <a:defRPr sz="4500" b="1" cap="none" baseline="0">
                <a:solidFill>
                  <a:schemeClr val="tx1"/>
                </a:solidFill>
                <a:latin typeface="+mj-lt"/>
              </a:defRPr>
            </a:lvl1pPr>
          </a:lstStyle>
          <a:p>
            <a:r>
              <a:rPr lang="en-US"/>
              <a:t>Click to edit </a:t>
            </a:r>
            <a:br>
              <a:rPr lang="en-US"/>
            </a:br>
            <a:r>
              <a:rPr lang="en-US"/>
              <a:t>Master Title</a:t>
            </a:r>
          </a:p>
        </p:txBody>
      </p:sp>
      <p:sp>
        <p:nvSpPr>
          <p:cNvPr id="3" name="Subtitle 2">
            <a:extLst>
              <a:ext uri="{FF2B5EF4-FFF2-40B4-BE49-F238E27FC236}">
                <a16:creationId xmlns:a16="http://schemas.microsoft.com/office/drawing/2014/main" id="{A5B688E7-800E-C994-44AD-60D4E0A940B9}"/>
              </a:ext>
            </a:extLst>
          </p:cNvPr>
          <p:cNvSpPr>
            <a:spLocks noGrp="1"/>
          </p:cNvSpPr>
          <p:nvPr>
            <p:ph type="subTitle" idx="1"/>
          </p:nvPr>
        </p:nvSpPr>
        <p:spPr>
          <a:xfrm>
            <a:off x="835070" y="5004953"/>
            <a:ext cx="5514034" cy="857228"/>
          </a:xfrm>
        </p:spPr>
        <p:txBody>
          <a:bodyPr>
            <a:normAutofit/>
          </a:bodyPr>
          <a:lstStyle>
            <a:lvl1pPr marL="0" indent="0" algn="l">
              <a:buNone/>
              <a:defRPr sz="2000" b="0" i="0">
                <a:solidFill>
                  <a:schemeClr val="accent3"/>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A8D41187-0296-976F-A63D-47CFC6FB7D90}"/>
              </a:ext>
            </a:extLst>
          </p:cNvPr>
          <p:cNvPicPr>
            <a:picLocks noChangeAspect="1"/>
          </p:cNvPicPr>
          <p:nvPr userDrawn="1"/>
        </p:nvPicPr>
        <p:blipFill>
          <a:blip r:embed="rId2"/>
          <a:srcRect/>
          <a:stretch/>
        </p:blipFill>
        <p:spPr>
          <a:xfrm>
            <a:off x="7051591" y="3169667"/>
            <a:ext cx="4513322" cy="900163"/>
          </a:xfrm>
          <a:prstGeom prst="rect">
            <a:avLst/>
          </a:prstGeom>
        </p:spPr>
      </p:pic>
    </p:spTree>
    <p:extLst>
      <p:ext uri="{BB962C8B-B14F-4D97-AF65-F5344CB8AC3E}">
        <p14:creationId xmlns:p14="http://schemas.microsoft.com/office/powerpoint/2010/main" val="15912432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_Section Header">
    <p:bg>
      <p:bgPr>
        <a:gradFill>
          <a:gsLst>
            <a:gs pos="65000">
              <a:srgbClr val="1A204C"/>
            </a:gs>
            <a:gs pos="100000">
              <a:srgbClr val="106636"/>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EADA-2F73-F3F2-30D1-6712772B9D11}"/>
              </a:ext>
            </a:extLst>
          </p:cNvPr>
          <p:cNvSpPr>
            <a:spLocks noGrp="1"/>
          </p:cNvSpPr>
          <p:nvPr>
            <p:ph type="title"/>
          </p:nvPr>
        </p:nvSpPr>
        <p:spPr>
          <a:xfrm>
            <a:off x="1103086" y="2381955"/>
            <a:ext cx="7299779" cy="1573993"/>
          </a:xfrm>
        </p:spPr>
        <p:txBody>
          <a:bodyPr anchor="b">
            <a:noAutofit/>
          </a:bodyPr>
          <a:lstStyle>
            <a:lvl1pPr algn="l">
              <a:defRPr sz="5000" b="1" i="0" u="none">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34CBB697-CD84-1B44-7A43-AD32F74E6C0C}"/>
              </a:ext>
            </a:extLst>
          </p:cNvPr>
          <p:cNvSpPr>
            <a:spLocks noGrp="1"/>
          </p:cNvSpPr>
          <p:nvPr>
            <p:ph type="body" idx="1"/>
          </p:nvPr>
        </p:nvSpPr>
        <p:spPr>
          <a:xfrm>
            <a:off x="1086757" y="3995183"/>
            <a:ext cx="7332436" cy="802595"/>
          </a:xfrm>
        </p:spPr>
        <p:txBody>
          <a:bodyPr>
            <a:normAutofit/>
          </a:bodyPr>
          <a:lstStyle>
            <a:lvl1pPr marL="0" indent="0" algn="l">
              <a:buNone/>
              <a:defRPr sz="1800" b="0">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70484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EADA-2F73-F3F2-30D1-6712772B9D11}"/>
              </a:ext>
            </a:extLst>
          </p:cNvPr>
          <p:cNvSpPr>
            <a:spLocks noGrp="1"/>
          </p:cNvSpPr>
          <p:nvPr>
            <p:ph type="title"/>
          </p:nvPr>
        </p:nvSpPr>
        <p:spPr>
          <a:xfrm>
            <a:off x="1103086" y="2381955"/>
            <a:ext cx="7299779" cy="1573993"/>
          </a:xfrm>
        </p:spPr>
        <p:txBody>
          <a:bodyPr anchor="b">
            <a:noAutofit/>
          </a:bodyPr>
          <a:lstStyle>
            <a:lvl1pPr algn="l">
              <a:defRPr sz="5000" b="1" u="none">
                <a:solidFill>
                  <a:schemeClr val="accent1"/>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4CBB697-CD84-1B44-7A43-AD32F74E6C0C}"/>
              </a:ext>
            </a:extLst>
          </p:cNvPr>
          <p:cNvSpPr>
            <a:spLocks noGrp="1"/>
          </p:cNvSpPr>
          <p:nvPr>
            <p:ph type="body" idx="1"/>
          </p:nvPr>
        </p:nvSpPr>
        <p:spPr>
          <a:xfrm>
            <a:off x="1086757" y="3995183"/>
            <a:ext cx="7332436" cy="802595"/>
          </a:xfrm>
        </p:spPr>
        <p:txBody>
          <a:bodyPr>
            <a:normAutofit/>
          </a:bodyPr>
          <a:lstStyle>
            <a:lvl1pPr marL="0" indent="0" algn="l">
              <a:buNone/>
              <a:defRPr sz="1800" b="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90ECB80E-4B61-B309-2232-07CD4214AB4E}"/>
              </a:ext>
            </a:extLst>
          </p:cNvPr>
          <p:cNvPicPr>
            <a:picLocks noChangeAspect="1"/>
          </p:cNvPicPr>
          <p:nvPr userDrawn="1"/>
        </p:nvPicPr>
        <p:blipFill>
          <a:blip r:embed="rId2"/>
          <a:srcRect/>
          <a:stretch/>
        </p:blipFill>
        <p:spPr>
          <a:xfrm>
            <a:off x="9261138" y="5911836"/>
            <a:ext cx="2526768" cy="503954"/>
          </a:xfrm>
          <a:prstGeom prst="rect">
            <a:avLst/>
          </a:prstGeom>
        </p:spPr>
      </p:pic>
    </p:spTree>
    <p:extLst>
      <p:ext uri="{BB962C8B-B14F-4D97-AF65-F5344CB8AC3E}">
        <p14:creationId xmlns:p14="http://schemas.microsoft.com/office/powerpoint/2010/main" val="359653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left image ang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08B9C-27E3-55B4-38FA-0D2D6C458785}"/>
              </a:ext>
            </a:extLst>
          </p:cNvPr>
          <p:cNvSpPr/>
          <p:nvPr userDrawn="1"/>
        </p:nvSpPr>
        <p:spPr>
          <a:xfrm>
            <a:off x="0" y="-28575"/>
            <a:ext cx="2405921" cy="6886575"/>
          </a:xfrm>
          <a:prstGeom prst="rect">
            <a:avLst/>
          </a:prstGeom>
          <a:gradFill>
            <a:gsLst>
              <a:gs pos="0">
                <a:srgbClr val="1A204C"/>
              </a:gs>
              <a:gs pos="100000">
                <a:srgbClr val="21409A"/>
              </a:gs>
            </a:gsLst>
            <a:lin ang="17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4E4139A-5B27-73E1-2378-01B095E02F29}"/>
              </a:ext>
            </a:extLst>
          </p:cNvPr>
          <p:cNvSpPr>
            <a:spLocks noGrp="1"/>
          </p:cNvSpPr>
          <p:nvPr>
            <p:ph type="title" hasCustomPrompt="1"/>
          </p:nvPr>
        </p:nvSpPr>
        <p:spPr>
          <a:xfrm>
            <a:off x="5043489" y="747165"/>
            <a:ext cx="5788377" cy="538293"/>
          </a:xfrm>
        </p:spPr>
        <p:txBody>
          <a:bodyPr anchor="t" anchorCtr="0">
            <a:noAutofit/>
          </a:bodyPr>
          <a:lstStyle>
            <a:lvl1pPr>
              <a:defRPr>
                <a:solidFill>
                  <a:schemeClr val="accent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0F44A459-4888-7F0C-288B-349CB62B8121}"/>
              </a:ext>
            </a:extLst>
          </p:cNvPr>
          <p:cNvSpPr>
            <a:spLocks noGrp="1"/>
          </p:cNvSpPr>
          <p:nvPr>
            <p:ph idx="1" hasCustomPrompt="1"/>
          </p:nvPr>
        </p:nvSpPr>
        <p:spPr>
          <a:xfrm>
            <a:off x="5043489" y="1650261"/>
            <a:ext cx="6392156" cy="4036556"/>
          </a:xfrm>
        </p:spPr>
        <p:txBody>
          <a:bodyPr>
            <a:noAutofit/>
          </a:bodyPr>
          <a:lstStyle>
            <a:lvl1pPr>
              <a:defRPr sz="1500" b="0">
                <a:solidFill>
                  <a:schemeClr val="tx1"/>
                </a:solidFill>
              </a:defRPr>
            </a:lvl1pPr>
            <a:lvl2pPr>
              <a:defRPr sz="1500" b="0">
                <a:solidFill>
                  <a:schemeClr val="tx1"/>
                </a:solidFill>
              </a:defRPr>
            </a:lvl2pPr>
            <a:lvl3pPr>
              <a:defRPr sz="1500" b="0">
                <a:solidFill>
                  <a:schemeClr val="tx1"/>
                </a:solidFill>
              </a:defRPr>
            </a:lvl3pPr>
            <a:lvl4pPr>
              <a:defRPr sz="1500" b="0">
                <a:solidFill>
                  <a:schemeClr val="tx1"/>
                </a:solidFill>
              </a:defRPr>
            </a:lvl4pPr>
            <a:lvl5pPr>
              <a:defRPr sz="1500" b="0">
                <a:solidFill>
                  <a:schemeClr val="tx1"/>
                </a:solidFill>
              </a:defRPr>
            </a:lvl5pPr>
          </a:lstStyle>
          <a:p>
            <a:pPr lvl="0"/>
            <a:r>
              <a:rPr lang="en-US"/>
              <a:t>Click to edit Master subhead style</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006EE7B5-5BE8-2491-A05E-A45E55DBF3DC}"/>
              </a:ext>
            </a:extLst>
          </p:cNvPr>
          <p:cNvSpPr>
            <a:spLocks noGrp="1"/>
          </p:cNvSpPr>
          <p:nvPr>
            <p:ph type="body" sz="quarter" idx="13" hasCustomPrompt="1"/>
          </p:nvPr>
        </p:nvSpPr>
        <p:spPr>
          <a:xfrm>
            <a:off x="5043489" y="438419"/>
            <a:ext cx="3220632" cy="261938"/>
          </a:xfrm>
        </p:spPr>
        <p:txBody>
          <a:bodyPr>
            <a:noAutofit/>
          </a:bodyPr>
          <a:lstStyle>
            <a:lvl1pPr>
              <a:defRPr sz="1200" b="0" cap="all" baseline="0">
                <a:solidFill>
                  <a:schemeClr val="tx2"/>
                </a:solidFill>
              </a:defRPr>
            </a:lvl1pPr>
          </a:lstStyle>
          <a:p>
            <a:pPr lvl="0"/>
            <a:r>
              <a:rPr lang="en-US"/>
              <a:t>CLICK TO EDIT SUBHEAD</a:t>
            </a:r>
          </a:p>
        </p:txBody>
      </p:sp>
      <p:sp>
        <p:nvSpPr>
          <p:cNvPr id="17" name="Slide Number Placeholder 5">
            <a:extLst>
              <a:ext uri="{FF2B5EF4-FFF2-40B4-BE49-F238E27FC236}">
                <a16:creationId xmlns:a16="http://schemas.microsoft.com/office/drawing/2014/main" id="{09D0DA01-E405-3832-2C89-648121C95E09}"/>
              </a:ext>
            </a:extLst>
          </p:cNvPr>
          <p:cNvSpPr>
            <a:spLocks noGrp="1"/>
          </p:cNvSpPr>
          <p:nvPr>
            <p:ph type="sldNum" sz="quarter" idx="12"/>
          </p:nvPr>
        </p:nvSpPr>
        <p:spPr>
          <a:xfrm>
            <a:off x="10750842" y="6304453"/>
            <a:ext cx="719203" cy="195962"/>
          </a:xfrm>
        </p:spPr>
        <p:txBody>
          <a:bodyPr/>
          <a:lstStyle>
            <a:lvl1pPr>
              <a:defRPr>
                <a:solidFill>
                  <a:schemeClr val="accent1"/>
                </a:solidFill>
              </a:defRPr>
            </a:lvl1pPr>
          </a:lstStyle>
          <a:p>
            <a:fld id="{BCB0D119-7A02-8E46-84C5-2C2227451327}" type="slidenum">
              <a:rPr lang="en-US" smtClean="0"/>
              <a:pPr/>
              <a:t>‹#›</a:t>
            </a:fld>
            <a:endParaRPr lang="en-US"/>
          </a:p>
        </p:txBody>
      </p:sp>
      <p:sp>
        <p:nvSpPr>
          <p:cNvPr id="3" name="Picture Placeholder 2">
            <a:extLst>
              <a:ext uri="{FF2B5EF4-FFF2-40B4-BE49-F238E27FC236}">
                <a16:creationId xmlns:a16="http://schemas.microsoft.com/office/drawing/2014/main" id="{D79CE9CC-1B45-DB69-BBEB-14F9066E88D7}"/>
              </a:ext>
            </a:extLst>
          </p:cNvPr>
          <p:cNvSpPr>
            <a:spLocks noGrp="1"/>
          </p:cNvSpPr>
          <p:nvPr>
            <p:ph type="pic" sz="quarter" idx="15"/>
          </p:nvPr>
        </p:nvSpPr>
        <p:spPr>
          <a:xfrm>
            <a:off x="-357192" y="-28575"/>
            <a:ext cx="5245805" cy="6915678"/>
          </a:xfrm>
          <a:custGeom>
            <a:avLst/>
            <a:gdLst>
              <a:gd name="connsiteX0" fmla="*/ 0 w 4921250"/>
              <a:gd name="connsiteY0" fmla="*/ 4922837 h 4922837"/>
              <a:gd name="connsiteX1" fmla="*/ 1230313 w 4921250"/>
              <a:gd name="connsiteY1" fmla="*/ 0 h 4922837"/>
              <a:gd name="connsiteX2" fmla="*/ 4921250 w 4921250"/>
              <a:gd name="connsiteY2" fmla="*/ 0 h 4922837"/>
              <a:gd name="connsiteX3" fmla="*/ 3690938 w 4921250"/>
              <a:gd name="connsiteY3" fmla="*/ 4922837 h 4922837"/>
              <a:gd name="connsiteX4" fmla="*/ 0 w 4921250"/>
              <a:gd name="connsiteY4" fmla="*/ 4922837 h 4922837"/>
              <a:gd name="connsiteX0" fmla="*/ 1524176 w 6445426"/>
              <a:gd name="connsiteY0" fmla="*/ 4934126 h 4934126"/>
              <a:gd name="connsiteX1" fmla="*/ 0 w 6445426"/>
              <a:gd name="connsiteY1" fmla="*/ 0 h 4934126"/>
              <a:gd name="connsiteX2" fmla="*/ 6445426 w 6445426"/>
              <a:gd name="connsiteY2" fmla="*/ 11289 h 4934126"/>
              <a:gd name="connsiteX3" fmla="*/ 5215114 w 6445426"/>
              <a:gd name="connsiteY3" fmla="*/ 4934126 h 4934126"/>
              <a:gd name="connsiteX4" fmla="*/ 1524176 w 6445426"/>
              <a:gd name="connsiteY4" fmla="*/ 4934126 h 4934126"/>
              <a:gd name="connsiteX0" fmla="*/ 2461154 w 6445426"/>
              <a:gd name="connsiteY0" fmla="*/ 6887103 h 6887103"/>
              <a:gd name="connsiteX1" fmla="*/ 0 w 6445426"/>
              <a:gd name="connsiteY1" fmla="*/ 0 h 6887103"/>
              <a:gd name="connsiteX2" fmla="*/ 6445426 w 6445426"/>
              <a:gd name="connsiteY2" fmla="*/ 11289 h 6887103"/>
              <a:gd name="connsiteX3" fmla="*/ 5215114 w 6445426"/>
              <a:gd name="connsiteY3" fmla="*/ 4934126 h 6887103"/>
              <a:gd name="connsiteX4" fmla="*/ 2461154 w 6445426"/>
              <a:gd name="connsiteY4" fmla="*/ 6887103 h 6887103"/>
              <a:gd name="connsiteX0" fmla="*/ 2461154 w 6445426"/>
              <a:gd name="connsiteY0" fmla="*/ 6887103 h 6887103"/>
              <a:gd name="connsiteX1" fmla="*/ 0 w 6445426"/>
              <a:gd name="connsiteY1" fmla="*/ 0 h 6887103"/>
              <a:gd name="connsiteX2" fmla="*/ 6445426 w 6445426"/>
              <a:gd name="connsiteY2" fmla="*/ 11289 h 6887103"/>
              <a:gd name="connsiteX3" fmla="*/ 4944180 w 6445426"/>
              <a:gd name="connsiteY3" fmla="*/ 6864526 h 6887103"/>
              <a:gd name="connsiteX4" fmla="*/ 2461154 w 6445426"/>
              <a:gd name="connsiteY4" fmla="*/ 6887103 h 6887103"/>
              <a:gd name="connsiteX0" fmla="*/ 2461154 w 4944180"/>
              <a:gd name="connsiteY0" fmla="*/ 6898392 h 6898392"/>
              <a:gd name="connsiteX1" fmla="*/ 0 w 4944180"/>
              <a:gd name="connsiteY1" fmla="*/ 11289 h 6898392"/>
              <a:gd name="connsiteX2" fmla="*/ 2595915 w 4944180"/>
              <a:gd name="connsiteY2" fmla="*/ 0 h 6898392"/>
              <a:gd name="connsiteX3" fmla="*/ 4944180 w 4944180"/>
              <a:gd name="connsiteY3" fmla="*/ 6875815 h 6898392"/>
              <a:gd name="connsiteX4" fmla="*/ 2461154 w 4944180"/>
              <a:gd name="connsiteY4" fmla="*/ 6898392 h 6898392"/>
              <a:gd name="connsiteX0" fmla="*/ 2461154 w 5045780"/>
              <a:gd name="connsiteY0" fmla="*/ 6898392 h 6898392"/>
              <a:gd name="connsiteX1" fmla="*/ 0 w 5045780"/>
              <a:gd name="connsiteY1" fmla="*/ 11289 h 6898392"/>
              <a:gd name="connsiteX2" fmla="*/ 2595915 w 5045780"/>
              <a:gd name="connsiteY2" fmla="*/ 0 h 6898392"/>
              <a:gd name="connsiteX3" fmla="*/ 5045780 w 5045780"/>
              <a:gd name="connsiteY3" fmla="*/ 6887104 h 6898392"/>
              <a:gd name="connsiteX4" fmla="*/ 2461154 w 5045780"/>
              <a:gd name="connsiteY4" fmla="*/ 6898392 h 6898392"/>
              <a:gd name="connsiteX0" fmla="*/ 2661179 w 5245805"/>
              <a:gd name="connsiteY0" fmla="*/ 6915678 h 6915678"/>
              <a:gd name="connsiteX1" fmla="*/ 0 w 5245805"/>
              <a:gd name="connsiteY1" fmla="*/ 0 h 6915678"/>
              <a:gd name="connsiteX2" fmla="*/ 2795940 w 5245805"/>
              <a:gd name="connsiteY2" fmla="*/ 17286 h 6915678"/>
              <a:gd name="connsiteX3" fmla="*/ 5245805 w 5245805"/>
              <a:gd name="connsiteY3" fmla="*/ 6904390 h 6915678"/>
              <a:gd name="connsiteX4" fmla="*/ 2661179 w 5245805"/>
              <a:gd name="connsiteY4" fmla="*/ 6915678 h 691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805" h="6915678">
                <a:moveTo>
                  <a:pt x="2661179" y="6915678"/>
                </a:moveTo>
                <a:lnTo>
                  <a:pt x="0" y="0"/>
                </a:lnTo>
                <a:lnTo>
                  <a:pt x="2795940" y="17286"/>
                </a:lnTo>
                <a:lnTo>
                  <a:pt x="5245805" y="6904390"/>
                </a:lnTo>
                <a:lnTo>
                  <a:pt x="2661179" y="6915678"/>
                </a:lnTo>
                <a:close/>
              </a:path>
            </a:pathLst>
          </a:custGeom>
          <a:solidFill>
            <a:schemeClr val="bg2"/>
          </a:solidFill>
        </p:spPr>
        <p:txBody>
          <a:bodyPr/>
          <a:lstStyle/>
          <a:p>
            <a:r>
              <a:rPr lang="en-US"/>
              <a:t>Click icon to add picture</a:t>
            </a:r>
          </a:p>
        </p:txBody>
      </p:sp>
      <p:sp>
        <p:nvSpPr>
          <p:cNvPr id="11" name="Footer Placeholder 4">
            <a:extLst>
              <a:ext uri="{FF2B5EF4-FFF2-40B4-BE49-F238E27FC236}">
                <a16:creationId xmlns:a16="http://schemas.microsoft.com/office/drawing/2014/main" id="{8A7AAD47-1562-A1A3-FB67-2425FF9F933E}"/>
              </a:ext>
            </a:extLst>
          </p:cNvPr>
          <p:cNvSpPr>
            <a:spLocks noGrp="1"/>
          </p:cNvSpPr>
          <p:nvPr>
            <p:ph type="ftr" sz="quarter" idx="11"/>
          </p:nvPr>
        </p:nvSpPr>
        <p:spPr>
          <a:xfrm>
            <a:off x="7917088" y="6304453"/>
            <a:ext cx="2592725" cy="195962"/>
          </a:xfrm>
        </p:spPr>
        <p:txBody>
          <a:bodyPr/>
          <a:lstStyle>
            <a:lvl1pPr>
              <a:defRPr sz="1100">
                <a:solidFill>
                  <a:schemeClr val="accent1"/>
                </a:solidFill>
              </a:defRPr>
            </a:lvl1pPr>
          </a:lstStyle>
          <a:p>
            <a:r>
              <a:rPr lang="en-US"/>
              <a:t>PowerPoint Footer Text</a:t>
            </a:r>
          </a:p>
        </p:txBody>
      </p:sp>
      <p:pic>
        <p:nvPicPr>
          <p:cNvPr id="2" name="Picture 1">
            <a:extLst>
              <a:ext uri="{FF2B5EF4-FFF2-40B4-BE49-F238E27FC236}">
                <a16:creationId xmlns:a16="http://schemas.microsoft.com/office/drawing/2014/main" id="{53FFB1FA-C155-29BC-3763-105536610D62}"/>
              </a:ext>
            </a:extLst>
          </p:cNvPr>
          <p:cNvPicPr>
            <a:picLocks noChangeAspect="1"/>
          </p:cNvPicPr>
          <p:nvPr userDrawn="1"/>
        </p:nvPicPr>
        <p:blipFill>
          <a:blip r:embed="rId2"/>
          <a:srcRect/>
          <a:stretch/>
        </p:blipFill>
        <p:spPr>
          <a:xfrm>
            <a:off x="4986708" y="6110836"/>
            <a:ext cx="2370806" cy="472848"/>
          </a:xfrm>
          <a:prstGeom prst="rect">
            <a:avLst/>
          </a:prstGeom>
        </p:spPr>
      </p:pic>
    </p:spTree>
    <p:extLst>
      <p:ext uri="{BB962C8B-B14F-4D97-AF65-F5344CB8AC3E}">
        <p14:creationId xmlns:p14="http://schemas.microsoft.com/office/powerpoint/2010/main" val="47620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left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E4139A-5B27-73E1-2378-01B095E02F29}"/>
              </a:ext>
            </a:extLst>
          </p:cNvPr>
          <p:cNvSpPr>
            <a:spLocks noGrp="1"/>
          </p:cNvSpPr>
          <p:nvPr>
            <p:ph type="title" hasCustomPrompt="1"/>
          </p:nvPr>
        </p:nvSpPr>
        <p:spPr>
          <a:xfrm>
            <a:off x="5043489" y="747165"/>
            <a:ext cx="5788377" cy="538293"/>
          </a:xfrm>
        </p:spPr>
        <p:txBody>
          <a:bodyPr anchor="t" anchorCtr="0">
            <a:noAutofit/>
          </a:bodyPr>
          <a:lstStyle>
            <a:lvl1pPr>
              <a:defRPr>
                <a:solidFill>
                  <a:schemeClr val="accent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0F44A459-4888-7F0C-288B-349CB62B8121}"/>
              </a:ext>
            </a:extLst>
          </p:cNvPr>
          <p:cNvSpPr>
            <a:spLocks noGrp="1"/>
          </p:cNvSpPr>
          <p:nvPr>
            <p:ph idx="1" hasCustomPrompt="1"/>
          </p:nvPr>
        </p:nvSpPr>
        <p:spPr>
          <a:xfrm>
            <a:off x="5043489" y="1650261"/>
            <a:ext cx="6392156" cy="4036556"/>
          </a:xfrm>
        </p:spPr>
        <p:txBody>
          <a:bodyPr>
            <a:noAutofit/>
          </a:bodyPr>
          <a:lstStyle>
            <a:lvl1pPr>
              <a:defRPr sz="1500" b="0">
                <a:solidFill>
                  <a:schemeClr val="tx1"/>
                </a:solidFill>
              </a:defRPr>
            </a:lvl1pPr>
            <a:lvl2pPr>
              <a:defRPr sz="1500" b="0">
                <a:solidFill>
                  <a:schemeClr val="tx1"/>
                </a:solidFill>
              </a:defRPr>
            </a:lvl2pPr>
            <a:lvl3pPr>
              <a:defRPr sz="1500" b="0">
                <a:solidFill>
                  <a:schemeClr val="tx1"/>
                </a:solidFill>
              </a:defRPr>
            </a:lvl3pPr>
            <a:lvl4pPr>
              <a:defRPr sz="1500" b="0">
                <a:solidFill>
                  <a:schemeClr val="tx1"/>
                </a:solidFill>
              </a:defRPr>
            </a:lvl4pPr>
            <a:lvl5pPr>
              <a:defRPr sz="1500" b="0">
                <a:solidFill>
                  <a:schemeClr val="tx1"/>
                </a:solidFill>
              </a:defRPr>
            </a:lvl5pPr>
          </a:lstStyle>
          <a:p>
            <a:pPr lvl="0"/>
            <a:r>
              <a:rPr lang="en-US"/>
              <a:t>Click to edit Master subhead style</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006EE7B5-5BE8-2491-A05E-A45E55DBF3DC}"/>
              </a:ext>
            </a:extLst>
          </p:cNvPr>
          <p:cNvSpPr>
            <a:spLocks noGrp="1"/>
          </p:cNvSpPr>
          <p:nvPr>
            <p:ph type="body" sz="quarter" idx="13" hasCustomPrompt="1"/>
          </p:nvPr>
        </p:nvSpPr>
        <p:spPr>
          <a:xfrm>
            <a:off x="5043489" y="438419"/>
            <a:ext cx="3220632" cy="261938"/>
          </a:xfrm>
        </p:spPr>
        <p:txBody>
          <a:bodyPr>
            <a:noAutofit/>
          </a:bodyPr>
          <a:lstStyle>
            <a:lvl1pPr>
              <a:defRPr sz="1200" b="0" cap="all" baseline="0">
                <a:solidFill>
                  <a:schemeClr val="tx2"/>
                </a:solidFill>
              </a:defRPr>
            </a:lvl1pPr>
          </a:lstStyle>
          <a:p>
            <a:pPr lvl="0"/>
            <a:r>
              <a:rPr lang="en-US"/>
              <a:t>CLICK TO EDIT SUBHEAD</a:t>
            </a:r>
          </a:p>
        </p:txBody>
      </p:sp>
      <p:sp>
        <p:nvSpPr>
          <p:cNvPr id="2" name="Picture Placeholder 18">
            <a:extLst>
              <a:ext uri="{FF2B5EF4-FFF2-40B4-BE49-F238E27FC236}">
                <a16:creationId xmlns:a16="http://schemas.microsoft.com/office/drawing/2014/main" id="{BCCE8CA5-61D1-28E6-2E43-6C3DA5CE6E43}"/>
              </a:ext>
            </a:extLst>
          </p:cNvPr>
          <p:cNvSpPr>
            <a:spLocks noGrp="1"/>
          </p:cNvSpPr>
          <p:nvPr>
            <p:ph type="pic" sz="quarter" idx="14"/>
          </p:nvPr>
        </p:nvSpPr>
        <p:spPr>
          <a:xfrm>
            <a:off x="0" y="0"/>
            <a:ext cx="4291012" cy="6858000"/>
          </a:xfrm>
          <a:solidFill>
            <a:schemeClr val="bg2"/>
          </a:solidFill>
        </p:spPr>
        <p:txBody>
          <a:bodyPr/>
          <a:lstStyle/>
          <a:p>
            <a:r>
              <a:rPr lang="en-US"/>
              <a:t>Click icon to add picture</a:t>
            </a:r>
          </a:p>
        </p:txBody>
      </p:sp>
      <p:sp>
        <p:nvSpPr>
          <p:cNvPr id="3" name="Slide Number Placeholder 5">
            <a:extLst>
              <a:ext uri="{FF2B5EF4-FFF2-40B4-BE49-F238E27FC236}">
                <a16:creationId xmlns:a16="http://schemas.microsoft.com/office/drawing/2014/main" id="{BB66CAFF-514D-DD22-B292-CC7D270CEDE3}"/>
              </a:ext>
            </a:extLst>
          </p:cNvPr>
          <p:cNvSpPr>
            <a:spLocks noGrp="1"/>
          </p:cNvSpPr>
          <p:nvPr>
            <p:ph type="sldNum" sz="quarter" idx="12"/>
          </p:nvPr>
        </p:nvSpPr>
        <p:spPr>
          <a:xfrm>
            <a:off x="10750842" y="6304453"/>
            <a:ext cx="719203" cy="195962"/>
          </a:xfrm>
        </p:spPr>
        <p:txBody>
          <a:bodyPr/>
          <a:lstStyle>
            <a:lvl1pPr>
              <a:defRPr>
                <a:solidFill>
                  <a:schemeClr val="accent1"/>
                </a:solidFill>
              </a:defRPr>
            </a:lvl1pPr>
          </a:lstStyle>
          <a:p>
            <a:fld id="{BCB0D119-7A02-8E46-84C5-2C2227451327}" type="slidenum">
              <a:rPr lang="en-US" smtClean="0"/>
              <a:pPr/>
              <a:t>‹#›</a:t>
            </a:fld>
            <a:endParaRPr lang="en-US"/>
          </a:p>
        </p:txBody>
      </p:sp>
      <p:sp>
        <p:nvSpPr>
          <p:cNvPr id="8" name="Footer Placeholder 4">
            <a:extLst>
              <a:ext uri="{FF2B5EF4-FFF2-40B4-BE49-F238E27FC236}">
                <a16:creationId xmlns:a16="http://schemas.microsoft.com/office/drawing/2014/main" id="{FF7C2842-8CC1-1777-EB45-B07848643E7B}"/>
              </a:ext>
            </a:extLst>
          </p:cNvPr>
          <p:cNvSpPr>
            <a:spLocks noGrp="1"/>
          </p:cNvSpPr>
          <p:nvPr>
            <p:ph type="ftr" sz="quarter" idx="11"/>
          </p:nvPr>
        </p:nvSpPr>
        <p:spPr>
          <a:xfrm>
            <a:off x="7917088" y="6304453"/>
            <a:ext cx="2592725" cy="195962"/>
          </a:xfrm>
        </p:spPr>
        <p:txBody>
          <a:bodyPr/>
          <a:lstStyle>
            <a:lvl1pPr>
              <a:defRPr sz="1100">
                <a:solidFill>
                  <a:schemeClr val="accent1"/>
                </a:solidFill>
              </a:defRPr>
            </a:lvl1pPr>
          </a:lstStyle>
          <a:p>
            <a:r>
              <a:rPr lang="en-US"/>
              <a:t>PowerPoint Footer Text</a:t>
            </a:r>
          </a:p>
        </p:txBody>
      </p:sp>
      <p:pic>
        <p:nvPicPr>
          <p:cNvPr id="10" name="Picture 9">
            <a:extLst>
              <a:ext uri="{FF2B5EF4-FFF2-40B4-BE49-F238E27FC236}">
                <a16:creationId xmlns:a16="http://schemas.microsoft.com/office/drawing/2014/main" id="{F86729F4-A659-7E84-2E62-6139B232A064}"/>
              </a:ext>
            </a:extLst>
          </p:cNvPr>
          <p:cNvPicPr>
            <a:picLocks noChangeAspect="1"/>
          </p:cNvPicPr>
          <p:nvPr userDrawn="1"/>
        </p:nvPicPr>
        <p:blipFill>
          <a:blip r:embed="rId2"/>
          <a:srcRect/>
          <a:stretch/>
        </p:blipFill>
        <p:spPr>
          <a:xfrm>
            <a:off x="4986708" y="6110836"/>
            <a:ext cx="2370806" cy="472848"/>
          </a:xfrm>
          <a:prstGeom prst="rect">
            <a:avLst/>
          </a:prstGeom>
        </p:spPr>
      </p:pic>
    </p:spTree>
    <p:extLst>
      <p:ext uri="{BB962C8B-B14F-4D97-AF65-F5344CB8AC3E}">
        <p14:creationId xmlns:p14="http://schemas.microsoft.com/office/powerpoint/2010/main" val="288702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36279F9-A035-2544-83F5-042C0CABC9EB}"/>
              </a:ext>
            </a:extLst>
          </p:cNvPr>
          <p:cNvSpPr>
            <a:spLocks noGrp="1"/>
          </p:cNvSpPr>
          <p:nvPr>
            <p:ph idx="1" hasCustomPrompt="1"/>
          </p:nvPr>
        </p:nvSpPr>
        <p:spPr>
          <a:xfrm>
            <a:off x="838200" y="1650261"/>
            <a:ext cx="10324171" cy="4036556"/>
          </a:xfrm>
        </p:spPr>
        <p:txBody>
          <a:bodyPr>
            <a:noAutofit/>
          </a:bodyPr>
          <a:lstStyle>
            <a:lvl1pPr>
              <a:defRPr sz="1500" b="0">
                <a:solidFill>
                  <a:schemeClr val="tx1"/>
                </a:solidFill>
              </a:defRPr>
            </a:lvl1pPr>
            <a:lvl2pPr>
              <a:defRPr sz="1500" b="0">
                <a:solidFill>
                  <a:schemeClr val="tx1"/>
                </a:solidFill>
              </a:defRPr>
            </a:lvl2pPr>
            <a:lvl3pPr>
              <a:defRPr sz="1500" b="0">
                <a:solidFill>
                  <a:schemeClr val="tx1"/>
                </a:solidFill>
              </a:defRPr>
            </a:lvl3pPr>
            <a:lvl4pPr>
              <a:defRPr sz="1500" b="0">
                <a:solidFill>
                  <a:schemeClr val="tx1"/>
                </a:solidFill>
              </a:defRPr>
            </a:lvl4pPr>
            <a:lvl5pPr>
              <a:defRPr sz="1500" b="0">
                <a:solidFill>
                  <a:schemeClr val="tx1"/>
                </a:solidFill>
              </a:defRPr>
            </a:lvl5pPr>
          </a:lstStyle>
          <a:p>
            <a:pPr lvl="0"/>
            <a:r>
              <a:rPr lang="en-US"/>
              <a:t>Click to edit Master subhead style</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73CC167F-3B44-DDDF-5EC2-3815F4A9D5C4}"/>
              </a:ext>
            </a:extLst>
          </p:cNvPr>
          <p:cNvSpPr>
            <a:spLocks noGrp="1"/>
          </p:cNvSpPr>
          <p:nvPr>
            <p:ph type="body" sz="quarter" idx="13" hasCustomPrompt="1"/>
          </p:nvPr>
        </p:nvSpPr>
        <p:spPr>
          <a:xfrm>
            <a:off x="838201" y="438419"/>
            <a:ext cx="3220632" cy="261938"/>
          </a:xfrm>
        </p:spPr>
        <p:txBody>
          <a:bodyPr>
            <a:noAutofit/>
          </a:bodyPr>
          <a:lstStyle>
            <a:lvl1pPr>
              <a:defRPr sz="1200" b="0" cap="all" baseline="0">
                <a:solidFill>
                  <a:schemeClr val="tx2"/>
                </a:solidFill>
              </a:defRPr>
            </a:lvl1pPr>
          </a:lstStyle>
          <a:p>
            <a:pPr lvl="0"/>
            <a:r>
              <a:rPr lang="en-US"/>
              <a:t>CLICK TO EDIT SUBHEAD</a:t>
            </a:r>
          </a:p>
        </p:txBody>
      </p:sp>
      <p:sp>
        <p:nvSpPr>
          <p:cNvPr id="10" name="Title 1">
            <a:extLst>
              <a:ext uri="{FF2B5EF4-FFF2-40B4-BE49-F238E27FC236}">
                <a16:creationId xmlns:a16="http://schemas.microsoft.com/office/drawing/2014/main" id="{771F7AA2-0C5B-200F-DC62-BCF73536603C}"/>
              </a:ext>
            </a:extLst>
          </p:cNvPr>
          <p:cNvSpPr>
            <a:spLocks noGrp="1"/>
          </p:cNvSpPr>
          <p:nvPr>
            <p:ph type="title" hasCustomPrompt="1"/>
          </p:nvPr>
        </p:nvSpPr>
        <p:spPr>
          <a:xfrm>
            <a:off x="838201" y="747165"/>
            <a:ext cx="6815666" cy="538293"/>
          </a:xfrm>
        </p:spPr>
        <p:txBody>
          <a:bodyPr anchor="t" anchorCtr="0">
            <a:noAutofit/>
          </a:bodyPr>
          <a:lstStyle>
            <a:lvl1pPr>
              <a:defRPr cap="all" baseline="0">
                <a:solidFill>
                  <a:schemeClr val="accent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E4BF6E5A-4654-9346-0B56-9BF5DA3E568D}"/>
              </a:ext>
            </a:extLst>
          </p:cNvPr>
          <p:cNvSpPr>
            <a:spLocks noGrp="1"/>
          </p:cNvSpPr>
          <p:nvPr>
            <p:ph type="sldNum" sz="quarter" idx="12"/>
          </p:nvPr>
        </p:nvSpPr>
        <p:spPr>
          <a:xfrm>
            <a:off x="10880200" y="6304615"/>
            <a:ext cx="719203" cy="195962"/>
          </a:xfrm>
        </p:spPr>
        <p:txBody>
          <a:bodyPr/>
          <a:lstStyle>
            <a:lvl1pPr>
              <a:defRPr>
                <a:solidFill>
                  <a:schemeClr val="accent1"/>
                </a:solidFill>
              </a:defRPr>
            </a:lvl1pPr>
          </a:lstStyle>
          <a:p>
            <a:fld id="{BCB0D119-7A02-8E46-84C5-2C2227451327}" type="slidenum">
              <a:rPr lang="en-US" smtClean="0"/>
              <a:pPr/>
              <a:t>‹#›</a:t>
            </a:fld>
            <a:endParaRPr lang="en-US"/>
          </a:p>
        </p:txBody>
      </p:sp>
      <p:sp>
        <p:nvSpPr>
          <p:cNvPr id="3" name="Footer Placeholder 4">
            <a:extLst>
              <a:ext uri="{FF2B5EF4-FFF2-40B4-BE49-F238E27FC236}">
                <a16:creationId xmlns:a16="http://schemas.microsoft.com/office/drawing/2014/main" id="{C861FA56-440F-442C-D0E3-57A1EB7905FE}"/>
              </a:ext>
            </a:extLst>
          </p:cNvPr>
          <p:cNvSpPr>
            <a:spLocks noGrp="1"/>
          </p:cNvSpPr>
          <p:nvPr>
            <p:ph type="ftr" sz="quarter" idx="11"/>
          </p:nvPr>
        </p:nvSpPr>
        <p:spPr>
          <a:xfrm>
            <a:off x="4073402" y="6304615"/>
            <a:ext cx="6089170" cy="195962"/>
          </a:xfrm>
        </p:spPr>
        <p:txBody>
          <a:bodyPr/>
          <a:lstStyle>
            <a:lvl1pPr>
              <a:defRPr sz="1100">
                <a:solidFill>
                  <a:schemeClr val="accent1"/>
                </a:solidFill>
              </a:defRPr>
            </a:lvl1pPr>
          </a:lstStyle>
          <a:p>
            <a:r>
              <a:rPr lang="en-US"/>
              <a:t>PowerPoint Footer Text</a:t>
            </a:r>
          </a:p>
        </p:txBody>
      </p:sp>
      <p:pic>
        <p:nvPicPr>
          <p:cNvPr id="4" name="Picture 3">
            <a:extLst>
              <a:ext uri="{FF2B5EF4-FFF2-40B4-BE49-F238E27FC236}">
                <a16:creationId xmlns:a16="http://schemas.microsoft.com/office/drawing/2014/main" id="{7E5DF164-FFF5-F5EC-36BC-43CFE7B43FDE}"/>
              </a:ext>
            </a:extLst>
          </p:cNvPr>
          <p:cNvPicPr>
            <a:picLocks noChangeAspect="1"/>
          </p:cNvPicPr>
          <p:nvPr userDrawn="1"/>
        </p:nvPicPr>
        <p:blipFill>
          <a:blip r:embed="rId2"/>
          <a:srcRect/>
          <a:stretch/>
        </p:blipFill>
        <p:spPr>
          <a:xfrm>
            <a:off x="755325" y="6110835"/>
            <a:ext cx="2368235" cy="472335"/>
          </a:xfrm>
          <a:prstGeom prst="rect">
            <a:avLst/>
          </a:prstGeom>
        </p:spPr>
      </p:pic>
    </p:spTree>
    <p:extLst>
      <p:ext uri="{BB962C8B-B14F-4D97-AF65-F5344CB8AC3E}">
        <p14:creationId xmlns:p14="http://schemas.microsoft.com/office/powerpoint/2010/main" val="14523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8CF9-7F25-2BDF-F499-D72D7E9B688C}"/>
              </a:ext>
            </a:extLst>
          </p:cNvPr>
          <p:cNvSpPr>
            <a:spLocks noGrp="1"/>
          </p:cNvSpPr>
          <p:nvPr>
            <p:ph type="ctrTitle" hasCustomPrompt="1"/>
          </p:nvPr>
        </p:nvSpPr>
        <p:spPr>
          <a:xfrm>
            <a:off x="835069" y="3331922"/>
            <a:ext cx="5503101" cy="1643585"/>
          </a:xfrm>
        </p:spPr>
        <p:txBody>
          <a:bodyPr anchor="b">
            <a:normAutofit/>
          </a:bodyPr>
          <a:lstStyle>
            <a:lvl1pPr algn="l">
              <a:defRPr sz="4500" b="1" cap="none" baseline="0">
                <a:solidFill>
                  <a:schemeClr val="accent1"/>
                </a:solidFill>
                <a:latin typeface="+mj-lt"/>
              </a:defRPr>
            </a:lvl1pPr>
          </a:lstStyle>
          <a:p>
            <a:r>
              <a:rPr lang="en-US"/>
              <a:t>Click to edit </a:t>
            </a:r>
            <a:br>
              <a:rPr lang="en-US"/>
            </a:br>
            <a:r>
              <a:rPr lang="en-US"/>
              <a:t>Master Title</a:t>
            </a:r>
          </a:p>
        </p:txBody>
      </p:sp>
      <p:sp>
        <p:nvSpPr>
          <p:cNvPr id="3" name="Subtitle 2">
            <a:extLst>
              <a:ext uri="{FF2B5EF4-FFF2-40B4-BE49-F238E27FC236}">
                <a16:creationId xmlns:a16="http://schemas.microsoft.com/office/drawing/2014/main" id="{A5B688E7-800E-C994-44AD-60D4E0A940B9}"/>
              </a:ext>
            </a:extLst>
          </p:cNvPr>
          <p:cNvSpPr>
            <a:spLocks noGrp="1"/>
          </p:cNvSpPr>
          <p:nvPr>
            <p:ph type="subTitle" idx="1"/>
          </p:nvPr>
        </p:nvSpPr>
        <p:spPr>
          <a:xfrm>
            <a:off x="835070" y="5004953"/>
            <a:ext cx="5514034" cy="857228"/>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BF2FBAA5-6B1E-DAA9-1D48-6EB871F5BC2E}"/>
              </a:ext>
            </a:extLst>
          </p:cNvPr>
          <p:cNvPicPr>
            <a:picLocks noChangeAspect="1"/>
          </p:cNvPicPr>
          <p:nvPr userDrawn="1"/>
        </p:nvPicPr>
        <p:blipFill>
          <a:blip r:embed="rId3"/>
          <a:srcRect/>
          <a:stretch/>
        </p:blipFill>
        <p:spPr>
          <a:xfrm>
            <a:off x="716546" y="660384"/>
            <a:ext cx="5816954" cy="960598"/>
          </a:xfrm>
          <a:prstGeom prst="rect">
            <a:avLst/>
          </a:prstGeom>
        </p:spPr>
      </p:pic>
    </p:spTree>
    <p:extLst>
      <p:ext uri="{BB962C8B-B14F-4D97-AF65-F5344CB8AC3E}">
        <p14:creationId xmlns:p14="http://schemas.microsoft.com/office/powerpoint/2010/main" val="37666680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040A8B-9E6A-D8A2-09AF-F2EC43AA8029}"/>
              </a:ext>
              <a:ext uri="{C183D7F6-B498-43B3-948B-1728B52AA6E4}">
                <adec:decorative xmlns:adec="http://schemas.microsoft.com/office/drawing/2017/decorative" val="1"/>
              </a:ext>
            </a:extLst>
          </p:cNvPr>
          <p:cNvPicPr>
            <a:picLocks noChangeAspect="1"/>
          </p:cNvPicPr>
          <p:nvPr userDrawn="1"/>
        </p:nvPicPr>
        <p:blipFill>
          <a:blip r:embed="rId2"/>
          <a:srcRect t="282" b="282"/>
          <a:stretch/>
        </p:blipFill>
        <p:spPr>
          <a:xfrm>
            <a:off x="9893030" y="-1"/>
            <a:ext cx="2298970" cy="6858000"/>
          </a:xfrm>
          <a:prstGeom prst="rect">
            <a:avLst/>
          </a:prstGeom>
        </p:spPr>
      </p:pic>
      <p:sp>
        <p:nvSpPr>
          <p:cNvPr id="2" name="Title 1">
            <a:extLst>
              <a:ext uri="{FF2B5EF4-FFF2-40B4-BE49-F238E27FC236}">
                <a16:creationId xmlns:a16="http://schemas.microsoft.com/office/drawing/2014/main" id="{F2845365-82D2-BE3E-FB98-E2194F3ED839}"/>
              </a:ext>
            </a:extLst>
          </p:cNvPr>
          <p:cNvSpPr>
            <a:spLocks noGrp="1"/>
          </p:cNvSpPr>
          <p:nvPr>
            <p:ph type="title" hasCustomPrompt="1"/>
          </p:nvPr>
        </p:nvSpPr>
        <p:spPr>
          <a:xfrm>
            <a:off x="838200" y="747165"/>
            <a:ext cx="9513711" cy="538293"/>
          </a:xfrm>
        </p:spPr>
        <p:txBody>
          <a:bodyPr anchor="t" anchorCtr="0">
            <a:noAutofit/>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617F2CA-B85B-EA8C-C452-FFA4F3D71C31}"/>
              </a:ext>
            </a:extLst>
          </p:cNvPr>
          <p:cNvSpPr>
            <a:spLocks noGrp="1"/>
          </p:cNvSpPr>
          <p:nvPr>
            <p:ph idx="1" hasCustomPrompt="1"/>
          </p:nvPr>
        </p:nvSpPr>
        <p:spPr>
          <a:xfrm>
            <a:off x="838200" y="1650261"/>
            <a:ext cx="9492574" cy="4036556"/>
          </a:xfrm>
        </p:spPr>
        <p:txBody>
          <a:bodyPr>
            <a:noAutofit/>
          </a:bodyPr>
          <a:lstStyle>
            <a:lvl1pPr>
              <a:lnSpc>
                <a:spcPts val="2300"/>
              </a:lnSpc>
              <a:defRPr sz="1500" b="0">
                <a:solidFill>
                  <a:schemeClr val="tx1"/>
                </a:solidFill>
              </a:defRPr>
            </a:lvl1pPr>
            <a:lvl2pPr>
              <a:lnSpc>
                <a:spcPts val="2300"/>
              </a:lnSpc>
              <a:defRPr sz="1500" b="0">
                <a:solidFill>
                  <a:schemeClr val="tx1"/>
                </a:solidFill>
              </a:defRPr>
            </a:lvl2pPr>
            <a:lvl3pPr>
              <a:lnSpc>
                <a:spcPts val="2300"/>
              </a:lnSpc>
              <a:defRPr sz="1500" b="0">
                <a:solidFill>
                  <a:schemeClr val="tx1"/>
                </a:solidFill>
              </a:defRPr>
            </a:lvl3pPr>
            <a:lvl4pPr>
              <a:lnSpc>
                <a:spcPts val="2300"/>
              </a:lnSpc>
              <a:defRPr sz="1500" b="0">
                <a:solidFill>
                  <a:schemeClr val="tx1"/>
                </a:solidFill>
              </a:defRPr>
            </a:lvl4pPr>
            <a:lvl5pPr>
              <a:lnSpc>
                <a:spcPts val="2300"/>
              </a:lnSpc>
              <a:defRPr sz="1500" b="0">
                <a:solidFill>
                  <a:schemeClr val="tx1"/>
                </a:solidFill>
              </a:defRPr>
            </a:lvl5pPr>
          </a:lstStyle>
          <a:p>
            <a:pPr lvl="0"/>
            <a:r>
              <a:rPr lang="en-US"/>
              <a:t>Click to edit Master subhead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D5B1DE-85EF-5A4A-BD4F-260ABA4A8E51}"/>
              </a:ext>
            </a:extLst>
          </p:cNvPr>
          <p:cNvSpPr>
            <a:spLocks noGrp="1"/>
          </p:cNvSpPr>
          <p:nvPr>
            <p:ph type="sldNum" sz="quarter" idx="12"/>
          </p:nvPr>
        </p:nvSpPr>
        <p:spPr>
          <a:xfrm>
            <a:off x="10728007" y="6350753"/>
            <a:ext cx="719203" cy="195962"/>
          </a:xfrm>
        </p:spPr>
        <p:txBody>
          <a:bodyPr/>
          <a:lstStyle/>
          <a:p>
            <a:fld id="{BCB0D119-7A02-8E46-84C5-2C2227451327}" type="slidenum">
              <a:rPr lang="en-US" smtClean="0"/>
              <a:t>‹#›</a:t>
            </a:fld>
            <a:endParaRPr lang="en-US"/>
          </a:p>
        </p:txBody>
      </p:sp>
      <p:sp>
        <p:nvSpPr>
          <p:cNvPr id="10" name="Text Placeholder 9">
            <a:extLst>
              <a:ext uri="{FF2B5EF4-FFF2-40B4-BE49-F238E27FC236}">
                <a16:creationId xmlns:a16="http://schemas.microsoft.com/office/drawing/2014/main" id="{07EAA209-7EB8-BEE8-0B0C-419C71767EE3}"/>
              </a:ext>
            </a:extLst>
          </p:cNvPr>
          <p:cNvSpPr>
            <a:spLocks noGrp="1"/>
          </p:cNvSpPr>
          <p:nvPr>
            <p:ph type="body" sz="quarter" idx="13" hasCustomPrompt="1"/>
          </p:nvPr>
        </p:nvSpPr>
        <p:spPr>
          <a:xfrm>
            <a:off x="838200" y="438419"/>
            <a:ext cx="3220632" cy="261938"/>
          </a:xfrm>
        </p:spPr>
        <p:txBody>
          <a:bodyPr>
            <a:noAutofit/>
          </a:bodyPr>
          <a:lstStyle>
            <a:lvl1pPr>
              <a:defRPr sz="1200" b="0" cap="all" baseline="0">
                <a:solidFill>
                  <a:schemeClr val="tx2"/>
                </a:solidFill>
              </a:defRPr>
            </a:lvl1pPr>
          </a:lstStyle>
          <a:p>
            <a:pPr lvl="0"/>
            <a:r>
              <a:rPr lang="en-US"/>
              <a:t>CLICK TO EDIT SUBHEAD</a:t>
            </a:r>
          </a:p>
        </p:txBody>
      </p:sp>
      <p:sp>
        <p:nvSpPr>
          <p:cNvPr id="13" name="Footer Placeholder 4">
            <a:extLst>
              <a:ext uri="{FF2B5EF4-FFF2-40B4-BE49-F238E27FC236}">
                <a16:creationId xmlns:a16="http://schemas.microsoft.com/office/drawing/2014/main" id="{17C81645-B593-3782-DD84-1FC8FFDA6E0A}"/>
              </a:ext>
            </a:extLst>
          </p:cNvPr>
          <p:cNvSpPr>
            <a:spLocks noGrp="1"/>
          </p:cNvSpPr>
          <p:nvPr>
            <p:ph type="ftr" sz="quarter" idx="11"/>
          </p:nvPr>
        </p:nvSpPr>
        <p:spPr>
          <a:xfrm>
            <a:off x="4073402" y="6281464"/>
            <a:ext cx="5819627" cy="230525"/>
          </a:xfrm>
        </p:spPr>
        <p:txBody>
          <a:bodyPr/>
          <a:lstStyle>
            <a:lvl1pPr>
              <a:defRPr sz="1100">
                <a:solidFill>
                  <a:schemeClr val="accent1"/>
                </a:solidFill>
              </a:defRPr>
            </a:lvl1pPr>
          </a:lstStyle>
          <a:p>
            <a:r>
              <a:rPr lang="en-US"/>
              <a:t>PowerPoint Footer Text</a:t>
            </a:r>
          </a:p>
        </p:txBody>
      </p:sp>
      <p:pic>
        <p:nvPicPr>
          <p:cNvPr id="14" name="Picture 13">
            <a:extLst>
              <a:ext uri="{FF2B5EF4-FFF2-40B4-BE49-F238E27FC236}">
                <a16:creationId xmlns:a16="http://schemas.microsoft.com/office/drawing/2014/main" id="{80EC77EF-79D0-313D-EBDF-75D52E581DB6}"/>
              </a:ext>
            </a:extLst>
          </p:cNvPr>
          <p:cNvPicPr>
            <a:picLocks noChangeAspect="1"/>
          </p:cNvPicPr>
          <p:nvPr userDrawn="1"/>
        </p:nvPicPr>
        <p:blipFill>
          <a:blip r:embed="rId3"/>
          <a:srcRect/>
          <a:stretch/>
        </p:blipFill>
        <p:spPr>
          <a:xfrm>
            <a:off x="744790" y="6090768"/>
            <a:ext cx="2567863" cy="512150"/>
          </a:xfrm>
          <a:prstGeom prst="rect">
            <a:avLst/>
          </a:prstGeom>
        </p:spPr>
      </p:pic>
    </p:spTree>
    <p:extLst>
      <p:ext uri="{BB962C8B-B14F-4D97-AF65-F5344CB8AC3E}">
        <p14:creationId xmlns:p14="http://schemas.microsoft.com/office/powerpoint/2010/main" val="391312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right image ang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C9FC67-E9F4-A07E-6FE6-EAE8C0736EDD}"/>
              </a:ext>
            </a:extLst>
          </p:cNvPr>
          <p:cNvSpPr/>
          <p:nvPr userDrawn="1"/>
        </p:nvSpPr>
        <p:spPr>
          <a:xfrm>
            <a:off x="9661161" y="0"/>
            <a:ext cx="2530839" cy="6858000"/>
          </a:xfrm>
          <a:prstGeom prst="rect">
            <a:avLst/>
          </a:prstGeom>
          <a:gradFill>
            <a:gsLst>
              <a:gs pos="0">
                <a:srgbClr val="21409A"/>
              </a:gs>
              <a:gs pos="100000">
                <a:srgbClr val="1A204C"/>
              </a:gs>
            </a:gsLst>
            <a:lin ang="8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DCC883A9-FF29-B934-335F-F16875F431F0}"/>
              </a:ext>
            </a:extLst>
          </p:cNvPr>
          <p:cNvSpPr>
            <a:spLocks noGrp="1"/>
          </p:cNvSpPr>
          <p:nvPr>
            <p:ph type="pic" sz="quarter" idx="14"/>
          </p:nvPr>
        </p:nvSpPr>
        <p:spPr>
          <a:xfrm>
            <a:off x="7128749" y="0"/>
            <a:ext cx="5449017" cy="6872308"/>
          </a:xfrm>
          <a:custGeom>
            <a:avLst/>
            <a:gdLst>
              <a:gd name="connsiteX0" fmla="*/ 0 w 4421904"/>
              <a:gd name="connsiteY0" fmla="*/ 6858000 h 6858000"/>
              <a:gd name="connsiteX1" fmla="*/ 1547799 w 4421904"/>
              <a:gd name="connsiteY1" fmla="*/ 0 h 6858000"/>
              <a:gd name="connsiteX2" fmla="*/ 4421904 w 4421904"/>
              <a:gd name="connsiteY2" fmla="*/ 0 h 6858000"/>
              <a:gd name="connsiteX3" fmla="*/ 2874105 w 4421904"/>
              <a:gd name="connsiteY3" fmla="*/ 6858000 h 6858000"/>
              <a:gd name="connsiteX4" fmla="*/ 0 w 4421904"/>
              <a:gd name="connsiteY4" fmla="*/ 6858000 h 6858000"/>
              <a:gd name="connsiteX0" fmla="*/ 0 w 5234704"/>
              <a:gd name="connsiteY0" fmla="*/ 6858000 h 6858000"/>
              <a:gd name="connsiteX1" fmla="*/ 1547799 w 5234704"/>
              <a:gd name="connsiteY1" fmla="*/ 0 h 6858000"/>
              <a:gd name="connsiteX2" fmla="*/ 5234704 w 5234704"/>
              <a:gd name="connsiteY2" fmla="*/ 0 h 6858000"/>
              <a:gd name="connsiteX3" fmla="*/ 2874105 w 5234704"/>
              <a:gd name="connsiteY3" fmla="*/ 6858000 h 6858000"/>
              <a:gd name="connsiteX4" fmla="*/ 0 w 5234704"/>
              <a:gd name="connsiteY4" fmla="*/ 6858000 h 6858000"/>
              <a:gd name="connsiteX0" fmla="*/ 0 w 5234704"/>
              <a:gd name="connsiteY0" fmla="*/ 6858000 h 6869288"/>
              <a:gd name="connsiteX1" fmla="*/ 1547799 w 5234704"/>
              <a:gd name="connsiteY1" fmla="*/ 0 h 6869288"/>
              <a:gd name="connsiteX2" fmla="*/ 5234704 w 5234704"/>
              <a:gd name="connsiteY2" fmla="*/ 0 h 6869288"/>
              <a:gd name="connsiteX3" fmla="*/ 2704772 w 5234704"/>
              <a:gd name="connsiteY3" fmla="*/ 6869288 h 6869288"/>
              <a:gd name="connsiteX4" fmla="*/ 0 w 5234704"/>
              <a:gd name="connsiteY4" fmla="*/ 6858000 h 6869288"/>
              <a:gd name="connsiteX0" fmla="*/ 0 w 5234704"/>
              <a:gd name="connsiteY0" fmla="*/ 6858000 h 6869288"/>
              <a:gd name="connsiteX1" fmla="*/ 1547799 w 5234704"/>
              <a:gd name="connsiteY1" fmla="*/ 0 h 6869288"/>
              <a:gd name="connsiteX2" fmla="*/ 5234704 w 5234704"/>
              <a:gd name="connsiteY2" fmla="*/ 0 h 6869288"/>
              <a:gd name="connsiteX3" fmla="*/ 2761216 w 5234704"/>
              <a:gd name="connsiteY3" fmla="*/ 6869288 h 6869288"/>
              <a:gd name="connsiteX4" fmla="*/ 0 w 5234704"/>
              <a:gd name="connsiteY4" fmla="*/ 6858000 h 6869288"/>
              <a:gd name="connsiteX0" fmla="*/ 0 w 5234704"/>
              <a:gd name="connsiteY0" fmla="*/ 6858000 h 6869288"/>
              <a:gd name="connsiteX1" fmla="*/ 2507355 w 5234704"/>
              <a:gd name="connsiteY1" fmla="*/ 0 h 6869288"/>
              <a:gd name="connsiteX2" fmla="*/ 5234704 w 5234704"/>
              <a:gd name="connsiteY2" fmla="*/ 0 h 6869288"/>
              <a:gd name="connsiteX3" fmla="*/ 2761216 w 5234704"/>
              <a:gd name="connsiteY3" fmla="*/ 6869288 h 6869288"/>
              <a:gd name="connsiteX4" fmla="*/ 0 w 5234704"/>
              <a:gd name="connsiteY4" fmla="*/ 6858000 h 6869288"/>
              <a:gd name="connsiteX0" fmla="*/ 0 w 5234704"/>
              <a:gd name="connsiteY0" fmla="*/ 6869308 h 6869308"/>
              <a:gd name="connsiteX1" fmla="*/ 2507355 w 5234704"/>
              <a:gd name="connsiteY1" fmla="*/ 0 h 6869308"/>
              <a:gd name="connsiteX2" fmla="*/ 5234704 w 5234704"/>
              <a:gd name="connsiteY2" fmla="*/ 0 h 6869308"/>
              <a:gd name="connsiteX3" fmla="*/ 2761216 w 5234704"/>
              <a:gd name="connsiteY3" fmla="*/ 6869288 h 6869308"/>
              <a:gd name="connsiteX4" fmla="*/ 0 w 5234704"/>
              <a:gd name="connsiteY4" fmla="*/ 6869308 h 6869308"/>
              <a:gd name="connsiteX0" fmla="*/ 0 w 5449017"/>
              <a:gd name="connsiteY0" fmla="*/ 6869308 h 6869308"/>
              <a:gd name="connsiteX1" fmla="*/ 2507355 w 5449017"/>
              <a:gd name="connsiteY1" fmla="*/ 0 h 6869308"/>
              <a:gd name="connsiteX2" fmla="*/ 5449017 w 5449017"/>
              <a:gd name="connsiteY2" fmla="*/ 0 h 6869308"/>
              <a:gd name="connsiteX3" fmla="*/ 2761216 w 5449017"/>
              <a:gd name="connsiteY3" fmla="*/ 6869288 h 6869308"/>
              <a:gd name="connsiteX4" fmla="*/ 0 w 5449017"/>
              <a:gd name="connsiteY4" fmla="*/ 6869308 h 6869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017" h="6869308">
                <a:moveTo>
                  <a:pt x="0" y="6869308"/>
                </a:moveTo>
                <a:lnTo>
                  <a:pt x="2507355" y="0"/>
                </a:lnTo>
                <a:lnTo>
                  <a:pt x="5449017" y="0"/>
                </a:lnTo>
                <a:lnTo>
                  <a:pt x="2761216" y="6869288"/>
                </a:lnTo>
                <a:lnTo>
                  <a:pt x="0" y="6869308"/>
                </a:lnTo>
                <a:close/>
              </a:path>
            </a:pathLst>
          </a:custGeom>
          <a:solidFill>
            <a:schemeClr val="bg2"/>
          </a:solidFill>
          <a:ln>
            <a:noFill/>
          </a:ln>
        </p:spPr>
        <p:txBody>
          <a:bodyPr/>
          <a:lstStyle/>
          <a:p>
            <a:r>
              <a:rPr lang="en-US"/>
              <a:t>Click icon to add picture</a:t>
            </a:r>
          </a:p>
        </p:txBody>
      </p:sp>
      <p:sp>
        <p:nvSpPr>
          <p:cNvPr id="12" name="Title 1">
            <a:extLst>
              <a:ext uri="{FF2B5EF4-FFF2-40B4-BE49-F238E27FC236}">
                <a16:creationId xmlns:a16="http://schemas.microsoft.com/office/drawing/2014/main" id="{74E4139A-5B27-73E1-2378-01B095E02F29}"/>
              </a:ext>
            </a:extLst>
          </p:cNvPr>
          <p:cNvSpPr>
            <a:spLocks noGrp="1"/>
          </p:cNvSpPr>
          <p:nvPr>
            <p:ph type="title" hasCustomPrompt="1"/>
          </p:nvPr>
        </p:nvSpPr>
        <p:spPr>
          <a:xfrm>
            <a:off x="838201" y="747165"/>
            <a:ext cx="6815666" cy="538293"/>
          </a:xfrm>
        </p:spPr>
        <p:txBody>
          <a:bodyPr anchor="t" anchorCtr="0">
            <a:noAutofit/>
          </a:bodyPr>
          <a:lstStyle>
            <a:lvl1pPr>
              <a:defRPr cap="all" baseline="0">
                <a:solidFill>
                  <a:schemeClr val="accent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0F44A459-4888-7F0C-288B-349CB62B8121}"/>
              </a:ext>
            </a:extLst>
          </p:cNvPr>
          <p:cNvSpPr>
            <a:spLocks noGrp="1"/>
          </p:cNvSpPr>
          <p:nvPr>
            <p:ph idx="1" hasCustomPrompt="1"/>
          </p:nvPr>
        </p:nvSpPr>
        <p:spPr>
          <a:xfrm>
            <a:off x="838200" y="1650261"/>
            <a:ext cx="6405563" cy="4036556"/>
          </a:xfrm>
        </p:spPr>
        <p:txBody>
          <a:bodyPr>
            <a:noAutofit/>
          </a:bodyPr>
          <a:lstStyle>
            <a:lvl1pPr>
              <a:defRPr sz="1500" b="0">
                <a:solidFill>
                  <a:schemeClr val="tx1"/>
                </a:solidFill>
              </a:defRPr>
            </a:lvl1pPr>
            <a:lvl2pPr>
              <a:defRPr sz="1500" b="0">
                <a:solidFill>
                  <a:schemeClr val="tx1"/>
                </a:solidFill>
              </a:defRPr>
            </a:lvl2pPr>
            <a:lvl3pPr>
              <a:defRPr sz="1500" b="0">
                <a:solidFill>
                  <a:schemeClr val="tx1"/>
                </a:solidFill>
              </a:defRPr>
            </a:lvl3pPr>
            <a:lvl4pPr>
              <a:defRPr sz="1500" b="0">
                <a:solidFill>
                  <a:schemeClr val="tx1"/>
                </a:solidFill>
              </a:defRPr>
            </a:lvl4pPr>
            <a:lvl5pPr>
              <a:defRPr sz="1500" b="0">
                <a:solidFill>
                  <a:schemeClr val="tx1"/>
                </a:solidFill>
              </a:defRPr>
            </a:lvl5pPr>
          </a:lstStyle>
          <a:p>
            <a:pPr lvl="0"/>
            <a:r>
              <a:rPr lang="en-US"/>
              <a:t>Click to edit Master subhead style</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006EE7B5-5BE8-2491-A05E-A45E55DBF3DC}"/>
              </a:ext>
            </a:extLst>
          </p:cNvPr>
          <p:cNvSpPr>
            <a:spLocks noGrp="1"/>
          </p:cNvSpPr>
          <p:nvPr>
            <p:ph type="body" sz="quarter" idx="13" hasCustomPrompt="1"/>
          </p:nvPr>
        </p:nvSpPr>
        <p:spPr>
          <a:xfrm>
            <a:off x="838201" y="438419"/>
            <a:ext cx="3220632" cy="261938"/>
          </a:xfrm>
        </p:spPr>
        <p:txBody>
          <a:bodyPr>
            <a:noAutofit/>
          </a:bodyPr>
          <a:lstStyle>
            <a:lvl1pPr>
              <a:defRPr sz="1200" b="0" cap="all" baseline="0">
                <a:solidFill>
                  <a:schemeClr val="tx2"/>
                </a:solidFill>
              </a:defRPr>
            </a:lvl1pPr>
          </a:lstStyle>
          <a:p>
            <a:pPr lvl="0"/>
            <a:r>
              <a:rPr lang="en-US"/>
              <a:t>CLICK TO EDIT SUBHEAD</a:t>
            </a:r>
          </a:p>
        </p:txBody>
      </p:sp>
      <p:sp>
        <p:nvSpPr>
          <p:cNvPr id="17" name="Slide Number Placeholder 5">
            <a:extLst>
              <a:ext uri="{FF2B5EF4-FFF2-40B4-BE49-F238E27FC236}">
                <a16:creationId xmlns:a16="http://schemas.microsoft.com/office/drawing/2014/main" id="{09D0DA01-E405-3832-2C89-648121C95E09}"/>
              </a:ext>
            </a:extLst>
          </p:cNvPr>
          <p:cNvSpPr>
            <a:spLocks noGrp="1"/>
          </p:cNvSpPr>
          <p:nvPr>
            <p:ph type="sldNum" sz="quarter" idx="12"/>
          </p:nvPr>
        </p:nvSpPr>
        <p:spPr>
          <a:xfrm>
            <a:off x="10728007" y="6350753"/>
            <a:ext cx="719203" cy="195962"/>
          </a:xfrm>
        </p:spPr>
        <p:txBody>
          <a:bodyPr/>
          <a:lstStyle/>
          <a:p>
            <a:fld id="{BCB0D119-7A02-8E46-84C5-2C2227451327}" type="slidenum">
              <a:rPr lang="en-US" smtClean="0"/>
              <a:t>‹#›</a:t>
            </a:fld>
            <a:endParaRPr lang="en-US"/>
          </a:p>
        </p:txBody>
      </p:sp>
      <p:sp>
        <p:nvSpPr>
          <p:cNvPr id="11" name="Footer Placeholder 4">
            <a:extLst>
              <a:ext uri="{FF2B5EF4-FFF2-40B4-BE49-F238E27FC236}">
                <a16:creationId xmlns:a16="http://schemas.microsoft.com/office/drawing/2014/main" id="{944225A6-77A2-C464-5FC5-E760D5A56FCE}"/>
              </a:ext>
            </a:extLst>
          </p:cNvPr>
          <p:cNvSpPr>
            <a:spLocks noGrp="1"/>
          </p:cNvSpPr>
          <p:nvPr>
            <p:ph type="ftr" sz="quarter" idx="11"/>
          </p:nvPr>
        </p:nvSpPr>
        <p:spPr>
          <a:xfrm>
            <a:off x="4073403" y="6316189"/>
            <a:ext cx="3429581" cy="179897"/>
          </a:xfrm>
        </p:spPr>
        <p:txBody>
          <a:bodyPr/>
          <a:lstStyle>
            <a:lvl1pPr>
              <a:defRPr sz="1100">
                <a:solidFill>
                  <a:schemeClr val="accent1"/>
                </a:solidFill>
              </a:defRPr>
            </a:lvl1pPr>
          </a:lstStyle>
          <a:p>
            <a:r>
              <a:rPr lang="en-US"/>
              <a:t>PowerPoint Footer Text</a:t>
            </a:r>
          </a:p>
        </p:txBody>
      </p:sp>
      <p:pic>
        <p:nvPicPr>
          <p:cNvPr id="2" name="Picture 1">
            <a:extLst>
              <a:ext uri="{FF2B5EF4-FFF2-40B4-BE49-F238E27FC236}">
                <a16:creationId xmlns:a16="http://schemas.microsoft.com/office/drawing/2014/main" id="{051EFB07-D4CC-73C4-0507-10BA950AFC4F}"/>
              </a:ext>
            </a:extLst>
          </p:cNvPr>
          <p:cNvPicPr>
            <a:picLocks noChangeAspect="1"/>
          </p:cNvPicPr>
          <p:nvPr userDrawn="1"/>
        </p:nvPicPr>
        <p:blipFill>
          <a:blip r:embed="rId2"/>
          <a:srcRect/>
          <a:stretch/>
        </p:blipFill>
        <p:spPr>
          <a:xfrm>
            <a:off x="744790" y="6090768"/>
            <a:ext cx="2567863" cy="512150"/>
          </a:xfrm>
          <a:prstGeom prst="rect">
            <a:avLst/>
          </a:prstGeom>
        </p:spPr>
      </p:pic>
    </p:spTree>
    <p:extLst>
      <p:ext uri="{BB962C8B-B14F-4D97-AF65-F5344CB8AC3E}">
        <p14:creationId xmlns:p14="http://schemas.microsoft.com/office/powerpoint/2010/main" val="129443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E4139A-5B27-73E1-2378-01B095E02F29}"/>
              </a:ext>
            </a:extLst>
          </p:cNvPr>
          <p:cNvSpPr>
            <a:spLocks noGrp="1"/>
          </p:cNvSpPr>
          <p:nvPr>
            <p:ph type="title" hasCustomPrompt="1"/>
          </p:nvPr>
        </p:nvSpPr>
        <p:spPr>
          <a:xfrm>
            <a:off x="838201" y="747165"/>
            <a:ext cx="6410738" cy="538293"/>
          </a:xfrm>
        </p:spPr>
        <p:txBody>
          <a:bodyPr anchor="t" anchorCtr="0">
            <a:noAutofit/>
          </a:bodyPr>
          <a:lstStyle>
            <a:lvl1pPr>
              <a:defRPr cap="all" baseline="0">
                <a:solidFill>
                  <a:schemeClr val="accent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0F44A459-4888-7F0C-288B-349CB62B8121}"/>
              </a:ext>
            </a:extLst>
          </p:cNvPr>
          <p:cNvSpPr>
            <a:spLocks noGrp="1"/>
          </p:cNvSpPr>
          <p:nvPr>
            <p:ph idx="1" hasCustomPrompt="1"/>
          </p:nvPr>
        </p:nvSpPr>
        <p:spPr>
          <a:xfrm>
            <a:off x="838200" y="1650261"/>
            <a:ext cx="6405563" cy="4036556"/>
          </a:xfrm>
        </p:spPr>
        <p:txBody>
          <a:bodyPr>
            <a:noAutofit/>
          </a:bodyPr>
          <a:lstStyle>
            <a:lvl1pPr>
              <a:defRPr sz="1500" b="0">
                <a:solidFill>
                  <a:schemeClr val="tx1"/>
                </a:solidFill>
              </a:defRPr>
            </a:lvl1pPr>
            <a:lvl2pPr>
              <a:defRPr sz="1500" b="0">
                <a:solidFill>
                  <a:schemeClr val="tx1"/>
                </a:solidFill>
              </a:defRPr>
            </a:lvl2pPr>
            <a:lvl3pPr>
              <a:defRPr sz="1500" b="0">
                <a:solidFill>
                  <a:schemeClr val="tx1"/>
                </a:solidFill>
              </a:defRPr>
            </a:lvl3pPr>
            <a:lvl4pPr>
              <a:defRPr sz="1500" b="0">
                <a:solidFill>
                  <a:schemeClr val="tx1"/>
                </a:solidFill>
              </a:defRPr>
            </a:lvl4pPr>
            <a:lvl5pPr>
              <a:defRPr sz="1500" b="0">
                <a:solidFill>
                  <a:schemeClr val="tx1"/>
                </a:solidFill>
              </a:defRPr>
            </a:lvl5pPr>
          </a:lstStyle>
          <a:p>
            <a:pPr lvl="0"/>
            <a:r>
              <a:rPr lang="en-US"/>
              <a:t>Click to edit Master subhead style</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006EE7B5-5BE8-2491-A05E-A45E55DBF3DC}"/>
              </a:ext>
            </a:extLst>
          </p:cNvPr>
          <p:cNvSpPr>
            <a:spLocks noGrp="1"/>
          </p:cNvSpPr>
          <p:nvPr>
            <p:ph type="body" sz="quarter" idx="13" hasCustomPrompt="1"/>
          </p:nvPr>
        </p:nvSpPr>
        <p:spPr>
          <a:xfrm>
            <a:off x="838201" y="438419"/>
            <a:ext cx="3220632" cy="261938"/>
          </a:xfrm>
        </p:spPr>
        <p:txBody>
          <a:bodyPr>
            <a:noAutofit/>
          </a:bodyPr>
          <a:lstStyle>
            <a:lvl1pPr>
              <a:defRPr sz="1200" b="0" cap="all" baseline="0">
                <a:solidFill>
                  <a:schemeClr val="tx2"/>
                </a:solidFill>
              </a:defRPr>
            </a:lvl1pPr>
          </a:lstStyle>
          <a:p>
            <a:pPr lvl="0"/>
            <a:r>
              <a:rPr lang="en-US"/>
              <a:t>CLICK TO EDIT SUBHEAD</a:t>
            </a:r>
          </a:p>
        </p:txBody>
      </p:sp>
      <p:sp>
        <p:nvSpPr>
          <p:cNvPr id="17" name="Slide Number Placeholder 5">
            <a:extLst>
              <a:ext uri="{FF2B5EF4-FFF2-40B4-BE49-F238E27FC236}">
                <a16:creationId xmlns:a16="http://schemas.microsoft.com/office/drawing/2014/main" id="{09D0DA01-E405-3832-2C89-648121C95E09}"/>
              </a:ext>
            </a:extLst>
          </p:cNvPr>
          <p:cNvSpPr>
            <a:spLocks noGrp="1"/>
          </p:cNvSpPr>
          <p:nvPr>
            <p:ph type="sldNum" sz="quarter" idx="12"/>
          </p:nvPr>
        </p:nvSpPr>
        <p:spPr>
          <a:xfrm>
            <a:off x="10728007" y="6350753"/>
            <a:ext cx="719203" cy="195962"/>
          </a:xfrm>
        </p:spPr>
        <p:txBody>
          <a:bodyPr/>
          <a:lstStyle/>
          <a:p>
            <a:fld id="{BCB0D119-7A02-8E46-84C5-2C2227451327}" type="slidenum">
              <a:rPr lang="en-US" smtClean="0"/>
              <a:t>‹#›</a:t>
            </a:fld>
            <a:endParaRPr lang="en-US"/>
          </a:p>
        </p:txBody>
      </p:sp>
      <p:sp>
        <p:nvSpPr>
          <p:cNvPr id="19" name="Picture Placeholder 18">
            <a:extLst>
              <a:ext uri="{FF2B5EF4-FFF2-40B4-BE49-F238E27FC236}">
                <a16:creationId xmlns:a16="http://schemas.microsoft.com/office/drawing/2014/main" id="{68EA0526-3F0A-28CF-5A68-F8E96358E459}"/>
              </a:ext>
            </a:extLst>
          </p:cNvPr>
          <p:cNvSpPr>
            <a:spLocks noGrp="1"/>
          </p:cNvSpPr>
          <p:nvPr>
            <p:ph type="pic" sz="quarter" idx="14"/>
          </p:nvPr>
        </p:nvSpPr>
        <p:spPr>
          <a:xfrm>
            <a:off x="7900988" y="0"/>
            <a:ext cx="4291012" cy="6858000"/>
          </a:xfrm>
          <a:solidFill>
            <a:schemeClr val="bg2"/>
          </a:solidFill>
        </p:spPr>
        <p:txBody>
          <a:bodyPr/>
          <a:lstStyle/>
          <a:p>
            <a:r>
              <a:rPr lang="en-US"/>
              <a:t>Click icon to add picture</a:t>
            </a:r>
          </a:p>
        </p:txBody>
      </p:sp>
      <p:sp>
        <p:nvSpPr>
          <p:cNvPr id="2" name="Footer Placeholder 4">
            <a:extLst>
              <a:ext uri="{FF2B5EF4-FFF2-40B4-BE49-F238E27FC236}">
                <a16:creationId xmlns:a16="http://schemas.microsoft.com/office/drawing/2014/main" id="{342D0E63-8085-AA1E-FDC0-A20E1688F4E2}"/>
              </a:ext>
            </a:extLst>
          </p:cNvPr>
          <p:cNvSpPr>
            <a:spLocks noGrp="1"/>
          </p:cNvSpPr>
          <p:nvPr>
            <p:ph type="ftr" sz="quarter" idx="11"/>
          </p:nvPr>
        </p:nvSpPr>
        <p:spPr>
          <a:xfrm>
            <a:off x="4073403" y="6316189"/>
            <a:ext cx="3429581" cy="179897"/>
          </a:xfrm>
        </p:spPr>
        <p:txBody>
          <a:bodyPr/>
          <a:lstStyle>
            <a:lvl1pPr>
              <a:defRPr sz="1100">
                <a:solidFill>
                  <a:schemeClr val="accent1"/>
                </a:solidFill>
              </a:defRPr>
            </a:lvl1pPr>
          </a:lstStyle>
          <a:p>
            <a:r>
              <a:rPr lang="en-US"/>
              <a:t>PowerPoint Footer Text</a:t>
            </a:r>
          </a:p>
        </p:txBody>
      </p:sp>
      <p:pic>
        <p:nvPicPr>
          <p:cNvPr id="4" name="Picture 3">
            <a:extLst>
              <a:ext uri="{FF2B5EF4-FFF2-40B4-BE49-F238E27FC236}">
                <a16:creationId xmlns:a16="http://schemas.microsoft.com/office/drawing/2014/main" id="{8CBBBACE-017E-DDC4-731B-638563D85BD5}"/>
              </a:ext>
            </a:extLst>
          </p:cNvPr>
          <p:cNvPicPr>
            <a:picLocks noChangeAspect="1"/>
          </p:cNvPicPr>
          <p:nvPr userDrawn="1"/>
        </p:nvPicPr>
        <p:blipFill>
          <a:blip r:embed="rId2"/>
          <a:srcRect/>
          <a:stretch/>
        </p:blipFill>
        <p:spPr>
          <a:xfrm>
            <a:off x="744790" y="6090768"/>
            <a:ext cx="2567863" cy="512150"/>
          </a:xfrm>
          <a:prstGeom prst="rect">
            <a:avLst/>
          </a:prstGeom>
        </p:spPr>
      </p:pic>
    </p:spTree>
    <p:extLst>
      <p:ext uri="{BB962C8B-B14F-4D97-AF65-F5344CB8AC3E}">
        <p14:creationId xmlns:p14="http://schemas.microsoft.com/office/powerpoint/2010/main" val="175616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 right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E4139A-5B27-73E1-2378-01B095E02F29}"/>
              </a:ext>
            </a:extLst>
          </p:cNvPr>
          <p:cNvSpPr>
            <a:spLocks noGrp="1"/>
          </p:cNvSpPr>
          <p:nvPr>
            <p:ph type="title" hasCustomPrompt="1"/>
          </p:nvPr>
        </p:nvSpPr>
        <p:spPr>
          <a:xfrm>
            <a:off x="838201" y="747165"/>
            <a:ext cx="6410738" cy="538293"/>
          </a:xfrm>
        </p:spPr>
        <p:txBody>
          <a:bodyPr anchor="t" anchorCtr="0">
            <a:noAutofit/>
          </a:bodyPr>
          <a:lstStyle>
            <a:lvl1pPr>
              <a:defRPr cap="all" baseline="0">
                <a:solidFill>
                  <a:schemeClr val="accent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0F44A459-4888-7F0C-288B-349CB62B8121}"/>
              </a:ext>
            </a:extLst>
          </p:cNvPr>
          <p:cNvSpPr>
            <a:spLocks noGrp="1"/>
          </p:cNvSpPr>
          <p:nvPr>
            <p:ph idx="1" hasCustomPrompt="1"/>
          </p:nvPr>
        </p:nvSpPr>
        <p:spPr>
          <a:xfrm>
            <a:off x="838200" y="1650261"/>
            <a:ext cx="6405563" cy="4036556"/>
          </a:xfrm>
        </p:spPr>
        <p:txBody>
          <a:bodyPr>
            <a:noAutofit/>
          </a:bodyPr>
          <a:lstStyle>
            <a:lvl1pPr>
              <a:defRPr sz="1500" b="0">
                <a:solidFill>
                  <a:schemeClr val="tx1"/>
                </a:solidFill>
              </a:defRPr>
            </a:lvl1pPr>
            <a:lvl2pPr>
              <a:defRPr sz="1500" b="0">
                <a:solidFill>
                  <a:schemeClr val="tx1"/>
                </a:solidFill>
              </a:defRPr>
            </a:lvl2pPr>
            <a:lvl3pPr>
              <a:defRPr sz="1500" b="0">
                <a:solidFill>
                  <a:schemeClr val="tx1"/>
                </a:solidFill>
              </a:defRPr>
            </a:lvl3pPr>
            <a:lvl4pPr>
              <a:defRPr sz="1500" b="0">
                <a:solidFill>
                  <a:schemeClr val="tx1"/>
                </a:solidFill>
              </a:defRPr>
            </a:lvl4pPr>
            <a:lvl5pPr>
              <a:defRPr sz="1500" b="0">
                <a:solidFill>
                  <a:schemeClr val="tx1"/>
                </a:solidFill>
              </a:defRPr>
            </a:lvl5pPr>
          </a:lstStyle>
          <a:p>
            <a:pPr lvl="0"/>
            <a:r>
              <a:rPr lang="en-US"/>
              <a:t>Click to edit Master subhead style</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006EE7B5-5BE8-2491-A05E-A45E55DBF3DC}"/>
              </a:ext>
            </a:extLst>
          </p:cNvPr>
          <p:cNvSpPr>
            <a:spLocks noGrp="1"/>
          </p:cNvSpPr>
          <p:nvPr>
            <p:ph type="body" sz="quarter" idx="13" hasCustomPrompt="1"/>
          </p:nvPr>
        </p:nvSpPr>
        <p:spPr>
          <a:xfrm>
            <a:off x="838201" y="438419"/>
            <a:ext cx="3220632" cy="261938"/>
          </a:xfrm>
        </p:spPr>
        <p:txBody>
          <a:bodyPr>
            <a:noAutofit/>
          </a:bodyPr>
          <a:lstStyle>
            <a:lvl1pPr>
              <a:defRPr sz="1200" b="0" cap="all" baseline="0">
                <a:solidFill>
                  <a:schemeClr val="tx2"/>
                </a:solidFill>
              </a:defRPr>
            </a:lvl1pPr>
          </a:lstStyle>
          <a:p>
            <a:pPr lvl="0"/>
            <a:r>
              <a:rPr lang="en-US"/>
              <a:t>CLICK TO EDIT SUBHEAD</a:t>
            </a:r>
          </a:p>
        </p:txBody>
      </p:sp>
      <p:sp>
        <p:nvSpPr>
          <p:cNvPr id="17" name="Slide Number Placeholder 5">
            <a:extLst>
              <a:ext uri="{FF2B5EF4-FFF2-40B4-BE49-F238E27FC236}">
                <a16:creationId xmlns:a16="http://schemas.microsoft.com/office/drawing/2014/main" id="{09D0DA01-E405-3832-2C89-648121C95E09}"/>
              </a:ext>
            </a:extLst>
          </p:cNvPr>
          <p:cNvSpPr>
            <a:spLocks noGrp="1"/>
          </p:cNvSpPr>
          <p:nvPr>
            <p:ph type="sldNum" sz="quarter" idx="12"/>
          </p:nvPr>
        </p:nvSpPr>
        <p:spPr>
          <a:xfrm>
            <a:off x="10880200" y="6304615"/>
            <a:ext cx="719203" cy="195962"/>
          </a:xfrm>
        </p:spPr>
        <p:txBody>
          <a:bodyPr/>
          <a:lstStyle>
            <a:lvl1pPr>
              <a:defRPr>
                <a:solidFill>
                  <a:schemeClr val="accent1"/>
                </a:solidFill>
              </a:defRPr>
            </a:lvl1pPr>
          </a:lstStyle>
          <a:p>
            <a:fld id="{BCB0D119-7A02-8E46-84C5-2C2227451327}" type="slidenum">
              <a:rPr lang="en-US" smtClean="0"/>
              <a:pPr/>
              <a:t>‹#›</a:t>
            </a:fld>
            <a:endParaRPr lang="en-US"/>
          </a:p>
        </p:txBody>
      </p:sp>
      <p:sp>
        <p:nvSpPr>
          <p:cNvPr id="2" name="Footer Placeholder 4">
            <a:extLst>
              <a:ext uri="{FF2B5EF4-FFF2-40B4-BE49-F238E27FC236}">
                <a16:creationId xmlns:a16="http://schemas.microsoft.com/office/drawing/2014/main" id="{1D4FAF27-AF31-C77F-174C-758419CCD674}"/>
              </a:ext>
            </a:extLst>
          </p:cNvPr>
          <p:cNvSpPr>
            <a:spLocks noGrp="1"/>
          </p:cNvSpPr>
          <p:nvPr>
            <p:ph type="ftr" sz="quarter" idx="11"/>
          </p:nvPr>
        </p:nvSpPr>
        <p:spPr>
          <a:xfrm>
            <a:off x="4073402" y="6304615"/>
            <a:ext cx="6089170" cy="195962"/>
          </a:xfrm>
        </p:spPr>
        <p:txBody>
          <a:bodyPr/>
          <a:lstStyle>
            <a:lvl1pPr>
              <a:defRPr sz="1100">
                <a:solidFill>
                  <a:schemeClr val="accent1"/>
                </a:solidFill>
              </a:defRPr>
            </a:lvl1pPr>
          </a:lstStyle>
          <a:p>
            <a:r>
              <a:rPr lang="en-US"/>
              <a:t>PowerPoint Footer Text</a:t>
            </a:r>
          </a:p>
        </p:txBody>
      </p:sp>
      <p:pic>
        <p:nvPicPr>
          <p:cNvPr id="4" name="Picture 3">
            <a:extLst>
              <a:ext uri="{FF2B5EF4-FFF2-40B4-BE49-F238E27FC236}">
                <a16:creationId xmlns:a16="http://schemas.microsoft.com/office/drawing/2014/main" id="{957B5C9F-02D2-D7A4-2986-1AE3A815D572}"/>
              </a:ext>
            </a:extLst>
          </p:cNvPr>
          <p:cNvPicPr>
            <a:picLocks noChangeAspect="1"/>
          </p:cNvPicPr>
          <p:nvPr userDrawn="1"/>
        </p:nvPicPr>
        <p:blipFill>
          <a:blip r:embed="rId2"/>
          <a:srcRect/>
          <a:stretch/>
        </p:blipFill>
        <p:spPr>
          <a:xfrm>
            <a:off x="744790" y="6090768"/>
            <a:ext cx="2567863" cy="512150"/>
          </a:xfrm>
          <a:prstGeom prst="rect">
            <a:avLst/>
          </a:prstGeom>
        </p:spPr>
      </p:pic>
      <p:sp>
        <p:nvSpPr>
          <p:cNvPr id="5" name="Rectangle 4">
            <a:extLst>
              <a:ext uri="{FF2B5EF4-FFF2-40B4-BE49-F238E27FC236}">
                <a16:creationId xmlns:a16="http://schemas.microsoft.com/office/drawing/2014/main" id="{356C34B4-6834-A33E-FA94-F891C7B30595}"/>
              </a:ext>
            </a:extLst>
          </p:cNvPr>
          <p:cNvSpPr/>
          <p:nvPr userDrawn="1"/>
        </p:nvSpPr>
        <p:spPr>
          <a:xfrm>
            <a:off x="8032104" y="700357"/>
            <a:ext cx="57712" cy="4986460"/>
          </a:xfrm>
          <a:prstGeom prst="rect">
            <a:avLst/>
          </a:prstGeom>
          <a:solidFill>
            <a:srgbClr val="FFBE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31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21409A"/>
            </a:gs>
            <a:gs pos="100000">
              <a:srgbClr val="1A204C"/>
            </a:gs>
          </a:gsLst>
          <a:lin ang="8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EADA-2F73-F3F2-30D1-6712772B9D11}"/>
              </a:ext>
            </a:extLst>
          </p:cNvPr>
          <p:cNvSpPr>
            <a:spLocks noGrp="1"/>
          </p:cNvSpPr>
          <p:nvPr>
            <p:ph type="title"/>
          </p:nvPr>
        </p:nvSpPr>
        <p:spPr>
          <a:xfrm>
            <a:off x="2446111" y="2381955"/>
            <a:ext cx="7299779" cy="1573993"/>
          </a:xfrm>
        </p:spPr>
        <p:txBody>
          <a:bodyPr anchor="b">
            <a:normAutofit/>
          </a:bodyPr>
          <a:lstStyle>
            <a:lvl1pPr algn="ctr">
              <a:defRPr sz="5000" b="1" i="0" u="none">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34CBB697-CD84-1B44-7A43-AD32F74E6C0C}"/>
              </a:ext>
            </a:extLst>
          </p:cNvPr>
          <p:cNvSpPr>
            <a:spLocks noGrp="1"/>
          </p:cNvSpPr>
          <p:nvPr>
            <p:ph type="body" idx="1"/>
          </p:nvPr>
        </p:nvSpPr>
        <p:spPr>
          <a:xfrm>
            <a:off x="2429782" y="3995183"/>
            <a:ext cx="7332436" cy="802595"/>
          </a:xfrm>
        </p:spPr>
        <p:txBody>
          <a:bodyPr>
            <a:normAutofit/>
          </a:bodyPr>
          <a:lstStyle>
            <a:lvl1pPr marL="0" indent="0" algn="ctr">
              <a:buNone/>
              <a:defRPr sz="1800" b="0">
                <a:solidFill>
                  <a:srgbClr val="FFBE2E"/>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E9F01B2C-F051-571F-86BB-3E6A9299A377}"/>
              </a:ext>
            </a:extLst>
          </p:cNvPr>
          <p:cNvPicPr>
            <a:picLocks noChangeAspect="1"/>
          </p:cNvPicPr>
          <p:nvPr userDrawn="1"/>
        </p:nvPicPr>
        <p:blipFill>
          <a:blip r:embed="rId2"/>
          <a:srcRect/>
          <a:stretch/>
        </p:blipFill>
        <p:spPr>
          <a:xfrm>
            <a:off x="3611833" y="589810"/>
            <a:ext cx="4968333" cy="811770"/>
          </a:xfrm>
          <a:prstGeom prst="rect">
            <a:avLst/>
          </a:prstGeom>
        </p:spPr>
      </p:pic>
    </p:spTree>
    <p:extLst>
      <p:ext uri="{BB962C8B-B14F-4D97-AF65-F5344CB8AC3E}">
        <p14:creationId xmlns:p14="http://schemas.microsoft.com/office/powerpoint/2010/main" val="285060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a:gsLst>
            <a:gs pos="53000">
              <a:srgbClr val="1A204C"/>
            </a:gs>
            <a:gs pos="100000">
              <a:srgbClr val="106636"/>
            </a:gs>
          </a:gsLst>
          <a:lin ang="7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EADA-2F73-F3F2-30D1-6712772B9D11}"/>
              </a:ext>
            </a:extLst>
          </p:cNvPr>
          <p:cNvSpPr>
            <a:spLocks noGrp="1"/>
          </p:cNvSpPr>
          <p:nvPr>
            <p:ph type="title"/>
          </p:nvPr>
        </p:nvSpPr>
        <p:spPr>
          <a:xfrm>
            <a:off x="2446111" y="2381955"/>
            <a:ext cx="7299779" cy="1573993"/>
          </a:xfrm>
        </p:spPr>
        <p:txBody>
          <a:bodyPr anchor="b">
            <a:normAutofit/>
          </a:bodyPr>
          <a:lstStyle>
            <a:lvl1pPr algn="ctr">
              <a:defRPr sz="5000" b="1" i="0" u="none">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34CBB697-CD84-1B44-7A43-AD32F74E6C0C}"/>
              </a:ext>
            </a:extLst>
          </p:cNvPr>
          <p:cNvSpPr>
            <a:spLocks noGrp="1"/>
          </p:cNvSpPr>
          <p:nvPr>
            <p:ph type="body" idx="1"/>
          </p:nvPr>
        </p:nvSpPr>
        <p:spPr>
          <a:xfrm>
            <a:off x="2429782" y="3995183"/>
            <a:ext cx="7332436" cy="802595"/>
          </a:xfrm>
        </p:spPr>
        <p:txBody>
          <a:bodyPr>
            <a:normAutofit/>
          </a:bodyPr>
          <a:lstStyle>
            <a:lvl1pPr marL="0" indent="0" algn="ctr">
              <a:buNone/>
              <a:defRPr sz="1800" b="0">
                <a:solidFill>
                  <a:srgbClr val="FFBE2E"/>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E9F01B2C-F051-571F-86BB-3E6A9299A377}"/>
              </a:ext>
            </a:extLst>
          </p:cNvPr>
          <p:cNvPicPr>
            <a:picLocks noChangeAspect="1"/>
          </p:cNvPicPr>
          <p:nvPr userDrawn="1"/>
        </p:nvPicPr>
        <p:blipFill>
          <a:blip r:embed="rId2"/>
          <a:srcRect/>
          <a:stretch/>
        </p:blipFill>
        <p:spPr>
          <a:xfrm>
            <a:off x="3611833" y="589810"/>
            <a:ext cx="4968333" cy="811770"/>
          </a:xfrm>
          <a:prstGeom prst="rect">
            <a:avLst/>
          </a:prstGeom>
        </p:spPr>
      </p:pic>
    </p:spTree>
    <p:extLst>
      <p:ext uri="{BB962C8B-B14F-4D97-AF65-F5344CB8AC3E}">
        <p14:creationId xmlns:p14="http://schemas.microsoft.com/office/powerpoint/2010/main" val="160247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0">
              <a:srgbClr val="1A204C"/>
            </a:gs>
            <a:gs pos="100000">
              <a:srgbClr val="21409A"/>
            </a:gs>
          </a:gsLst>
          <a:lin ang="6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EADA-2F73-F3F2-30D1-6712772B9D11}"/>
              </a:ext>
            </a:extLst>
          </p:cNvPr>
          <p:cNvSpPr>
            <a:spLocks noGrp="1"/>
          </p:cNvSpPr>
          <p:nvPr>
            <p:ph type="title"/>
          </p:nvPr>
        </p:nvSpPr>
        <p:spPr>
          <a:xfrm>
            <a:off x="1103086" y="2381955"/>
            <a:ext cx="7299779" cy="1573993"/>
          </a:xfrm>
        </p:spPr>
        <p:txBody>
          <a:bodyPr anchor="b">
            <a:noAutofit/>
          </a:bodyPr>
          <a:lstStyle>
            <a:lvl1pPr algn="l">
              <a:defRPr sz="5000" b="1" i="0" u="none">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34CBB697-CD84-1B44-7A43-AD32F74E6C0C}"/>
              </a:ext>
            </a:extLst>
          </p:cNvPr>
          <p:cNvSpPr>
            <a:spLocks noGrp="1"/>
          </p:cNvSpPr>
          <p:nvPr>
            <p:ph type="body" idx="1"/>
          </p:nvPr>
        </p:nvSpPr>
        <p:spPr>
          <a:xfrm>
            <a:off x="1086757" y="3995183"/>
            <a:ext cx="7332436" cy="802595"/>
          </a:xfrm>
        </p:spPr>
        <p:txBody>
          <a:bodyPr>
            <a:normAutofit/>
          </a:bodyPr>
          <a:lstStyle>
            <a:lvl1pPr marL="0" indent="0" algn="l">
              <a:buNone/>
              <a:defRPr sz="1800" b="0">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3577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F5215-4F6B-6351-354F-C63B4DA32042}"/>
              </a:ext>
            </a:extLst>
          </p:cNvPr>
          <p:cNvSpPr>
            <a:spLocks noGrp="1"/>
          </p:cNvSpPr>
          <p:nvPr>
            <p:ph type="title"/>
          </p:nvPr>
        </p:nvSpPr>
        <p:spPr>
          <a:xfrm>
            <a:off x="838200" y="601250"/>
            <a:ext cx="10515600" cy="5382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A775FF-73F9-7B18-8746-775A558F38FD}"/>
              </a:ext>
            </a:extLst>
          </p:cNvPr>
          <p:cNvSpPr>
            <a:spLocks noGrp="1"/>
          </p:cNvSpPr>
          <p:nvPr>
            <p:ph type="body" idx="1"/>
          </p:nvPr>
        </p:nvSpPr>
        <p:spPr>
          <a:xfrm>
            <a:off x="838200" y="1650261"/>
            <a:ext cx="10515600" cy="40365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0264A97-8304-39CC-16FB-DE212E056655}"/>
              </a:ext>
            </a:extLst>
          </p:cNvPr>
          <p:cNvSpPr>
            <a:spLocks noGrp="1"/>
          </p:cNvSpPr>
          <p:nvPr>
            <p:ph type="ftr" sz="quarter" idx="3"/>
          </p:nvPr>
        </p:nvSpPr>
        <p:spPr>
          <a:xfrm>
            <a:off x="2610632" y="6331298"/>
            <a:ext cx="4114800" cy="365125"/>
          </a:xfrm>
          <a:prstGeom prst="rect">
            <a:avLst/>
          </a:prstGeom>
        </p:spPr>
        <p:txBody>
          <a:bodyPr vert="horz" lIns="91440" tIns="45720" rIns="91440" bIns="45720" rtlCol="0" anchor="ctr"/>
          <a:lstStyle>
            <a:lvl1pPr algn="l">
              <a:defRPr sz="1200" b="1">
                <a:solidFill>
                  <a:schemeClr val="bg1"/>
                </a:solidFill>
              </a:defRPr>
            </a:lvl1pPr>
          </a:lstStyle>
          <a:p>
            <a:r>
              <a:rPr lang="en-US"/>
              <a:t>PowerPoint Footer Text</a:t>
            </a:r>
          </a:p>
        </p:txBody>
      </p:sp>
      <p:sp>
        <p:nvSpPr>
          <p:cNvPr id="6" name="Slide Number Placeholder 5">
            <a:extLst>
              <a:ext uri="{FF2B5EF4-FFF2-40B4-BE49-F238E27FC236}">
                <a16:creationId xmlns:a16="http://schemas.microsoft.com/office/drawing/2014/main" id="{17093064-9BC6-37C6-3401-57FF72384BBB}"/>
              </a:ext>
            </a:extLst>
          </p:cNvPr>
          <p:cNvSpPr>
            <a:spLocks noGrp="1"/>
          </p:cNvSpPr>
          <p:nvPr>
            <p:ph type="sldNum" sz="quarter" idx="4"/>
          </p:nvPr>
        </p:nvSpPr>
        <p:spPr>
          <a:xfrm>
            <a:off x="10835012" y="6331298"/>
            <a:ext cx="719203" cy="365125"/>
          </a:xfrm>
          <a:prstGeom prst="rect">
            <a:avLst/>
          </a:prstGeom>
        </p:spPr>
        <p:txBody>
          <a:bodyPr vert="horz" lIns="91440" tIns="45720" rIns="91440" bIns="45720" rtlCol="0" anchor="ctr"/>
          <a:lstStyle>
            <a:lvl1pPr algn="r">
              <a:defRPr sz="1200" b="1">
                <a:solidFill>
                  <a:schemeClr val="bg1"/>
                </a:solidFill>
              </a:defRPr>
            </a:lvl1pPr>
          </a:lstStyle>
          <a:p>
            <a:fld id="{BCB0D119-7A02-8E46-84C5-2C2227451327}" type="slidenum">
              <a:rPr lang="en-US" smtClean="0"/>
              <a:pPr/>
              <a:t>‹#›</a:t>
            </a:fld>
            <a:endParaRPr lang="en-US"/>
          </a:p>
        </p:txBody>
      </p:sp>
    </p:spTree>
    <p:extLst>
      <p:ext uri="{BB962C8B-B14F-4D97-AF65-F5344CB8AC3E}">
        <p14:creationId xmlns:p14="http://schemas.microsoft.com/office/powerpoint/2010/main" val="67284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400" rtl="0" eaLnBrk="1" latinLnBrk="0" hangingPunct="1">
        <a:lnSpc>
          <a:spcPct val="90000"/>
        </a:lnSpc>
        <a:spcBef>
          <a:spcPct val="0"/>
        </a:spcBef>
        <a:buNone/>
        <a:defRPr sz="2500" b="1" i="0" kern="1200" cap="all" baseline="0">
          <a:solidFill>
            <a:schemeClr val="accent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ts val="2300"/>
        </a:lnSpc>
        <a:spcBef>
          <a:spcPts val="1000"/>
        </a:spcBef>
        <a:buFontTx/>
        <a:buNone/>
        <a:defRPr sz="1500" b="0" kern="1200">
          <a:solidFill>
            <a:schemeClr val="tx1"/>
          </a:solidFill>
          <a:latin typeface="+mn-lt"/>
          <a:ea typeface="+mn-ea"/>
          <a:cs typeface="+mn-cs"/>
        </a:defRPr>
      </a:lvl1pPr>
      <a:lvl2pPr marL="7429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2pPr>
      <a:lvl3pPr marL="12001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3pPr>
      <a:lvl4pPr marL="16573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4pPr>
      <a:lvl5pPr marL="21145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EB9AC-B211-C02D-D180-ACA8A41E5F0A}"/>
              </a:ext>
            </a:extLst>
          </p:cNvPr>
          <p:cNvSpPr>
            <a:spLocks noGrp="1"/>
          </p:cNvSpPr>
          <p:nvPr>
            <p:ph type="ctrTitle"/>
          </p:nvPr>
        </p:nvSpPr>
        <p:spPr>
          <a:xfrm>
            <a:off x="856936" y="3429000"/>
            <a:ext cx="5503101" cy="1269576"/>
          </a:xfrm>
        </p:spPr>
        <p:txBody>
          <a:bodyPr anchor="t">
            <a:normAutofit/>
          </a:bodyPr>
          <a:lstStyle/>
          <a:p>
            <a:r>
              <a:rPr lang="en-US" sz="2700" dirty="0">
                <a:solidFill>
                  <a:schemeClr val="accent2"/>
                </a:solidFill>
              </a:rPr>
              <a:t>DOE Nuclear Fuel Cycle DPA</a:t>
            </a:r>
            <a:br>
              <a:rPr lang="en-US" sz="2700" dirty="0">
                <a:solidFill>
                  <a:schemeClr val="accent2"/>
                </a:solidFill>
              </a:rPr>
            </a:br>
            <a:r>
              <a:rPr lang="en-US" sz="2700" dirty="0">
                <a:solidFill>
                  <a:schemeClr val="accent2"/>
                </a:solidFill>
              </a:rPr>
              <a:t>Consortium</a:t>
            </a:r>
          </a:p>
        </p:txBody>
      </p:sp>
      <p:sp>
        <p:nvSpPr>
          <p:cNvPr id="2" name="TextBox 1">
            <a:extLst>
              <a:ext uri="{FF2B5EF4-FFF2-40B4-BE49-F238E27FC236}">
                <a16:creationId xmlns:a16="http://schemas.microsoft.com/office/drawing/2014/main" id="{39CFD4B3-CA62-5CFF-25E0-2A7B4C2A67AC}"/>
              </a:ext>
            </a:extLst>
          </p:cNvPr>
          <p:cNvSpPr txBox="1"/>
          <p:nvPr/>
        </p:nvSpPr>
        <p:spPr>
          <a:xfrm>
            <a:off x="856936" y="4471416"/>
            <a:ext cx="482803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First Official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October 23, 2025</a:t>
            </a:r>
          </a:p>
        </p:txBody>
      </p:sp>
    </p:spTree>
    <p:extLst>
      <p:ext uri="{BB962C8B-B14F-4D97-AF65-F5344CB8AC3E}">
        <p14:creationId xmlns:p14="http://schemas.microsoft.com/office/powerpoint/2010/main" val="324188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8DF69C-4F7E-2429-0BAB-617FF783F7ED}"/>
              </a:ext>
            </a:extLst>
          </p:cNvPr>
          <p:cNvSpPr>
            <a:spLocks noGrp="1"/>
          </p:cNvSpPr>
          <p:nvPr>
            <p:ph idx="1"/>
          </p:nvPr>
        </p:nvSpPr>
        <p:spPr>
          <a:xfrm>
            <a:off x="838200" y="1650261"/>
            <a:ext cx="8644128" cy="4036556"/>
          </a:xfrm>
        </p:spPr>
        <p:txBody>
          <a:bodyPr/>
          <a:lstStyle/>
          <a:p>
            <a:pPr marL="285750" indent="-285750">
              <a:buFont typeface="Arial" panose="020B0604020202020204" pitchFamily="34" charset="0"/>
              <a:buChar char="•"/>
            </a:pPr>
            <a:r>
              <a:rPr lang="en-US" sz="1800" dirty="0"/>
              <a:t>Participants must comply with DPA §708 and 10 CFR Part 821.</a:t>
            </a:r>
          </a:p>
          <a:p>
            <a:pPr marL="285750" indent="-285750">
              <a:buFont typeface="Arial" panose="020B0604020202020204" pitchFamily="34" charset="0"/>
              <a:buChar char="•"/>
            </a:pPr>
            <a:r>
              <a:rPr lang="en-US" sz="1800" dirty="0"/>
              <a:t>DOE, DOJ, or FTC may modify or terminate agreements at any time.</a:t>
            </a:r>
          </a:p>
          <a:p>
            <a:pPr marL="285750" indent="-285750">
              <a:buFont typeface="Arial" panose="020B0604020202020204" pitchFamily="34" charset="0"/>
              <a:buChar char="•"/>
            </a:pPr>
            <a:r>
              <a:rPr lang="en-US" sz="1800" dirty="0"/>
              <a:t>Participants may propose modifications or amendments.</a:t>
            </a:r>
          </a:p>
          <a:p>
            <a:pPr marL="285750" indent="-285750">
              <a:buFont typeface="Arial" panose="020B0604020202020204" pitchFamily="34" charset="0"/>
              <a:buChar char="•"/>
            </a:pPr>
            <a:r>
              <a:rPr lang="en-US" sz="1800" dirty="0"/>
              <a:t>All expenses are the responsibility of Participants. Unless explicitly identified in a previous or future federal program of record, no USG funding should be assumed.</a:t>
            </a:r>
          </a:p>
          <a:p>
            <a:pPr marL="285750" indent="-285750">
              <a:buFont typeface="Arial" panose="020B0604020202020204" pitchFamily="34" charset="0"/>
              <a:buChar char="•"/>
            </a:pPr>
            <a:endParaRPr lang="en-US" sz="1800" dirty="0"/>
          </a:p>
        </p:txBody>
      </p:sp>
      <p:sp>
        <p:nvSpPr>
          <p:cNvPr id="2" name="Title 1">
            <a:extLst>
              <a:ext uri="{FF2B5EF4-FFF2-40B4-BE49-F238E27FC236}">
                <a16:creationId xmlns:a16="http://schemas.microsoft.com/office/drawing/2014/main" id="{F61B222E-0E01-527F-83A0-9C3C5244BFFA}"/>
              </a:ext>
            </a:extLst>
          </p:cNvPr>
          <p:cNvSpPr>
            <a:spLocks noGrp="1"/>
          </p:cNvSpPr>
          <p:nvPr>
            <p:ph type="title"/>
          </p:nvPr>
        </p:nvSpPr>
        <p:spPr>
          <a:xfrm>
            <a:off x="838200" y="747713"/>
            <a:ext cx="9513888" cy="538162"/>
          </a:xfrm>
        </p:spPr>
        <p:txBody>
          <a:bodyPr/>
          <a:lstStyle/>
          <a:p>
            <a:r>
              <a:rPr lang="en-US" dirty="0"/>
              <a:t>Rules, modifications &amp; expenses</a:t>
            </a:r>
          </a:p>
        </p:txBody>
      </p:sp>
    </p:spTree>
    <p:extLst>
      <p:ext uri="{BB962C8B-B14F-4D97-AF65-F5344CB8AC3E}">
        <p14:creationId xmlns:p14="http://schemas.microsoft.com/office/powerpoint/2010/main" val="161243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5934-40C5-CBDB-C20E-52C442FBB04A}"/>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003654CD-05AF-FC59-19E1-7E912CE79128}"/>
              </a:ext>
            </a:extLst>
          </p:cNvPr>
          <p:cNvSpPr>
            <a:spLocks noGrp="1"/>
          </p:cNvSpPr>
          <p:nvPr>
            <p:ph type="body" sz="quarter" idx="13"/>
          </p:nvPr>
        </p:nvSpPr>
        <p:spPr>
          <a:xfrm>
            <a:off x="597570" y="438419"/>
            <a:ext cx="3220632" cy="261938"/>
          </a:xfrm>
        </p:spPr>
        <p:txBody>
          <a:bodyPr/>
          <a:lstStyle/>
          <a:p>
            <a:r>
              <a:rPr lang="en-US" dirty="0"/>
              <a:t>DOE DPA Consortium</a:t>
            </a:r>
          </a:p>
        </p:txBody>
      </p:sp>
      <p:sp>
        <p:nvSpPr>
          <p:cNvPr id="15" name="Title 3">
            <a:extLst>
              <a:ext uri="{FF2B5EF4-FFF2-40B4-BE49-F238E27FC236}">
                <a16:creationId xmlns:a16="http://schemas.microsoft.com/office/drawing/2014/main" id="{1268C526-D801-CDFA-4331-59A45AB031FC}"/>
              </a:ext>
            </a:extLst>
          </p:cNvPr>
          <p:cNvSpPr>
            <a:spLocks noGrp="1"/>
          </p:cNvSpPr>
          <p:nvPr>
            <p:ph type="title"/>
          </p:nvPr>
        </p:nvSpPr>
        <p:spPr>
          <a:xfrm>
            <a:off x="597570" y="785666"/>
            <a:ext cx="7943180" cy="538293"/>
          </a:xfrm>
        </p:spPr>
        <p:txBody>
          <a:bodyPr/>
          <a:lstStyle/>
          <a:p>
            <a:r>
              <a:rPr lang="en-US" dirty="0"/>
              <a:t>Record keeping &amp; confidentiality</a:t>
            </a:r>
          </a:p>
        </p:txBody>
      </p:sp>
      <p:sp>
        <p:nvSpPr>
          <p:cNvPr id="4" name="Slide Number Placeholder 3">
            <a:extLst>
              <a:ext uri="{FF2B5EF4-FFF2-40B4-BE49-F238E27FC236}">
                <a16:creationId xmlns:a16="http://schemas.microsoft.com/office/drawing/2014/main" id="{9B8CA005-E575-E14A-8006-4EB42AE6FC20}"/>
              </a:ext>
            </a:extLst>
          </p:cNvPr>
          <p:cNvSpPr>
            <a:spLocks noGrp="1"/>
          </p:cNvSpPr>
          <p:nvPr>
            <p:ph type="sldNum" sz="quarter" idx="12"/>
          </p:nvPr>
        </p:nvSpPr>
        <p:spPr>
          <a:xfrm>
            <a:off x="10880200" y="6304615"/>
            <a:ext cx="719203" cy="195962"/>
          </a:xfrm>
        </p:spPr>
        <p:txBody>
          <a:bodyPr anchor="ctr">
            <a:normAutofit/>
          </a:bodyPr>
          <a:lstStyle/>
          <a:p>
            <a:pPr>
              <a:lnSpc>
                <a:spcPct val="90000"/>
              </a:lnSpc>
              <a:spcAft>
                <a:spcPts val="600"/>
              </a:spcAft>
            </a:pPr>
            <a:fld id="{BCB0D119-7A02-8E46-84C5-2C2227451327}" type="slidenum">
              <a:rPr lang="en-US" sz="700" smtClean="0"/>
              <a:pPr>
                <a:lnSpc>
                  <a:spcPct val="90000"/>
                </a:lnSpc>
                <a:spcAft>
                  <a:spcPts val="600"/>
                </a:spcAft>
              </a:pPr>
              <a:t>11</a:t>
            </a:fld>
            <a:endParaRPr lang="en-US" sz="700"/>
          </a:p>
        </p:txBody>
      </p:sp>
      <p:sp>
        <p:nvSpPr>
          <p:cNvPr id="3" name="Content Placeholder 2">
            <a:extLst>
              <a:ext uri="{FF2B5EF4-FFF2-40B4-BE49-F238E27FC236}">
                <a16:creationId xmlns:a16="http://schemas.microsoft.com/office/drawing/2014/main" id="{1302B838-2B9D-E354-8815-7C76314C722C}"/>
              </a:ext>
            </a:extLst>
          </p:cNvPr>
          <p:cNvSpPr>
            <a:spLocks noGrp="1"/>
          </p:cNvSpPr>
          <p:nvPr>
            <p:ph idx="1"/>
          </p:nvPr>
        </p:nvSpPr>
        <p:spPr/>
        <p:txBody>
          <a:bodyPr/>
          <a:lstStyle/>
          <a:p>
            <a:pPr marL="285750" indent="-285750">
              <a:buFont typeface="Arial" panose="020B0604020202020204" pitchFamily="34" charset="0"/>
              <a:buChar char="•"/>
            </a:pPr>
            <a:r>
              <a:rPr lang="en-US" dirty="0"/>
              <a:t>DOE Secretariat maintains records per 10 CFR 821. </a:t>
            </a:r>
          </a:p>
          <a:p>
            <a:pPr marL="285750" indent="-285750">
              <a:buFont typeface="Arial" panose="020B0604020202020204" pitchFamily="34" charset="0"/>
              <a:buChar char="•"/>
            </a:pPr>
            <a:r>
              <a:rPr lang="en-US" dirty="0"/>
              <a:t>Participants retain relevant records for 5 years.</a:t>
            </a:r>
          </a:p>
          <a:p>
            <a:pPr marL="285750" indent="-285750">
              <a:buFont typeface="Arial" panose="020B0604020202020204" pitchFamily="34" charset="0"/>
              <a:buChar char="•"/>
            </a:pPr>
            <a:r>
              <a:rPr lang="en-US" dirty="0"/>
              <a:t>Trade secrets and financial data protected under FOIA exemptions.</a:t>
            </a:r>
          </a:p>
          <a:p>
            <a:pPr marL="285750" indent="-285750">
              <a:buFont typeface="Arial" panose="020B0604020202020204" pitchFamily="34" charset="0"/>
              <a:buChar char="•"/>
            </a:pPr>
            <a:r>
              <a:rPr lang="en-US" dirty="0"/>
              <a:t>Exemptions for privileged and confidential information.</a:t>
            </a:r>
          </a:p>
        </p:txBody>
      </p:sp>
    </p:spTree>
    <p:extLst>
      <p:ext uri="{BB962C8B-B14F-4D97-AF65-F5344CB8AC3E}">
        <p14:creationId xmlns:p14="http://schemas.microsoft.com/office/powerpoint/2010/main" val="204658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0A033-4C2C-8352-F22E-77691690C825}"/>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43CCB198-375C-B291-99F7-FD9DD8576D96}"/>
              </a:ext>
            </a:extLst>
          </p:cNvPr>
          <p:cNvSpPr>
            <a:spLocks noGrp="1"/>
          </p:cNvSpPr>
          <p:nvPr>
            <p:ph type="body" sz="quarter" idx="13"/>
          </p:nvPr>
        </p:nvSpPr>
        <p:spPr>
          <a:xfrm>
            <a:off x="597570" y="438419"/>
            <a:ext cx="3220632" cy="261938"/>
          </a:xfrm>
        </p:spPr>
        <p:txBody>
          <a:bodyPr/>
          <a:lstStyle/>
          <a:p>
            <a:r>
              <a:rPr lang="en-US" dirty="0"/>
              <a:t>DOE DPA Consortium</a:t>
            </a:r>
          </a:p>
        </p:txBody>
      </p:sp>
      <p:sp>
        <p:nvSpPr>
          <p:cNvPr id="15" name="Title 3">
            <a:extLst>
              <a:ext uri="{FF2B5EF4-FFF2-40B4-BE49-F238E27FC236}">
                <a16:creationId xmlns:a16="http://schemas.microsoft.com/office/drawing/2014/main" id="{702696A3-B8D0-1DD7-8B07-34DFE47D5657}"/>
              </a:ext>
            </a:extLst>
          </p:cNvPr>
          <p:cNvSpPr>
            <a:spLocks noGrp="1"/>
          </p:cNvSpPr>
          <p:nvPr>
            <p:ph type="title"/>
          </p:nvPr>
        </p:nvSpPr>
        <p:spPr>
          <a:xfrm>
            <a:off x="597570" y="785666"/>
            <a:ext cx="7943180" cy="538293"/>
          </a:xfrm>
        </p:spPr>
        <p:txBody>
          <a:bodyPr/>
          <a:lstStyle/>
          <a:p>
            <a:r>
              <a:rPr lang="en-US" dirty="0"/>
              <a:t>Next steps</a:t>
            </a:r>
          </a:p>
        </p:txBody>
      </p:sp>
      <p:sp>
        <p:nvSpPr>
          <p:cNvPr id="4" name="Slide Number Placeholder 3">
            <a:extLst>
              <a:ext uri="{FF2B5EF4-FFF2-40B4-BE49-F238E27FC236}">
                <a16:creationId xmlns:a16="http://schemas.microsoft.com/office/drawing/2014/main" id="{411B6F1C-22A0-111A-91A0-AFF34D276E0A}"/>
              </a:ext>
            </a:extLst>
          </p:cNvPr>
          <p:cNvSpPr>
            <a:spLocks noGrp="1"/>
          </p:cNvSpPr>
          <p:nvPr>
            <p:ph type="sldNum" sz="quarter" idx="12"/>
          </p:nvPr>
        </p:nvSpPr>
        <p:spPr>
          <a:xfrm>
            <a:off x="10880200" y="6304615"/>
            <a:ext cx="719203" cy="195962"/>
          </a:xfrm>
        </p:spPr>
        <p:txBody>
          <a:bodyPr anchor="ctr">
            <a:normAutofit/>
          </a:bodyPr>
          <a:lstStyle/>
          <a:p>
            <a:pPr>
              <a:lnSpc>
                <a:spcPct val="90000"/>
              </a:lnSpc>
              <a:spcAft>
                <a:spcPts val="600"/>
              </a:spcAft>
            </a:pPr>
            <a:fld id="{BCB0D119-7A02-8E46-84C5-2C2227451327}" type="slidenum">
              <a:rPr lang="en-US" sz="700" smtClean="0"/>
              <a:pPr>
                <a:lnSpc>
                  <a:spcPct val="90000"/>
                </a:lnSpc>
                <a:spcAft>
                  <a:spcPts val="600"/>
                </a:spcAft>
              </a:pPr>
              <a:t>12</a:t>
            </a:fld>
            <a:endParaRPr lang="en-US" sz="700"/>
          </a:p>
        </p:txBody>
      </p:sp>
      <p:sp>
        <p:nvSpPr>
          <p:cNvPr id="3" name="Content Placeholder 2">
            <a:extLst>
              <a:ext uri="{FF2B5EF4-FFF2-40B4-BE49-F238E27FC236}">
                <a16:creationId xmlns:a16="http://schemas.microsoft.com/office/drawing/2014/main" id="{317C7412-8D78-8A76-0C0E-B49B23ED9BF0}"/>
              </a:ext>
            </a:extLst>
          </p:cNvPr>
          <p:cNvSpPr>
            <a:spLocks noGrp="1"/>
          </p:cNvSpPr>
          <p:nvPr>
            <p:ph idx="1"/>
          </p:nvPr>
        </p:nvSpPr>
        <p:spPr/>
        <p:txBody>
          <a:bodyPr/>
          <a:lstStyle/>
          <a:p>
            <a:pPr marL="285750" indent="-285750">
              <a:buFont typeface="Arial" panose="020B0604020202020204" pitchFamily="34" charset="0"/>
              <a:buChar char="•"/>
            </a:pPr>
            <a:r>
              <a:rPr lang="en-US" dirty="0"/>
              <a:t>The draft Voluntary Agreement was published in Regulations.gov yesterday evening, should be available online today for public comment. </a:t>
            </a:r>
          </a:p>
          <a:p>
            <a:pPr marL="285750" indent="-285750">
              <a:buFont typeface="Arial" panose="020B0604020202020204" pitchFamily="34" charset="0"/>
              <a:buChar char="•"/>
            </a:pPr>
            <a:r>
              <a:rPr lang="en-US" dirty="0"/>
              <a:t>Following DPA Day, DOE will publish the draft Voluntary Agreement in the Federal Register for public comment. This will likely be in early November.</a:t>
            </a:r>
          </a:p>
          <a:p>
            <a:pPr marL="285750" indent="-285750">
              <a:buFont typeface="Arial" panose="020B0604020202020204" pitchFamily="34" charset="0"/>
              <a:buChar char="•"/>
            </a:pPr>
            <a:r>
              <a:rPr lang="en-US" dirty="0"/>
              <a:t>Once comments are reconciled, the Agreement will be made available to Participants for signature. </a:t>
            </a:r>
          </a:p>
          <a:p>
            <a:pPr marL="285750" indent="-285750">
              <a:buFont typeface="Arial" panose="020B0604020202020204" pitchFamily="34" charset="0"/>
              <a:buChar char="•"/>
            </a:pPr>
            <a:r>
              <a:rPr lang="en-US" dirty="0"/>
              <a:t>In the interim, Participants will take back the results of the work we do today to discuss with their companies and counsel.</a:t>
            </a:r>
          </a:p>
          <a:p>
            <a:pPr marL="285750" indent="-285750">
              <a:buFont typeface="Arial" panose="020B0604020202020204" pitchFamily="34" charset="0"/>
              <a:buChar char="•"/>
            </a:pPr>
            <a:r>
              <a:rPr lang="en-US" dirty="0"/>
              <a:t>Once the Voluntary Agreement is signed, Committees may begin to meet to finalize Plans of Action and elect co-leads.</a:t>
            </a:r>
          </a:p>
          <a:p>
            <a:pPr marL="285750" indent="-285750">
              <a:buFont typeface="Arial" panose="020B0604020202020204" pitchFamily="34" charset="0"/>
              <a:buChar char="•"/>
            </a:pPr>
            <a:r>
              <a:rPr lang="en-US" dirty="0"/>
              <a:t>Then the work really begins.</a:t>
            </a:r>
          </a:p>
        </p:txBody>
      </p:sp>
    </p:spTree>
    <p:extLst>
      <p:ext uri="{BB962C8B-B14F-4D97-AF65-F5344CB8AC3E}">
        <p14:creationId xmlns:p14="http://schemas.microsoft.com/office/powerpoint/2010/main" val="178871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D505-AA24-996D-3F16-8A0556395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15137-7178-3A26-5C10-BF3335BC0B4B}"/>
              </a:ext>
            </a:extLst>
          </p:cNvPr>
          <p:cNvSpPr>
            <a:spLocks noGrp="1"/>
          </p:cNvSpPr>
          <p:nvPr>
            <p:ph type="title"/>
          </p:nvPr>
        </p:nvSpPr>
        <p:spPr/>
        <p:txBody>
          <a:bodyPr>
            <a:noAutofit/>
          </a:bodyPr>
          <a:lstStyle/>
          <a:p>
            <a:r>
              <a:rPr lang="en-US" sz="2800" dirty="0"/>
              <a:t>Listening Session feedback </a:t>
            </a:r>
            <a:br>
              <a:rPr lang="en-US" sz="2800" dirty="0"/>
            </a:br>
            <a:r>
              <a:rPr lang="en-US" sz="2800" dirty="0"/>
              <a:t>&amp; backgrounders</a:t>
            </a:r>
          </a:p>
        </p:txBody>
      </p:sp>
      <p:sp>
        <p:nvSpPr>
          <p:cNvPr id="3" name="Text Placeholder 2">
            <a:extLst>
              <a:ext uri="{FF2B5EF4-FFF2-40B4-BE49-F238E27FC236}">
                <a16:creationId xmlns:a16="http://schemas.microsoft.com/office/drawing/2014/main" id="{F96B288C-3DBF-D5F4-38A4-DEC19E7565F4}"/>
              </a:ext>
            </a:extLst>
          </p:cNvPr>
          <p:cNvSpPr>
            <a:spLocks noGrp="1"/>
          </p:cNvSpPr>
          <p:nvPr>
            <p:ph type="body" idx="1"/>
          </p:nvPr>
        </p:nvSpPr>
        <p:spPr>
          <a:xfrm>
            <a:off x="2413454" y="4090433"/>
            <a:ext cx="7332436" cy="802595"/>
          </a:xfrm>
        </p:spPr>
        <p:txBody>
          <a:bodyPr/>
          <a:lstStyle/>
          <a:p>
            <a:r>
              <a:rPr lang="en-US" dirty="0"/>
              <a:t>Grant Mills</a:t>
            </a:r>
          </a:p>
          <a:p>
            <a:r>
              <a:rPr lang="en-US" i="1" dirty="0"/>
              <a:t>Grid Deployment Office</a:t>
            </a:r>
          </a:p>
        </p:txBody>
      </p:sp>
    </p:spTree>
    <p:extLst>
      <p:ext uri="{BB962C8B-B14F-4D97-AF65-F5344CB8AC3E}">
        <p14:creationId xmlns:p14="http://schemas.microsoft.com/office/powerpoint/2010/main" val="394966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358F1EE-5B4A-26AC-C13F-A13946EBF02E}"/>
              </a:ext>
            </a:extLst>
          </p:cNvPr>
          <p:cNvPicPr>
            <a:picLocks noGrp="1" noChangeAspect="1"/>
          </p:cNvPicPr>
          <p:nvPr>
            <p:ph type="pic" sz="quarter" idx="14"/>
          </p:nvPr>
        </p:nvPicPr>
        <p:blipFill>
          <a:blip r:embed="rId2"/>
          <a:srcRect l="38449" r="14085"/>
          <a:stretch>
            <a:fillRect/>
          </a:stretch>
        </p:blipFill>
        <p:spPr>
          <a:xfrm>
            <a:off x="6703337" y="0"/>
            <a:ext cx="5833661" cy="6913368"/>
          </a:xfrm>
        </p:spPr>
      </p:pic>
      <p:sp>
        <p:nvSpPr>
          <p:cNvPr id="3" name="Title 2">
            <a:extLst>
              <a:ext uri="{FF2B5EF4-FFF2-40B4-BE49-F238E27FC236}">
                <a16:creationId xmlns:a16="http://schemas.microsoft.com/office/drawing/2014/main" id="{51F87B6D-40B2-57B9-9F13-996D851200F9}"/>
              </a:ext>
            </a:extLst>
          </p:cNvPr>
          <p:cNvSpPr>
            <a:spLocks noGrp="1"/>
          </p:cNvSpPr>
          <p:nvPr>
            <p:ph type="title"/>
          </p:nvPr>
        </p:nvSpPr>
        <p:spPr>
          <a:xfrm>
            <a:off x="734505" y="274091"/>
            <a:ext cx="7454461" cy="538293"/>
          </a:xfrm>
        </p:spPr>
        <p:txBody>
          <a:bodyPr/>
          <a:lstStyle/>
          <a:p>
            <a:r>
              <a:rPr lang="en-US" dirty="0"/>
              <a:t>Listening Sessions</a:t>
            </a:r>
          </a:p>
        </p:txBody>
      </p:sp>
      <p:sp>
        <p:nvSpPr>
          <p:cNvPr id="4" name="Content Placeholder 3">
            <a:extLst>
              <a:ext uri="{FF2B5EF4-FFF2-40B4-BE49-F238E27FC236}">
                <a16:creationId xmlns:a16="http://schemas.microsoft.com/office/drawing/2014/main" id="{7A43FBF9-820C-D1BD-8245-4EB66B526AD4}"/>
              </a:ext>
            </a:extLst>
          </p:cNvPr>
          <p:cNvSpPr>
            <a:spLocks noGrp="1"/>
          </p:cNvSpPr>
          <p:nvPr>
            <p:ph idx="1"/>
          </p:nvPr>
        </p:nvSpPr>
        <p:spPr>
          <a:xfrm>
            <a:off x="734505" y="812384"/>
            <a:ext cx="7168524" cy="5015056"/>
          </a:xfrm>
        </p:spPr>
        <p:txBody>
          <a:bodyPr/>
          <a:lstStyle/>
          <a:p>
            <a:endParaRPr lang="en-US" dirty="0"/>
          </a:p>
          <a:p>
            <a:r>
              <a:rPr lang="en-US" b="1" dirty="0"/>
              <a:t>Mining &amp; Milling </a:t>
            </a:r>
            <a:r>
              <a:rPr lang="en-US" dirty="0"/>
              <a:t>			September 10, 2025</a:t>
            </a:r>
          </a:p>
          <a:p>
            <a:r>
              <a:rPr lang="en-US" b="1" dirty="0"/>
              <a:t>Recycling &amp; Reprocessing </a:t>
            </a:r>
            <a:r>
              <a:rPr lang="en-US" dirty="0"/>
              <a:t>		September 10, 2025</a:t>
            </a:r>
          </a:p>
          <a:p>
            <a:r>
              <a:rPr lang="en-US" b="1" dirty="0"/>
              <a:t>Enrichment</a:t>
            </a:r>
            <a:r>
              <a:rPr lang="en-US" dirty="0"/>
              <a:t>			September 11, 2025</a:t>
            </a:r>
          </a:p>
          <a:p>
            <a:r>
              <a:rPr lang="en-US" b="1" dirty="0"/>
              <a:t>Conversion</a:t>
            </a:r>
            <a:r>
              <a:rPr lang="en-US" dirty="0"/>
              <a:t>			September 11, 2025</a:t>
            </a:r>
          </a:p>
          <a:p>
            <a:r>
              <a:rPr lang="en-US" b="1" dirty="0"/>
              <a:t>Fabrication</a:t>
            </a:r>
            <a:r>
              <a:rPr lang="en-US" dirty="0"/>
              <a:t>			September 22, 2025</a:t>
            </a:r>
          </a:p>
          <a:p>
            <a:r>
              <a:rPr lang="en-US" b="1" dirty="0"/>
              <a:t>Deconversion</a:t>
            </a:r>
            <a:r>
              <a:rPr lang="en-US" dirty="0"/>
              <a:t>			September 23, 2025</a:t>
            </a:r>
          </a:p>
          <a:p>
            <a:r>
              <a:rPr lang="en-US" b="1" dirty="0"/>
              <a:t>End-Users (Reactors)</a:t>
            </a:r>
            <a:r>
              <a:rPr lang="en-US" dirty="0"/>
              <a:t>		September 24, 2025</a:t>
            </a:r>
          </a:p>
          <a:p>
            <a:r>
              <a:rPr lang="en-US" b="1" dirty="0"/>
              <a:t>End Users (Utilities)</a:t>
            </a:r>
            <a:r>
              <a:rPr lang="en-US" dirty="0"/>
              <a:t>			September 30, 2025</a:t>
            </a:r>
          </a:p>
          <a:p>
            <a:pPr marL="285750"/>
            <a:endParaRPr lang="en-US" dirty="0"/>
          </a:p>
          <a:p>
            <a:pPr marL="285750"/>
            <a:endParaRPr lang="en-US" dirty="0"/>
          </a:p>
          <a:p>
            <a:endParaRPr lang="en-US" dirty="0"/>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599F67E3-4CB1-3ADE-26CC-E4288160A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D1C657EC-8505-6BB6-5241-91FED1BD7B74}"/>
              </a:ext>
            </a:extLst>
          </p:cNvPr>
          <p:cNvPicPr>
            <a:picLocks noChangeAspect="1"/>
          </p:cNvPicPr>
          <p:nvPr/>
        </p:nvPicPr>
        <p:blipFill>
          <a:blip r:embed="rId3"/>
          <a:stretch>
            <a:fillRect/>
          </a:stretch>
        </p:blipFill>
        <p:spPr>
          <a:xfrm>
            <a:off x="6354181" y="-52802"/>
            <a:ext cx="6037844" cy="7037801"/>
          </a:xfrm>
          <a:prstGeom prst="rect">
            <a:avLst/>
          </a:prstGeom>
        </p:spPr>
      </p:pic>
      <p:sp>
        <p:nvSpPr>
          <p:cNvPr id="2" name="TextBox 1">
            <a:extLst>
              <a:ext uri="{FF2B5EF4-FFF2-40B4-BE49-F238E27FC236}">
                <a16:creationId xmlns:a16="http://schemas.microsoft.com/office/drawing/2014/main" id="{3D3B76B7-5EE1-7238-5A97-1686A8F98D38}"/>
              </a:ext>
            </a:extLst>
          </p:cNvPr>
          <p:cNvSpPr txBox="1"/>
          <p:nvPr/>
        </p:nvSpPr>
        <p:spPr>
          <a:xfrm>
            <a:off x="660400" y="4757703"/>
            <a:ext cx="6546850" cy="1200329"/>
          </a:xfrm>
          <a:prstGeom prst="rect">
            <a:avLst/>
          </a:prstGeom>
          <a:solidFill>
            <a:schemeClr val="accent2">
              <a:lumMod val="40000"/>
              <a:lumOff val="60000"/>
            </a:schemeClr>
          </a:solidFill>
          <a:ln>
            <a:solidFill>
              <a:schemeClr val="accent2"/>
            </a:solidFill>
          </a:ln>
        </p:spPr>
        <p:txBody>
          <a:bodyPr wrap="square" rtlCol="0">
            <a:spAutoFit/>
          </a:bodyPr>
          <a:lstStyle/>
          <a:p>
            <a:r>
              <a:rPr lang="en-US" b="1" dirty="0"/>
              <a:t>Chatham House Rules = </a:t>
            </a:r>
          </a:p>
          <a:p>
            <a:r>
              <a:rPr lang="en-US" dirty="0"/>
              <a:t>Input is anonymized and presented in this forum through the lens of our closed DPA Day breakout sessions following this meeting. </a:t>
            </a:r>
          </a:p>
        </p:txBody>
      </p:sp>
    </p:spTree>
    <p:extLst>
      <p:ext uri="{BB962C8B-B14F-4D97-AF65-F5344CB8AC3E}">
        <p14:creationId xmlns:p14="http://schemas.microsoft.com/office/powerpoint/2010/main" val="26606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9851-33D1-5771-2A90-3098DBA99D7F}"/>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5BC9A26-819F-6282-8A5A-28A0284BC7D6}"/>
              </a:ext>
            </a:extLst>
          </p:cNvPr>
          <p:cNvPicPr>
            <a:picLocks noGrp="1" noChangeAspect="1"/>
          </p:cNvPicPr>
          <p:nvPr>
            <p:ph type="pic" sz="quarter" idx="14"/>
          </p:nvPr>
        </p:nvPicPr>
        <p:blipFill>
          <a:blip r:embed="rId2"/>
          <a:srcRect t="2004" b="2004"/>
          <a:stretch/>
        </p:blipFill>
        <p:spPr>
          <a:xfrm>
            <a:off x="6778752" y="-31120"/>
            <a:ext cx="5833661" cy="6913368"/>
          </a:xfrm>
        </p:spPr>
      </p:pic>
      <p:sp>
        <p:nvSpPr>
          <p:cNvPr id="6" name="Slide Number Placeholder 5">
            <a:extLst>
              <a:ext uri="{FF2B5EF4-FFF2-40B4-BE49-F238E27FC236}">
                <a16:creationId xmlns:a16="http://schemas.microsoft.com/office/drawing/2014/main" id="{FA006724-4A08-99F6-2194-3679DE6D81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2">
            <a:extLst>
              <a:ext uri="{FF2B5EF4-FFF2-40B4-BE49-F238E27FC236}">
                <a16:creationId xmlns:a16="http://schemas.microsoft.com/office/drawing/2014/main" id="{E18E9562-8033-69A5-C1A6-371B19676A42}"/>
              </a:ext>
            </a:extLst>
          </p:cNvPr>
          <p:cNvSpPr>
            <a:spLocks noGrp="1"/>
          </p:cNvSpPr>
          <p:nvPr>
            <p:ph type="title"/>
          </p:nvPr>
        </p:nvSpPr>
        <p:spPr>
          <a:xfrm>
            <a:off x="734505" y="274091"/>
            <a:ext cx="7454461" cy="538293"/>
          </a:xfrm>
        </p:spPr>
        <p:txBody>
          <a:bodyPr/>
          <a:lstStyle/>
          <a:p>
            <a:r>
              <a:rPr lang="en-US" dirty="0"/>
              <a:t>Workforce Development</a:t>
            </a:r>
          </a:p>
        </p:txBody>
      </p:sp>
      <p:sp>
        <p:nvSpPr>
          <p:cNvPr id="5" name="Content Placeholder 3">
            <a:extLst>
              <a:ext uri="{FF2B5EF4-FFF2-40B4-BE49-F238E27FC236}">
                <a16:creationId xmlns:a16="http://schemas.microsoft.com/office/drawing/2014/main" id="{F4CF12DD-39F0-469E-066D-9426D672F0ED}"/>
              </a:ext>
            </a:extLst>
          </p:cNvPr>
          <p:cNvSpPr>
            <a:spLocks noGrp="1"/>
          </p:cNvSpPr>
          <p:nvPr>
            <p:ph idx="1"/>
          </p:nvPr>
        </p:nvSpPr>
        <p:spPr>
          <a:xfrm>
            <a:off x="556705" y="987426"/>
            <a:ext cx="6815645" cy="5015056"/>
          </a:xfrm>
        </p:spPr>
        <p:txBody>
          <a:bodyPr/>
          <a:lstStyle/>
          <a:p>
            <a:pPr marL="285750"/>
            <a:endParaRPr lang="en-US" b="1" dirty="0"/>
          </a:p>
          <a:p>
            <a:pPr marL="285750"/>
            <a:r>
              <a:rPr lang="en-US" b="1" dirty="0"/>
              <a:t>What We Heard:</a:t>
            </a:r>
          </a:p>
          <a:p>
            <a:pPr marL="571500" indent="-285750">
              <a:buFont typeface="Arial" panose="020B0604020202020204" pitchFamily="34" charset="0"/>
              <a:buChar char="•"/>
            </a:pPr>
            <a:r>
              <a:rPr lang="en-US" dirty="0"/>
              <a:t>Labor Shortages</a:t>
            </a:r>
          </a:p>
          <a:p>
            <a:pPr marL="571500" indent="-285750">
              <a:buFont typeface="Arial" panose="020B0604020202020204" pitchFamily="34" charset="0"/>
              <a:buChar char="•"/>
            </a:pPr>
            <a:r>
              <a:rPr lang="en-US" dirty="0"/>
              <a:t>Loss of Knowledge/Skills</a:t>
            </a:r>
          </a:p>
          <a:p>
            <a:pPr marL="285750"/>
            <a:endParaRPr lang="en-US" b="1" dirty="0"/>
          </a:p>
          <a:p>
            <a:pPr marL="285750"/>
            <a:r>
              <a:rPr lang="en-US" b="1" u="sng" dirty="0"/>
              <a:t>Ideas</a:t>
            </a:r>
            <a:r>
              <a:rPr lang="en-US" b="1" dirty="0"/>
              <a:t> to Consider:</a:t>
            </a:r>
          </a:p>
          <a:p>
            <a:pPr marL="571500" indent="-285750">
              <a:buFont typeface="Arial" panose="020B0604020202020204" pitchFamily="34" charset="0"/>
              <a:buChar char="•"/>
            </a:pPr>
            <a:r>
              <a:rPr lang="en-US" dirty="0"/>
              <a:t>Possibility of a coordinated workforce pipeline</a:t>
            </a:r>
          </a:p>
          <a:p>
            <a:pPr marL="571500" indent="-285750">
              <a:buFont typeface="Arial" panose="020B0604020202020204" pitchFamily="34" charset="0"/>
              <a:buChar char="•"/>
            </a:pPr>
            <a:r>
              <a:rPr lang="en-US" dirty="0"/>
              <a:t>Coordination mechanism to help industry retain and transfer technical knowledge before retirements accelerate</a:t>
            </a:r>
          </a:p>
          <a:p>
            <a:pPr marL="571500" indent="-285750">
              <a:buFont typeface="Arial" panose="020B0604020202020204" pitchFamily="34" charset="0"/>
              <a:buChar char="•"/>
            </a:pPr>
            <a:r>
              <a:rPr lang="en-US" dirty="0"/>
              <a:t>Possibility for DPA Title III investment or procurement guarantees to stabilize employment in critical fuel cycle segments</a:t>
            </a:r>
          </a:p>
          <a:p>
            <a:pPr marL="57150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8715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2D8B4-D20D-79E9-FB80-27E378B63D7A}"/>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AC5234AD-D2DC-C8BF-DFC3-1BCD019E4F2C}"/>
              </a:ext>
            </a:extLst>
          </p:cNvPr>
          <p:cNvSpPr>
            <a:spLocks noGrp="1"/>
          </p:cNvSpPr>
          <p:nvPr>
            <p:ph type="title"/>
          </p:nvPr>
        </p:nvSpPr>
        <p:spPr>
          <a:xfrm>
            <a:off x="734505" y="274091"/>
            <a:ext cx="7454461" cy="538293"/>
          </a:xfrm>
        </p:spPr>
        <p:txBody>
          <a:bodyPr/>
          <a:lstStyle/>
          <a:p>
            <a:r>
              <a:rPr lang="en-US" dirty="0"/>
              <a:t>Recycling &amp; reprocessing</a:t>
            </a:r>
          </a:p>
        </p:txBody>
      </p:sp>
      <p:sp>
        <p:nvSpPr>
          <p:cNvPr id="5" name="Content Placeholder 3">
            <a:extLst>
              <a:ext uri="{FF2B5EF4-FFF2-40B4-BE49-F238E27FC236}">
                <a16:creationId xmlns:a16="http://schemas.microsoft.com/office/drawing/2014/main" id="{81C7E915-42A3-194F-03C6-892BA85C7F15}"/>
              </a:ext>
            </a:extLst>
          </p:cNvPr>
          <p:cNvSpPr>
            <a:spLocks noGrp="1"/>
          </p:cNvSpPr>
          <p:nvPr>
            <p:ph idx="1"/>
          </p:nvPr>
        </p:nvSpPr>
        <p:spPr>
          <a:xfrm>
            <a:off x="588454" y="812384"/>
            <a:ext cx="9241345" cy="5015056"/>
          </a:xfrm>
        </p:spPr>
        <p:txBody>
          <a:bodyPr/>
          <a:lstStyle/>
          <a:p>
            <a:pPr marL="285750"/>
            <a:r>
              <a:rPr lang="en-US" b="1" dirty="0"/>
              <a:t>What We Heard:</a:t>
            </a:r>
          </a:p>
          <a:p>
            <a:pPr marL="571500" indent="-285750">
              <a:buFont typeface="Arial" panose="020B0604020202020204" pitchFamily="34" charset="0"/>
              <a:buChar char="•"/>
            </a:pPr>
            <a:r>
              <a:rPr lang="en-US" dirty="0"/>
              <a:t>Government Relationship</a:t>
            </a:r>
          </a:p>
          <a:p>
            <a:pPr marL="571500" indent="-285750">
              <a:buFont typeface="Arial" panose="020B0604020202020204" pitchFamily="34" charset="0"/>
              <a:buChar char="•"/>
            </a:pPr>
            <a:r>
              <a:rPr lang="en-US" dirty="0"/>
              <a:t>SNF Composition &amp; Transportation</a:t>
            </a:r>
          </a:p>
          <a:p>
            <a:pPr marL="571500" indent="-285750">
              <a:buFont typeface="Arial" panose="020B0604020202020204" pitchFamily="34" charset="0"/>
              <a:buChar char="•"/>
            </a:pPr>
            <a:r>
              <a:rPr lang="en-US" dirty="0"/>
              <a:t>Nuclear Waste Fund Usage</a:t>
            </a:r>
          </a:p>
          <a:p>
            <a:pPr marL="571500" indent="-285750">
              <a:buFont typeface="Arial" panose="020B0604020202020204" pitchFamily="34" charset="0"/>
              <a:buChar char="•"/>
            </a:pPr>
            <a:r>
              <a:rPr lang="en-US" dirty="0"/>
              <a:t>Product </a:t>
            </a:r>
            <a:r>
              <a:rPr lang="en-US" dirty="0" err="1"/>
              <a:t>Offtakers</a:t>
            </a:r>
            <a:endParaRPr lang="en-US" dirty="0"/>
          </a:p>
          <a:p>
            <a:pPr marL="571500" indent="-285750">
              <a:buFont typeface="Arial" panose="020B0604020202020204" pitchFamily="34" charset="0"/>
              <a:buChar char="•"/>
            </a:pPr>
            <a:r>
              <a:rPr lang="en-US" dirty="0"/>
              <a:t>Fuel Material Storage</a:t>
            </a:r>
          </a:p>
          <a:p>
            <a:pPr marL="571500" indent="-285750">
              <a:buFont typeface="Arial" panose="020B0604020202020204" pitchFamily="34" charset="0"/>
              <a:buChar char="•"/>
            </a:pPr>
            <a:r>
              <a:rPr lang="en-US" dirty="0"/>
              <a:t>Waste Disposal</a:t>
            </a:r>
          </a:p>
          <a:p>
            <a:pPr marL="285750"/>
            <a:r>
              <a:rPr lang="en-US" b="1" u="sng" dirty="0"/>
              <a:t>Ideas</a:t>
            </a:r>
            <a:r>
              <a:rPr lang="en-US" b="1" dirty="0"/>
              <a:t> to Consider:</a:t>
            </a:r>
          </a:p>
          <a:p>
            <a:pPr marL="571500" indent="-285750">
              <a:buFont typeface="Arial" panose="020B0604020202020204" pitchFamily="34" charset="0"/>
              <a:buChar char="•"/>
            </a:pPr>
            <a:r>
              <a:rPr lang="en-US" dirty="0"/>
              <a:t>Identifying an ideal model of public-private partnership to improve the economics of recycling LWR fuel</a:t>
            </a:r>
          </a:p>
          <a:p>
            <a:pPr marL="571500" indent="-285750">
              <a:buFont typeface="Arial" panose="020B0604020202020204" pitchFamily="34" charset="0"/>
              <a:buChar char="•"/>
            </a:pPr>
            <a:r>
              <a:rPr lang="en-US" dirty="0"/>
              <a:t>Coordination to determine best allocation of SNF for reprocessing</a:t>
            </a:r>
          </a:p>
          <a:p>
            <a:pPr marL="571500" indent="-285750">
              <a:buFont typeface="Arial" panose="020B0604020202020204" pitchFamily="34" charset="0"/>
              <a:buChar char="•"/>
            </a:pPr>
            <a:r>
              <a:rPr lang="en-US" dirty="0"/>
              <a:t>Coordination to estimate waste streams from each part of the process to best manage materials with existing facilities and infrastructure</a:t>
            </a:r>
          </a:p>
          <a:p>
            <a:pPr marL="285750"/>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1806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CD9D-D1CA-95C3-AAA7-89A8A9FB35E7}"/>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EDFC0F4-04A4-0B53-F039-B43209D1D55F}"/>
              </a:ext>
            </a:extLst>
          </p:cNvPr>
          <p:cNvPicPr>
            <a:picLocks noGrp="1" noChangeAspect="1"/>
          </p:cNvPicPr>
          <p:nvPr>
            <p:ph type="pic" sz="quarter" idx="14"/>
          </p:nvPr>
        </p:nvPicPr>
        <p:blipFill>
          <a:blip r:embed="rId2"/>
          <a:srcRect l="38449" r="14085"/>
          <a:stretch>
            <a:fillRect/>
          </a:stretch>
        </p:blipFill>
        <p:spPr>
          <a:xfrm>
            <a:off x="6703337" y="0"/>
            <a:ext cx="5833661" cy="6913368"/>
          </a:xfrm>
        </p:spPr>
      </p:pic>
      <p:sp>
        <p:nvSpPr>
          <p:cNvPr id="3" name="Title 2">
            <a:extLst>
              <a:ext uri="{FF2B5EF4-FFF2-40B4-BE49-F238E27FC236}">
                <a16:creationId xmlns:a16="http://schemas.microsoft.com/office/drawing/2014/main" id="{784A91D0-1860-3F42-4955-9BE07EE9B645}"/>
              </a:ext>
            </a:extLst>
          </p:cNvPr>
          <p:cNvSpPr>
            <a:spLocks noGrp="1"/>
          </p:cNvSpPr>
          <p:nvPr>
            <p:ph type="title"/>
          </p:nvPr>
        </p:nvSpPr>
        <p:spPr>
          <a:xfrm>
            <a:off x="734505" y="274091"/>
            <a:ext cx="7454461" cy="538293"/>
          </a:xfrm>
        </p:spPr>
        <p:txBody>
          <a:bodyPr/>
          <a:lstStyle/>
          <a:p>
            <a:r>
              <a:rPr lang="en-US" dirty="0"/>
              <a:t>Supply Chains</a:t>
            </a:r>
          </a:p>
        </p:txBody>
      </p:sp>
      <p:sp>
        <p:nvSpPr>
          <p:cNvPr id="4" name="Content Placeholder 3">
            <a:extLst>
              <a:ext uri="{FF2B5EF4-FFF2-40B4-BE49-F238E27FC236}">
                <a16:creationId xmlns:a16="http://schemas.microsoft.com/office/drawing/2014/main" id="{C4BC8FA7-93BF-7479-EA67-B13514826D46}"/>
              </a:ext>
            </a:extLst>
          </p:cNvPr>
          <p:cNvSpPr>
            <a:spLocks noGrp="1"/>
          </p:cNvSpPr>
          <p:nvPr>
            <p:ph idx="1"/>
          </p:nvPr>
        </p:nvSpPr>
        <p:spPr>
          <a:xfrm>
            <a:off x="734505" y="949326"/>
            <a:ext cx="7168524" cy="5015056"/>
          </a:xfrm>
        </p:spPr>
        <p:txBody>
          <a:bodyPr/>
          <a:lstStyle/>
          <a:p>
            <a:pPr marL="285750"/>
            <a:r>
              <a:rPr lang="en-US" b="1"/>
              <a:t>What We Heard:</a:t>
            </a:r>
          </a:p>
          <a:p>
            <a:pPr marL="571500" indent="-285750">
              <a:buFont typeface="Arial" panose="020B0604020202020204" pitchFamily="34" charset="0"/>
              <a:buChar char="•"/>
            </a:pPr>
            <a:r>
              <a:rPr lang="en-US"/>
              <a:t>Critical Materials</a:t>
            </a:r>
          </a:p>
          <a:p>
            <a:pPr marL="571500" indent="-285750">
              <a:buFont typeface="Arial" panose="020B0604020202020204" pitchFamily="34" charset="0"/>
              <a:buChar char="•"/>
            </a:pPr>
            <a:r>
              <a:rPr lang="en-US"/>
              <a:t>International Supply Chains</a:t>
            </a:r>
          </a:p>
          <a:p>
            <a:pPr marL="571500" indent="-285750">
              <a:buFont typeface="Arial" panose="020B0604020202020204" pitchFamily="34" charset="0"/>
              <a:buChar char="•"/>
            </a:pPr>
            <a:r>
              <a:rPr lang="en-US"/>
              <a:t>Russian Ban</a:t>
            </a:r>
          </a:p>
          <a:p>
            <a:pPr marL="571500" indent="-285750">
              <a:buFont typeface="Arial" panose="020B0604020202020204" pitchFamily="34" charset="0"/>
              <a:buChar char="•"/>
            </a:pPr>
            <a:r>
              <a:rPr lang="en-US"/>
              <a:t>Development Coordination</a:t>
            </a:r>
          </a:p>
          <a:p>
            <a:pPr marL="285750"/>
            <a:endParaRPr lang="en-US" b="1" u="sng"/>
          </a:p>
          <a:p>
            <a:pPr marL="285750"/>
            <a:r>
              <a:rPr lang="en-US" b="1" u="sng"/>
              <a:t>Ideas</a:t>
            </a:r>
            <a:r>
              <a:rPr lang="en-US" b="1"/>
              <a:t> to Consider:</a:t>
            </a:r>
          </a:p>
          <a:p>
            <a:pPr marL="571500" indent="-285750">
              <a:buFont typeface="Arial" panose="020B0604020202020204" pitchFamily="34" charset="0"/>
              <a:buChar char="•"/>
            </a:pPr>
            <a:r>
              <a:rPr lang="en-US"/>
              <a:t>Identification of essential supply chain vulnerabilities for DPA support</a:t>
            </a:r>
          </a:p>
          <a:p>
            <a:pPr marL="571500" indent="-285750">
              <a:buFont typeface="Arial" panose="020B0604020202020204" pitchFamily="34" charset="0"/>
              <a:buChar char="•"/>
            </a:pPr>
            <a:r>
              <a:rPr lang="en-US"/>
              <a:t>Development of a DPA-supported mapping of international dependencies</a:t>
            </a:r>
          </a:p>
          <a:p>
            <a:pPr marL="571500" indent="-285750">
              <a:buFont typeface="Arial" panose="020B0604020202020204" pitchFamily="34" charset="0"/>
              <a:buChar char="•"/>
            </a:pPr>
            <a:r>
              <a:rPr lang="en-US"/>
              <a:t>Inter-sector structures for communicating development plans to ensure matched scaling</a:t>
            </a:r>
          </a:p>
          <a:p>
            <a:pPr marL="571500" indent="-285750">
              <a:buFont typeface="Arial" panose="020B0604020202020204" pitchFamily="34" charset="0"/>
              <a:buChar char="•"/>
            </a:pPr>
            <a:endParaRPr lang="en-US" b="1"/>
          </a:p>
          <a:p>
            <a:pPr marL="285750"/>
            <a:endParaRPr lang="en-US"/>
          </a:p>
          <a:p>
            <a:pPr marL="285750"/>
            <a:endParaRPr lang="en-US"/>
          </a:p>
          <a:p>
            <a:endParaRPr lang="en-US"/>
          </a:p>
          <a:p>
            <a:pPr marL="285750" indent="-285750">
              <a:buFont typeface="Arial" panose="020B0604020202020204" pitchFamily="34" charset="0"/>
              <a:buChar char="•"/>
            </a:pPr>
            <a:endParaRPr lang="en-US"/>
          </a:p>
        </p:txBody>
      </p:sp>
      <p:sp>
        <p:nvSpPr>
          <p:cNvPr id="6" name="Slide Number Placeholder 5">
            <a:extLst>
              <a:ext uri="{FF2B5EF4-FFF2-40B4-BE49-F238E27FC236}">
                <a16:creationId xmlns:a16="http://schemas.microsoft.com/office/drawing/2014/main" id="{1FF7EE16-67B5-6EBD-2412-81EB20721B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563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3181-72B8-FB90-89C0-5F1A1E54D01C}"/>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43E9432-347C-9056-BB20-DD0205904F58}"/>
              </a:ext>
            </a:extLst>
          </p:cNvPr>
          <p:cNvPicPr>
            <a:picLocks noGrp="1" noChangeAspect="1"/>
          </p:cNvPicPr>
          <p:nvPr>
            <p:ph type="pic" sz="quarter" idx="14"/>
          </p:nvPr>
        </p:nvPicPr>
        <p:blipFill>
          <a:blip r:embed="rId2"/>
          <a:srcRect l="27824" r="27824"/>
          <a:stretch/>
        </p:blipFill>
        <p:spPr>
          <a:xfrm>
            <a:off x="6778752" y="-31120"/>
            <a:ext cx="5833661" cy="6913368"/>
          </a:xfrm>
        </p:spPr>
      </p:pic>
      <p:sp>
        <p:nvSpPr>
          <p:cNvPr id="6" name="Slide Number Placeholder 5">
            <a:extLst>
              <a:ext uri="{FF2B5EF4-FFF2-40B4-BE49-F238E27FC236}">
                <a16:creationId xmlns:a16="http://schemas.microsoft.com/office/drawing/2014/main" id="{FEA27853-90CA-A7F1-BFE0-67CABC3C02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2">
            <a:extLst>
              <a:ext uri="{FF2B5EF4-FFF2-40B4-BE49-F238E27FC236}">
                <a16:creationId xmlns:a16="http://schemas.microsoft.com/office/drawing/2014/main" id="{16DE6C9A-A781-F110-3D01-A311B112CBA1}"/>
              </a:ext>
            </a:extLst>
          </p:cNvPr>
          <p:cNvSpPr>
            <a:spLocks noGrp="1"/>
          </p:cNvSpPr>
          <p:nvPr>
            <p:ph type="title"/>
          </p:nvPr>
        </p:nvSpPr>
        <p:spPr>
          <a:xfrm>
            <a:off x="734505" y="274091"/>
            <a:ext cx="7454461" cy="538293"/>
          </a:xfrm>
        </p:spPr>
        <p:txBody>
          <a:bodyPr/>
          <a:lstStyle/>
          <a:p>
            <a:r>
              <a:rPr lang="en-US" dirty="0"/>
              <a:t>Increasing fuel cycle efficiencies</a:t>
            </a:r>
          </a:p>
        </p:txBody>
      </p:sp>
      <p:sp>
        <p:nvSpPr>
          <p:cNvPr id="7" name="Content Placeholder 3">
            <a:extLst>
              <a:ext uri="{FF2B5EF4-FFF2-40B4-BE49-F238E27FC236}">
                <a16:creationId xmlns:a16="http://schemas.microsoft.com/office/drawing/2014/main" id="{2DA68B3E-FB2C-E03A-F635-47BD4876650D}"/>
              </a:ext>
            </a:extLst>
          </p:cNvPr>
          <p:cNvSpPr>
            <a:spLocks noGrp="1"/>
          </p:cNvSpPr>
          <p:nvPr>
            <p:ph idx="1"/>
          </p:nvPr>
        </p:nvSpPr>
        <p:spPr>
          <a:xfrm>
            <a:off x="734505" y="949326"/>
            <a:ext cx="7168524" cy="5015056"/>
          </a:xfrm>
        </p:spPr>
        <p:txBody>
          <a:bodyPr/>
          <a:lstStyle/>
          <a:p>
            <a:pPr marL="285750"/>
            <a:r>
              <a:rPr lang="en-US" b="1"/>
              <a:t>What We Heard:</a:t>
            </a:r>
            <a:endParaRPr lang="en-US" b="1" dirty="0"/>
          </a:p>
          <a:p>
            <a:pPr marL="571500" indent="-285750">
              <a:buFont typeface="Arial" panose="020B0604020202020204" pitchFamily="34" charset="0"/>
              <a:buChar char="•"/>
            </a:pPr>
            <a:r>
              <a:rPr lang="en-US"/>
              <a:t>Transportation and Packaging</a:t>
            </a:r>
          </a:p>
          <a:p>
            <a:pPr marL="571500" indent="-285750">
              <a:buFont typeface="Arial" panose="020B0604020202020204" pitchFamily="34" charset="0"/>
              <a:buChar char="•"/>
            </a:pPr>
            <a:r>
              <a:rPr lang="en-US"/>
              <a:t>Facility Co-location</a:t>
            </a:r>
          </a:p>
          <a:p>
            <a:pPr marL="571500" indent="-285750">
              <a:buFont typeface="Arial" panose="020B0604020202020204" pitchFamily="34" charset="0"/>
              <a:buChar char="•"/>
            </a:pPr>
            <a:r>
              <a:rPr lang="en-US"/>
              <a:t>Diverse Fuel Support</a:t>
            </a:r>
          </a:p>
          <a:p>
            <a:pPr marL="285750"/>
            <a:endParaRPr lang="en-US" b="1" u="sng"/>
          </a:p>
          <a:p>
            <a:pPr marL="285750"/>
            <a:r>
              <a:rPr lang="en-US" b="1" u="sng"/>
              <a:t>Ideas</a:t>
            </a:r>
            <a:r>
              <a:rPr lang="en-US" b="1"/>
              <a:t> to Consider:</a:t>
            </a:r>
          </a:p>
          <a:p>
            <a:pPr marL="571500" indent="-285750">
              <a:buFont typeface="Arial" panose="020B0604020202020204" pitchFamily="34" charset="0"/>
              <a:buChar char="•"/>
            </a:pPr>
            <a:r>
              <a:rPr lang="en-US"/>
              <a:t>Utilization DPA mechanisms to coordinate facility planning and development</a:t>
            </a:r>
          </a:p>
          <a:p>
            <a:pPr marL="571500" indent="-285750">
              <a:buFont typeface="Arial" panose="020B0604020202020204" pitchFamily="34" charset="0"/>
              <a:buChar char="•"/>
            </a:pPr>
            <a:r>
              <a:rPr lang="en-US"/>
              <a:t>Identification of underutilized sites/facilities/infrastructure for fuel cycle development</a:t>
            </a:r>
          </a:p>
          <a:p>
            <a:pPr marL="571500" indent="-285750">
              <a:buFont typeface="Arial" panose="020B0604020202020204" pitchFamily="34" charset="0"/>
              <a:buChar char="•"/>
            </a:pPr>
            <a:r>
              <a:rPr lang="en-US"/>
              <a:t>Sharing information and techniques to standardize and improve transportation processes</a:t>
            </a:r>
          </a:p>
          <a:p>
            <a:pPr marL="571500" indent="-285750">
              <a:buFont typeface="Arial" panose="020B0604020202020204" pitchFamily="34" charset="0"/>
              <a:buChar char="•"/>
            </a:pPr>
            <a:endParaRPr lang="en-US"/>
          </a:p>
          <a:p>
            <a:pPr marL="285750"/>
            <a:endParaRPr lang="en-US"/>
          </a:p>
          <a:p>
            <a:pPr marL="285750"/>
            <a:endParaRPr lang="en-US"/>
          </a:p>
          <a:p>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91091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D4FEA-1BFE-3B16-F953-21DC97755861}"/>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05F32A3-C9EB-4BBD-02AD-A62EF42FD3B1}"/>
              </a:ext>
            </a:extLst>
          </p:cNvPr>
          <p:cNvPicPr>
            <a:picLocks noGrp="1" noChangeAspect="1"/>
          </p:cNvPicPr>
          <p:nvPr>
            <p:ph type="pic" sz="quarter" idx="14"/>
          </p:nvPr>
        </p:nvPicPr>
        <p:blipFill>
          <a:blip r:embed="rId2"/>
          <a:srcRect l="38449" r="14085"/>
          <a:stretch>
            <a:fillRect/>
          </a:stretch>
        </p:blipFill>
        <p:spPr>
          <a:xfrm>
            <a:off x="6703337" y="0"/>
            <a:ext cx="5833661" cy="6913368"/>
          </a:xfrm>
        </p:spPr>
      </p:pic>
      <p:sp>
        <p:nvSpPr>
          <p:cNvPr id="3" name="Title 2">
            <a:extLst>
              <a:ext uri="{FF2B5EF4-FFF2-40B4-BE49-F238E27FC236}">
                <a16:creationId xmlns:a16="http://schemas.microsoft.com/office/drawing/2014/main" id="{80A5B758-D77E-D62D-9806-F634F4301462}"/>
              </a:ext>
            </a:extLst>
          </p:cNvPr>
          <p:cNvSpPr>
            <a:spLocks noGrp="1"/>
          </p:cNvSpPr>
          <p:nvPr>
            <p:ph type="title"/>
          </p:nvPr>
        </p:nvSpPr>
        <p:spPr>
          <a:xfrm>
            <a:off x="734505" y="274091"/>
            <a:ext cx="8171370" cy="538293"/>
          </a:xfrm>
        </p:spPr>
        <p:txBody>
          <a:bodyPr/>
          <a:lstStyle/>
          <a:p>
            <a:r>
              <a:rPr lang="en-US" dirty="0"/>
              <a:t>Virtual HALEU Bank &amp; Strategic Reserves</a:t>
            </a:r>
          </a:p>
        </p:txBody>
      </p:sp>
      <p:sp>
        <p:nvSpPr>
          <p:cNvPr id="4" name="Content Placeholder 3">
            <a:extLst>
              <a:ext uri="{FF2B5EF4-FFF2-40B4-BE49-F238E27FC236}">
                <a16:creationId xmlns:a16="http://schemas.microsoft.com/office/drawing/2014/main" id="{E916F5DF-06CC-FE3B-F727-B4F108501B57}"/>
              </a:ext>
            </a:extLst>
          </p:cNvPr>
          <p:cNvSpPr>
            <a:spLocks noGrp="1"/>
          </p:cNvSpPr>
          <p:nvPr>
            <p:ph idx="1"/>
          </p:nvPr>
        </p:nvSpPr>
        <p:spPr>
          <a:xfrm>
            <a:off x="734505" y="949326"/>
            <a:ext cx="7168524" cy="5015056"/>
          </a:xfrm>
        </p:spPr>
        <p:txBody>
          <a:bodyPr/>
          <a:lstStyle/>
          <a:p>
            <a:pPr marL="285750"/>
            <a:r>
              <a:rPr lang="en-US" b="1" dirty="0"/>
              <a:t>What We Heard:</a:t>
            </a:r>
          </a:p>
          <a:p>
            <a:pPr marL="571500" indent="-285750">
              <a:buFont typeface="Arial" panose="020B0604020202020204" pitchFamily="34" charset="0"/>
              <a:buChar char="•"/>
            </a:pPr>
            <a:r>
              <a:rPr lang="en-US" dirty="0"/>
              <a:t>Buyer of Last Resort</a:t>
            </a:r>
          </a:p>
          <a:p>
            <a:pPr marL="571500" indent="-285750">
              <a:buFont typeface="Arial" panose="020B0604020202020204" pitchFamily="34" charset="0"/>
              <a:buChar char="•"/>
            </a:pPr>
            <a:r>
              <a:rPr lang="en-US" dirty="0"/>
              <a:t>Strategic Reserves</a:t>
            </a:r>
          </a:p>
          <a:p>
            <a:pPr marL="285750"/>
            <a:endParaRPr lang="en-US" b="1" u="sng" dirty="0"/>
          </a:p>
          <a:p>
            <a:pPr marL="285750"/>
            <a:r>
              <a:rPr lang="en-US" b="1" u="sng" dirty="0"/>
              <a:t>Ideas</a:t>
            </a:r>
            <a:r>
              <a:rPr lang="en-US" b="1" dirty="0"/>
              <a:t> to Consider:</a:t>
            </a:r>
          </a:p>
          <a:p>
            <a:pPr marL="571500" indent="-285750">
              <a:buFont typeface="Arial" panose="020B0604020202020204" pitchFamily="34" charset="0"/>
              <a:buChar char="•"/>
            </a:pPr>
            <a:r>
              <a:rPr lang="en-US" dirty="0"/>
              <a:t>Sharing data on inventories and needs to facilitate a DOE tracking system for material and service availabilities</a:t>
            </a:r>
          </a:p>
          <a:p>
            <a:pPr marL="571500" indent="-285750">
              <a:buFont typeface="Arial" panose="020B0604020202020204" pitchFamily="34" charset="0"/>
              <a:buChar char="•"/>
            </a:pPr>
            <a:r>
              <a:rPr lang="en-US" dirty="0"/>
              <a:t>Coordination for DPA-facilitated “banking” of EUP resources</a:t>
            </a:r>
          </a:p>
          <a:p>
            <a:pPr marL="571500" indent="-285750">
              <a:buFont typeface="Arial" panose="020B0604020202020204" pitchFamily="34" charset="0"/>
              <a:buChar char="•"/>
            </a:pPr>
            <a:r>
              <a:rPr lang="en-US" dirty="0"/>
              <a:t>Revisit a national uranium reserve </a:t>
            </a:r>
          </a:p>
          <a:p>
            <a:pPr marL="571500" indent="-285750">
              <a:buFont typeface="Arial" panose="020B0604020202020204" pitchFamily="34" charset="0"/>
              <a:buChar char="•"/>
            </a:pPr>
            <a:endParaRPr lang="en-US" dirty="0"/>
          </a:p>
          <a:p>
            <a:pPr marL="57150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03599600-4E24-63DA-1DF8-4275DA2E3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460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A59A-5594-3012-1DD7-058B9977D656}"/>
              </a:ext>
            </a:extLst>
          </p:cNvPr>
          <p:cNvSpPr>
            <a:spLocks noGrp="1"/>
          </p:cNvSpPr>
          <p:nvPr>
            <p:ph type="title"/>
          </p:nvPr>
        </p:nvSpPr>
        <p:spPr/>
        <p:txBody>
          <a:bodyPr>
            <a:noAutofit/>
          </a:bodyPr>
          <a:lstStyle/>
          <a:p>
            <a:r>
              <a:rPr lang="en-US" sz="2800" dirty="0"/>
              <a:t>Opening remarks</a:t>
            </a:r>
          </a:p>
        </p:txBody>
      </p:sp>
      <p:sp>
        <p:nvSpPr>
          <p:cNvPr id="3" name="Text Placeholder 2">
            <a:extLst>
              <a:ext uri="{FF2B5EF4-FFF2-40B4-BE49-F238E27FC236}">
                <a16:creationId xmlns:a16="http://schemas.microsoft.com/office/drawing/2014/main" id="{67D8D22C-6975-FC44-D31E-70D15AD548A2}"/>
              </a:ext>
            </a:extLst>
          </p:cNvPr>
          <p:cNvSpPr>
            <a:spLocks noGrp="1"/>
          </p:cNvSpPr>
          <p:nvPr>
            <p:ph type="body" idx="1"/>
          </p:nvPr>
        </p:nvSpPr>
        <p:spPr>
          <a:xfrm>
            <a:off x="2413454" y="4090433"/>
            <a:ext cx="7332436" cy="802595"/>
          </a:xfrm>
        </p:spPr>
        <p:txBody>
          <a:bodyPr/>
          <a:lstStyle/>
          <a:p>
            <a:r>
              <a:rPr lang="en-US" dirty="0"/>
              <a:t>Ted Garrish</a:t>
            </a:r>
          </a:p>
          <a:p>
            <a:r>
              <a:rPr lang="en-US" i="1" dirty="0"/>
              <a:t>Assistant Secretary for Nuclear Energy</a:t>
            </a:r>
          </a:p>
        </p:txBody>
      </p:sp>
    </p:spTree>
    <p:extLst>
      <p:ext uri="{BB962C8B-B14F-4D97-AF65-F5344CB8AC3E}">
        <p14:creationId xmlns:p14="http://schemas.microsoft.com/office/powerpoint/2010/main" val="428152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65153-72B5-E2F2-D43F-3A891C7ACD1C}"/>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C49CAFB-3215-A23C-802F-82E4CED2D0D7}"/>
              </a:ext>
            </a:extLst>
          </p:cNvPr>
          <p:cNvPicPr>
            <a:picLocks noGrp="1" noChangeAspect="1"/>
          </p:cNvPicPr>
          <p:nvPr>
            <p:ph type="pic" sz="quarter" idx="14"/>
          </p:nvPr>
        </p:nvPicPr>
        <p:blipFill>
          <a:blip r:embed="rId2"/>
          <a:srcRect l="27824" r="27824"/>
          <a:stretch/>
        </p:blipFill>
        <p:spPr>
          <a:xfrm>
            <a:off x="6778752" y="-31120"/>
            <a:ext cx="5833661" cy="6913368"/>
          </a:xfrm>
        </p:spPr>
      </p:pic>
      <p:sp>
        <p:nvSpPr>
          <p:cNvPr id="6" name="Slide Number Placeholder 5">
            <a:extLst>
              <a:ext uri="{FF2B5EF4-FFF2-40B4-BE49-F238E27FC236}">
                <a16:creationId xmlns:a16="http://schemas.microsoft.com/office/drawing/2014/main" id="{FD1900EC-FC0A-3A12-1475-DA9BB52DEA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itle 2">
            <a:extLst>
              <a:ext uri="{FF2B5EF4-FFF2-40B4-BE49-F238E27FC236}">
                <a16:creationId xmlns:a16="http://schemas.microsoft.com/office/drawing/2014/main" id="{EE0F01FB-FFED-F060-700E-8BB5B821056D}"/>
              </a:ext>
            </a:extLst>
          </p:cNvPr>
          <p:cNvSpPr>
            <a:spLocks noGrp="1"/>
          </p:cNvSpPr>
          <p:nvPr>
            <p:ph type="title"/>
          </p:nvPr>
        </p:nvSpPr>
        <p:spPr>
          <a:xfrm>
            <a:off x="734505" y="274091"/>
            <a:ext cx="8171370" cy="538293"/>
          </a:xfrm>
        </p:spPr>
        <p:txBody>
          <a:bodyPr/>
          <a:lstStyle/>
          <a:p>
            <a:r>
              <a:rPr lang="en-US" dirty="0"/>
              <a:t>Forecasting demand growth</a:t>
            </a:r>
          </a:p>
        </p:txBody>
      </p:sp>
      <p:sp>
        <p:nvSpPr>
          <p:cNvPr id="13" name="Content Placeholder 3">
            <a:extLst>
              <a:ext uri="{FF2B5EF4-FFF2-40B4-BE49-F238E27FC236}">
                <a16:creationId xmlns:a16="http://schemas.microsoft.com/office/drawing/2014/main" id="{C2C497E3-B6DF-B33F-40FC-56B1E844EB33}"/>
              </a:ext>
            </a:extLst>
          </p:cNvPr>
          <p:cNvSpPr>
            <a:spLocks noGrp="1"/>
          </p:cNvSpPr>
          <p:nvPr>
            <p:ph idx="1"/>
          </p:nvPr>
        </p:nvSpPr>
        <p:spPr>
          <a:xfrm>
            <a:off x="734505" y="949326"/>
            <a:ext cx="7168524" cy="5015056"/>
          </a:xfrm>
        </p:spPr>
        <p:txBody>
          <a:bodyPr/>
          <a:lstStyle/>
          <a:p>
            <a:pPr marL="285750"/>
            <a:r>
              <a:rPr lang="en-US" b="1"/>
              <a:t>What We Heard:</a:t>
            </a:r>
          </a:p>
          <a:p>
            <a:pPr marL="571500" indent="-285750">
              <a:buFont typeface="Arial" panose="020B0604020202020204" pitchFamily="34" charset="0"/>
              <a:buChar char="•"/>
            </a:pPr>
            <a:r>
              <a:rPr lang="en-US"/>
              <a:t>Short-Term Roll-Ups</a:t>
            </a:r>
          </a:p>
          <a:p>
            <a:pPr marL="571500" indent="-285750">
              <a:buFont typeface="Arial" panose="020B0604020202020204" pitchFamily="34" charset="0"/>
              <a:buChar char="•"/>
            </a:pPr>
            <a:r>
              <a:rPr lang="en-US"/>
              <a:t>Long-Term Forecasts</a:t>
            </a:r>
          </a:p>
          <a:p>
            <a:pPr marL="571500" indent="-285750">
              <a:buFont typeface="Arial" panose="020B0604020202020204" pitchFamily="34" charset="0"/>
              <a:buChar char="•"/>
            </a:pPr>
            <a:r>
              <a:rPr lang="en-US"/>
              <a:t>Market Instability</a:t>
            </a:r>
          </a:p>
          <a:p>
            <a:pPr marL="571500" indent="-285750">
              <a:buFont typeface="Arial" panose="020B0604020202020204" pitchFamily="34" charset="0"/>
              <a:buChar char="•"/>
            </a:pPr>
            <a:r>
              <a:rPr lang="en-US"/>
              <a:t>Scrap Recovery</a:t>
            </a:r>
          </a:p>
          <a:p>
            <a:pPr marL="285750"/>
            <a:endParaRPr lang="en-US" dirty="0"/>
          </a:p>
          <a:p>
            <a:pPr marL="285750"/>
            <a:r>
              <a:rPr lang="en-US" b="1" u="sng"/>
              <a:t>Ideas</a:t>
            </a:r>
            <a:r>
              <a:rPr lang="en-US" b="1"/>
              <a:t> to Consider:</a:t>
            </a:r>
          </a:p>
          <a:p>
            <a:pPr marL="571500" indent="-285750">
              <a:buFont typeface="Arial" panose="020B0604020202020204" pitchFamily="34" charset="0"/>
              <a:buChar char="•"/>
            </a:pPr>
            <a:r>
              <a:rPr lang="en-US"/>
              <a:t>Development of a comprehension report on fuel cycle developments</a:t>
            </a:r>
          </a:p>
          <a:p>
            <a:pPr marL="571500" indent="-285750">
              <a:buFont typeface="Arial" panose="020B0604020202020204" pitchFamily="34" charset="0"/>
              <a:buChar char="•"/>
            </a:pPr>
            <a:r>
              <a:rPr lang="en-US"/>
              <a:t>Distribution of risks incurred by supporting new reactors and fuel forms across fuel cycle stakeholders</a:t>
            </a:r>
          </a:p>
          <a:p>
            <a:pPr marL="571500" indent="-285750">
              <a:buFont typeface="Arial" panose="020B0604020202020204" pitchFamily="34" charset="0"/>
              <a:buChar char="•"/>
            </a:pPr>
            <a:r>
              <a:rPr lang="en-US"/>
              <a:t>Reporting key metrics to DOE for accounting and forecasting</a:t>
            </a:r>
          </a:p>
          <a:p>
            <a:pPr marL="285750"/>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7678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B82C-8354-9911-7D57-EF4D5B068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D480B-0E4D-FF38-CAB4-44936303D25D}"/>
              </a:ext>
            </a:extLst>
          </p:cNvPr>
          <p:cNvSpPr>
            <a:spLocks noGrp="1"/>
          </p:cNvSpPr>
          <p:nvPr>
            <p:ph type="title"/>
          </p:nvPr>
        </p:nvSpPr>
        <p:spPr/>
        <p:txBody>
          <a:bodyPr>
            <a:noAutofit/>
          </a:bodyPr>
          <a:lstStyle/>
          <a:p>
            <a:r>
              <a:rPr lang="en-US" sz="2800" dirty="0"/>
              <a:t>DPA Day </a:t>
            </a:r>
            <a:br>
              <a:rPr lang="en-US" sz="2800" dirty="0"/>
            </a:br>
            <a:r>
              <a:rPr lang="en-US" sz="2800" dirty="0"/>
              <a:t>Overview &amp; Goals</a:t>
            </a:r>
          </a:p>
        </p:txBody>
      </p:sp>
      <p:sp>
        <p:nvSpPr>
          <p:cNvPr id="3" name="Text Placeholder 2">
            <a:extLst>
              <a:ext uri="{FF2B5EF4-FFF2-40B4-BE49-F238E27FC236}">
                <a16:creationId xmlns:a16="http://schemas.microsoft.com/office/drawing/2014/main" id="{307566FC-C02C-BA74-145D-C9CF379408A3}"/>
              </a:ext>
            </a:extLst>
          </p:cNvPr>
          <p:cNvSpPr>
            <a:spLocks noGrp="1"/>
          </p:cNvSpPr>
          <p:nvPr>
            <p:ph type="body" idx="1"/>
          </p:nvPr>
        </p:nvSpPr>
        <p:spPr>
          <a:xfrm>
            <a:off x="2413454" y="4090433"/>
            <a:ext cx="7332436" cy="802595"/>
          </a:xfrm>
        </p:spPr>
        <p:txBody>
          <a:bodyPr/>
          <a:lstStyle/>
          <a:p>
            <a:r>
              <a:rPr lang="en-US" dirty="0"/>
              <a:t>Florie Knauf</a:t>
            </a:r>
          </a:p>
          <a:p>
            <a:r>
              <a:rPr lang="en-US" i="1" dirty="0"/>
              <a:t>Acting Deputy Assistant Secretary for Nuclear Fuel Cycle</a:t>
            </a:r>
          </a:p>
        </p:txBody>
      </p:sp>
    </p:spTree>
    <p:extLst>
      <p:ext uri="{BB962C8B-B14F-4D97-AF65-F5344CB8AC3E}">
        <p14:creationId xmlns:p14="http://schemas.microsoft.com/office/powerpoint/2010/main" val="144287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E56A-3A31-0DB9-6F1E-FE930B9F916E}"/>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6F50F87-D29C-B55C-79FF-02E30A6337F5}"/>
              </a:ext>
            </a:extLst>
          </p:cNvPr>
          <p:cNvPicPr>
            <a:picLocks noGrp="1" noChangeAspect="1"/>
          </p:cNvPicPr>
          <p:nvPr>
            <p:ph type="pic" sz="quarter" idx="14"/>
          </p:nvPr>
        </p:nvPicPr>
        <p:blipFill>
          <a:blip r:embed="rId2"/>
          <a:srcRect t="2004" b="2004"/>
          <a:stretch/>
        </p:blipFill>
        <p:spPr>
          <a:xfrm>
            <a:off x="6778752" y="-31120"/>
            <a:ext cx="5833661" cy="6913368"/>
          </a:xfrm>
        </p:spPr>
      </p:pic>
      <p:sp>
        <p:nvSpPr>
          <p:cNvPr id="3" name="Title 2">
            <a:extLst>
              <a:ext uri="{FF2B5EF4-FFF2-40B4-BE49-F238E27FC236}">
                <a16:creationId xmlns:a16="http://schemas.microsoft.com/office/drawing/2014/main" id="{972D21C4-44D0-76C7-0113-06E580D7074B}"/>
              </a:ext>
            </a:extLst>
          </p:cNvPr>
          <p:cNvSpPr>
            <a:spLocks noGrp="1"/>
          </p:cNvSpPr>
          <p:nvPr>
            <p:ph type="title"/>
          </p:nvPr>
        </p:nvSpPr>
        <p:spPr>
          <a:xfrm>
            <a:off x="238435" y="380094"/>
            <a:ext cx="7454461" cy="538293"/>
          </a:xfrm>
        </p:spPr>
        <p:txBody>
          <a:bodyPr/>
          <a:lstStyle/>
          <a:p>
            <a:r>
              <a:rPr lang="en-US" dirty="0"/>
              <a:t>Goals for DPA Day</a:t>
            </a:r>
          </a:p>
        </p:txBody>
      </p:sp>
      <p:sp>
        <p:nvSpPr>
          <p:cNvPr id="4" name="Content Placeholder 3">
            <a:extLst>
              <a:ext uri="{FF2B5EF4-FFF2-40B4-BE49-F238E27FC236}">
                <a16:creationId xmlns:a16="http://schemas.microsoft.com/office/drawing/2014/main" id="{D4F489FE-C3CC-26C5-B8E0-687F044EB2CD}"/>
              </a:ext>
            </a:extLst>
          </p:cNvPr>
          <p:cNvSpPr>
            <a:spLocks noGrp="1"/>
          </p:cNvSpPr>
          <p:nvPr>
            <p:ph idx="1"/>
          </p:nvPr>
        </p:nvSpPr>
        <p:spPr>
          <a:xfrm>
            <a:off x="238435" y="918387"/>
            <a:ext cx="7316714" cy="5158158"/>
          </a:xfrm>
        </p:spPr>
        <p:txBody>
          <a:bodyPr/>
          <a:lstStyle/>
          <a:p>
            <a:pPr>
              <a:spcAft>
                <a:spcPts val="600"/>
              </a:spcAft>
            </a:pPr>
            <a:r>
              <a:rPr lang="en-US" sz="1200" b="1" i="1" dirty="0"/>
              <a:t>This Consortium is what we make of it. </a:t>
            </a:r>
          </a:p>
          <a:p>
            <a:pPr>
              <a:spcAft>
                <a:spcPts val="600"/>
              </a:spcAft>
            </a:pPr>
            <a:r>
              <a:rPr lang="en-US" sz="1200" u="sng" dirty="0"/>
              <a:t>Today’s Goal: </a:t>
            </a:r>
          </a:p>
          <a:p>
            <a:pPr>
              <a:spcAft>
                <a:spcPts val="600"/>
              </a:spcAft>
            </a:pPr>
            <a:r>
              <a:rPr lang="en-US" sz="1200" dirty="0"/>
              <a:t>Identify initial action items and timelines that best meet the goal areas outlined in E.O.14302, “Reinvigorating the Nuclear Industrial Base. “ This Executive Order:</a:t>
            </a:r>
          </a:p>
          <a:p>
            <a:pPr marL="171450" indent="-171450">
              <a:spcBef>
                <a:spcPts val="0"/>
              </a:spcBef>
              <a:buFont typeface="Arial" panose="020B0604020202020204" pitchFamily="34" charset="0"/>
              <a:buChar char="•"/>
            </a:pPr>
            <a:r>
              <a:rPr lang="en-US" sz="1200" dirty="0"/>
              <a:t>Creates a new opportunity for government and industry to work together </a:t>
            </a:r>
            <a:r>
              <a:rPr lang="en-US" sz="1200" b="1" i="1" dirty="0"/>
              <a:t>differently and with urgency</a:t>
            </a:r>
            <a:r>
              <a:rPr lang="en-US" sz="1200" dirty="0"/>
              <a:t>. </a:t>
            </a:r>
          </a:p>
          <a:p>
            <a:pPr marL="171450" indent="-171450">
              <a:spcBef>
                <a:spcPts val="0"/>
              </a:spcBef>
              <a:buFont typeface="Arial" panose="020B0604020202020204" pitchFamily="34" charset="0"/>
              <a:buChar char="•"/>
            </a:pPr>
            <a:r>
              <a:rPr lang="en-US" sz="1200" dirty="0"/>
              <a:t>Emphasizes </a:t>
            </a:r>
            <a:r>
              <a:rPr lang="en-US" sz="1200" b="1" i="1" dirty="0"/>
              <a:t>swift and decisive action </a:t>
            </a:r>
            <a:r>
              <a:rPr lang="en-US" sz="1200" dirty="0"/>
              <a:t>required to jumpstart America's nuclear energy industrial base</a:t>
            </a:r>
          </a:p>
          <a:p>
            <a:pPr marL="171450" indent="-171450">
              <a:spcBef>
                <a:spcPts val="0"/>
              </a:spcBef>
              <a:buFont typeface="Arial" panose="020B0604020202020204" pitchFamily="34" charset="0"/>
              <a:buChar char="•"/>
            </a:pPr>
            <a:r>
              <a:rPr lang="en-US" sz="1200" dirty="0"/>
              <a:t>Seeks to ensure our national and economic security by: </a:t>
            </a:r>
          </a:p>
          <a:p>
            <a:pPr marL="914400" lvl="1" indent="-171450">
              <a:spcBef>
                <a:spcPts val="0"/>
              </a:spcBef>
              <a:buFont typeface="Courier New" panose="02070309020205020404" pitchFamily="49" charset="0"/>
              <a:buChar char="o"/>
            </a:pPr>
            <a:r>
              <a:rPr lang="en-US" sz="1200" dirty="0"/>
              <a:t>Increasing fuel availability and production; </a:t>
            </a:r>
          </a:p>
          <a:p>
            <a:pPr marL="914400" lvl="1" indent="-171450">
              <a:spcBef>
                <a:spcPts val="0"/>
              </a:spcBef>
              <a:buFont typeface="Courier New" panose="02070309020205020404" pitchFamily="49" charset="0"/>
              <a:buChar char="o"/>
            </a:pPr>
            <a:r>
              <a:rPr lang="en-US" sz="1200" dirty="0"/>
              <a:t>Securing civil nuclear supply chains; </a:t>
            </a:r>
          </a:p>
          <a:p>
            <a:pPr marL="914400" lvl="1" indent="-171450">
              <a:spcBef>
                <a:spcPts val="0"/>
              </a:spcBef>
              <a:buFont typeface="Courier New" panose="02070309020205020404" pitchFamily="49" charset="0"/>
              <a:buChar char="o"/>
            </a:pPr>
            <a:r>
              <a:rPr lang="en-US" sz="1200" dirty="0"/>
              <a:t>Improving the efficiency with which advanced nuclear reactors are licensed; and, </a:t>
            </a:r>
          </a:p>
          <a:p>
            <a:pPr marL="914400" lvl="1" indent="-171450">
              <a:spcBef>
                <a:spcPts val="0"/>
              </a:spcBef>
              <a:buFont typeface="Courier New" panose="02070309020205020404" pitchFamily="49" charset="0"/>
              <a:buChar char="o"/>
            </a:pPr>
            <a:r>
              <a:rPr lang="en-US" sz="1200" dirty="0"/>
              <a:t>Preparing our workforce to establish America's energy dominance and accelerate our path towards a more secure and independent energy future. </a:t>
            </a:r>
          </a:p>
          <a:p>
            <a:pPr marL="171450" indent="-171450">
              <a:spcBef>
                <a:spcPts val="0"/>
              </a:spcBef>
              <a:buFont typeface="Arial" panose="020B0604020202020204" pitchFamily="34" charset="0"/>
              <a:buChar char="•"/>
            </a:pPr>
            <a:r>
              <a:rPr lang="en-US" sz="1200" b="1" i="1" dirty="0"/>
              <a:t>These goals must guide our selection of Action Items </a:t>
            </a:r>
            <a:r>
              <a:rPr lang="en-US" sz="1200" dirty="0"/>
              <a:t>and drive the Consortium Action Planning Process. </a:t>
            </a:r>
          </a:p>
          <a:p>
            <a:pPr>
              <a:spcAft>
                <a:spcPts val="600"/>
              </a:spcAft>
            </a:pPr>
            <a:endParaRPr lang="en-US" sz="1200" dirty="0"/>
          </a:p>
        </p:txBody>
      </p:sp>
      <p:sp>
        <p:nvSpPr>
          <p:cNvPr id="6" name="Slide Number Placeholder 5">
            <a:extLst>
              <a:ext uri="{FF2B5EF4-FFF2-40B4-BE49-F238E27FC236}">
                <a16:creationId xmlns:a16="http://schemas.microsoft.com/office/drawing/2014/main" id="{8C186A69-429C-0156-996A-3E2133CDCA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87080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A09B-974A-896C-9F3F-AF5FA8C2715C}"/>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233C4A5-4C71-F810-FB45-6D3E5C565602}"/>
              </a:ext>
            </a:extLst>
          </p:cNvPr>
          <p:cNvPicPr>
            <a:picLocks noGrp="1" noChangeAspect="1"/>
          </p:cNvPicPr>
          <p:nvPr>
            <p:ph type="pic" sz="quarter" idx="14"/>
          </p:nvPr>
        </p:nvPicPr>
        <p:blipFill>
          <a:blip r:embed="rId2"/>
          <a:srcRect l="27824" r="27824"/>
          <a:stretch/>
        </p:blipFill>
        <p:spPr>
          <a:xfrm>
            <a:off x="6778752" y="-31120"/>
            <a:ext cx="5833661" cy="6913368"/>
          </a:xfrm>
        </p:spPr>
      </p:pic>
      <p:sp>
        <p:nvSpPr>
          <p:cNvPr id="3" name="Title 2">
            <a:extLst>
              <a:ext uri="{FF2B5EF4-FFF2-40B4-BE49-F238E27FC236}">
                <a16:creationId xmlns:a16="http://schemas.microsoft.com/office/drawing/2014/main" id="{B5871C23-08DD-4AA3-C2D4-2757F2B3D37C}"/>
              </a:ext>
            </a:extLst>
          </p:cNvPr>
          <p:cNvSpPr>
            <a:spLocks noGrp="1"/>
          </p:cNvSpPr>
          <p:nvPr>
            <p:ph type="title"/>
          </p:nvPr>
        </p:nvSpPr>
        <p:spPr>
          <a:xfrm>
            <a:off x="640237" y="275825"/>
            <a:ext cx="7454461" cy="538293"/>
          </a:xfrm>
        </p:spPr>
        <p:txBody>
          <a:bodyPr/>
          <a:lstStyle/>
          <a:p>
            <a:r>
              <a:rPr lang="en-US" dirty="0"/>
              <a:t>DPA Day Approach</a:t>
            </a:r>
          </a:p>
        </p:txBody>
      </p:sp>
      <p:sp>
        <p:nvSpPr>
          <p:cNvPr id="6" name="Slide Number Placeholder 5">
            <a:extLst>
              <a:ext uri="{FF2B5EF4-FFF2-40B4-BE49-F238E27FC236}">
                <a16:creationId xmlns:a16="http://schemas.microsoft.com/office/drawing/2014/main" id="{8D334CD8-0248-8053-D16E-8CB909A10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Content Placeholder 10">
            <a:extLst>
              <a:ext uri="{FF2B5EF4-FFF2-40B4-BE49-F238E27FC236}">
                <a16:creationId xmlns:a16="http://schemas.microsoft.com/office/drawing/2014/main" id="{0E1A86AF-A6A4-90C7-6437-BD860B6B8266}"/>
              </a:ext>
            </a:extLst>
          </p:cNvPr>
          <p:cNvSpPr>
            <a:spLocks noGrp="1"/>
          </p:cNvSpPr>
          <p:nvPr>
            <p:ph idx="1"/>
          </p:nvPr>
        </p:nvSpPr>
        <p:spPr>
          <a:xfrm>
            <a:off x="708498" y="932995"/>
            <a:ext cx="6405563" cy="4565754"/>
          </a:xfrm>
        </p:spPr>
        <p:txBody>
          <a:bodyPr/>
          <a:lstStyle/>
          <a:p>
            <a:pPr marL="285750" indent="-285750">
              <a:buFont typeface="Arial" panose="020B0604020202020204" pitchFamily="34" charset="0"/>
              <a:buChar char="•"/>
            </a:pPr>
            <a:r>
              <a:rPr lang="en-US" b="1" dirty="0"/>
              <a:t>We will be supported by a team of professional facilitators</a:t>
            </a:r>
            <a:r>
              <a:rPr lang="en-US" dirty="0"/>
              <a:t> who have developed purposeful sessions and engagement strategies to help us identify potential Action Items in the areas of: </a:t>
            </a:r>
          </a:p>
          <a:p>
            <a:pPr marL="1028700" lvl="1">
              <a:buFont typeface="Courier New" panose="02070309020205020404" pitchFamily="49" charset="0"/>
              <a:buChar char="o"/>
            </a:pPr>
            <a:r>
              <a:rPr lang="en-US" dirty="0"/>
              <a:t>Workforce Development, </a:t>
            </a:r>
          </a:p>
          <a:p>
            <a:pPr marL="1028700" lvl="1">
              <a:buFont typeface="Courier New" panose="02070309020205020404" pitchFamily="49" charset="0"/>
              <a:buChar char="o"/>
            </a:pPr>
            <a:r>
              <a:rPr lang="en-US" dirty="0"/>
              <a:t>Recycling &amp; Reprocessing, </a:t>
            </a:r>
          </a:p>
          <a:p>
            <a:pPr marL="1028700" lvl="1">
              <a:buFont typeface="Courier New" panose="02070309020205020404" pitchFamily="49" charset="0"/>
              <a:buChar char="o"/>
            </a:pPr>
            <a:r>
              <a:rPr lang="en-US" dirty="0"/>
              <a:t>Supply Chains, </a:t>
            </a:r>
          </a:p>
          <a:p>
            <a:pPr marL="1028700" lvl="1">
              <a:buFont typeface="Courier New" panose="02070309020205020404" pitchFamily="49" charset="0"/>
              <a:buChar char="o"/>
            </a:pPr>
            <a:r>
              <a:rPr lang="en-US" dirty="0"/>
              <a:t>Increasing Fuel Cycle Efficiencies, </a:t>
            </a:r>
          </a:p>
          <a:p>
            <a:pPr marL="1028700" lvl="1">
              <a:buFont typeface="Courier New" panose="02070309020205020404" pitchFamily="49" charset="0"/>
              <a:buChar char="o"/>
            </a:pPr>
            <a:r>
              <a:rPr lang="en-US" dirty="0"/>
              <a:t>Virtual HALEU Bank &amp; Strategic Reserves, and </a:t>
            </a:r>
          </a:p>
          <a:p>
            <a:pPr marL="1028700" lvl="1">
              <a:buFont typeface="Courier New" panose="02070309020205020404" pitchFamily="49" charset="0"/>
              <a:buChar char="o"/>
            </a:pPr>
            <a:r>
              <a:rPr lang="en-US" dirty="0"/>
              <a:t>Forecasting Demand Growth.  </a:t>
            </a:r>
          </a:p>
          <a:p>
            <a:pPr marL="285750" indent="-285750">
              <a:buFont typeface="Arial" panose="020B0604020202020204" pitchFamily="34" charset="0"/>
              <a:buChar char="•"/>
            </a:pPr>
            <a:r>
              <a:rPr lang="en-US" dirty="0"/>
              <a:t>As a group, we will also make recommendations on which Committee should review and select the Action Items </a:t>
            </a:r>
            <a:r>
              <a:rPr lang="en-US" u="sng" dirty="0"/>
              <a:t>and</a:t>
            </a:r>
            <a:r>
              <a:rPr lang="en-US" dirty="0"/>
              <a:t> an initial timeline.  </a:t>
            </a:r>
          </a:p>
          <a:p>
            <a:pPr marL="285750" indent="-285750">
              <a:buFont typeface="Arial" panose="020B0604020202020204" pitchFamily="34" charset="0"/>
              <a:buChar char="•"/>
            </a:pPr>
            <a:r>
              <a:rPr lang="en-US" dirty="0"/>
              <a:t>This session is the </a:t>
            </a:r>
            <a:r>
              <a:rPr lang="en-US" b="1" i="1" dirty="0"/>
              <a:t>first step </a:t>
            </a:r>
            <a:r>
              <a:rPr lang="en-US" dirty="0"/>
              <a:t>of the Consortium Action Planning Process.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89683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D252F-08A5-F3E2-5CF5-261B9B17B2F7}"/>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20E5235-D23C-2099-5F26-0735E39AB055}"/>
              </a:ext>
            </a:extLst>
          </p:cNvPr>
          <p:cNvPicPr>
            <a:picLocks noGrp="1" noChangeAspect="1"/>
          </p:cNvPicPr>
          <p:nvPr>
            <p:ph type="pic" sz="quarter" idx="14"/>
          </p:nvPr>
        </p:nvPicPr>
        <p:blipFill>
          <a:blip r:embed="rId2"/>
          <a:srcRect l="7809" r="7809"/>
          <a:stretch/>
        </p:blipFill>
        <p:spPr>
          <a:xfrm>
            <a:off x="6778752" y="-31120"/>
            <a:ext cx="5833661" cy="6913368"/>
          </a:xfrm>
        </p:spPr>
      </p:pic>
      <p:sp>
        <p:nvSpPr>
          <p:cNvPr id="6" name="Slide Number Placeholder 5">
            <a:extLst>
              <a:ext uri="{FF2B5EF4-FFF2-40B4-BE49-F238E27FC236}">
                <a16:creationId xmlns:a16="http://schemas.microsoft.com/office/drawing/2014/main" id="{6A1EAC19-813A-07A6-41CF-99A0882BE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2">
            <a:extLst>
              <a:ext uri="{FF2B5EF4-FFF2-40B4-BE49-F238E27FC236}">
                <a16:creationId xmlns:a16="http://schemas.microsoft.com/office/drawing/2014/main" id="{42A936EE-3CC4-2EE9-C40B-4C648B500D0F}"/>
              </a:ext>
            </a:extLst>
          </p:cNvPr>
          <p:cNvSpPr txBox="1">
            <a:spLocks/>
          </p:cNvSpPr>
          <p:nvPr/>
        </p:nvSpPr>
        <p:spPr>
          <a:xfrm>
            <a:off x="734505" y="274091"/>
            <a:ext cx="7580820" cy="53829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500" b="1" i="0" kern="1200" cap="all" baseline="0">
                <a:solidFill>
                  <a:schemeClr val="accent1"/>
                </a:solidFill>
                <a:latin typeface="Times New Roman" panose="02020603050405020304" pitchFamily="18" charset="0"/>
                <a:ea typeface="+mj-ea"/>
                <a:cs typeface="Times New Roman" panose="02020603050405020304" pitchFamily="18" charset="0"/>
              </a:defRPr>
            </a:lvl1pPr>
          </a:lstStyle>
          <a:p>
            <a:r>
              <a:rPr lang="en-US" dirty="0"/>
              <a:t>DPA Day Approach, Continued</a:t>
            </a:r>
          </a:p>
        </p:txBody>
      </p:sp>
      <p:sp>
        <p:nvSpPr>
          <p:cNvPr id="8" name="Content Placeholder 3">
            <a:extLst>
              <a:ext uri="{FF2B5EF4-FFF2-40B4-BE49-F238E27FC236}">
                <a16:creationId xmlns:a16="http://schemas.microsoft.com/office/drawing/2014/main" id="{98333337-F8FE-3D76-B51F-3AC77E72CBB3}"/>
              </a:ext>
            </a:extLst>
          </p:cNvPr>
          <p:cNvSpPr txBox="1">
            <a:spLocks/>
          </p:cNvSpPr>
          <p:nvPr/>
        </p:nvSpPr>
        <p:spPr>
          <a:xfrm>
            <a:off x="734505" y="949326"/>
            <a:ext cx="6574210" cy="5015056"/>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1000"/>
              </a:spcBef>
              <a:buFontTx/>
              <a:buNone/>
              <a:defRPr sz="1500" b="0" kern="1200">
                <a:solidFill>
                  <a:schemeClr val="tx1"/>
                </a:solidFill>
                <a:latin typeface="+mn-lt"/>
                <a:ea typeface="+mn-ea"/>
                <a:cs typeface="+mn-cs"/>
              </a:defRPr>
            </a:lvl1pPr>
            <a:lvl2pPr marL="7429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2pPr>
            <a:lvl3pPr marL="12001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3pPr>
            <a:lvl4pPr marL="16573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4pPr>
            <a:lvl5pPr marL="2114550" indent="-285750" algn="l" defTabSz="914400" rtl="0" eaLnBrk="1" latinLnBrk="0" hangingPunct="1">
              <a:lnSpc>
                <a:spcPts val="2300"/>
              </a:lnSpc>
              <a:spcBef>
                <a:spcPts val="500"/>
              </a:spcBef>
              <a:buFont typeface="Arial" panose="020B0604020202020204" pitchFamily="34" charset="0"/>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Please be prepared for a very fast pace.</a:t>
            </a:r>
            <a:r>
              <a:rPr lang="en-US" dirty="0"/>
              <a:t>  </a:t>
            </a:r>
          </a:p>
          <a:p>
            <a:pPr marL="285750" indent="-285750">
              <a:buFont typeface="Arial" panose="020B0604020202020204" pitchFamily="34" charset="0"/>
              <a:buChar char="•"/>
            </a:pPr>
            <a:r>
              <a:rPr lang="en-US" dirty="0"/>
              <a:t>There are 100+ participants both in-person and on-line and we will need to </a:t>
            </a:r>
            <a:r>
              <a:rPr lang="en-US" u="sng" dirty="0"/>
              <a:t>move quickly </a:t>
            </a:r>
            <a:r>
              <a:rPr lang="en-US" dirty="0"/>
              <a:t>to accomplish our session objectives.  </a:t>
            </a:r>
          </a:p>
          <a:p>
            <a:pPr marL="285750" indent="-285750">
              <a:buFont typeface="Arial" panose="020B0604020202020204" pitchFamily="34" charset="0"/>
              <a:buChar char="•"/>
            </a:pPr>
            <a:r>
              <a:rPr lang="en-US" dirty="0"/>
              <a:t>Our facilitators use the phrase “</a:t>
            </a:r>
            <a:r>
              <a:rPr lang="en-US" u="sng" dirty="0"/>
              <a:t>100 percent coverage, 80 percent complete” </a:t>
            </a:r>
            <a:r>
              <a:rPr lang="en-US" dirty="0"/>
              <a:t>to describe this initial process – </a:t>
            </a:r>
            <a:r>
              <a:rPr lang="en-US" b="1" i="1" dirty="0"/>
              <a:t>lots of ground to cover quickly knowing there is more to do.  </a:t>
            </a:r>
          </a:p>
          <a:p>
            <a:pPr marL="285750" indent="-285750">
              <a:buFont typeface="Arial" panose="020B0604020202020204" pitchFamily="34" charset="0"/>
              <a:buChar char="•"/>
            </a:pPr>
            <a:r>
              <a:rPr lang="en-US" b="1" i="1" dirty="0"/>
              <a:t>We will all participate </a:t>
            </a:r>
            <a:r>
              <a:rPr lang="en-US" dirty="0"/>
              <a:t>to accomplish the session objectives – identify Potential Action Items, recommend Consortium Committee action item assignment, and establish an initial timeline that best realizes the EO Goals.  </a:t>
            </a:r>
          </a:p>
          <a:p>
            <a:r>
              <a:rPr lang="en-US" b="1" dirty="0"/>
              <a:t>DOE leadership and staff are focused on partnering with industry.</a:t>
            </a:r>
            <a:r>
              <a:rPr lang="en-US" dirty="0"/>
              <a:t>  </a:t>
            </a:r>
          </a:p>
          <a:p>
            <a:pPr marL="285750" indent="-285750">
              <a:buFont typeface="Arial" panose="020B0604020202020204" pitchFamily="34" charset="0"/>
              <a:buChar char="•"/>
            </a:pPr>
            <a:r>
              <a:rPr lang="en-US" dirty="0"/>
              <a:t>DOE staff will be active participants in the session and will provide both subject-matter expertise and manage topics that cannot be addressed in this session.  </a:t>
            </a:r>
            <a:endParaRPr lang="en-US" b="1" u="sng" dirty="0"/>
          </a:p>
          <a:p>
            <a:pPr marL="285750"/>
            <a:endParaRPr lang="en-US" dirty="0"/>
          </a:p>
        </p:txBody>
      </p:sp>
    </p:spTree>
    <p:extLst>
      <p:ext uri="{BB962C8B-B14F-4D97-AF65-F5344CB8AC3E}">
        <p14:creationId xmlns:p14="http://schemas.microsoft.com/office/powerpoint/2010/main" val="225715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F4BE0-743A-5BE0-6108-4029556276FE}"/>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3F92550-D12A-D209-4956-8552EFE06B08}"/>
              </a:ext>
            </a:extLst>
          </p:cNvPr>
          <p:cNvPicPr>
            <a:picLocks noGrp="1" noChangeAspect="1"/>
          </p:cNvPicPr>
          <p:nvPr>
            <p:ph type="pic" sz="quarter" idx="14"/>
          </p:nvPr>
        </p:nvPicPr>
        <p:blipFill>
          <a:blip r:embed="rId2"/>
          <a:srcRect l="38449" r="14085"/>
          <a:stretch>
            <a:fillRect/>
          </a:stretch>
        </p:blipFill>
        <p:spPr>
          <a:xfrm>
            <a:off x="6703337" y="0"/>
            <a:ext cx="5833661" cy="6913368"/>
          </a:xfrm>
        </p:spPr>
      </p:pic>
      <p:sp>
        <p:nvSpPr>
          <p:cNvPr id="3" name="Title 2">
            <a:extLst>
              <a:ext uri="{FF2B5EF4-FFF2-40B4-BE49-F238E27FC236}">
                <a16:creationId xmlns:a16="http://schemas.microsoft.com/office/drawing/2014/main" id="{26253081-5721-7ECE-8830-FBE60DE4CE07}"/>
              </a:ext>
            </a:extLst>
          </p:cNvPr>
          <p:cNvSpPr>
            <a:spLocks noGrp="1"/>
          </p:cNvSpPr>
          <p:nvPr>
            <p:ph type="title"/>
          </p:nvPr>
        </p:nvSpPr>
        <p:spPr>
          <a:xfrm>
            <a:off x="734505" y="274091"/>
            <a:ext cx="7580820" cy="538293"/>
          </a:xfrm>
        </p:spPr>
        <p:txBody>
          <a:bodyPr/>
          <a:lstStyle/>
          <a:p>
            <a:r>
              <a:rPr lang="en-US" dirty="0"/>
              <a:t>What we won’t do today…</a:t>
            </a:r>
          </a:p>
        </p:txBody>
      </p:sp>
      <p:sp>
        <p:nvSpPr>
          <p:cNvPr id="4" name="Content Placeholder 3">
            <a:extLst>
              <a:ext uri="{FF2B5EF4-FFF2-40B4-BE49-F238E27FC236}">
                <a16:creationId xmlns:a16="http://schemas.microsoft.com/office/drawing/2014/main" id="{AE354810-582A-698D-7A80-75364BE0D629}"/>
              </a:ext>
            </a:extLst>
          </p:cNvPr>
          <p:cNvSpPr>
            <a:spLocks noGrp="1"/>
          </p:cNvSpPr>
          <p:nvPr>
            <p:ph idx="1"/>
          </p:nvPr>
        </p:nvSpPr>
        <p:spPr>
          <a:xfrm>
            <a:off x="734505" y="949326"/>
            <a:ext cx="6321291" cy="5015056"/>
          </a:xfrm>
        </p:spPr>
        <p:txBody>
          <a:bodyPr/>
          <a:lstStyle/>
          <a:p>
            <a:r>
              <a:rPr lang="en-US" b="1" dirty="0"/>
              <a:t>This session is an initial step in what will be a long and challenging process.</a:t>
            </a:r>
            <a:r>
              <a:rPr lang="en-US" dirty="0"/>
              <a:t>  Due to constraints and considerations working a large and diverse group in person and online, we will work to achieve </a:t>
            </a:r>
            <a:r>
              <a:rPr lang="en-US" u="sng" dirty="0"/>
              <a:t>directional agreement</a:t>
            </a:r>
            <a:r>
              <a:rPr lang="en-US" dirty="0"/>
              <a:t> and </a:t>
            </a:r>
            <a:r>
              <a:rPr lang="en-US" b="1" u="sng" dirty="0"/>
              <a:t>not</a:t>
            </a:r>
            <a:r>
              <a:rPr lang="en-US" u="sng" dirty="0"/>
              <a:t> </a:t>
            </a:r>
            <a:r>
              <a:rPr lang="en-US" b="1" u="sng" dirty="0"/>
              <a:t>consensus</a:t>
            </a:r>
            <a:r>
              <a:rPr lang="en-US" dirty="0"/>
              <a:t>.  </a:t>
            </a:r>
          </a:p>
          <a:p>
            <a:r>
              <a:rPr lang="en-US" b="1" i="1" dirty="0"/>
              <a:t>We must work together to avoid</a:t>
            </a:r>
            <a:r>
              <a:rPr lang="en-US" b="1" dirty="0"/>
              <a:t> . . . </a:t>
            </a:r>
            <a:endParaRPr lang="en-US" dirty="0"/>
          </a:p>
          <a:p>
            <a:pPr marL="285750" indent="-285750">
              <a:buFont typeface="Arial" panose="020B0604020202020204" pitchFamily="34" charset="0"/>
              <a:buChar char="•"/>
            </a:pPr>
            <a:r>
              <a:rPr lang="en-US" b="1" dirty="0"/>
              <a:t>Exhaustively exploring and defending the merits of a Potential Actions</a:t>
            </a:r>
            <a:r>
              <a:rPr lang="en-US" dirty="0"/>
              <a:t>.  This session is one step in the Consortium process that is designed to identify the actions and timelines that we can agree upon to move forward.   </a:t>
            </a:r>
          </a:p>
          <a:p>
            <a:pPr marL="285750" indent="-285750">
              <a:buFont typeface="Arial" panose="020B0604020202020204" pitchFamily="34" charset="0"/>
              <a:buChar char="•"/>
            </a:pPr>
            <a:r>
              <a:rPr lang="en-US" b="1" dirty="0"/>
              <a:t>Admiring the problem or providing past references to “the way we’ve always done it.” </a:t>
            </a:r>
            <a:r>
              <a:rPr lang="en-US" dirty="0"/>
              <a:t> The EO provides a unique opportunity to work together differently and with urgency. </a:t>
            </a:r>
          </a:p>
          <a:p>
            <a:pPr marL="285750" indent="-285750">
              <a:buFont typeface="Arial" panose="020B0604020202020204" pitchFamily="34" charset="0"/>
              <a:buChar char="•"/>
            </a:pPr>
            <a:r>
              <a:rPr lang="en-US" b="1" dirty="0"/>
              <a:t>Dismissing a Potential Action at this point in the process</a:t>
            </a:r>
            <a:r>
              <a:rPr lang="en-US" dirty="0"/>
              <a:t>.  We all have different experiences, interests, and points of view.  All Potential Actions will be validated through the Consortium process.    </a:t>
            </a:r>
          </a:p>
          <a:p>
            <a:pPr marL="285750"/>
            <a:endParaRPr lang="en-US" dirty="0"/>
          </a:p>
          <a:p>
            <a:pPr marL="285750"/>
            <a:endParaRPr lang="en-US" dirty="0"/>
          </a:p>
          <a:p>
            <a:endParaRPr lang="en-US" dirty="0"/>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47F42C4B-F4B6-F9E8-4736-1A83C05B2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85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FBC9-B5D4-344C-3F69-F79DAA084D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FA86E4-7E74-F175-7FBE-777D2651C578}"/>
              </a:ext>
            </a:extLst>
          </p:cNvPr>
          <p:cNvSpPr>
            <a:spLocks noGrp="1"/>
          </p:cNvSpPr>
          <p:nvPr>
            <p:ph type="title"/>
          </p:nvPr>
        </p:nvSpPr>
        <p:spPr>
          <a:xfrm>
            <a:off x="734505" y="274091"/>
            <a:ext cx="7454461" cy="538293"/>
          </a:xfrm>
        </p:spPr>
        <p:txBody>
          <a:bodyPr/>
          <a:lstStyle/>
          <a:p>
            <a:r>
              <a:rPr lang="en-US" dirty="0"/>
              <a:t>Bridging the gaps</a:t>
            </a:r>
          </a:p>
        </p:txBody>
      </p:sp>
      <p:pic>
        <p:nvPicPr>
          <p:cNvPr id="5" name="Picture 4">
            <a:extLst>
              <a:ext uri="{FF2B5EF4-FFF2-40B4-BE49-F238E27FC236}">
                <a16:creationId xmlns:a16="http://schemas.microsoft.com/office/drawing/2014/main" id="{694E5F22-BC98-02C8-1999-6D9587ED5DA8}"/>
              </a:ext>
            </a:extLst>
          </p:cNvPr>
          <p:cNvPicPr>
            <a:picLocks noChangeAspect="1"/>
          </p:cNvPicPr>
          <p:nvPr/>
        </p:nvPicPr>
        <p:blipFill>
          <a:blip r:embed="rId2"/>
          <a:stretch>
            <a:fillRect/>
          </a:stretch>
        </p:blipFill>
        <p:spPr>
          <a:xfrm>
            <a:off x="6490369" y="-89901"/>
            <a:ext cx="6037844" cy="7037801"/>
          </a:xfrm>
          <a:prstGeom prst="rect">
            <a:avLst/>
          </a:prstGeom>
        </p:spPr>
      </p:pic>
      <p:sp>
        <p:nvSpPr>
          <p:cNvPr id="4" name="Content Placeholder 3">
            <a:extLst>
              <a:ext uri="{FF2B5EF4-FFF2-40B4-BE49-F238E27FC236}">
                <a16:creationId xmlns:a16="http://schemas.microsoft.com/office/drawing/2014/main" id="{4834BBDC-B9C5-4A28-5265-91007362CBC3}"/>
              </a:ext>
            </a:extLst>
          </p:cNvPr>
          <p:cNvSpPr>
            <a:spLocks noGrp="1"/>
          </p:cNvSpPr>
          <p:nvPr>
            <p:ph idx="1"/>
          </p:nvPr>
        </p:nvSpPr>
        <p:spPr>
          <a:xfrm>
            <a:off x="734505" y="812384"/>
            <a:ext cx="8169546" cy="5015056"/>
          </a:xfrm>
        </p:spPr>
        <p:txBody>
          <a:bodyPr/>
          <a:lstStyle/>
          <a:p>
            <a:endParaRPr lang="en-US" b="1" dirty="0"/>
          </a:p>
          <a:p>
            <a:pPr marL="285750" indent="-285750">
              <a:buFont typeface="Arial" panose="020B0604020202020204" pitchFamily="34" charset="0"/>
              <a:buChar char="•"/>
            </a:pPr>
            <a:r>
              <a:rPr lang="en-US" b="1" dirty="0"/>
              <a:t>In-person participants have been assigned based on selection priority</a:t>
            </a:r>
            <a:r>
              <a:rPr lang="en-US" dirty="0"/>
              <a:t> </a:t>
            </a:r>
            <a:r>
              <a:rPr lang="en-US" b="1" dirty="0"/>
              <a:t>and the need to balance the number of participants</a:t>
            </a:r>
            <a:r>
              <a:rPr lang="en-US" dirty="0"/>
              <a:t> in each session.  </a:t>
            </a:r>
          </a:p>
          <a:p>
            <a:pPr marL="285750" indent="-285750">
              <a:buFont typeface="Arial" panose="020B0604020202020204" pitchFamily="34" charset="0"/>
              <a:buChar char="•"/>
            </a:pPr>
            <a:r>
              <a:rPr lang="en-US" dirty="0"/>
              <a:t>We are using Zoom and the collaboration tool Mural to engage both online and in-person participants.  On-line participation has constraints as well as benefits. </a:t>
            </a:r>
          </a:p>
          <a:p>
            <a:pPr marL="1028700" lvl="1"/>
            <a:r>
              <a:rPr lang="en-US" dirty="0"/>
              <a:t>Feedback from listening sessions will be included in the Mural whiteboards to avoid the need to cover old ground.</a:t>
            </a:r>
          </a:p>
          <a:p>
            <a:pPr marL="1028700" lvl="1">
              <a:buFont typeface="Courier New" panose="02070309020205020404" pitchFamily="49" charset="0"/>
              <a:buChar char="o"/>
            </a:pPr>
            <a:r>
              <a:rPr lang="en-US" dirty="0"/>
              <a:t>Online participants will be able to choose their breakout rooms. </a:t>
            </a:r>
          </a:p>
          <a:p>
            <a:pPr marL="1028700" lvl="1">
              <a:buFont typeface="Courier New" panose="02070309020205020404" pitchFamily="49" charset="0"/>
              <a:buChar char="o"/>
            </a:pPr>
            <a:r>
              <a:rPr lang="en-US" dirty="0"/>
              <a:t>Everyone logged into to Mural will be able to see all “rooms” at all times.  </a:t>
            </a:r>
          </a:p>
          <a:p>
            <a:pPr marL="285750" indent="-285750">
              <a:buFont typeface="Arial" panose="020B0604020202020204" pitchFamily="34" charset="0"/>
              <a:buChar char="•"/>
            </a:pPr>
            <a:r>
              <a:rPr lang="en-US" dirty="0"/>
              <a:t>There will be a facilitator dedicated to online participants to address constraints and maximize participation. </a:t>
            </a:r>
          </a:p>
          <a:p>
            <a:pPr marL="285750" indent="-285750">
              <a:buFont typeface="Arial" panose="020B0604020202020204" pitchFamily="34" charset="0"/>
              <a:buChar char="•"/>
            </a:pPr>
            <a:r>
              <a:rPr lang="en-US" dirty="0"/>
              <a:t>Everyone’s input will be included and recorded. </a:t>
            </a:r>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9E7992A1-8A15-23F8-8743-3813E7BFE4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0D119-7A02-8E46-84C5-2C2227451327}" type="slidenum">
              <a:rPr kumimoji="0" lang="en-US"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7287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4BBC-4DD3-C35F-9A72-A7D126E7B3C6}"/>
            </a:ext>
          </a:extLst>
        </p:cNvPr>
        <p:cNvGrpSpPr/>
        <p:nvPr/>
      </p:nvGrpSpPr>
      <p:grpSpPr>
        <a:xfrm>
          <a:off x="0" y="0"/>
          <a:ext cx="0" cy="0"/>
          <a:chOff x="0" y="0"/>
          <a:chExt cx="0" cy="0"/>
        </a:xfrm>
      </p:grpSpPr>
      <p:sp>
        <p:nvSpPr>
          <p:cNvPr id="15" name="Title 3">
            <a:extLst>
              <a:ext uri="{FF2B5EF4-FFF2-40B4-BE49-F238E27FC236}">
                <a16:creationId xmlns:a16="http://schemas.microsoft.com/office/drawing/2014/main" id="{A81728AE-3B4D-C576-8598-0D1810F69A81}"/>
              </a:ext>
            </a:extLst>
          </p:cNvPr>
          <p:cNvSpPr>
            <a:spLocks noGrp="1"/>
          </p:cNvSpPr>
          <p:nvPr>
            <p:ph type="title"/>
          </p:nvPr>
        </p:nvSpPr>
        <p:spPr>
          <a:xfrm>
            <a:off x="597570" y="785666"/>
            <a:ext cx="7943180" cy="538293"/>
          </a:xfrm>
        </p:spPr>
        <p:txBody>
          <a:bodyPr/>
          <a:lstStyle/>
          <a:p>
            <a:r>
              <a:rPr lang="en-US" dirty="0"/>
              <a:t>This is a “new thing under the sun”</a:t>
            </a:r>
          </a:p>
        </p:txBody>
      </p:sp>
      <p:sp>
        <p:nvSpPr>
          <p:cNvPr id="4" name="Slide Number Placeholder 3">
            <a:extLst>
              <a:ext uri="{FF2B5EF4-FFF2-40B4-BE49-F238E27FC236}">
                <a16:creationId xmlns:a16="http://schemas.microsoft.com/office/drawing/2014/main" id="{3729C858-70C6-5563-D7B1-C2EAE5285029}"/>
              </a:ext>
            </a:extLst>
          </p:cNvPr>
          <p:cNvSpPr>
            <a:spLocks noGrp="1"/>
          </p:cNvSpPr>
          <p:nvPr>
            <p:ph type="sldNum" sz="quarter" idx="12"/>
          </p:nvPr>
        </p:nvSpPr>
        <p:spPr>
          <a:xfrm>
            <a:off x="10880200" y="6304615"/>
            <a:ext cx="719203" cy="195962"/>
          </a:xfrm>
        </p:spPr>
        <p:txBody>
          <a:bodyPr anchor="ctr">
            <a:normAutofit/>
          </a:bodyPr>
          <a:lstStyle/>
          <a:p>
            <a:pPr>
              <a:lnSpc>
                <a:spcPct val="90000"/>
              </a:lnSpc>
              <a:spcAft>
                <a:spcPts val="600"/>
              </a:spcAft>
            </a:pPr>
            <a:fld id="{BCB0D119-7A02-8E46-84C5-2C2227451327}" type="slidenum">
              <a:rPr lang="en-US" sz="700" smtClean="0"/>
              <a:pPr>
                <a:lnSpc>
                  <a:spcPct val="90000"/>
                </a:lnSpc>
                <a:spcAft>
                  <a:spcPts val="600"/>
                </a:spcAft>
              </a:pPr>
              <a:t>27</a:t>
            </a:fld>
            <a:endParaRPr lang="en-US" sz="700"/>
          </a:p>
        </p:txBody>
      </p:sp>
      <p:sp>
        <p:nvSpPr>
          <p:cNvPr id="3" name="Content Placeholder 2">
            <a:extLst>
              <a:ext uri="{FF2B5EF4-FFF2-40B4-BE49-F238E27FC236}">
                <a16:creationId xmlns:a16="http://schemas.microsoft.com/office/drawing/2014/main" id="{60029F8D-2EAB-B7D5-2303-AD38C3800724}"/>
              </a:ext>
            </a:extLst>
          </p:cNvPr>
          <p:cNvSpPr>
            <a:spLocks noGrp="1"/>
          </p:cNvSpPr>
          <p:nvPr>
            <p:ph idx="1"/>
          </p:nvPr>
        </p:nvSpPr>
        <p:spPr/>
        <p:txBody>
          <a:bodyPr/>
          <a:lstStyle/>
          <a:p>
            <a:pPr marL="285750" indent="-285750">
              <a:buFont typeface="Arial" panose="020B0604020202020204" pitchFamily="34" charset="0"/>
              <a:buChar char="•"/>
            </a:pPr>
            <a:r>
              <a:rPr lang="en-US" dirty="0"/>
              <a:t>For </a:t>
            </a:r>
            <a:r>
              <a:rPr lang="en-US" u="sng" dirty="0"/>
              <a:t>decades</a:t>
            </a:r>
            <a:r>
              <a:rPr lang="en-US" dirty="0"/>
              <a:t>, this industry has been waiting for its “moment.” </a:t>
            </a:r>
            <a:r>
              <a:rPr lang="en-US" b="1" dirty="0"/>
              <a:t>That moment is </a:t>
            </a:r>
            <a:r>
              <a:rPr lang="en-US" b="1" u="sng" dirty="0"/>
              <a:t>NOW</a:t>
            </a:r>
            <a:r>
              <a:rPr lang="en-US" b="1" dirty="0"/>
              <a:t>. </a:t>
            </a:r>
          </a:p>
          <a:p>
            <a:pPr marL="285750" indent="-285750">
              <a:buFont typeface="Arial" panose="020B0604020202020204" pitchFamily="34" charset="0"/>
              <a:buChar char="•"/>
            </a:pPr>
            <a:r>
              <a:rPr lang="en-US" dirty="0"/>
              <a:t>We may not have a defined picture of where we will end up, but we have the opportunity </a:t>
            </a:r>
            <a:r>
              <a:rPr lang="en-US" u="sng" dirty="0"/>
              <a:t>today</a:t>
            </a:r>
            <a:r>
              <a:rPr lang="en-US" dirty="0"/>
              <a:t> to define, </a:t>
            </a:r>
            <a:r>
              <a:rPr lang="en-US" b="1" i="1" u="sng" dirty="0"/>
              <a:t>together</a:t>
            </a:r>
            <a:r>
              <a:rPr lang="en-US" b="1" dirty="0"/>
              <a:t>,</a:t>
            </a:r>
            <a:r>
              <a:rPr lang="en-US" dirty="0"/>
              <a:t> where we are going and how we want to get there.</a:t>
            </a:r>
          </a:p>
          <a:p>
            <a:pPr marL="285750" indent="-285750">
              <a:buFont typeface="Arial" panose="020B0604020202020204" pitchFamily="34" charset="0"/>
              <a:buChar char="•"/>
            </a:pPr>
            <a:r>
              <a:rPr lang="en-US" b="1" i="1" dirty="0"/>
              <a:t>DPA Consortiums are rare because they are not easy </a:t>
            </a:r>
            <a:r>
              <a:rPr lang="en-US" dirty="0"/>
              <a:t>– but neither is what we </a:t>
            </a:r>
            <a:r>
              <a:rPr lang="en-US" i="1" dirty="0"/>
              <a:t>all</a:t>
            </a:r>
            <a:r>
              <a:rPr lang="en-US" dirty="0"/>
              <a:t> do </a:t>
            </a:r>
            <a:r>
              <a:rPr lang="en-US" u="sng" dirty="0"/>
              <a:t>everyday</a:t>
            </a:r>
            <a:r>
              <a:rPr lang="en-US" dirty="0"/>
              <a:t>. </a:t>
            </a:r>
          </a:p>
          <a:p>
            <a:pPr marL="285750" indent="-285750">
              <a:buFont typeface="Arial" panose="020B0604020202020204" pitchFamily="34" charset="0"/>
              <a:buChar char="•"/>
            </a:pPr>
            <a:r>
              <a:rPr lang="en-US" dirty="0"/>
              <a:t>Every person in this room and participating online understands the importance of getting this right, not just to individual companies, but to our People, our Nation, and by extension, the world. </a:t>
            </a:r>
          </a:p>
          <a:p>
            <a:pPr marL="285750" indent="-285750">
              <a:buFont typeface="Arial" panose="020B0604020202020204" pitchFamily="34" charset="0"/>
              <a:buChar char="•"/>
            </a:pPr>
            <a:r>
              <a:rPr lang="en-US" dirty="0"/>
              <a:t>Today I challenge you to put aside old ways of thinking – and consider what is possible. </a:t>
            </a:r>
          </a:p>
          <a:p>
            <a:pPr marL="285750" indent="-285750">
              <a:buFont typeface="Arial" panose="020B0604020202020204" pitchFamily="34" charset="0"/>
              <a:buChar char="•"/>
            </a:pPr>
            <a:r>
              <a:rPr lang="en-US" dirty="0"/>
              <a:t>We aren’t going to solve all our problems today, far from it. But the work we do today is the all-important first step that puts us on the fast track to a nuclear future with </a:t>
            </a:r>
            <a:r>
              <a:rPr lang="en-US" b="1" dirty="0"/>
              <a:t>abundant, firm energy</a:t>
            </a:r>
            <a:r>
              <a:rPr lang="en-US" dirty="0"/>
              <a:t>.</a:t>
            </a:r>
          </a:p>
          <a:p>
            <a:pPr marL="285750" indent="-285750">
              <a:buFont typeface="Arial" panose="020B0604020202020204" pitchFamily="34" charset="0"/>
              <a:buChar char="•"/>
            </a:pPr>
            <a:r>
              <a:rPr lang="en-US" dirty="0"/>
              <a:t>We look forward to working with you all today!</a:t>
            </a:r>
          </a:p>
        </p:txBody>
      </p:sp>
    </p:spTree>
    <p:extLst>
      <p:ext uri="{BB962C8B-B14F-4D97-AF65-F5344CB8AC3E}">
        <p14:creationId xmlns:p14="http://schemas.microsoft.com/office/powerpoint/2010/main" val="91350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A89F-EC22-BAFC-09A0-B7143BDB6744}"/>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25A6B5BB-883D-A576-1B1D-253E421DE2CD}"/>
              </a:ext>
            </a:extLst>
          </p:cNvPr>
          <p:cNvSpPr>
            <a:spLocks noGrp="1"/>
          </p:cNvSpPr>
          <p:nvPr>
            <p:ph type="body" idx="1"/>
          </p:nvPr>
        </p:nvSpPr>
        <p:spPr/>
        <p:txBody>
          <a:bodyPr/>
          <a:lstStyle/>
          <a:p>
            <a:r>
              <a:rPr lang="en-US" err="1"/>
              <a:t>DPAConsortium@nuclear.energy</a:t>
            </a:r>
            <a:r>
              <a:rPr lang="en-US" dirty="0"/>
              <a:t>.gov</a:t>
            </a:r>
          </a:p>
        </p:txBody>
      </p:sp>
    </p:spTree>
    <p:extLst>
      <p:ext uri="{BB962C8B-B14F-4D97-AF65-F5344CB8AC3E}">
        <p14:creationId xmlns:p14="http://schemas.microsoft.com/office/powerpoint/2010/main" val="395178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AC95-876D-64D0-92C2-62013940B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4CF1D-4F96-14F0-DEC5-F57463A0F4D9}"/>
              </a:ext>
            </a:extLst>
          </p:cNvPr>
          <p:cNvSpPr>
            <a:spLocks noGrp="1"/>
          </p:cNvSpPr>
          <p:nvPr>
            <p:ph type="title"/>
          </p:nvPr>
        </p:nvSpPr>
        <p:spPr/>
        <p:txBody>
          <a:bodyPr>
            <a:noAutofit/>
          </a:bodyPr>
          <a:lstStyle/>
          <a:p>
            <a:r>
              <a:rPr lang="en-US" sz="2800" dirty="0"/>
              <a:t>The Voluntary Agreement</a:t>
            </a:r>
            <a:br>
              <a:rPr lang="en-US" sz="2800" dirty="0"/>
            </a:br>
            <a:r>
              <a:rPr lang="en-US" sz="2800" dirty="0"/>
              <a:t>&amp; Plans of Action</a:t>
            </a:r>
            <a:br>
              <a:rPr lang="en-US" sz="2800" dirty="0"/>
            </a:br>
            <a:endParaRPr lang="en-US" sz="2800" dirty="0"/>
          </a:p>
        </p:txBody>
      </p:sp>
      <p:sp>
        <p:nvSpPr>
          <p:cNvPr id="3" name="Text Placeholder 2">
            <a:extLst>
              <a:ext uri="{FF2B5EF4-FFF2-40B4-BE49-F238E27FC236}">
                <a16:creationId xmlns:a16="http://schemas.microsoft.com/office/drawing/2014/main" id="{F790EB58-1506-3B07-85C9-2ADC46BBA254}"/>
              </a:ext>
            </a:extLst>
          </p:cNvPr>
          <p:cNvSpPr>
            <a:spLocks noGrp="1"/>
          </p:cNvSpPr>
          <p:nvPr>
            <p:ph type="body" idx="1"/>
          </p:nvPr>
        </p:nvSpPr>
        <p:spPr>
          <a:xfrm>
            <a:off x="2413454" y="4090433"/>
            <a:ext cx="7332436" cy="802595"/>
          </a:xfrm>
        </p:spPr>
        <p:txBody>
          <a:bodyPr/>
          <a:lstStyle/>
          <a:p>
            <a:r>
              <a:rPr lang="en-US" dirty="0"/>
              <a:t>Sarah McPhee Charrez</a:t>
            </a:r>
          </a:p>
          <a:p>
            <a:r>
              <a:rPr lang="en-US" i="1" dirty="0"/>
              <a:t>Chief of Staff for Nuclear Fuel Cycle</a:t>
            </a:r>
          </a:p>
        </p:txBody>
      </p:sp>
    </p:spTree>
    <p:extLst>
      <p:ext uri="{BB962C8B-B14F-4D97-AF65-F5344CB8AC3E}">
        <p14:creationId xmlns:p14="http://schemas.microsoft.com/office/powerpoint/2010/main" val="400250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358F1EE-5B4A-26AC-C13F-A13946EBF02E}"/>
              </a:ext>
            </a:extLst>
          </p:cNvPr>
          <p:cNvPicPr>
            <a:picLocks noGrp="1" noChangeAspect="1"/>
          </p:cNvPicPr>
          <p:nvPr>
            <p:ph type="pic" sz="quarter" idx="14"/>
          </p:nvPr>
        </p:nvPicPr>
        <p:blipFill>
          <a:blip r:embed="rId2"/>
          <a:srcRect l="38449" r="14085"/>
          <a:stretch>
            <a:fillRect/>
          </a:stretch>
        </p:blipFill>
        <p:spPr>
          <a:xfrm>
            <a:off x="6703337" y="0"/>
            <a:ext cx="5833661" cy="6913368"/>
          </a:xfrm>
        </p:spPr>
      </p:pic>
      <p:sp>
        <p:nvSpPr>
          <p:cNvPr id="3" name="Title 2">
            <a:extLst>
              <a:ext uri="{FF2B5EF4-FFF2-40B4-BE49-F238E27FC236}">
                <a16:creationId xmlns:a16="http://schemas.microsoft.com/office/drawing/2014/main" id="{51F87B6D-40B2-57B9-9F13-996D851200F9}"/>
              </a:ext>
            </a:extLst>
          </p:cNvPr>
          <p:cNvSpPr>
            <a:spLocks noGrp="1"/>
          </p:cNvSpPr>
          <p:nvPr>
            <p:ph type="title"/>
          </p:nvPr>
        </p:nvSpPr>
        <p:spPr>
          <a:xfrm>
            <a:off x="597570" y="820191"/>
            <a:ext cx="7454461" cy="538293"/>
          </a:xfrm>
        </p:spPr>
        <p:txBody>
          <a:bodyPr/>
          <a:lstStyle/>
          <a:p>
            <a:r>
              <a:rPr lang="en-US" dirty="0"/>
              <a:t>The Voluntary Agreement</a:t>
            </a:r>
          </a:p>
        </p:txBody>
      </p:sp>
      <p:sp>
        <p:nvSpPr>
          <p:cNvPr id="4" name="Content Placeholder 3">
            <a:extLst>
              <a:ext uri="{FF2B5EF4-FFF2-40B4-BE49-F238E27FC236}">
                <a16:creationId xmlns:a16="http://schemas.microsoft.com/office/drawing/2014/main" id="{7A43FBF9-820C-D1BD-8245-4EB66B526AD4}"/>
              </a:ext>
            </a:extLst>
          </p:cNvPr>
          <p:cNvSpPr>
            <a:spLocks noGrp="1"/>
          </p:cNvSpPr>
          <p:nvPr>
            <p:ph idx="1"/>
          </p:nvPr>
        </p:nvSpPr>
        <p:spPr>
          <a:xfrm>
            <a:off x="597570" y="1358484"/>
            <a:ext cx="6362981" cy="4268932"/>
          </a:xfrm>
        </p:spPr>
        <p:txBody>
          <a:bodyPr/>
          <a:lstStyle/>
          <a:p>
            <a:pPr marL="571500" indent="-285750">
              <a:buFont typeface="Arial" panose="020B0604020202020204" pitchFamily="34" charset="0"/>
              <a:buChar char="•"/>
            </a:pPr>
            <a:r>
              <a:rPr lang="en-US" dirty="0"/>
              <a:t>Purpose &amp; Legal Framework</a:t>
            </a:r>
          </a:p>
          <a:p>
            <a:pPr marL="571500" indent="-285750">
              <a:buFont typeface="Arial" panose="020B0604020202020204" pitchFamily="34" charset="0"/>
              <a:buChar char="•"/>
            </a:pPr>
            <a:r>
              <a:rPr lang="en-US" dirty="0"/>
              <a:t>Scope &amp; Duration</a:t>
            </a:r>
          </a:p>
          <a:p>
            <a:pPr marL="571500" indent="-285750">
              <a:buFont typeface="Arial" panose="020B0604020202020204" pitchFamily="34" charset="0"/>
              <a:buChar char="•"/>
            </a:pPr>
            <a:r>
              <a:rPr lang="en-US" dirty="0"/>
              <a:t>Consortium Governance</a:t>
            </a:r>
          </a:p>
          <a:p>
            <a:pPr marL="571500" indent="-285750">
              <a:buFont typeface="Arial" panose="020B0604020202020204" pitchFamily="34" charset="0"/>
              <a:buChar char="•"/>
            </a:pPr>
            <a:r>
              <a:rPr lang="en-US" dirty="0"/>
              <a:t>Committees &amp; Participation</a:t>
            </a:r>
          </a:p>
          <a:p>
            <a:pPr marL="571500" indent="-285750">
              <a:buFont typeface="Arial" panose="020B0604020202020204" pitchFamily="34" charset="0"/>
              <a:buChar char="•"/>
            </a:pPr>
            <a:r>
              <a:rPr lang="en-US" dirty="0"/>
              <a:t>Plans of Action</a:t>
            </a:r>
          </a:p>
          <a:p>
            <a:pPr marL="571500" indent="-285750">
              <a:buFont typeface="Arial" panose="020B0604020202020204" pitchFamily="34" charset="0"/>
              <a:buChar char="•"/>
            </a:pPr>
            <a:r>
              <a:rPr lang="en-US" dirty="0"/>
              <a:t>Rules, Modifications &amp; Expenses</a:t>
            </a:r>
          </a:p>
          <a:p>
            <a:pPr marL="571500" indent="-285750">
              <a:buFont typeface="Arial" panose="020B0604020202020204" pitchFamily="34" charset="0"/>
              <a:buChar char="•"/>
            </a:pPr>
            <a:r>
              <a:rPr lang="en-US" dirty="0"/>
              <a:t>Recordkeeping &amp; Confidentiality</a:t>
            </a:r>
          </a:p>
          <a:p>
            <a:pPr marL="571500" indent="-285750">
              <a:buFont typeface="Arial" panose="020B0604020202020204" pitchFamily="34" charset="0"/>
              <a:buChar char="•"/>
            </a:pPr>
            <a:r>
              <a:rPr lang="en-US" dirty="0"/>
              <a:t>Antitrust Defense, Oversight &amp; Transparency </a:t>
            </a:r>
          </a:p>
          <a:p>
            <a:pPr marL="571500" indent="-285750">
              <a:buFont typeface="Arial" panose="020B0604020202020204" pitchFamily="34" charset="0"/>
              <a:buChar char="•"/>
            </a:pPr>
            <a:r>
              <a:rPr lang="en-US" dirty="0"/>
              <a:t>Application &amp; Agreement</a:t>
            </a:r>
          </a:p>
          <a:p>
            <a:pPr marL="285750"/>
            <a:endParaRPr lang="en-US" dirty="0"/>
          </a:p>
          <a:p>
            <a:pPr marL="285750"/>
            <a:endParaRPr lang="en-US" dirty="0"/>
          </a:p>
          <a:p>
            <a:endParaRPr lang="en-US" dirty="0"/>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599F67E3-4CB1-3ADE-26CC-E4288160A6D4}"/>
              </a:ext>
            </a:extLst>
          </p:cNvPr>
          <p:cNvSpPr>
            <a:spLocks noGrp="1"/>
          </p:cNvSpPr>
          <p:nvPr>
            <p:ph type="sldNum" sz="quarter" idx="12"/>
          </p:nvPr>
        </p:nvSpPr>
        <p:spPr/>
        <p:txBody>
          <a:bodyPr/>
          <a:lstStyle/>
          <a:p>
            <a:fld id="{BCB0D119-7A02-8E46-84C5-2C2227451327}" type="slidenum">
              <a:rPr lang="en-US" smtClean="0"/>
              <a:t>4</a:t>
            </a:fld>
            <a:endParaRPr lang="en-US"/>
          </a:p>
        </p:txBody>
      </p:sp>
      <p:sp>
        <p:nvSpPr>
          <p:cNvPr id="2" name="Text Placeholder 2">
            <a:extLst>
              <a:ext uri="{FF2B5EF4-FFF2-40B4-BE49-F238E27FC236}">
                <a16:creationId xmlns:a16="http://schemas.microsoft.com/office/drawing/2014/main" id="{5F817E87-7DA0-2EC8-0D15-270143B9E0AD}"/>
              </a:ext>
            </a:extLst>
          </p:cNvPr>
          <p:cNvSpPr>
            <a:spLocks noGrp="1"/>
          </p:cNvSpPr>
          <p:nvPr>
            <p:ph type="body" sz="quarter" idx="13"/>
          </p:nvPr>
        </p:nvSpPr>
        <p:spPr>
          <a:xfrm>
            <a:off x="597570" y="438419"/>
            <a:ext cx="3220632" cy="261938"/>
          </a:xfrm>
        </p:spPr>
        <p:txBody>
          <a:bodyPr/>
          <a:lstStyle/>
          <a:p>
            <a:r>
              <a:rPr lang="en-US" dirty="0"/>
              <a:t>DOE DPA Consortium</a:t>
            </a:r>
          </a:p>
        </p:txBody>
      </p:sp>
      <p:sp>
        <p:nvSpPr>
          <p:cNvPr id="5" name="TextBox 4">
            <a:extLst>
              <a:ext uri="{FF2B5EF4-FFF2-40B4-BE49-F238E27FC236}">
                <a16:creationId xmlns:a16="http://schemas.microsoft.com/office/drawing/2014/main" id="{AF4303D6-F075-AA8F-2A8E-5F378A2F2A12}"/>
              </a:ext>
            </a:extLst>
          </p:cNvPr>
          <p:cNvSpPr txBox="1"/>
          <p:nvPr/>
        </p:nvSpPr>
        <p:spPr>
          <a:xfrm>
            <a:off x="413701" y="5206812"/>
            <a:ext cx="6546850" cy="830997"/>
          </a:xfrm>
          <a:prstGeom prst="rect">
            <a:avLst/>
          </a:prstGeom>
          <a:solidFill>
            <a:schemeClr val="accent2">
              <a:lumMod val="40000"/>
              <a:lumOff val="60000"/>
            </a:schemeClr>
          </a:solidFill>
          <a:ln>
            <a:solidFill>
              <a:schemeClr val="accent2"/>
            </a:solidFill>
          </a:ln>
        </p:spPr>
        <p:txBody>
          <a:bodyPr wrap="square" rtlCol="0">
            <a:spAutoFit/>
          </a:bodyPr>
          <a:lstStyle/>
          <a:p>
            <a:r>
              <a:rPr lang="en-US" sz="1600" i="1" dirty="0"/>
              <a:t>Draft</a:t>
            </a:r>
            <a:r>
              <a:rPr lang="en-US" sz="1600" dirty="0"/>
              <a:t> Voluntary Agreement published in Regulations.gov on 10/22, will be published in the Federal Register for public comment in early November.</a:t>
            </a:r>
          </a:p>
        </p:txBody>
      </p:sp>
    </p:spTree>
    <p:extLst>
      <p:ext uri="{BB962C8B-B14F-4D97-AF65-F5344CB8AC3E}">
        <p14:creationId xmlns:p14="http://schemas.microsoft.com/office/powerpoint/2010/main" val="94416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ED6E-344C-4747-5224-33B523642306}"/>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5A74DA9-7057-8E53-4CEB-CBB271EB58E6}"/>
              </a:ext>
            </a:extLst>
          </p:cNvPr>
          <p:cNvPicPr>
            <a:picLocks noGrp="1" noChangeAspect="1"/>
          </p:cNvPicPr>
          <p:nvPr>
            <p:ph type="pic" sz="quarter" idx="14"/>
          </p:nvPr>
        </p:nvPicPr>
        <p:blipFill>
          <a:blip r:embed="rId3"/>
          <a:srcRect l="7809" r="7809"/>
          <a:stretch/>
        </p:blipFill>
        <p:spPr>
          <a:xfrm>
            <a:off x="6778752" y="-31120"/>
            <a:ext cx="5833661" cy="6913368"/>
          </a:xfrm>
        </p:spPr>
      </p:pic>
      <p:sp>
        <p:nvSpPr>
          <p:cNvPr id="3" name="Title 2">
            <a:extLst>
              <a:ext uri="{FF2B5EF4-FFF2-40B4-BE49-F238E27FC236}">
                <a16:creationId xmlns:a16="http://schemas.microsoft.com/office/drawing/2014/main" id="{1B30CC37-6303-1B03-B423-3D28F32061FC}"/>
              </a:ext>
            </a:extLst>
          </p:cNvPr>
          <p:cNvSpPr>
            <a:spLocks noGrp="1"/>
          </p:cNvSpPr>
          <p:nvPr>
            <p:ph type="title"/>
          </p:nvPr>
        </p:nvSpPr>
        <p:spPr>
          <a:xfrm>
            <a:off x="659091" y="829904"/>
            <a:ext cx="7454461" cy="538293"/>
          </a:xfrm>
        </p:spPr>
        <p:txBody>
          <a:bodyPr/>
          <a:lstStyle/>
          <a:p>
            <a:r>
              <a:rPr lang="en-US" dirty="0"/>
              <a:t>Purpose &amp; Legal Framework</a:t>
            </a:r>
          </a:p>
        </p:txBody>
      </p:sp>
      <p:sp>
        <p:nvSpPr>
          <p:cNvPr id="4" name="Content Placeholder 3">
            <a:extLst>
              <a:ext uri="{FF2B5EF4-FFF2-40B4-BE49-F238E27FC236}">
                <a16:creationId xmlns:a16="http://schemas.microsoft.com/office/drawing/2014/main" id="{37DCE128-0D59-C98F-13F1-4A2BBE293A12}"/>
              </a:ext>
            </a:extLst>
          </p:cNvPr>
          <p:cNvSpPr>
            <a:spLocks noGrp="1"/>
          </p:cNvSpPr>
          <p:nvPr>
            <p:ph idx="1"/>
          </p:nvPr>
        </p:nvSpPr>
        <p:spPr>
          <a:xfrm>
            <a:off x="659091" y="1597543"/>
            <a:ext cx="6605016" cy="3702568"/>
          </a:xfrm>
        </p:spPr>
        <p:txBody>
          <a:bodyPr/>
          <a:lstStyle/>
          <a:p>
            <a:pPr marL="285750" indent="-285750">
              <a:buFont typeface="Arial" panose="020B0604020202020204" pitchFamily="34" charset="0"/>
              <a:buChar char="•"/>
            </a:pPr>
            <a:r>
              <a:rPr lang="en-US" dirty="0"/>
              <a:t>Establishes DOE-led mechanism under DPA §708 to strengthen the U.S. nuclear fuel cycle.</a:t>
            </a:r>
          </a:p>
          <a:p>
            <a:pPr marL="285750" indent="-285750">
              <a:buFont typeface="Arial" panose="020B0604020202020204" pitchFamily="34" charset="0"/>
              <a:buChar char="•"/>
            </a:pPr>
            <a:r>
              <a:rPr lang="en-US" dirty="0"/>
              <a:t> Authorized by Defense Production Act, Atomic Energy Act, and Executive Order 14302.</a:t>
            </a:r>
          </a:p>
          <a:p>
            <a:pPr marL="285750" indent="-285750">
              <a:buFont typeface="Arial" panose="020B0604020202020204" pitchFamily="34" charset="0"/>
              <a:buChar char="•"/>
            </a:pPr>
            <a:r>
              <a:rPr lang="en-US" dirty="0"/>
              <a:t>Participants act under DOE supervision, with DOJ and FTC oversight.</a:t>
            </a:r>
          </a:p>
          <a:p>
            <a:pPr marL="285750" indent="-285750">
              <a:buFont typeface="Arial" panose="020B0604020202020204" pitchFamily="34" charset="0"/>
              <a:buChar char="•"/>
            </a:pPr>
            <a:r>
              <a:rPr lang="en-US" dirty="0"/>
              <a:t>Creates a legal safe harbor for approved collaboration addressing nuclear fuel cycle vulnerabilities.</a:t>
            </a:r>
          </a:p>
          <a:p>
            <a:pPr marL="285750" indent="-285750">
              <a:buFont typeface="Arial" panose="020B0604020202020204" pitchFamily="34" charset="0"/>
              <a:buChar char="•"/>
            </a:pPr>
            <a:r>
              <a:rPr lang="en-US" dirty="0"/>
              <a:t>Participation is voluntary.</a:t>
            </a:r>
          </a:p>
          <a:p>
            <a:pPr marL="285750" indent="-285750">
              <a:buFont typeface="Arial" panose="020B0604020202020204" pitchFamily="34" charset="0"/>
              <a:buChar char="•"/>
            </a:pPr>
            <a:r>
              <a:rPr lang="en-US" dirty="0"/>
              <a:t>All actions are limited to energy security and national defense purposes with DOE-approved scope.</a:t>
            </a:r>
          </a:p>
          <a:p>
            <a:endParaRPr lang="en-US" dirty="0"/>
          </a:p>
        </p:txBody>
      </p:sp>
      <p:sp>
        <p:nvSpPr>
          <p:cNvPr id="6" name="Slide Number Placeholder 5">
            <a:extLst>
              <a:ext uri="{FF2B5EF4-FFF2-40B4-BE49-F238E27FC236}">
                <a16:creationId xmlns:a16="http://schemas.microsoft.com/office/drawing/2014/main" id="{FD85DF9C-5F2A-3EAC-83E7-1B196D1DE712}"/>
              </a:ext>
            </a:extLst>
          </p:cNvPr>
          <p:cNvSpPr>
            <a:spLocks noGrp="1"/>
          </p:cNvSpPr>
          <p:nvPr>
            <p:ph type="sldNum" sz="quarter" idx="12"/>
          </p:nvPr>
        </p:nvSpPr>
        <p:spPr/>
        <p:txBody>
          <a:bodyPr/>
          <a:lstStyle/>
          <a:p>
            <a:fld id="{BCB0D119-7A02-8E46-84C5-2C2227451327}" type="slidenum">
              <a:rPr lang="en-US" smtClean="0"/>
              <a:t>5</a:t>
            </a:fld>
            <a:endParaRPr lang="en-US"/>
          </a:p>
        </p:txBody>
      </p:sp>
      <p:sp>
        <p:nvSpPr>
          <p:cNvPr id="2" name="Text Placeholder 2">
            <a:extLst>
              <a:ext uri="{FF2B5EF4-FFF2-40B4-BE49-F238E27FC236}">
                <a16:creationId xmlns:a16="http://schemas.microsoft.com/office/drawing/2014/main" id="{D1B62D6F-FF1E-A3AD-A536-EA14BE75FA8A}"/>
              </a:ext>
            </a:extLst>
          </p:cNvPr>
          <p:cNvSpPr>
            <a:spLocks noGrp="1"/>
          </p:cNvSpPr>
          <p:nvPr>
            <p:ph type="body" sz="quarter" idx="13"/>
          </p:nvPr>
        </p:nvSpPr>
        <p:spPr>
          <a:xfrm>
            <a:off x="659091" y="338620"/>
            <a:ext cx="3220632" cy="261938"/>
          </a:xfrm>
        </p:spPr>
        <p:txBody>
          <a:bodyPr/>
          <a:lstStyle/>
          <a:p>
            <a:r>
              <a:rPr lang="en-US" dirty="0"/>
              <a:t>DOE DPA Consortium</a:t>
            </a:r>
          </a:p>
        </p:txBody>
      </p:sp>
    </p:spTree>
    <p:extLst>
      <p:ext uri="{BB962C8B-B14F-4D97-AF65-F5344CB8AC3E}">
        <p14:creationId xmlns:p14="http://schemas.microsoft.com/office/powerpoint/2010/main" val="310425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E56A-3A31-0DB9-6F1E-FE930B9F916E}"/>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6F50F87-D29C-B55C-79FF-02E30A6337F5}"/>
              </a:ext>
            </a:extLst>
          </p:cNvPr>
          <p:cNvPicPr>
            <a:picLocks noGrp="1" noChangeAspect="1"/>
          </p:cNvPicPr>
          <p:nvPr>
            <p:ph type="pic" sz="quarter" idx="14"/>
          </p:nvPr>
        </p:nvPicPr>
        <p:blipFill>
          <a:blip r:embed="rId3"/>
          <a:srcRect t="2004" b="2004"/>
          <a:stretch/>
        </p:blipFill>
        <p:spPr>
          <a:xfrm>
            <a:off x="6778752" y="-31120"/>
            <a:ext cx="5833661" cy="6913368"/>
          </a:xfrm>
        </p:spPr>
      </p:pic>
      <p:sp>
        <p:nvSpPr>
          <p:cNvPr id="3" name="Title 2">
            <a:extLst>
              <a:ext uri="{FF2B5EF4-FFF2-40B4-BE49-F238E27FC236}">
                <a16:creationId xmlns:a16="http://schemas.microsoft.com/office/drawing/2014/main" id="{972D21C4-44D0-76C7-0113-06E580D7074B}"/>
              </a:ext>
            </a:extLst>
          </p:cNvPr>
          <p:cNvSpPr>
            <a:spLocks noGrp="1"/>
          </p:cNvSpPr>
          <p:nvPr>
            <p:ph type="title"/>
          </p:nvPr>
        </p:nvSpPr>
        <p:spPr>
          <a:xfrm>
            <a:off x="543235" y="792844"/>
            <a:ext cx="7454461" cy="538293"/>
          </a:xfrm>
        </p:spPr>
        <p:txBody>
          <a:bodyPr/>
          <a:lstStyle/>
          <a:p>
            <a:r>
              <a:rPr lang="en-US" dirty="0"/>
              <a:t>Scope &amp; duration</a:t>
            </a:r>
          </a:p>
        </p:txBody>
      </p:sp>
      <p:sp>
        <p:nvSpPr>
          <p:cNvPr id="4" name="Content Placeholder 3">
            <a:extLst>
              <a:ext uri="{FF2B5EF4-FFF2-40B4-BE49-F238E27FC236}">
                <a16:creationId xmlns:a16="http://schemas.microsoft.com/office/drawing/2014/main" id="{D4F489FE-C3CC-26C5-B8E0-687F044EB2CD}"/>
              </a:ext>
            </a:extLst>
          </p:cNvPr>
          <p:cNvSpPr>
            <a:spLocks noGrp="1"/>
          </p:cNvSpPr>
          <p:nvPr>
            <p:ph idx="1"/>
          </p:nvPr>
        </p:nvSpPr>
        <p:spPr>
          <a:xfrm>
            <a:off x="543235" y="1423624"/>
            <a:ext cx="7195637" cy="3702568"/>
          </a:xfrm>
        </p:spPr>
        <p:txBody>
          <a:bodyPr/>
          <a:lstStyle/>
          <a:p>
            <a:pPr marL="285750" indent="-285750">
              <a:buFont typeface="Arial" panose="020B0604020202020204" pitchFamily="34" charset="0"/>
              <a:buChar char="•"/>
            </a:pPr>
            <a:r>
              <a:rPr lang="en-US" dirty="0"/>
              <a:t>Covers the full nuclear fuel cycle, plus end users and (</a:t>
            </a:r>
            <a:r>
              <a:rPr lang="en-US" i="1" dirty="0"/>
              <a:t>as a result of feedback</a:t>
            </a:r>
            <a:r>
              <a:rPr lang="en-US" dirty="0"/>
              <a:t>) cross-cutting issues.</a:t>
            </a:r>
          </a:p>
          <a:p>
            <a:pPr marL="285750" indent="-285750">
              <a:buFont typeface="Arial" panose="020B0604020202020204" pitchFamily="34" charset="0"/>
              <a:buChar char="•"/>
            </a:pPr>
            <a:r>
              <a:rPr lang="en-US" dirty="0"/>
              <a:t>Supports DOE’s mission for domestic capability, security, and resilience.</a:t>
            </a:r>
          </a:p>
          <a:p>
            <a:pPr marL="285750" indent="-285750">
              <a:buFont typeface="Arial" panose="020B0604020202020204" pitchFamily="34" charset="0"/>
              <a:buChar char="•"/>
            </a:pPr>
            <a:r>
              <a:rPr lang="en-US" dirty="0"/>
              <a:t>Coordination, data sharing, and planning are central elements.</a:t>
            </a:r>
          </a:p>
          <a:p>
            <a:pPr marL="285750" indent="-285750">
              <a:buFont typeface="Arial" panose="020B0604020202020204" pitchFamily="34" charset="0"/>
              <a:buChar char="•"/>
            </a:pPr>
            <a:r>
              <a:rPr lang="en-US" dirty="0"/>
              <a:t>Agreement effective upon signature by Participant.</a:t>
            </a:r>
          </a:p>
          <a:p>
            <a:pPr marL="285750" indent="-285750">
              <a:buFont typeface="Arial" panose="020B0604020202020204" pitchFamily="34" charset="0"/>
              <a:buChar char="•"/>
            </a:pPr>
            <a:r>
              <a:rPr lang="en-US" dirty="0"/>
              <a:t>Remains active up to five years unless extended or terminated.</a:t>
            </a:r>
          </a:p>
          <a:p>
            <a:pPr marL="285750" indent="-285750">
              <a:buFont typeface="Arial" panose="020B0604020202020204" pitchFamily="34" charset="0"/>
              <a:buChar char="•"/>
            </a:pPr>
            <a:r>
              <a:rPr lang="en-US" dirty="0"/>
              <a:t>No actions may occur until DOE formally activates a Plan of Action (POA).</a:t>
            </a:r>
          </a:p>
          <a:p>
            <a:endParaRPr lang="en-US" dirty="0"/>
          </a:p>
          <a:p>
            <a:pPr marL="285750" indent="-285750">
              <a:spcAft>
                <a:spcPts val="600"/>
              </a:spcAft>
              <a:buFont typeface="Arial" panose="020B0604020202020204" pitchFamily="34" charset="0"/>
              <a:buChar char="•"/>
            </a:pPr>
            <a:endParaRPr lang="en-US" sz="1200" dirty="0"/>
          </a:p>
        </p:txBody>
      </p:sp>
      <p:sp>
        <p:nvSpPr>
          <p:cNvPr id="6" name="Slide Number Placeholder 5">
            <a:extLst>
              <a:ext uri="{FF2B5EF4-FFF2-40B4-BE49-F238E27FC236}">
                <a16:creationId xmlns:a16="http://schemas.microsoft.com/office/drawing/2014/main" id="{8C186A69-429C-0156-996A-3E2133CDCA40}"/>
              </a:ext>
            </a:extLst>
          </p:cNvPr>
          <p:cNvSpPr>
            <a:spLocks noGrp="1"/>
          </p:cNvSpPr>
          <p:nvPr>
            <p:ph type="sldNum" sz="quarter" idx="12"/>
          </p:nvPr>
        </p:nvSpPr>
        <p:spPr/>
        <p:txBody>
          <a:bodyPr/>
          <a:lstStyle/>
          <a:p>
            <a:fld id="{BCB0D119-7A02-8E46-84C5-2C2227451327}" type="slidenum">
              <a:rPr lang="en-US" smtClean="0"/>
              <a:t>6</a:t>
            </a:fld>
            <a:endParaRPr lang="en-US"/>
          </a:p>
        </p:txBody>
      </p:sp>
      <p:sp>
        <p:nvSpPr>
          <p:cNvPr id="2" name="Text Placeholder 2">
            <a:extLst>
              <a:ext uri="{FF2B5EF4-FFF2-40B4-BE49-F238E27FC236}">
                <a16:creationId xmlns:a16="http://schemas.microsoft.com/office/drawing/2014/main" id="{B4290352-E4BA-A780-1B51-5B95D95662CF}"/>
              </a:ext>
            </a:extLst>
          </p:cNvPr>
          <p:cNvSpPr>
            <a:spLocks noGrp="1"/>
          </p:cNvSpPr>
          <p:nvPr>
            <p:ph type="body" sz="quarter" idx="13"/>
          </p:nvPr>
        </p:nvSpPr>
        <p:spPr>
          <a:xfrm>
            <a:off x="597570" y="438419"/>
            <a:ext cx="3220632" cy="261938"/>
          </a:xfrm>
        </p:spPr>
        <p:txBody>
          <a:bodyPr/>
          <a:lstStyle/>
          <a:p>
            <a:r>
              <a:rPr lang="en-US" dirty="0"/>
              <a:t>DOE DPA Consortium</a:t>
            </a:r>
          </a:p>
        </p:txBody>
      </p:sp>
    </p:spTree>
    <p:extLst>
      <p:ext uri="{BB962C8B-B14F-4D97-AF65-F5344CB8AC3E}">
        <p14:creationId xmlns:p14="http://schemas.microsoft.com/office/powerpoint/2010/main" val="388227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Diagram&#10;&#10;AI-generated content may be incorrect.">
            <a:extLst>
              <a:ext uri="{FF2B5EF4-FFF2-40B4-BE49-F238E27FC236}">
                <a16:creationId xmlns:a16="http://schemas.microsoft.com/office/drawing/2014/main" id="{42ED661E-FDDF-0F3F-3358-B120A55FD609}"/>
              </a:ext>
            </a:extLst>
          </p:cNvPr>
          <p:cNvPicPr>
            <a:picLocks noGrp="1" noChangeAspect="1"/>
          </p:cNvPicPr>
          <p:nvPr>
            <p:ph idx="1"/>
          </p:nvPr>
        </p:nvPicPr>
        <p:blipFill>
          <a:blip r:embed="rId3"/>
          <a:stretch>
            <a:fillRect/>
          </a:stretch>
        </p:blipFill>
        <p:spPr>
          <a:xfrm>
            <a:off x="1991753" y="551222"/>
            <a:ext cx="10200247" cy="6306778"/>
          </a:xfrm>
        </p:spPr>
      </p:pic>
      <p:sp>
        <p:nvSpPr>
          <p:cNvPr id="13" name="Text Placeholder 2">
            <a:extLst>
              <a:ext uri="{FF2B5EF4-FFF2-40B4-BE49-F238E27FC236}">
                <a16:creationId xmlns:a16="http://schemas.microsoft.com/office/drawing/2014/main" id="{D1B4D9BA-F4BD-D13E-8A6B-F1BF6817764C}"/>
              </a:ext>
            </a:extLst>
          </p:cNvPr>
          <p:cNvSpPr>
            <a:spLocks noGrp="1"/>
          </p:cNvSpPr>
          <p:nvPr>
            <p:ph type="body" sz="quarter" idx="13"/>
          </p:nvPr>
        </p:nvSpPr>
        <p:spPr>
          <a:xfrm>
            <a:off x="838201" y="438419"/>
            <a:ext cx="3220632" cy="261938"/>
          </a:xfrm>
        </p:spPr>
        <p:txBody>
          <a:bodyPr/>
          <a:lstStyle/>
          <a:p>
            <a:r>
              <a:rPr lang="en-US" dirty="0"/>
              <a:t>DOE DPA Consortium</a:t>
            </a:r>
          </a:p>
        </p:txBody>
      </p:sp>
      <p:sp>
        <p:nvSpPr>
          <p:cNvPr id="15" name="Title 3">
            <a:extLst>
              <a:ext uri="{FF2B5EF4-FFF2-40B4-BE49-F238E27FC236}">
                <a16:creationId xmlns:a16="http://schemas.microsoft.com/office/drawing/2014/main" id="{0D35EA84-7CF2-C803-D3B6-335C5F070D5D}"/>
              </a:ext>
            </a:extLst>
          </p:cNvPr>
          <p:cNvSpPr>
            <a:spLocks noGrp="1"/>
          </p:cNvSpPr>
          <p:nvPr>
            <p:ph type="title"/>
          </p:nvPr>
        </p:nvSpPr>
        <p:spPr>
          <a:xfrm>
            <a:off x="838201" y="747165"/>
            <a:ext cx="4859955" cy="538293"/>
          </a:xfrm>
        </p:spPr>
        <p:txBody>
          <a:bodyPr/>
          <a:lstStyle/>
          <a:p>
            <a:r>
              <a:rPr lang="en-US" dirty="0"/>
              <a:t>Governance Structure</a:t>
            </a:r>
          </a:p>
        </p:txBody>
      </p:sp>
      <p:sp>
        <p:nvSpPr>
          <p:cNvPr id="4" name="Slide Number Placeholder 3">
            <a:extLst>
              <a:ext uri="{FF2B5EF4-FFF2-40B4-BE49-F238E27FC236}">
                <a16:creationId xmlns:a16="http://schemas.microsoft.com/office/drawing/2014/main" id="{394D66FF-579B-4403-0204-E0A823DE8B0D}"/>
              </a:ext>
            </a:extLst>
          </p:cNvPr>
          <p:cNvSpPr>
            <a:spLocks noGrp="1"/>
          </p:cNvSpPr>
          <p:nvPr>
            <p:ph type="sldNum" sz="quarter" idx="12"/>
          </p:nvPr>
        </p:nvSpPr>
        <p:spPr>
          <a:xfrm>
            <a:off x="10880200" y="6304615"/>
            <a:ext cx="719203" cy="195962"/>
          </a:xfrm>
        </p:spPr>
        <p:txBody>
          <a:bodyPr anchor="ctr">
            <a:normAutofit/>
          </a:bodyPr>
          <a:lstStyle/>
          <a:p>
            <a:pPr>
              <a:lnSpc>
                <a:spcPct val="90000"/>
              </a:lnSpc>
              <a:spcAft>
                <a:spcPts val="600"/>
              </a:spcAft>
            </a:pPr>
            <a:fld id="{BCB0D119-7A02-8E46-84C5-2C2227451327}" type="slidenum">
              <a:rPr lang="en-US" sz="700" smtClean="0"/>
              <a:pPr>
                <a:lnSpc>
                  <a:spcPct val="90000"/>
                </a:lnSpc>
                <a:spcAft>
                  <a:spcPts val="600"/>
                </a:spcAft>
              </a:pPr>
              <a:t>7</a:t>
            </a:fld>
            <a:endParaRPr lang="en-US" sz="700"/>
          </a:p>
        </p:txBody>
      </p:sp>
      <p:sp>
        <p:nvSpPr>
          <p:cNvPr id="2" name="TextBox 1">
            <a:extLst>
              <a:ext uri="{FF2B5EF4-FFF2-40B4-BE49-F238E27FC236}">
                <a16:creationId xmlns:a16="http://schemas.microsoft.com/office/drawing/2014/main" id="{1944BE99-F89A-928A-8ADB-F9D1C97AA7D3}"/>
              </a:ext>
            </a:extLst>
          </p:cNvPr>
          <p:cNvSpPr txBox="1"/>
          <p:nvPr/>
        </p:nvSpPr>
        <p:spPr>
          <a:xfrm>
            <a:off x="674203" y="3613150"/>
            <a:ext cx="5187950" cy="2523768"/>
          </a:xfrm>
          <a:prstGeom prst="rect">
            <a:avLst/>
          </a:prstGeom>
          <a:noFill/>
        </p:spPr>
        <p:txBody>
          <a:bodyPr wrap="square" rtlCol="0">
            <a:spAutoFit/>
          </a:bodyPr>
          <a:lstStyle/>
          <a:p>
            <a:pPr marL="285750" indent="-285750">
              <a:buFont typeface="Arial" panose="020B0604020202020204" pitchFamily="34" charset="0"/>
              <a:buChar char="•"/>
            </a:pPr>
            <a:r>
              <a:rPr lang="en-US" sz="1400" b="1" dirty="0"/>
              <a:t>Chairperson</a:t>
            </a:r>
            <a:r>
              <a:rPr lang="en-US" sz="1400" dirty="0"/>
              <a:t>: Assistant Secretary for Nuclear Energy (leads, delegates tasks as needed).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Vice-Chairperson</a:t>
            </a:r>
            <a:r>
              <a:rPr lang="en-US" sz="1400" dirty="0"/>
              <a:t>: DAS for Nuclear Fuel Cycle (supports and deputizes).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Steering Committee</a:t>
            </a:r>
            <a:r>
              <a:rPr lang="en-US" sz="1400" dirty="0"/>
              <a:t>: DOE, DOJ, FTC, NNSA, industry reps guide priorities. Will meet at least twice annually.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Secretariat</a:t>
            </a:r>
            <a:r>
              <a:rPr lang="en-US" sz="1400" dirty="0"/>
              <a:t>: Maintains records and coordinates logistics.</a:t>
            </a:r>
          </a:p>
          <a:p>
            <a:endParaRPr lang="en-US" dirty="0"/>
          </a:p>
        </p:txBody>
      </p:sp>
      <p:sp>
        <p:nvSpPr>
          <p:cNvPr id="3" name="TextBox 2">
            <a:extLst>
              <a:ext uri="{FF2B5EF4-FFF2-40B4-BE49-F238E27FC236}">
                <a16:creationId xmlns:a16="http://schemas.microsoft.com/office/drawing/2014/main" id="{DE8DE998-0965-0D2F-9905-8F60365C417D}"/>
              </a:ext>
            </a:extLst>
          </p:cNvPr>
          <p:cNvSpPr txBox="1"/>
          <p:nvPr/>
        </p:nvSpPr>
        <p:spPr>
          <a:xfrm>
            <a:off x="8007350" y="959161"/>
            <a:ext cx="723900" cy="530915"/>
          </a:xfrm>
          <a:prstGeom prst="rect">
            <a:avLst/>
          </a:prstGeom>
          <a:solidFill>
            <a:schemeClr val="bg1"/>
          </a:solidFill>
        </p:spPr>
        <p:txBody>
          <a:bodyPr wrap="square" rtlCol="0">
            <a:spAutoFit/>
          </a:bodyPr>
          <a:lstStyle/>
          <a:p>
            <a:r>
              <a:rPr lang="en-US" sz="900" dirty="0">
                <a:solidFill>
                  <a:schemeClr val="accent2">
                    <a:lumMod val="60000"/>
                    <a:lumOff val="40000"/>
                  </a:schemeClr>
                </a:solidFill>
              </a:rPr>
              <a:t>NE-1</a:t>
            </a:r>
          </a:p>
          <a:p>
            <a:endParaRPr lang="en-US" sz="900" dirty="0">
              <a:solidFill>
                <a:schemeClr val="accent2">
                  <a:lumMod val="60000"/>
                  <a:lumOff val="40000"/>
                </a:schemeClr>
              </a:solidFill>
            </a:endParaRPr>
          </a:p>
          <a:p>
            <a:endParaRPr lang="en-US" sz="1050" dirty="0">
              <a:solidFill>
                <a:schemeClr val="accent2">
                  <a:lumMod val="60000"/>
                  <a:lumOff val="40000"/>
                </a:schemeClr>
              </a:solidFill>
            </a:endParaRPr>
          </a:p>
        </p:txBody>
      </p:sp>
    </p:spTree>
    <p:extLst>
      <p:ext uri="{BB962C8B-B14F-4D97-AF65-F5344CB8AC3E}">
        <p14:creationId xmlns:p14="http://schemas.microsoft.com/office/powerpoint/2010/main" val="194729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640CC-D78A-A32B-7CD6-452F1525B957}"/>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A8CFFA20-4C58-7975-14BF-7812055E86FA}"/>
              </a:ext>
            </a:extLst>
          </p:cNvPr>
          <p:cNvSpPr>
            <a:spLocks noGrp="1"/>
          </p:cNvSpPr>
          <p:nvPr>
            <p:ph type="body" sz="quarter" idx="13"/>
          </p:nvPr>
        </p:nvSpPr>
        <p:spPr>
          <a:xfrm>
            <a:off x="597570" y="438419"/>
            <a:ext cx="3220632" cy="261938"/>
          </a:xfrm>
        </p:spPr>
        <p:txBody>
          <a:bodyPr/>
          <a:lstStyle/>
          <a:p>
            <a:r>
              <a:rPr lang="en-US" dirty="0"/>
              <a:t>DOE DPA Consortium</a:t>
            </a:r>
          </a:p>
        </p:txBody>
      </p:sp>
      <p:sp>
        <p:nvSpPr>
          <p:cNvPr id="15" name="Title 3">
            <a:extLst>
              <a:ext uri="{FF2B5EF4-FFF2-40B4-BE49-F238E27FC236}">
                <a16:creationId xmlns:a16="http://schemas.microsoft.com/office/drawing/2014/main" id="{ED8BD8C9-E4ED-537C-BBA8-C3BA85B5A367}"/>
              </a:ext>
            </a:extLst>
          </p:cNvPr>
          <p:cNvSpPr>
            <a:spLocks noGrp="1"/>
          </p:cNvSpPr>
          <p:nvPr>
            <p:ph type="title"/>
          </p:nvPr>
        </p:nvSpPr>
        <p:spPr>
          <a:xfrm>
            <a:off x="592597" y="785666"/>
            <a:ext cx="4859955" cy="538293"/>
          </a:xfrm>
        </p:spPr>
        <p:txBody>
          <a:bodyPr/>
          <a:lstStyle/>
          <a:p>
            <a:r>
              <a:rPr lang="en-US" dirty="0"/>
              <a:t>Committees &amp; </a:t>
            </a:r>
            <a:r>
              <a:rPr lang="en-US" dirty="0" err="1"/>
              <a:t>ufirm</a:t>
            </a:r>
            <a:endParaRPr lang="en-US" dirty="0"/>
          </a:p>
        </p:txBody>
      </p:sp>
      <p:sp>
        <p:nvSpPr>
          <p:cNvPr id="4" name="Slide Number Placeholder 3">
            <a:extLst>
              <a:ext uri="{FF2B5EF4-FFF2-40B4-BE49-F238E27FC236}">
                <a16:creationId xmlns:a16="http://schemas.microsoft.com/office/drawing/2014/main" id="{7A86A8E2-9DA3-BB36-6DA8-7710966BD19A}"/>
              </a:ext>
            </a:extLst>
          </p:cNvPr>
          <p:cNvSpPr>
            <a:spLocks noGrp="1"/>
          </p:cNvSpPr>
          <p:nvPr>
            <p:ph type="sldNum" sz="quarter" idx="12"/>
          </p:nvPr>
        </p:nvSpPr>
        <p:spPr>
          <a:xfrm>
            <a:off x="10880200" y="6304615"/>
            <a:ext cx="719203" cy="195962"/>
          </a:xfrm>
        </p:spPr>
        <p:txBody>
          <a:bodyPr anchor="ctr">
            <a:normAutofit/>
          </a:bodyPr>
          <a:lstStyle/>
          <a:p>
            <a:pPr>
              <a:lnSpc>
                <a:spcPct val="90000"/>
              </a:lnSpc>
              <a:spcAft>
                <a:spcPts val="600"/>
              </a:spcAft>
            </a:pPr>
            <a:fld id="{BCB0D119-7A02-8E46-84C5-2C2227451327}" type="slidenum">
              <a:rPr lang="en-US" sz="700" smtClean="0"/>
              <a:pPr>
                <a:lnSpc>
                  <a:spcPct val="90000"/>
                </a:lnSpc>
                <a:spcAft>
                  <a:spcPts val="600"/>
                </a:spcAft>
              </a:pPr>
              <a:t>8</a:t>
            </a:fld>
            <a:endParaRPr lang="en-US" sz="700"/>
          </a:p>
        </p:txBody>
      </p:sp>
      <p:sp>
        <p:nvSpPr>
          <p:cNvPr id="9" name="TextBox 8">
            <a:extLst>
              <a:ext uri="{FF2B5EF4-FFF2-40B4-BE49-F238E27FC236}">
                <a16:creationId xmlns:a16="http://schemas.microsoft.com/office/drawing/2014/main" id="{325E7991-64D5-5638-51D0-D4E98EEE8AC4}"/>
              </a:ext>
            </a:extLst>
          </p:cNvPr>
          <p:cNvSpPr txBox="1"/>
          <p:nvPr/>
        </p:nvSpPr>
        <p:spPr>
          <a:xfrm>
            <a:off x="592597" y="1323959"/>
            <a:ext cx="4506453" cy="5416868"/>
          </a:xfrm>
          <a:prstGeom prst="rect">
            <a:avLst/>
          </a:prstGeom>
          <a:noFill/>
        </p:spPr>
        <p:txBody>
          <a:bodyPr wrap="square" rtlCol="0">
            <a:spAutoFit/>
          </a:bodyPr>
          <a:lstStyle/>
          <a:p>
            <a:pPr marL="285750" indent="-285750">
              <a:buFont typeface="Arial" panose="020B0604020202020204" pitchFamily="34" charset="0"/>
              <a:buChar char="•"/>
            </a:pPr>
            <a:r>
              <a:rPr lang="en-US" sz="1400" b="1" dirty="0"/>
              <a:t>Committees address more </a:t>
            </a:r>
            <a:r>
              <a:rPr lang="en-US" sz="1400" b="1" u="sng" dirty="0"/>
              <a:t>near-term</a:t>
            </a:r>
            <a:r>
              <a:rPr lang="en-US" sz="1400" b="1" dirty="0"/>
              <a:t> approaches </a:t>
            </a:r>
            <a:r>
              <a:rPr lang="en-US" sz="1400" dirty="0"/>
              <a:t>and are organized by fuel cycle stage (e.g., Mining, Enrichment, Fabrication).</a:t>
            </a:r>
          </a:p>
          <a:p>
            <a:pPr marL="742950" lvl="1" indent="-285750">
              <a:buFont typeface="Courier New" panose="02070309020205020404" pitchFamily="49" charset="0"/>
              <a:buChar char="o"/>
            </a:pPr>
            <a:r>
              <a:rPr lang="en-US" sz="1400" dirty="0"/>
              <a:t>Each Committee has a Plan of Action.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One DOE Committee Chair and two Industry Chairs </a:t>
            </a:r>
            <a:r>
              <a:rPr lang="en-US" sz="1400" dirty="0"/>
              <a:t>as voted by the Committee, with six-month rotations to encourage action.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Participants must maintain 75% meeting attendance </a:t>
            </a:r>
            <a:r>
              <a:rPr lang="en-US" sz="1400" dirty="0"/>
              <a:t>and submit deliverables.</a:t>
            </a:r>
          </a:p>
          <a:p>
            <a:pPr marL="742950" lvl="1" indent="-285750">
              <a:buFont typeface="Courier New" panose="02070309020205020404" pitchFamily="49" charset="0"/>
              <a:buChar char="o"/>
            </a:pPr>
            <a:r>
              <a:rPr lang="en-US" sz="1400" b="1" i="1" dirty="0"/>
              <a:t>Non-participation may result in removal </a:t>
            </a:r>
            <a:r>
              <a:rPr lang="en-US" sz="1400" dirty="0"/>
              <a:t>after written notice and appeal opportunity.</a:t>
            </a:r>
          </a:p>
          <a:p>
            <a:endParaRPr lang="en-US" sz="1400" dirty="0"/>
          </a:p>
          <a:p>
            <a:pPr marL="285750" indent="-285750">
              <a:buFont typeface="Arial" panose="020B0604020202020204" pitchFamily="34" charset="0"/>
              <a:buChar char="•"/>
            </a:pPr>
            <a:r>
              <a:rPr lang="en-US" sz="1400" dirty="0"/>
              <a:t>The </a:t>
            </a:r>
            <a:r>
              <a:rPr lang="en-US" sz="1400" b="1" i="1" dirty="0"/>
              <a:t>Uranium Fuel Infrastructure Resilience Mechanism (UFIRM) </a:t>
            </a:r>
            <a:r>
              <a:rPr lang="en-US" sz="1400" dirty="0"/>
              <a:t>will function </a:t>
            </a:r>
            <a:r>
              <a:rPr lang="en-US" sz="1400" i="1" dirty="0"/>
              <a:t>like</a:t>
            </a:r>
            <a:r>
              <a:rPr lang="en-US" sz="1400" dirty="0"/>
              <a:t> a Committee, but with no industry co-leads, to address </a:t>
            </a:r>
            <a:r>
              <a:rPr lang="en-US" sz="1400" u="sng" dirty="0"/>
              <a:t>cross-cutting issues </a:t>
            </a:r>
            <a:r>
              <a:rPr lang="en-US" sz="1400" dirty="0"/>
              <a:t>such as financing, regulations, workforce development, etc., which tend to have more long-term approaches.</a:t>
            </a:r>
          </a:p>
          <a:p>
            <a:pPr marL="742950" lvl="1" indent="-285750">
              <a:buFont typeface="Courier New" panose="02070309020205020404" pitchFamily="49" charset="0"/>
              <a:buChar char="o"/>
            </a:pPr>
            <a:r>
              <a:rPr lang="en-US" sz="1400" dirty="0"/>
              <a:t>UFIRM will have one Plan of Action.</a:t>
            </a:r>
          </a:p>
          <a:p>
            <a:endParaRPr lang="en-US" sz="1600" dirty="0"/>
          </a:p>
          <a:p>
            <a:endParaRPr lang="en-US" dirty="0"/>
          </a:p>
          <a:p>
            <a:endParaRPr lang="en-US" dirty="0"/>
          </a:p>
        </p:txBody>
      </p:sp>
      <p:pic>
        <p:nvPicPr>
          <p:cNvPr id="14" name="Content Placeholder 13" descr="Graphical user interface&#10;&#10;AI-generated content may be incorrect.">
            <a:extLst>
              <a:ext uri="{FF2B5EF4-FFF2-40B4-BE49-F238E27FC236}">
                <a16:creationId xmlns:a16="http://schemas.microsoft.com/office/drawing/2014/main" id="{862AF566-3AEF-4364-58C4-20727EC9742D}"/>
              </a:ext>
            </a:extLst>
          </p:cNvPr>
          <p:cNvPicPr>
            <a:picLocks noGrp="1" noChangeAspect="1"/>
          </p:cNvPicPr>
          <p:nvPr>
            <p:ph idx="1"/>
          </p:nvPr>
        </p:nvPicPr>
        <p:blipFill>
          <a:blip r:embed="rId3"/>
          <a:stretch>
            <a:fillRect/>
          </a:stretch>
        </p:blipFill>
        <p:spPr>
          <a:xfrm>
            <a:off x="5040925" y="123756"/>
            <a:ext cx="6140944" cy="6456110"/>
          </a:xfrm>
        </p:spPr>
      </p:pic>
    </p:spTree>
    <p:extLst>
      <p:ext uri="{BB962C8B-B14F-4D97-AF65-F5344CB8AC3E}">
        <p14:creationId xmlns:p14="http://schemas.microsoft.com/office/powerpoint/2010/main" val="91247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D40C-57F3-0146-165C-A7FA0B272DB1}"/>
              </a:ext>
            </a:extLst>
          </p:cNvPr>
          <p:cNvSpPr>
            <a:spLocks noGrp="1"/>
          </p:cNvSpPr>
          <p:nvPr>
            <p:ph type="title"/>
          </p:nvPr>
        </p:nvSpPr>
        <p:spPr>
          <a:xfrm>
            <a:off x="654050" y="693382"/>
            <a:ext cx="9513711" cy="538293"/>
          </a:xfrm>
        </p:spPr>
        <p:txBody>
          <a:bodyPr/>
          <a:lstStyle/>
          <a:p>
            <a:r>
              <a:rPr lang="en-US" dirty="0"/>
              <a:t>Plans of action</a:t>
            </a:r>
          </a:p>
        </p:txBody>
      </p:sp>
      <p:sp>
        <p:nvSpPr>
          <p:cNvPr id="3" name="Content Placeholder 2">
            <a:extLst>
              <a:ext uri="{FF2B5EF4-FFF2-40B4-BE49-F238E27FC236}">
                <a16:creationId xmlns:a16="http://schemas.microsoft.com/office/drawing/2014/main" id="{E9AF3D02-AAEE-8C7A-043E-63B3560A117B}"/>
              </a:ext>
            </a:extLst>
          </p:cNvPr>
          <p:cNvSpPr>
            <a:spLocks noGrp="1"/>
          </p:cNvSpPr>
          <p:nvPr>
            <p:ph idx="1"/>
          </p:nvPr>
        </p:nvSpPr>
        <p:spPr>
          <a:xfrm>
            <a:off x="654050" y="1180875"/>
            <a:ext cx="9036050" cy="4036556"/>
          </a:xfrm>
        </p:spPr>
        <p:txBody>
          <a:bodyPr/>
          <a:lstStyle/>
          <a:p>
            <a:pPr marL="285750" indent="-285750">
              <a:buFont typeface="Arial" panose="020B0604020202020204" pitchFamily="34" charset="0"/>
              <a:buChar char="•"/>
            </a:pPr>
            <a:r>
              <a:rPr lang="en-US" dirty="0"/>
              <a:t>Specific, DOE-approved frameworks for implementation.</a:t>
            </a:r>
          </a:p>
          <a:p>
            <a:pPr marL="285750" indent="-285750">
              <a:buFont typeface="Arial" panose="020B0604020202020204" pitchFamily="34" charset="0"/>
              <a:buChar char="•"/>
            </a:pPr>
            <a:r>
              <a:rPr lang="en-US" dirty="0"/>
              <a:t>Activation requires DOJ/FTC concurrence and Federal Register notice.</a:t>
            </a:r>
          </a:p>
          <a:p>
            <a:pPr marL="285750" indent="-285750">
              <a:buFont typeface="Arial" panose="020B0604020202020204" pitchFamily="34" charset="0"/>
              <a:buChar char="•"/>
            </a:pPr>
            <a:r>
              <a:rPr lang="en-US" dirty="0"/>
              <a:t>Actions outside the Plan of Action (POA) scope are not covered by antitrust protections.</a:t>
            </a:r>
          </a:p>
          <a:p>
            <a:pPr marL="285750" indent="-285750">
              <a:buFont typeface="Arial" panose="020B0604020202020204" pitchFamily="34" charset="0"/>
              <a:buChar char="•"/>
            </a:pPr>
            <a:r>
              <a:rPr lang="en-US" dirty="0"/>
              <a:t>Each POA will contain:</a:t>
            </a:r>
          </a:p>
          <a:p>
            <a:pPr marL="1028700" lvl="1" fontAlgn="base"/>
            <a:r>
              <a:rPr lang="en-US" sz="1400" b="1" dirty="0"/>
              <a:t>Scope of Activities: </a:t>
            </a:r>
            <a:r>
              <a:rPr lang="en-US" sz="1400" dirty="0"/>
              <a:t>Each Committee will identify </a:t>
            </a:r>
            <a:r>
              <a:rPr lang="en-US" sz="1400" i="1" dirty="0"/>
              <a:t>at least </a:t>
            </a:r>
            <a:r>
              <a:rPr lang="en-US" sz="1400" dirty="0"/>
              <a:t>one activity, addressing how each activity advances the goal of ensuring “that the nuclear fuel supply chain capacity, including milling, conversion, enrichment, deconversion, fabrication, recycling or reprocessing, is available to enable the continued reliable operation of the Nation’s existing, and future, nuclear reactors.” </a:t>
            </a:r>
          </a:p>
          <a:p>
            <a:pPr marL="1028700" lvl="1" fontAlgn="base"/>
            <a:r>
              <a:rPr lang="en-US" sz="1400" b="1" dirty="0"/>
              <a:t>Roles &amp; Responsibilities</a:t>
            </a:r>
            <a:r>
              <a:rPr lang="en-US" sz="1400" dirty="0"/>
              <a:t>: All Participants must have a specific role and identified responsibilities based on a short “capability statement” that maps their contribution to the Committee’s goals.</a:t>
            </a:r>
          </a:p>
          <a:p>
            <a:pPr marL="1028700" lvl="1" fontAlgn="base"/>
            <a:r>
              <a:rPr lang="en-US" sz="1400" b="1" dirty="0"/>
              <a:t>Timelines &amp; Milestones</a:t>
            </a:r>
            <a:r>
              <a:rPr lang="en-US" sz="1400" dirty="0"/>
              <a:t>: Corresponding with the Scope of Activities</a:t>
            </a:r>
          </a:p>
          <a:p>
            <a:pPr marL="1028700" lvl="1" fontAlgn="base"/>
            <a:r>
              <a:rPr lang="en-US" sz="1400" b="1" dirty="0"/>
              <a:t>Resources Required</a:t>
            </a:r>
            <a:r>
              <a:rPr lang="en-US" sz="1400" dirty="0"/>
              <a:t>: Each POA will identify the resources required to accomplish the identified work. </a:t>
            </a:r>
            <a:endParaRPr lang="en-US" dirty="0"/>
          </a:p>
        </p:txBody>
      </p:sp>
      <p:sp>
        <p:nvSpPr>
          <p:cNvPr id="4" name="Slide Number Placeholder 3">
            <a:extLst>
              <a:ext uri="{FF2B5EF4-FFF2-40B4-BE49-F238E27FC236}">
                <a16:creationId xmlns:a16="http://schemas.microsoft.com/office/drawing/2014/main" id="{1B540FD4-6E79-865A-4E93-9F7CF1E5DD45}"/>
              </a:ext>
            </a:extLst>
          </p:cNvPr>
          <p:cNvSpPr>
            <a:spLocks noGrp="1"/>
          </p:cNvSpPr>
          <p:nvPr>
            <p:ph type="sldNum" sz="quarter" idx="12"/>
          </p:nvPr>
        </p:nvSpPr>
        <p:spPr/>
        <p:txBody>
          <a:bodyPr/>
          <a:lstStyle/>
          <a:p>
            <a:fld id="{BCB0D119-7A02-8E46-84C5-2C2227451327}" type="slidenum">
              <a:rPr lang="en-US" smtClean="0"/>
              <a:t>9</a:t>
            </a:fld>
            <a:endParaRPr lang="en-US"/>
          </a:p>
        </p:txBody>
      </p:sp>
      <p:sp>
        <p:nvSpPr>
          <p:cNvPr id="5" name="Text Placeholder 4">
            <a:extLst>
              <a:ext uri="{FF2B5EF4-FFF2-40B4-BE49-F238E27FC236}">
                <a16:creationId xmlns:a16="http://schemas.microsoft.com/office/drawing/2014/main" id="{09E9B19E-4927-F030-6651-1BAF78074C52}"/>
              </a:ext>
            </a:extLst>
          </p:cNvPr>
          <p:cNvSpPr>
            <a:spLocks noGrp="1"/>
          </p:cNvSpPr>
          <p:nvPr>
            <p:ph type="body" sz="quarter" idx="13"/>
          </p:nvPr>
        </p:nvSpPr>
        <p:spPr>
          <a:xfrm>
            <a:off x="654050" y="293267"/>
            <a:ext cx="3220632" cy="261938"/>
          </a:xfrm>
        </p:spPr>
        <p:txBody>
          <a:bodyPr/>
          <a:lstStyle/>
          <a:p>
            <a:r>
              <a:rPr lang="en-US" dirty="0"/>
              <a:t>DOE DPA Consortium</a:t>
            </a:r>
          </a:p>
        </p:txBody>
      </p:sp>
    </p:spTree>
    <p:extLst>
      <p:ext uri="{BB962C8B-B14F-4D97-AF65-F5344CB8AC3E}">
        <p14:creationId xmlns:p14="http://schemas.microsoft.com/office/powerpoint/2010/main" val="754329898"/>
      </p:ext>
    </p:extLst>
  </p:cSld>
  <p:clrMapOvr>
    <a:masterClrMapping/>
  </p:clrMapOvr>
</p:sld>
</file>

<file path=ppt/theme/theme1.xml><?xml version="1.0" encoding="utf-8"?>
<a:theme xmlns:a="http://schemas.openxmlformats.org/drawingml/2006/main" name="1_Office Theme">
  <a:themeElements>
    <a:clrScheme name="DOE-NE">
      <a:dk1>
        <a:srgbClr val="000000"/>
      </a:dk1>
      <a:lt1>
        <a:srgbClr val="FFFFFF"/>
      </a:lt1>
      <a:dk2>
        <a:srgbClr val="0F142E"/>
      </a:dk2>
      <a:lt2>
        <a:srgbClr val="E7E6E6"/>
      </a:lt2>
      <a:accent1>
        <a:srgbClr val="1A204C"/>
      </a:accent1>
      <a:accent2>
        <a:srgbClr val="20409A"/>
      </a:accent2>
      <a:accent3>
        <a:srgbClr val="A5A5A5"/>
      </a:accent3>
      <a:accent4>
        <a:srgbClr val="FFBE2E"/>
      </a:accent4>
      <a:accent5>
        <a:srgbClr val="8A181A"/>
      </a:accent5>
      <a:accent6>
        <a:srgbClr val="61AD00"/>
      </a:accent6>
      <a:hlink>
        <a:srgbClr val="20409A"/>
      </a:hlink>
      <a:folHlink>
        <a:srgbClr val="2833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402D304-9D79-F546-B9D5-8CD4729C5354}" vid="{583E9A74-FB83-A94D-8D98-BF2A9BD239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C387948E56FF4E8C536ED2FE5B711B" ma:contentTypeVersion="10" ma:contentTypeDescription="Create a new document." ma:contentTypeScope="" ma:versionID="fbbb1eb2d46eb8dc2272a42758fe4d9f">
  <xsd:schema xmlns:xsd="http://www.w3.org/2001/XMLSchema" xmlns:xs="http://www.w3.org/2001/XMLSchema" xmlns:p="http://schemas.microsoft.com/office/2006/metadata/properties" xmlns:ns2="eb4c564d-52b3-4136-aee7-e531844adf25" targetNamespace="http://schemas.microsoft.com/office/2006/metadata/properties" ma:root="true" ma:fieldsID="fd41ae4fff6ad141e255abe1c5087cc9" ns2:_="">
    <xsd:import namespace="eb4c564d-52b3-4136-aee7-e531844adf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c564d-52b3-4136-aee7-e531844adf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4c564d-52b3-4136-aee7-e531844adf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383BEB-317F-4ED1-AE40-39025DC282C1}">
  <ds:schemaRefs>
    <ds:schemaRef ds:uri="http://schemas.microsoft.com/sharepoint/v3/contenttype/forms"/>
  </ds:schemaRefs>
</ds:datastoreItem>
</file>

<file path=customXml/itemProps2.xml><?xml version="1.0" encoding="utf-8"?>
<ds:datastoreItem xmlns:ds="http://schemas.openxmlformats.org/officeDocument/2006/customXml" ds:itemID="{51D758D8-F4E8-434A-A7F2-B1ED65C9C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c564d-52b3-4136-aee7-e531844ad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CA8368-9B71-4DD9-8C79-F801874F3C80}">
  <ds:schemaRefs>
    <ds:schemaRef ds:uri="http://schemas.microsoft.com/office/2006/documentManagement/types"/>
    <ds:schemaRef ds:uri="eb4c564d-52b3-4136-aee7-e531844adf25"/>
    <ds:schemaRef ds:uri="http://purl.org/dc/elements/1.1/"/>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5179</TotalTime>
  <Words>2411</Words>
  <Application>Microsoft Macintosh PowerPoint</Application>
  <PresentationFormat>Widescreen</PresentationFormat>
  <Paragraphs>280</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Courier New</vt:lpstr>
      <vt:lpstr>Times New Roman</vt:lpstr>
      <vt:lpstr>1_Office Theme</vt:lpstr>
      <vt:lpstr>DOE Nuclear Fuel Cycle DPA Consortium</vt:lpstr>
      <vt:lpstr>Opening remarks</vt:lpstr>
      <vt:lpstr>The Voluntary Agreement &amp; Plans of Action </vt:lpstr>
      <vt:lpstr>The Voluntary Agreement</vt:lpstr>
      <vt:lpstr>Purpose &amp; Legal Framework</vt:lpstr>
      <vt:lpstr>Scope &amp; duration</vt:lpstr>
      <vt:lpstr>Governance Structure</vt:lpstr>
      <vt:lpstr>Committees &amp; ufirm</vt:lpstr>
      <vt:lpstr>Plans of action</vt:lpstr>
      <vt:lpstr>Rules, modifications &amp; expenses</vt:lpstr>
      <vt:lpstr>Record keeping &amp; confidentiality</vt:lpstr>
      <vt:lpstr>Next steps</vt:lpstr>
      <vt:lpstr>Listening Session feedback  &amp; backgrounders</vt:lpstr>
      <vt:lpstr>Listening Sessions</vt:lpstr>
      <vt:lpstr>Workforce Development</vt:lpstr>
      <vt:lpstr>Recycling &amp; reprocessing</vt:lpstr>
      <vt:lpstr>Supply Chains</vt:lpstr>
      <vt:lpstr>Increasing fuel cycle efficiencies</vt:lpstr>
      <vt:lpstr>Virtual HALEU Bank &amp; Strategic Reserves</vt:lpstr>
      <vt:lpstr>Forecasting demand growth</vt:lpstr>
      <vt:lpstr>DPA Day  Overview &amp; Goals</vt:lpstr>
      <vt:lpstr>Goals for DPA Day</vt:lpstr>
      <vt:lpstr>DPA Day Approach</vt:lpstr>
      <vt:lpstr>PowerPoint Presentation</vt:lpstr>
      <vt:lpstr>What we won’t do today…</vt:lpstr>
      <vt:lpstr>Bridging the gaps</vt:lpstr>
      <vt:lpstr>This is a “new thing under the sun”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Mills, Grant</dc:creator>
  <cp:lastModifiedBy>Mueller, Mike</cp:lastModifiedBy>
  <cp:revision>3</cp:revision>
  <dcterms:created xsi:type="dcterms:W3CDTF">2025-10-22T17:03:53Z</dcterms:created>
  <dcterms:modified xsi:type="dcterms:W3CDTF">2025-11-12T10:57:04Z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0x01010085C387948E56FF4E8C536ED2FE5B711B</vt:lpwstr>
  </property>
  <property fmtid="{D5CDD505-2E9C-101B-9397-08002B2CF9AE}" pid="3" name="MediaServiceImageTags">
    <vt:lpwstr/>
  </property>
</Properties>
</file>