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  <p:sldMasterId id="2147483776" r:id="rId2"/>
  </p:sldMasterIdLst>
  <p:notesMasterIdLst>
    <p:notesMasterId r:id="rId19"/>
  </p:notesMasterIdLst>
  <p:handoutMasterIdLst>
    <p:handoutMasterId r:id="rId20"/>
  </p:handoutMasterIdLst>
  <p:sldIdLst>
    <p:sldId id="256" r:id="rId3"/>
    <p:sldId id="267" r:id="rId4"/>
    <p:sldId id="300" r:id="rId5"/>
    <p:sldId id="301" r:id="rId6"/>
    <p:sldId id="280" r:id="rId7"/>
    <p:sldId id="302" r:id="rId8"/>
    <p:sldId id="303" r:id="rId9"/>
    <p:sldId id="282" r:id="rId10"/>
    <p:sldId id="305" r:id="rId11"/>
    <p:sldId id="265" r:id="rId12"/>
    <p:sldId id="279" r:id="rId13"/>
    <p:sldId id="290" r:id="rId14"/>
    <p:sldId id="307" r:id="rId15"/>
    <p:sldId id="306" r:id="rId16"/>
    <p:sldId id="308" r:id="rId17"/>
    <p:sldId id="29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B0323C-B26B-471D-9D8F-E63CA9DBA3AC}">
          <p14:sldIdLst>
            <p14:sldId id="256"/>
          </p14:sldIdLst>
        </p14:section>
        <p14:section name="overview" id="{86456FE0-4858-4A8B-89AB-0A40922B2546}">
          <p14:sldIdLst>
            <p14:sldId id="267"/>
            <p14:sldId id="300"/>
            <p14:sldId id="301"/>
          </p14:sldIdLst>
        </p14:section>
        <p14:section name="problem statement and value proposition" id="{3250365F-3A50-4449-9E32-B089CA9511B7}">
          <p14:sldIdLst>
            <p14:sldId id="280"/>
            <p14:sldId id="302"/>
            <p14:sldId id="303"/>
            <p14:sldId id="282"/>
            <p14:sldId id="305"/>
          </p14:sldIdLst>
        </p14:section>
        <p14:section name="objectives, milestones, and results" id="{2CAF9C69-DC1B-4652-8E14-65E06F2E8B0F}">
          <p14:sldIdLst>
            <p14:sldId id="265"/>
            <p14:sldId id="279"/>
            <p14:sldId id="290"/>
            <p14:sldId id="307"/>
            <p14:sldId id="306"/>
            <p14:sldId id="308"/>
          </p14:sldIdLst>
        </p14:section>
        <p14:section name="Path to market" id="{B434A0A4-9D45-4F48-BBEF-CD736FD21E99}">
          <p14:sldIdLst>
            <p14:sldId id="29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to, Andrew" initials="M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FC64"/>
    <a:srgbClr val="FFFFFF"/>
    <a:srgbClr val="ED902F"/>
    <a:srgbClr val="F38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671" autoAdjust="0"/>
  </p:normalViewPr>
  <p:slideViewPr>
    <p:cSldViewPr snapToGrid="0" snapToObjects="1">
      <p:cViewPr varScale="1">
        <p:scale>
          <a:sx n="70" d="100"/>
          <a:sy n="70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29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Relationship Id="rId30" Type="http://schemas.openxmlformats.org/officeDocument/2006/relationships/customXml" Target="../customXml/item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164981363467474"/>
          <c:y val="5.1400515725008061E-2"/>
          <c:w val="0.83022519405479167"/>
          <c:h val="0.82129414744209617"/>
        </c:manualLayout>
      </c:layout>
      <c:scatterChart>
        <c:scatterStyle val="lineMarker"/>
        <c:varyColors val="0"/>
        <c:ser>
          <c:idx val="1"/>
          <c:order val="0"/>
          <c:tx>
            <c:v>CaO from Limestone</c:v>
          </c:tx>
          <c:spPr>
            <a:ln>
              <a:noFill/>
            </a:ln>
          </c:spPr>
          <c:trendline>
            <c:spPr>
              <a:ln w="28575">
                <a:solidFill>
                  <a:srgbClr val="C00000"/>
                </a:solidFill>
              </a:ln>
            </c:spPr>
            <c:trendlineType val="power"/>
            <c:dispRSqr val="0"/>
            <c:dispEq val="0"/>
          </c:trendline>
          <c:xVal>
            <c:numRef>
              <c:f>Sheet1!$B$6:$B$20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Sheet1!$G$6:$G$20</c:f>
              <c:numCache>
                <c:formatCode>General</c:formatCode>
                <c:ptCount val="15"/>
                <c:pt idx="0">
                  <c:v>0.6</c:v>
                </c:pt>
                <c:pt idx="1">
                  <c:v>0.37</c:v>
                </c:pt>
                <c:pt idx="2">
                  <c:v>0.28999999999999998</c:v>
                </c:pt>
                <c:pt idx="3">
                  <c:v>0.22</c:v>
                </c:pt>
                <c:pt idx="4">
                  <c:v>0.2</c:v>
                </c:pt>
                <c:pt idx="5">
                  <c:v>0.16</c:v>
                </c:pt>
                <c:pt idx="6">
                  <c:v>0.14000000000000001</c:v>
                </c:pt>
                <c:pt idx="7">
                  <c:v>0.13</c:v>
                </c:pt>
                <c:pt idx="8">
                  <c:v>0.12</c:v>
                </c:pt>
                <c:pt idx="9">
                  <c:v>0.11</c:v>
                </c:pt>
                <c:pt idx="10" formatCode="0.000">
                  <c:v>0.10377182752799222</c:v>
                </c:pt>
                <c:pt idx="11" formatCode="0.000">
                  <c:v>9.7241446430048645E-2</c:v>
                </c:pt>
                <c:pt idx="12" formatCode="0.000">
                  <c:v>9.1597604679531971E-2</c:v>
                </c:pt>
                <c:pt idx="13" formatCode="0.000">
                  <c:v>8.6664684103123488E-2</c:v>
                </c:pt>
                <c:pt idx="14" formatCode="0.000">
                  <c:v>8.231133214604984E-2</c:v>
                </c:pt>
              </c:numCache>
            </c:numRef>
          </c:yVal>
          <c:smooth val="1"/>
        </c:ser>
        <c:ser>
          <c:idx val="2"/>
          <c:order val="1"/>
          <c:tx>
            <c:v>Thermally Pretreated CaO [1]</c:v>
          </c:tx>
          <c:spPr>
            <a:ln w="28575">
              <a:noFill/>
            </a:ln>
          </c:spPr>
          <c:trendline>
            <c:spPr>
              <a:ln w="28575">
                <a:solidFill>
                  <a:srgbClr val="92D050"/>
                </a:solidFill>
              </a:ln>
            </c:spPr>
            <c:trendlineType val="power"/>
            <c:dispRSqr val="0"/>
            <c:dispEq val="0"/>
          </c:trendline>
          <c:xVal>
            <c:numRef>
              <c:f>Sheet1!$B$6:$B$20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Sheet1!$I$6:$I$20</c:f>
              <c:numCache>
                <c:formatCode>General</c:formatCode>
                <c:ptCount val="15"/>
                <c:pt idx="0">
                  <c:v>0.40500000000000003</c:v>
                </c:pt>
                <c:pt idx="1">
                  <c:v>0.34</c:v>
                </c:pt>
                <c:pt idx="2">
                  <c:v>0.27</c:v>
                </c:pt>
                <c:pt idx="3">
                  <c:v>0.255</c:v>
                </c:pt>
                <c:pt idx="4">
                  <c:v>0.22</c:v>
                </c:pt>
                <c:pt idx="5">
                  <c:v>0.21</c:v>
                </c:pt>
                <c:pt idx="6">
                  <c:v>0.2</c:v>
                </c:pt>
                <c:pt idx="7">
                  <c:v>0.185</c:v>
                </c:pt>
                <c:pt idx="8">
                  <c:v>0.17499999999999999</c:v>
                </c:pt>
                <c:pt idx="9">
                  <c:v>0.16</c:v>
                </c:pt>
                <c:pt idx="10" formatCode="0.000">
                  <c:v>0.1623924364069958</c:v>
                </c:pt>
                <c:pt idx="11" formatCode="0.000">
                  <c:v>0.15681037600757006</c:v>
                </c:pt>
                <c:pt idx="12" formatCode="0.000">
                  <c:v>0.15184497677394493</c:v>
                </c:pt>
                <c:pt idx="13" formatCode="0.000">
                  <c:v>0.14738802072851151</c:v>
                </c:pt>
                <c:pt idx="14" formatCode="0.000">
                  <c:v>0.14335636191194634</c:v>
                </c:pt>
              </c:numCache>
            </c:numRef>
          </c:yVal>
          <c:smooth val="0"/>
        </c:ser>
        <c:ser>
          <c:idx val="3"/>
          <c:order val="2"/>
          <c:tx>
            <c:v>Acetified CaO [1]</c:v>
          </c:tx>
          <c:spPr>
            <a:ln w="28575">
              <a:noFill/>
            </a:ln>
          </c:spPr>
          <c:marker>
            <c:symbol val="circle"/>
            <c:size val="7"/>
          </c:marker>
          <c:trendline>
            <c:spPr>
              <a:ln w="28575">
                <a:solidFill>
                  <a:srgbClr val="7030A0"/>
                </a:solidFill>
              </a:ln>
            </c:spPr>
            <c:trendlineType val="power"/>
            <c:dispRSqr val="0"/>
            <c:dispEq val="0"/>
          </c:trendline>
          <c:xVal>
            <c:numRef>
              <c:f>Sheet1!$B$6:$B$20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Sheet1!$J$6:$J$20</c:f>
              <c:numCache>
                <c:formatCode>General</c:formatCode>
                <c:ptCount val="15"/>
                <c:pt idx="0">
                  <c:v>0.24</c:v>
                </c:pt>
                <c:pt idx="1">
                  <c:v>0.22</c:v>
                </c:pt>
                <c:pt idx="2">
                  <c:v>0.21</c:v>
                </c:pt>
                <c:pt idx="3">
                  <c:v>0.2</c:v>
                </c:pt>
                <c:pt idx="4">
                  <c:v>0.19500000000000001</c:v>
                </c:pt>
                <c:pt idx="5">
                  <c:v>0.19</c:v>
                </c:pt>
                <c:pt idx="6">
                  <c:v>0.185</c:v>
                </c:pt>
                <c:pt idx="7">
                  <c:v>0.1825</c:v>
                </c:pt>
                <c:pt idx="8">
                  <c:v>0.18</c:v>
                </c:pt>
                <c:pt idx="9">
                  <c:v>0.17499999999999999</c:v>
                </c:pt>
                <c:pt idx="10">
                  <c:v>0.17249999999999999</c:v>
                </c:pt>
                <c:pt idx="11">
                  <c:v>0.17</c:v>
                </c:pt>
                <c:pt idx="12">
                  <c:v>0.16750000000000001</c:v>
                </c:pt>
                <c:pt idx="13">
                  <c:v>0.16500000000000001</c:v>
                </c:pt>
                <c:pt idx="14">
                  <c:v>0.16</c:v>
                </c:pt>
              </c:numCache>
            </c:numRef>
          </c:yVal>
          <c:smooth val="0"/>
        </c:ser>
        <c:ser>
          <c:idx val="4"/>
          <c:order val="3"/>
          <c:tx>
            <c:v>70% CaO w/ Aluminate binder [2]</c:v>
          </c:tx>
          <c:spPr>
            <a:ln w="28575">
              <a:noFill/>
            </a:ln>
          </c:spPr>
          <c:marker>
            <c:symbol val="x"/>
            <c:size val="7"/>
          </c:marker>
          <c:trendline>
            <c:spPr>
              <a:ln w="28575">
                <a:solidFill>
                  <a:srgbClr val="00B0F0"/>
                </a:solidFill>
              </a:ln>
            </c:spPr>
            <c:trendlineType val="power"/>
            <c:dispRSqr val="0"/>
            <c:dispEq val="0"/>
          </c:trendline>
          <c:xVal>
            <c:numRef>
              <c:f>Sheet1!$B$6:$B$20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Sheet1!$K$6:$K$20</c:f>
              <c:numCache>
                <c:formatCode>General</c:formatCode>
                <c:ptCount val="15"/>
                <c:pt idx="0">
                  <c:v>0.09</c:v>
                </c:pt>
                <c:pt idx="1">
                  <c:v>9.5000000000000001E-2</c:v>
                </c:pt>
                <c:pt idx="2">
                  <c:v>0.09</c:v>
                </c:pt>
                <c:pt idx="3">
                  <c:v>0.09</c:v>
                </c:pt>
                <c:pt idx="4">
                  <c:v>0.09</c:v>
                </c:pt>
                <c:pt idx="5">
                  <c:v>8.5000000000000006E-2</c:v>
                </c:pt>
                <c:pt idx="6">
                  <c:v>8.5000000000000006E-2</c:v>
                </c:pt>
                <c:pt idx="7">
                  <c:v>8.5000000000000006E-2</c:v>
                </c:pt>
                <c:pt idx="8">
                  <c:v>8.5000000000000006E-2</c:v>
                </c:pt>
                <c:pt idx="9">
                  <c:v>0.08</c:v>
                </c:pt>
                <c:pt idx="10">
                  <c:v>7.4999999999999997E-2</c:v>
                </c:pt>
                <c:pt idx="11">
                  <c:v>7.4999999999999997E-2</c:v>
                </c:pt>
                <c:pt idx="12">
                  <c:v>7.0000000000000007E-2</c:v>
                </c:pt>
                <c:pt idx="13">
                  <c:v>7.0000000000000007E-2</c:v>
                </c:pt>
                <c:pt idx="14">
                  <c:v>7.0000000000000007E-2</c:v>
                </c:pt>
              </c:numCache>
            </c:numRef>
          </c:yVal>
          <c:smooth val="0"/>
        </c:ser>
        <c:ser>
          <c:idx val="0"/>
          <c:order val="4"/>
          <c:tx>
            <c:v>Southern Research/PCI Baseline CaO Sorbent</c:v>
          </c:tx>
          <c:spPr>
            <a:ln w="28575">
              <a:noFill/>
            </a:ln>
          </c:spPr>
          <c:trendline>
            <c:spPr>
              <a:ln w="28575">
                <a:solidFill>
                  <a:srgbClr val="0070C0"/>
                </a:solidFill>
              </a:ln>
            </c:spPr>
            <c:trendlineType val="linear"/>
            <c:dispRSqr val="0"/>
            <c:dispEq val="0"/>
          </c:trendline>
          <c:xVal>
            <c:numRef>
              <c:f>Sheet1!$B$6:$B$20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Sheet1!$C$6:$C$20</c:f>
              <c:numCache>
                <c:formatCode>General</c:formatCode>
                <c:ptCount val="15"/>
                <c:pt idx="0">
                  <c:v>0.3</c:v>
                </c:pt>
                <c:pt idx="1">
                  <c:v>0.31</c:v>
                </c:pt>
                <c:pt idx="2">
                  <c:v>0.28999999999999998</c:v>
                </c:pt>
                <c:pt idx="3">
                  <c:v>0.28999999999999998</c:v>
                </c:pt>
                <c:pt idx="4">
                  <c:v>0.28999999999999998</c:v>
                </c:pt>
                <c:pt idx="5">
                  <c:v>0.31</c:v>
                </c:pt>
                <c:pt idx="6">
                  <c:v>0.31</c:v>
                </c:pt>
                <c:pt idx="7">
                  <c:v>0.30499999999999999</c:v>
                </c:pt>
                <c:pt idx="8">
                  <c:v>0.3</c:v>
                </c:pt>
                <c:pt idx="9">
                  <c:v>0.3</c:v>
                </c:pt>
                <c:pt idx="10">
                  <c:v>0.31</c:v>
                </c:pt>
                <c:pt idx="11">
                  <c:v>0.3</c:v>
                </c:pt>
                <c:pt idx="12">
                  <c:v>0.3</c:v>
                </c:pt>
                <c:pt idx="13">
                  <c:v>0.28999999999999998</c:v>
                </c:pt>
                <c:pt idx="14">
                  <c:v>0.29499999999999998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474624"/>
        <c:axId val="32476544"/>
      </c:scatterChart>
      <c:valAx>
        <c:axId val="32474624"/>
        <c:scaling>
          <c:orientation val="minMax"/>
          <c:max val="1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Cycle</a:t>
                </a:r>
              </a:p>
            </c:rich>
          </c:tx>
          <c:layout>
            <c:manualLayout>
              <c:xMode val="edge"/>
              <c:yMode val="edge"/>
              <c:x val="0.51391167390757209"/>
              <c:y val="0.9319156086877201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76544"/>
        <c:crosses val="autoZero"/>
        <c:crossBetween val="midCat"/>
        <c:majorUnit val="2"/>
      </c:valAx>
      <c:valAx>
        <c:axId val="32476544"/>
        <c:scaling>
          <c:orientation val="minMax"/>
          <c:max val="0.70000000000000007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600" cap="all" baseline="0"/>
                  <a:t>SorbenT Capacity</a:t>
                </a:r>
              </a:p>
              <a:p>
                <a:pPr>
                  <a:defRPr sz="1400"/>
                </a:pPr>
                <a:r>
                  <a:rPr lang="en-US" sz="1400"/>
                  <a:t>g CO</a:t>
                </a:r>
                <a:r>
                  <a:rPr lang="en-US" sz="1400" baseline="-25000"/>
                  <a:t>2</a:t>
                </a:r>
                <a:r>
                  <a:rPr lang="en-US" sz="1400"/>
                  <a:t> / g Sorbent</a:t>
                </a:r>
              </a:p>
            </c:rich>
          </c:tx>
          <c:layout>
            <c:manualLayout>
              <c:xMode val="edge"/>
              <c:yMode val="edge"/>
              <c:x val="1.2152635424396136E-2"/>
              <c:y val="0.296582809624497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74624"/>
        <c:crosses val="autoZero"/>
        <c:crossBetween val="midCat"/>
      </c:valAx>
    </c:plotArea>
    <c:legend>
      <c:legendPos val="r"/>
      <c:legendEntry>
        <c:idx val="4"/>
        <c:txPr>
          <a:bodyPr/>
          <a:lstStyle/>
          <a:p>
            <a:pPr>
              <a:defRPr sz="1100" b="1"/>
            </a:pPr>
            <a:endParaRPr lang="en-US"/>
          </a:p>
        </c:txPr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ayout>
        <c:manualLayout>
          <c:xMode val="edge"/>
          <c:yMode val="edge"/>
          <c:x val="0.43604482829045593"/>
          <c:y val="4.8139706220932908E-2"/>
          <c:w val="0.55573776363250116"/>
          <c:h val="0.30502279320348114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97EC7-4B9C-E847-93EE-C93EA4B2CBE0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CA75-A02E-114C-AC38-11AD2DDD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894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1A6FD-07CC-3D4F-8EE0-CE25793C9AC8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7508B-E454-1C48-9A1A-9DCCB2D17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468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89904" y="1995715"/>
            <a:ext cx="5168295" cy="1701486"/>
          </a:xfrm>
        </p:spPr>
        <p:txBody>
          <a:bodyPr anchor="b">
            <a:normAutofit/>
          </a:bodyPr>
          <a:lstStyle>
            <a:lvl1pPr algn="l">
              <a:defRPr sz="3600" b="1" i="0">
                <a:solidFill>
                  <a:srgbClr val="ED902F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9904" y="3825709"/>
            <a:ext cx="5168296" cy="1302672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 descr="SunShot &#10;U.S. Department of Energ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938"/>
            <a:ext cx="4160762" cy="792856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3289905" y="5511483"/>
            <a:ext cx="5854095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36626" y="6048320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rgbClr val="8D98A3"/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rgbClr val="8D98A3"/>
              </a:solidFill>
              <a:latin typeface="Calibri"/>
              <a:cs typeface="Calibri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248092" y="5695548"/>
            <a:ext cx="3210108" cy="909770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rgbClr val="8D98A3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 smtClean="0"/>
              <a:t>Click to edit Author</a:t>
            </a:r>
          </a:p>
        </p:txBody>
      </p:sp>
      <p:pic>
        <p:nvPicPr>
          <p:cNvPr id="9" name="Picture 8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 descr="SunShot &#10;U.S. Department of Energ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938"/>
            <a:ext cx="4160762" cy="792856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3289905" y="5511483"/>
            <a:ext cx="5854095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6626" y="6048320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rgbClr val="8D98A3"/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rgbClr val="8D98A3"/>
              </a:solidFill>
              <a:latin typeface="Calibri"/>
              <a:cs typeface="Calibri"/>
            </a:endParaRPr>
          </a:p>
        </p:txBody>
      </p:sp>
      <p:pic>
        <p:nvPicPr>
          <p:cNvPr id="16" name="Picture 15" descr="SunShot &#10;U.S. Department of Energy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Picture 16" descr="SunShot &#10;U.S. Department of Energy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938"/>
            <a:ext cx="4160762" cy="792856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436626" y="6048320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rgbClr val="8D98A3"/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rgbClr val="8D98A3"/>
              </a:solidFill>
              <a:latin typeface="Calibri"/>
              <a:cs typeface="Calibri"/>
            </a:endParaRPr>
          </a:p>
        </p:txBody>
      </p:sp>
      <p:pic>
        <p:nvPicPr>
          <p:cNvPr id="19" name="Picture 18" descr="SunShot &#10;U.S. Department of Energy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938"/>
            <a:ext cx="4160762" cy="792856"/>
          </a:xfrm>
          <a:prstGeom prst="rect">
            <a:avLst/>
          </a:prstGeom>
        </p:spPr>
      </p:pic>
      <p:pic>
        <p:nvPicPr>
          <p:cNvPr id="20" name="Picture 19" descr="SunShot &#10;U.S. Department of Energy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938"/>
            <a:ext cx="4160762" cy="792856"/>
          </a:xfrm>
          <a:prstGeom prst="rect">
            <a:avLst/>
          </a:prstGeom>
        </p:spPr>
      </p:pic>
      <p:cxnSp>
        <p:nvCxnSpPr>
          <p:cNvPr id="21" name="Straight Connector 20"/>
          <p:cNvCxnSpPr/>
          <p:nvPr userDrawn="1"/>
        </p:nvCxnSpPr>
        <p:spPr>
          <a:xfrm>
            <a:off x="3289905" y="5511483"/>
            <a:ext cx="5854095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 userDrawn="1"/>
        </p:nvSpPr>
        <p:spPr>
          <a:xfrm>
            <a:off x="0" y="1992993"/>
            <a:ext cx="424433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CSP Program Summit 2016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31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41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12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758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298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45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21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9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w r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771003" y="6298510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7537EE1-6FBD-BC4E-9F2D-4B8DCA5BB3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650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199" y="898479"/>
            <a:ext cx="8229600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0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 r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6" y="0"/>
            <a:ext cx="9144000" cy="6858000"/>
          </a:xfrm>
          <a:prstGeom prst="rect">
            <a:avLst/>
          </a:prstGeom>
        </p:spPr>
      </p:pic>
      <p:pic>
        <p:nvPicPr>
          <p:cNvPr id="8" name="Picture 7" descr="SunShot &#10;U.S. Department of Energ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79" y="6149985"/>
            <a:ext cx="2047816" cy="64621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" y="6444476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chemeClr val="tx1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uk-UA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771003" y="6298510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C18F691-EA95-6046-80B7-51AACA2B9C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6" y="0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uk-UA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2" y="6444476"/>
            <a:ext cx="2976124" cy="212592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" y="6382921"/>
            <a:ext cx="2976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CSP Program Summit 2016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4833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57200" y="235"/>
            <a:ext cx="8229600" cy="88650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9BAE948-20A7-4498-8473-DBC884CCADDC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457199" y="898479"/>
            <a:ext cx="8229600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771003" y="6298510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7537EE1-6FBD-BC4E-9F2D-4B8DCA5BB3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" y="6444476"/>
            <a:ext cx="2976124" cy="212592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" y="6382921"/>
            <a:ext cx="2976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CSP Program Summit 2016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090613"/>
            <a:ext cx="82296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0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6" name="Slide Number Placeholder 5"/>
          <p:cNvSpPr txBox="1">
            <a:spLocks/>
          </p:cNvSpPr>
          <p:nvPr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9BAE948-20A7-4498-8473-DBC884CCADDC}" type="slidenum">
              <a:rPr lang="uk-UA" smtClean="0"/>
              <a:pPr>
                <a:defRPr/>
              </a:pPr>
              <a:t>‹#›</a:t>
            </a:fld>
            <a:endParaRPr lang="uk-UA" dirty="0"/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457199" y="898479"/>
            <a:ext cx="8229600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3"/>
            <a:ext cx="8229600" cy="88650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" y="1322294"/>
            <a:ext cx="8229599" cy="455705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2" y="6444476"/>
            <a:ext cx="2976124" cy="212592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" y="6382921"/>
            <a:ext cx="2976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CSP Program Summit 2016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1" name="Picture 10" descr="\\srint1\southlan\Marketing\SR Logos_2015 Rebrand\SR_horz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143885"/>
            <a:ext cx="1524000" cy="71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97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79" y="6149985"/>
            <a:ext cx="2047816" cy="64621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57200" y="6444476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chemeClr val="tx1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uk-UA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771003" y="6298510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C18F691-EA95-6046-80B7-51AACA2B9C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SunShot &#10;U.S. Department of Energ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79" y="6149985"/>
            <a:ext cx="2047816" cy="64621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57200" y="6444476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chemeClr val="tx1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63394" y="6304785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8763395" y="6309329"/>
            <a:ext cx="380605" cy="33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U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uk-UA" dirty="0"/>
          </a:p>
        </p:txBody>
      </p:sp>
      <p:sp>
        <p:nvSpPr>
          <p:cNvPr id="19" name="Slide Number Placeholder 1"/>
          <p:cNvSpPr txBox="1">
            <a:spLocks/>
          </p:cNvSpPr>
          <p:nvPr/>
        </p:nvSpPr>
        <p:spPr>
          <a:xfrm>
            <a:off x="8771003" y="6285005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18F691-EA95-6046-80B7-51AACA2B9C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8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6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07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7138"/>
            <a:ext cx="8229600" cy="886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715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SunShot &#10;U.S. Department of Energy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79" y="6149985"/>
            <a:ext cx="2047816" cy="64621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6444476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chemeClr val="tx1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771003" y="6298510"/>
            <a:ext cx="372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C18F691-EA95-6046-80B7-51AACA2B9C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7200" y="972723"/>
            <a:ext cx="8229600" cy="0"/>
          </a:xfrm>
          <a:prstGeom prst="line">
            <a:avLst/>
          </a:prstGeom>
          <a:ln>
            <a:solidFill>
              <a:srgbClr val="F38F2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6444476"/>
            <a:ext cx="14314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energy.gov/sunshot</a:t>
            </a:r>
            <a:endParaRPr lang="en-US" sz="1200" b="0" i="0" dirty="0">
              <a:solidFill>
                <a:schemeClr val="tx1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pic>
        <p:nvPicPr>
          <p:cNvPr id="10" name="Picture 9" descr="SunShot &#10;U.S. Department of Energy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763394" y="6293836"/>
            <a:ext cx="380605" cy="363232"/>
          </a:xfrm>
          <a:prstGeom prst="rect">
            <a:avLst/>
          </a:prstGeom>
          <a:solidFill>
            <a:srgbClr val="F38F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38F26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" y="6444476"/>
            <a:ext cx="2976124" cy="212592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" y="6382921"/>
            <a:ext cx="2976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CSP Program Summit 2016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1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75" r:id="rId2"/>
    <p:sldLayoutId id="2147483750" r:id="rId3"/>
    <p:sldLayoutId id="2147483666" r:id="rId4"/>
    <p:sldLayoutId id="2147483774" r:id="rId5"/>
    <p:sldLayoutId id="2147483751" r:id="rId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rgbClr val="F38F26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38F26"/>
        </a:buClr>
        <a:buSzPct val="100000"/>
        <a:buFont typeface="Arial"/>
        <a:buChar char="•"/>
        <a:defRPr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38F26"/>
        </a:buClr>
        <a:buFont typeface="Arial"/>
        <a:buChar char="•"/>
        <a:defRPr sz="2200" kern="12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38F26"/>
        </a:buClr>
        <a:buFont typeface="Arial"/>
        <a:buChar char="–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38F26"/>
        </a:buClr>
        <a:buFont typeface="Arial"/>
        <a:buChar char="»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56031D2-10BC-3640-A92A-099A7271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4/11/2016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5C6717-27B8-2944-A1FB-A08B5BA66F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"/>
            <a:ext cx="183931" cy="6858000"/>
          </a:xfrm>
          <a:prstGeom prst="rect">
            <a:avLst/>
          </a:prstGeom>
          <a:solidFill>
            <a:srgbClr val="009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3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2982" y="3292621"/>
            <a:ext cx="6075217" cy="1701486"/>
          </a:xfrm>
        </p:spPr>
        <p:txBody>
          <a:bodyPr>
            <a:noAutofit/>
          </a:bodyPr>
          <a:lstStyle/>
          <a:p>
            <a:r>
              <a:rPr lang="en-US" sz="2800" dirty="0" smtClean="0"/>
              <a:t>Demonstration of High-Temperature Calcium-Based Thermochemical Energy Storage System for </a:t>
            </a:r>
            <a:r>
              <a:rPr lang="en-US" sz="2800" smtClean="0"/>
              <a:t>Use with </a:t>
            </a:r>
            <a:r>
              <a:rPr lang="en-US" sz="2800" dirty="0" smtClean="0"/>
              <a:t>Concentrating Solar Power Facilities</a:t>
            </a:r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66321" y="5722491"/>
            <a:ext cx="4775924" cy="909770"/>
          </a:xfrm>
        </p:spPr>
        <p:txBody>
          <a:bodyPr/>
          <a:lstStyle/>
          <a:p>
            <a:r>
              <a:rPr lang="en-US" b="1" dirty="0" smtClean="0"/>
              <a:t>Santosh Gangwal and Andrew Muto, Energy and Environment Division, Southern Research, Durham, North Carolina 27712</a:t>
            </a:r>
            <a:endParaRPr lang="en-US" b="1" dirty="0"/>
          </a:p>
        </p:txBody>
      </p:sp>
      <p:pic>
        <p:nvPicPr>
          <p:cNvPr id="5" name="Picture 4" descr="SR-75th_Logo_Horz_email si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722" y="5993220"/>
            <a:ext cx="1808004" cy="7390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986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and Milestones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140182"/>
            <a:ext cx="7924800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Optimize baseline </a:t>
            </a:r>
            <a:r>
              <a:rPr lang="en-US" dirty="0" err="1" smtClean="0"/>
              <a:t>CaO</a:t>
            </a:r>
            <a:r>
              <a:rPr lang="en-US" dirty="0" smtClean="0"/>
              <a:t> sorbent composition and demonstrate </a:t>
            </a:r>
            <a:r>
              <a:rPr lang="en-US" b="1" dirty="0" smtClean="0"/>
              <a:t>required</a:t>
            </a:r>
            <a:r>
              <a:rPr lang="en-US" dirty="0" smtClean="0"/>
              <a:t> high capacity and negligible degradation over &gt;100s of accelerated cycles in TGA testing at sCO2 cycle-compatible temperatures (720-750 C)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Investigate and develop methods of in-situ capacity recovery if sorbent degrades due to accidental temperature increase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Design, build and test bench-scale heat exchanger reactor system (</a:t>
            </a:r>
            <a:r>
              <a:rPr lang="en-US" dirty="0" err="1" smtClean="0"/>
              <a:t>HxRx</a:t>
            </a:r>
            <a:r>
              <a:rPr lang="en-US" dirty="0" smtClean="0"/>
              <a:t>) to demonstrate </a:t>
            </a:r>
            <a:r>
              <a:rPr lang="en-US" b="1" dirty="0" smtClean="0"/>
              <a:t>required</a:t>
            </a:r>
            <a:r>
              <a:rPr lang="en-US" dirty="0" smtClean="0"/>
              <a:t> sorbent capacity and durability over &gt;100s of accelerated cycles as well as real time (extended) cycles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In parallel, discuss </a:t>
            </a:r>
            <a:r>
              <a:rPr lang="en-US" dirty="0" err="1" smtClean="0"/>
              <a:t>HxRx</a:t>
            </a:r>
            <a:r>
              <a:rPr lang="en-US" dirty="0" smtClean="0"/>
              <a:t> designs with commercial </a:t>
            </a:r>
            <a:r>
              <a:rPr lang="en-US" dirty="0" err="1" smtClean="0"/>
              <a:t>Hx</a:t>
            </a:r>
            <a:r>
              <a:rPr lang="en-US" dirty="0" smtClean="0"/>
              <a:t> manufacturers and conduct techno-economic evaluation to optimize </a:t>
            </a:r>
            <a:r>
              <a:rPr lang="en-US" dirty="0" err="1" smtClean="0"/>
              <a:t>HxRx</a:t>
            </a:r>
            <a:r>
              <a:rPr lang="en-US" dirty="0" smtClean="0"/>
              <a:t> and balance of plant design (</a:t>
            </a:r>
            <a:r>
              <a:rPr lang="en-US" b="1" dirty="0" smtClean="0"/>
              <a:t>Target: Capital cost $15/kWh or less for a commercial plant)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Build and validate </a:t>
            </a:r>
            <a:r>
              <a:rPr lang="en-US" dirty="0" err="1" smtClean="0"/>
              <a:t>HxRx</a:t>
            </a:r>
            <a:r>
              <a:rPr lang="en-US" dirty="0" smtClean="0"/>
              <a:t> </a:t>
            </a:r>
            <a:r>
              <a:rPr lang="en-US" dirty="0" err="1" smtClean="0"/>
              <a:t>Multiphysics</a:t>
            </a:r>
            <a:r>
              <a:rPr lang="en-US" dirty="0" smtClean="0"/>
              <a:t> mathematical models using </a:t>
            </a:r>
            <a:r>
              <a:rPr lang="en-US" dirty="0" err="1" smtClean="0"/>
              <a:t>Comsol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with TGA and bench-scale data to assist in scale up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Scale up sorbent manufacture to ton quantities with help from a manufacturer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Design, build and demonstrate a field scale system (0.5 to 1 </a:t>
            </a:r>
            <a:r>
              <a:rPr lang="en-US" dirty="0" err="1" smtClean="0"/>
              <a:t>MWh</a:t>
            </a:r>
            <a:r>
              <a:rPr lang="en-US" dirty="0" smtClean="0"/>
              <a:t>) to allow technology to advance to large pilot scale </a:t>
            </a:r>
            <a:r>
              <a:rPr lang="en-US" b="1" dirty="0" smtClean="0"/>
              <a:t>(Target: </a:t>
            </a:r>
            <a:r>
              <a:rPr lang="en-US" b="1" dirty="0" err="1" smtClean="0"/>
              <a:t>Exergy</a:t>
            </a:r>
            <a:r>
              <a:rPr lang="en-US" b="1" dirty="0" smtClean="0"/>
              <a:t> </a:t>
            </a:r>
            <a:r>
              <a:rPr lang="en-US" b="1" dirty="0" err="1" smtClean="0"/>
              <a:t>efficency</a:t>
            </a:r>
            <a:r>
              <a:rPr lang="en-US" b="1" dirty="0" smtClean="0"/>
              <a:t>&gt;90 %)</a:t>
            </a:r>
            <a:r>
              <a:rPr lang="en-US" dirty="0" smtClean="0"/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3451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Several 100+ </a:t>
            </a:r>
            <a:r>
              <a:rPr lang="en-US" dirty="0"/>
              <a:t>C</a:t>
            </a:r>
            <a:r>
              <a:rPr lang="en-US" dirty="0" smtClean="0"/>
              <a:t>ycle Capacity and Durability Tests Conducted on Optimized Sorbent Formulations 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19676" y="2683043"/>
            <a:ext cx="8287377" cy="3428354"/>
            <a:chOff x="-19676" y="2683043"/>
            <a:chExt cx="8287377" cy="3428354"/>
          </a:xfrm>
        </p:grpSpPr>
        <p:grpSp>
          <p:nvGrpSpPr>
            <p:cNvPr id="11" name="Group 10"/>
            <p:cNvGrpSpPr/>
            <p:nvPr/>
          </p:nvGrpSpPr>
          <p:grpSpPr>
            <a:xfrm>
              <a:off x="630179" y="2683043"/>
              <a:ext cx="7637522" cy="3112775"/>
              <a:chOff x="584200" y="1260476"/>
              <a:chExt cx="7368010" cy="3727316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657600" y="3567668"/>
                <a:ext cx="1828800" cy="7386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400" b="1" i="1" dirty="0" smtClean="0">
                    <a:solidFill>
                      <a:srgbClr val="00B050"/>
                    </a:solidFill>
                  </a:rPr>
                  <a:t>Near zero sorbent material degradation over 100 cycles!</a:t>
                </a:r>
                <a:endParaRPr lang="en-US" sz="1400" b="1" i="1" dirty="0">
                  <a:solidFill>
                    <a:srgbClr val="00B050"/>
                  </a:solidFill>
                </a:endParaRPr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1585" t="2807" r="2899" b="11551"/>
              <a:stretch/>
            </p:blipFill>
            <p:spPr bwMode="auto">
              <a:xfrm>
                <a:off x="948807" y="1267704"/>
                <a:ext cx="7003403" cy="3512887"/>
              </a:xfrm>
              <a:prstGeom prst="rect">
                <a:avLst/>
              </a:prstGeom>
              <a:noFill/>
            </p:spPr>
          </p:pic>
          <p:sp>
            <p:nvSpPr>
              <p:cNvPr id="14" name="Rectangle 13"/>
              <p:cNvSpPr/>
              <p:nvPr/>
            </p:nvSpPr>
            <p:spPr>
              <a:xfrm>
                <a:off x="584201" y="1260476"/>
                <a:ext cx="317690" cy="35844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84200" y="4745521"/>
                <a:ext cx="7276910" cy="2422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018202" y="1400175"/>
                <a:ext cx="208618" cy="33368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309" t="26886" r="93023" b="32438"/>
            <a:stretch/>
          </p:blipFill>
          <p:spPr bwMode="auto">
            <a:xfrm>
              <a:off x="-19676" y="2918995"/>
              <a:ext cx="865963" cy="2131601"/>
            </a:xfrm>
            <a:prstGeom prst="rect">
              <a:avLst/>
            </a:prstGeom>
            <a:noFill/>
          </p:spPr>
        </p:pic>
        <p:sp>
          <p:nvSpPr>
            <p:cNvPr id="19" name="TextBox 18"/>
            <p:cNvSpPr txBox="1"/>
            <p:nvPr/>
          </p:nvSpPr>
          <p:spPr>
            <a:xfrm>
              <a:off x="4305300" y="5742065"/>
              <a:ext cx="749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Time</a:t>
              </a:r>
              <a:endParaRPr lang="en-US" b="1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3701" y="1420122"/>
            <a:ext cx="8169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Required high sorbent durability and capacity was achieved by optimizing composition, and preparation and activation conditions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18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Bench-scale Reactor System Fabricated and Ready for Testing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5657"/>
            <a:ext cx="5472772" cy="4885492"/>
          </a:xfrm>
          <a:prstGeom prst="rect">
            <a:avLst/>
          </a:prstGeom>
        </p:spPr>
      </p:pic>
      <p:pic>
        <p:nvPicPr>
          <p:cNvPr id="5" name="Picture 4" descr="C:\Users\gangwal\AppData\Local\Microsoft\Windows\Temporary Internet Files\Content.Outlook\JGBZWBUI\IMG_2796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4509992" y="1744260"/>
            <a:ext cx="4772977" cy="386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62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 Status of Sorbent Testing, Modeling and Scale-up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17352"/>
            <a:ext cx="82296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200" dirty="0" smtClean="0"/>
              <a:t>Bench-scale system has been built and fully commissioned using inert material in place of </a:t>
            </a:r>
            <a:r>
              <a:rPr lang="en-US" sz="2200" dirty="0" err="1" smtClean="0"/>
              <a:t>CaO</a:t>
            </a:r>
            <a:r>
              <a:rPr lang="en-US" sz="2200" dirty="0" smtClean="0"/>
              <a:t> sorbent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200" dirty="0" smtClean="0"/>
              <a:t>Methods have been investigated for recovery of </a:t>
            </a:r>
            <a:r>
              <a:rPr lang="en-US" sz="2200" smtClean="0"/>
              <a:t>sorbent activity after </a:t>
            </a:r>
            <a:r>
              <a:rPr lang="en-US" sz="2200" dirty="0" smtClean="0"/>
              <a:t>intentional degradation using high temperature exposure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200" dirty="0" smtClean="0"/>
              <a:t>Optimized sorbent has been scaled up to kg quantities and will be prepared for bench-scale testing.  Multi-cycle durability testing will begin this month.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200" dirty="0" smtClean="0"/>
              <a:t>A </a:t>
            </a:r>
            <a:r>
              <a:rPr lang="en-US" sz="2200" dirty="0"/>
              <a:t>3D finite element model with coupled heat and mass transfer has been built for the </a:t>
            </a:r>
            <a:r>
              <a:rPr lang="en-US" sz="2200" dirty="0" smtClean="0"/>
              <a:t>bench-scale </a:t>
            </a:r>
            <a:r>
              <a:rPr lang="en-US" sz="2200" dirty="0"/>
              <a:t>reactor.  It </a:t>
            </a:r>
            <a:r>
              <a:rPr lang="en-US" sz="2200" dirty="0" smtClean="0"/>
              <a:t>is being validated </a:t>
            </a:r>
            <a:r>
              <a:rPr lang="en-US" sz="2200" dirty="0"/>
              <a:t>with inert </a:t>
            </a:r>
            <a:r>
              <a:rPr lang="en-US" sz="2200" dirty="0" smtClean="0"/>
              <a:t>material </a:t>
            </a:r>
            <a:r>
              <a:rPr lang="en-US" sz="2200" dirty="0"/>
              <a:t>in the place of the sorbent </a:t>
            </a:r>
            <a:r>
              <a:rPr lang="en-US" sz="2200" dirty="0" smtClean="0"/>
              <a:t> </a:t>
            </a:r>
            <a:r>
              <a:rPr lang="en-US" sz="2200" dirty="0"/>
              <a:t>to </a:t>
            </a:r>
            <a:r>
              <a:rPr lang="en-US" sz="2200" dirty="0" smtClean="0"/>
              <a:t>isolate </a:t>
            </a:r>
            <a:r>
              <a:rPr lang="en-US" sz="2200" dirty="0"/>
              <a:t>the effects of heat transfer boundary conditions from the reaction kinetics of the sorbent</a:t>
            </a:r>
            <a:r>
              <a:rPr lang="en-US" sz="2200" dirty="0" smtClean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200" dirty="0" smtClean="0"/>
              <a:t>Scale </a:t>
            </a:r>
            <a:r>
              <a:rPr lang="en-US" sz="2200" dirty="0"/>
              <a:t>up </a:t>
            </a:r>
            <a:r>
              <a:rPr lang="en-US" sz="2200" dirty="0" smtClean="0"/>
              <a:t>of sorbent </a:t>
            </a:r>
            <a:r>
              <a:rPr lang="en-US" sz="2200" dirty="0"/>
              <a:t>manufacture to ton quantities </a:t>
            </a:r>
            <a:r>
              <a:rPr lang="en-US" sz="2200" dirty="0" smtClean="0"/>
              <a:t>is planned towards the end of this year</a:t>
            </a:r>
          </a:p>
        </p:txBody>
      </p:sp>
    </p:spTree>
    <p:extLst>
      <p:ext uri="{BB962C8B-B14F-4D97-AF65-F5344CB8AC3E}">
        <p14:creationId xmlns:p14="http://schemas.microsoft.com/office/powerpoint/2010/main" val="178231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Present Status of </a:t>
            </a:r>
            <a:r>
              <a:rPr lang="en-US" dirty="0" err="1" smtClean="0"/>
              <a:t>HxRx</a:t>
            </a:r>
            <a:r>
              <a:rPr lang="en-US" dirty="0" smtClean="0"/>
              <a:t> Design and Techno-economic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17352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000" dirty="0" smtClean="0"/>
              <a:t>A number of commercial </a:t>
            </a:r>
            <a:r>
              <a:rPr lang="en-US" sz="2000" dirty="0" err="1" smtClean="0"/>
              <a:t>Hx</a:t>
            </a:r>
            <a:r>
              <a:rPr lang="en-US" sz="2000" dirty="0" smtClean="0"/>
              <a:t> options including shell and tube, plate and fin, printed circuit </a:t>
            </a:r>
            <a:r>
              <a:rPr lang="en-US" sz="2000" dirty="0" err="1" smtClean="0"/>
              <a:t>Hx</a:t>
            </a:r>
            <a:r>
              <a:rPr lang="en-US" sz="2000" dirty="0" smtClean="0"/>
              <a:t> (PCHE) , microchannel, and hybrid PCHE were reviewed for compatibility with sorbent reaction conditions and sCO2 cycle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000" dirty="0"/>
              <a:t>Based on this review, the choices have been narrowed down to 2 </a:t>
            </a:r>
            <a:r>
              <a:rPr lang="en-US" sz="2000"/>
              <a:t>potential </a:t>
            </a:r>
            <a:r>
              <a:rPr lang="en-US" sz="2000" smtClean="0"/>
              <a:t>manufacturers.  </a:t>
            </a:r>
            <a:endParaRPr lang="en-US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000" dirty="0" smtClean="0"/>
              <a:t>Discussions </a:t>
            </a:r>
            <a:r>
              <a:rPr lang="en-US" sz="2000" dirty="0"/>
              <a:t>are continuing under NDA with these candidate manufacturers to finalize the </a:t>
            </a:r>
            <a:r>
              <a:rPr lang="en-US" sz="2000" dirty="0" err="1"/>
              <a:t>HxRx</a:t>
            </a:r>
            <a:r>
              <a:rPr lang="en-US" sz="2000" dirty="0"/>
              <a:t>  design for the Apollo </a:t>
            </a:r>
            <a:r>
              <a:rPr lang="en-US" sz="2000" dirty="0" smtClean="0"/>
              <a:t>project as well as for a </a:t>
            </a:r>
            <a:r>
              <a:rPr lang="en-US" sz="2000" dirty="0"/>
              <a:t>commercial </a:t>
            </a:r>
            <a:r>
              <a:rPr lang="en-US" sz="2000" dirty="0" smtClean="0"/>
              <a:t>embodiment to allow final techno-economic analysis (TEA)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000" dirty="0" smtClean="0"/>
              <a:t>In parallel, a number of potential commercial embodiments of the storage system compatible with a sCO2 power cycle were conceived and evaluated.  A preferred configuration was selected.  Preliminary TEA of the system indicated potential to achieve capital cost target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sz="2000" dirty="0" smtClean="0"/>
              <a:t>Cost sensitivity analyses are being performed and a Technology  Transfer Package is being prepared</a:t>
            </a:r>
          </a:p>
        </p:txBody>
      </p:sp>
    </p:spTree>
    <p:extLst>
      <p:ext uri="{BB962C8B-B14F-4D97-AF65-F5344CB8AC3E}">
        <p14:creationId xmlns:p14="http://schemas.microsoft.com/office/powerpoint/2010/main" val="215138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Commercial </a:t>
            </a:r>
            <a:r>
              <a:rPr lang="en-US" dirty="0" smtClean="0"/>
              <a:t>Potential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651028"/>
              </p:ext>
            </p:extLst>
          </p:nvPr>
        </p:nvGraphicFramePr>
        <p:xfrm>
          <a:off x="838201" y="2971800"/>
          <a:ext cx="761999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6845"/>
                <a:gridCol w="1472748"/>
                <a:gridCol w="1756081"/>
                <a:gridCol w="3214325"/>
              </a:tblGrid>
              <a:tr h="12379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Timeframe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Installed Capacity (GW)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Potential CSP Energy Storage Capacity (</a:t>
                      </a:r>
                      <a:r>
                        <a:rPr lang="en-US" sz="1800" dirty="0" err="1">
                          <a:effectLst/>
                        </a:rPr>
                        <a:t>GWh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CSP Energy Storage Total Addressable Market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Current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80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$ 1,200,000,000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2020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147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2940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$ 44,100,000,000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2050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1089</a:t>
                      </a:r>
                      <a:endParaRPr lang="en-US" sz="140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21780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$ 326,700,000,000</a:t>
                      </a:r>
                      <a:endParaRPr lang="en-US" sz="1400" dirty="0">
                        <a:solidFill>
                          <a:srgbClr val="31849B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1390471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Assumptions: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2GWh Storage / 100 </a:t>
            </a:r>
            <a:r>
              <a:rPr lang="en-US" dirty="0" err="1" smtClean="0"/>
              <a:t>MW</a:t>
            </a:r>
            <a:r>
              <a:rPr lang="en-US" baseline="-25000" dirty="0" err="1" smtClean="0"/>
              <a:t>e</a:t>
            </a:r>
            <a:r>
              <a:rPr lang="en-US" dirty="0" smtClean="0"/>
              <a:t> Generating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Energy Storage Cost = $15/</a:t>
            </a:r>
            <a:r>
              <a:rPr lang="en-US" dirty="0" err="1" smtClean="0"/>
              <a:t>kwh</a:t>
            </a:r>
            <a:r>
              <a:rPr lang="en-US" baseline="-25000" dirty="0" err="1" smtClean="0"/>
              <a:t>th</a:t>
            </a:r>
            <a:endParaRPr lang="en-US" baseline="-25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CSP facilities only (other thermal storage markets possible)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51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Commercialization Timeline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2286000"/>
            <a:ext cx="884872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7000" y="6553200"/>
            <a:ext cx="2590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i="1" dirty="0" smtClean="0"/>
              <a:t>Southern Research Proprietary Information</a:t>
            </a:r>
            <a:endParaRPr lang="en-US" sz="1000" b="1" i="1" dirty="0"/>
          </a:p>
        </p:txBody>
      </p:sp>
    </p:spTree>
    <p:extLst>
      <p:ext uri="{BB962C8B-B14F-4D97-AF65-F5344CB8AC3E}">
        <p14:creationId xmlns:p14="http://schemas.microsoft.com/office/powerpoint/2010/main" val="211816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045869"/>
            <a:ext cx="7895230" cy="531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b="1" dirty="0" smtClean="0"/>
              <a:t>Project name: </a:t>
            </a:r>
            <a:r>
              <a:rPr lang="en-US" sz="1900" dirty="0" smtClean="0"/>
              <a:t>Demonstration of High-Temperature Calcium-Based Thermochemical Storage System for Use with Concentrating Solar Power Facilities </a:t>
            </a:r>
          </a:p>
          <a:p>
            <a:pPr>
              <a:lnSpc>
                <a:spcPct val="150000"/>
              </a:lnSpc>
            </a:pPr>
            <a:r>
              <a:rPr lang="en-US" sz="1900" b="1" dirty="0"/>
              <a:t>DOE program </a:t>
            </a:r>
            <a:r>
              <a:rPr lang="en-US" sz="1900" b="1" dirty="0" smtClean="0"/>
              <a:t>names: </a:t>
            </a:r>
            <a:r>
              <a:rPr lang="en-US" sz="1900" dirty="0" smtClean="0"/>
              <a:t>ELEMENTS and APOLLO</a:t>
            </a:r>
          </a:p>
          <a:p>
            <a:pPr>
              <a:lnSpc>
                <a:spcPct val="150000"/>
              </a:lnSpc>
            </a:pPr>
            <a:r>
              <a:rPr lang="en-US" sz="1900" b="1" dirty="0" smtClean="0"/>
              <a:t>DOE award number/ FOA number: </a:t>
            </a:r>
            <a:r>
              <a:rPr lang="en-US" sz="1900" dirty="0" smtClean="0"/>
              <a:t>DE-EE0006535 </a:t>
            </a:r>
            <a:r>
              <a:rPr lang="en-US" sz="1900" dirty="0"/>
              <a:t>/ </a:t>
            </a:r>
            <a:r>
              <a:rPr lang="en-US" sz="1900" dirty="0" smtClean="0"/>
              <a:t>DE-FOA-0000805 and DE-EE0007116/DE-FOA-0001186</a:t>
            </a:r>
          </a:p>
          <a:p>
            <a:pPr>
              <a:lnSpc>
                <a:spcPct val="150000"/>
              </a:lnSpc>
            </a:pPr>
            <a:r>
              <a:rPr lang="en-US" sz="1900" b="1" dirty="0"/>
              <a:t>Principle Investigators: </a:t>
            </a:r>
            <a:r>
              <a:rPr lang="en-US" sz="1900" dirty="0"/>
              <a:t>Santosh </a:t>
            </a:r>
            <a:r>
              <a:rPr lang="en-US" sz="1900" dirty="0" smtClean="0"/>
              <a:t>Gangwal and Andrew Muto</a:t>
            </a:r>
          </a:p>
          <a:p>
            <a:pPr>
              <a:lnSpc>
                <a:spcPct val="150000"/>
              </a:lnSpc>
            </a:pPr>
            <a:r>
              <a:rPr lang="en-US" sz="1900" b="1" dirty="0" smtClean="0"/>
              <a:t>Organization of Prime Awardee:  </a:t>
            </a:r>
            <a:r>
              <a:rPr lang="en-US" sz="1900" dirty="0" smtClean="0"/>
              <a:t>Southern Research </a:t>
            </a:r>
          </a:p>
          <a:p>
            <a:pPr>
              <a:lnSpc>
                <a:spcPct val="150000"/>
              </a:lnSpc>
            </a:pPr>
            <a:r>
              <a:rPr lang="en-US" sz="1900" b="1" dirty="0" smtClean="0"/>
              <a:t>Partners:  </a:t>
            </a:r>
            <a:r>
              <a:rPr lang="en-US" sz="1900" dirty="0" smtClean="0"/>
              <a:t>Southern Company, EPRI, </a:t>
            </a:r>
            <a:r>
              <a:rPr lang="en-US" sz="1900" dirty="0" err="1" smtClean="0"/>
              <a:t>Clariant</a:t>
            </a:r>
            <a:r>
              <a:rPr lang="en-US" sz="1900" dirty="0" smtClean="0"/>
              <a:t>, and PCI</a:t>
            </a:r>
          </a:p>
          <a:p>
            <a:pPr>
              <a:lnSpc>
                <a:spcPct val="150000"/>
              </a:lnSpc>
            </a:pPr>
            <a:r>
              <a:rPr lang="en-US" sz="1900" b="1" dirty="0" smtClean="0"/>
              <a:t>Award </a:t>
            </a:r>
            <a:r>
              <a:rPr lang="en-US" sz="1900" b="1" dirty="0"/>
              <a:t>duration: </a:t>
            </a:r>
            <a:r>
              <a:rPr lang="en-US" sz="1900" dirty="0" smtClean="0"/>
              <a:t>ELEMENTS</a:t>
            </a:r>
            <a:r>
              <a:rPr lang="en-US" sz="1900" b="1" dirty="0" smtClean="0"/>
              <a:t>: </a:t>
            </a:r>
            <a:r>
              <a:rPr lang="en-US" sz="1900" dirty="0" smtClean="0"/>
              <a:t>May </a:t>
            </a:r>
            <a:r>
              <a:rPr lang="en-US" sz="1900" dirty="0"/>
              <a:t>2014 to </a:t>
            </a:r>
            <a:r>
              <a:rPr lang="en-US" sz="1900" dirty="0" smtClean="0"/>
              <a:t>July 2016; APOLLO: November 2015 to October 2018</a:t>
            </a:r>
            <a:endParaRPr lang="en-US" sz="1900" dirty="0"/>
          </a:p>
          <a:p>
            <a:pPr>
              <a:lnSpc>
                <a:spcPct val="150000"/>
              </a:lnSpc>
            </a:pPr>
            <a:r>
              <a:rPr lang="en-US" sz="1900" b="1" dirty="0" smtClean="0"/>
              <a:t>Award amount: </a:t>
            </a:r>
            <a:r>
              <a:rPr lang="en-US" sz="1900" dirty="0" smtClean="0"/>
              <a:t>ELEMENTS: DOE </a:t>
            </a:r>
            <a:r>
              <a:rPr lang="en-US" sz="1900" dirty="0"/>
              <a:t>share: $836,696, </a:t>
            </a:r>
            <a:r>
              <a:rPr lang="en-US" sz="1900" dirty="0" smtClean="0"/>
              <a:t>Cost-share</a:t>
            </a:r>
            <a:r>
              <a:rPr lang="en-US" sz="1900" dirty="0"/>
              <a:t>: $</a:t>
            </a:r>
            <a:r>
              <a:rPr lang="en-US" sz="1900" dirty="0" smtClean="0"/>
              <a:t>209,175; APOLLO: DOE share: $2,000,000, Cost-share: $998,965</a:t>
            </a:r>
          </a:p>
        </p:txBody>
      </p:sp>
    </p:spTree>
    <p:extLst>
      <p:ext uri="{BB962C8B-B14F-4D97-AF65-F5344CB8AC3E}">
        <p14:creationId xmlns:p14="http://schemas.microsoft.com/office/powerpoint/2010/main" val="263760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 and Value Proposition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8036" y="1080654"/>
            <a:ext cx="79109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/>
              <a:t>CSP facilities require an energy storage system to be economical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/>
              <a:t>sCO2 power cycles operating  at &gt;650 C have potential to  significantly increase the thermal efficiency of a CSP plant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/>
              <a:t>However, currently available energy storage systems are costly and limited to about 500 C.</a:t>
            </a:r>
          </a:p>
          <a:p>
            <a:endParaRPr lang="en-US" sz="2700" dirty="0" smtClean="0"/>
          </a:p>
          <a:p>
            <a:r>
              <a:rPr lang="en-US" sz="2700" b="1" dirty="0" smtClean="0"/>
              <a:t>Southern Research (SR) is developing a low cost thermochemical energy storage (TCES) system for operation at high temperatures compatible with sCO2 power cycles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46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Thermal Energy Storage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8001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Sensible Heat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Energy stored in vibrational modes of molecules (sand, concrete, molten salts,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 smtClean="0"/>
              <a:t>Latent Heat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Energy stored in media as it changes phase (ice/water,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 smtClean="0"/>
              <a:t>Thermochemical Energy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Energy stored in chemical bonds of molecules (metal oxides, reversible oxidation, etc.)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569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TCES Advantages </a:t>
            </a:r>
            <a:r>
              <a:rPr lang="en-US" sz="3600" dirty="0"/>
              <a:t>and Limitations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368188"/>
            <a:ext cx="7772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Advantages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Potential for very high volumetric energy densities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Wide and dynamic range of operating temperatures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Very high exergetic efficiencies, isothermal energy storage and delivery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600" dirty="0"/>
          </a:p>
          <a:p>
            <a:pPr>
              <a:spcAft>
                <a:spcPts val="1200"/>
              </a:spcAft>
            </a:pPr>
            <a:r>
              <a:rPr lang="en-US" sz="2600" b="1" dirty="0" smtClean="0"/>
              <a:t>Limitations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Difficulties maintaining durability of storage media over large number of charge/discharge cycles</a:t>
            </a:r>
          </a:p>
        </p:txBody>
      </p:sp>
    </p:spTree>
    <p:extLst>
      <p:ext uri="{BB962C8B-B14F-4D97-AF65-F5344CB8AC3E}">
        <p14:creationId xmlns:p14="http://schemas.microsoft.com/office/powerpoint/2010/main" val="12138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Reaction System for TCES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8001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Highly reversible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High heat of reaction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Reaction equilibrium occurs in relevant temperature range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Low cost, non-toxic storage media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Minimal required balance of plant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7666" y="496778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" y="4736952"/>
            <a:ext cx="7560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Southern Research is developing a high-temperature thermochemical storage process using a reaction which will exhibit all of these attributes</a:t>
            </a:r>
          </a:p>
        </p:txBody>
      </p:sp>
    </p:spTree>
    <p:extLst>
      <p:ext uri="{BB962C8B-B14F-4D97-AF65-F5344CB8AC3E}">
        <p14:creationId xmlns:p14="http://schemas.microsoft.com/office/powerpoint/2010/main" val="351590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Southern Research TCES System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318188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… the reversible carbonation of Calcium Oxide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51787" y="2062300"/>
            <a:ext cx="4488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CaO + CO</a:t>
            </a:r>
            <a:r>
              <a:rPr lang="en-US" sz="2800" baseline="-25000" dirty="0" smtClean="0">
                <a:solidFill>
                  <a:srgbClr val="00B050"/>
                </a:solidFill>
              </a:rPr>
              <a:t>2</a:t>
            </a:r>
            <a:r>
              <a:rPr lang="en-US" sz="2800" dirty="0" smtClean="0">
                <a:solidFill>
                  <a:srgbClr val="00B050"/>
                </a:solidFill>
              </a:rPr>
              <a:t> &lt;-&gt; CaCO</a:t>
            </a:r>
            <a:r>
              <a:rPr lang="en-US" sz="2800" baseline="-25000" dirty="0" smtClean="0">
                <a:solidFill>
                  <a:srgbClr val="00B050"/>
                </a:solidFill>
              </a:rPr>
              <a:t>3</a:t>
            </a:r>
            <a:r>
              <a:rPr lang="en-US" sz="2800" dirty="0" smtClean="0">
                <a:solidFill>
                  <a:srgbClr val="00B050"/>
                </a:solidFill>
              </a:rPr>
              <a:t> + </a:t>
            </a:r>
            <a:r>
              <a:rPr lang="en-US" sz="2800" i="1" dirty="0" smtClean="0">
                <a:solidFill>
                  <a:srgbClr val="00B050"/>
                </a:solidFill>
              </a:rPr>
              <a:t>180 KJ</a:t>
            </a:r>
            <a:endParaRPr lang="en-US" sz="2800" i="1" dirty="0">
              <a:solidFill>
                <a:srgbClr val="00B05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416" y="2960427"/>
            <a:ext cx="6705600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1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Southern Research </a:t>
            </a:r>
            <a:r>
              <a:rPr lang="en-US" dirty="0" smtClean="0"/>
              <a:t>TCES System (continued)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80839"/>
            <a:ext cx="285920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Reaction fully reversed by temperature and/or pressure swing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High heat of reaction</a:t>
            </a:r>
            <a:endParaRPr lang="en-US" i="1" dirty="0">
              <a:solidFill>
                <a:srgbClr val="00B050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Reaction equilibrium occurs in relevant temperature range </a:t>
            </a:r>
            <a:r>
              <a:rPr lang="en-US" smtClean="0"/>
              <a:t>of </a:t>
            </a:r>
            <a:r>
              <a:rPr lang="en-US" smtClean="0"/>
              <a:t>650-800</a:t>
            </a:r>
            <a:r>
              <a:rPr lang="en-US" baseline="30000" smtClean="0"/>
              <a:t>o</a:t>
            </a:r>
            <a:r>
              <a:rPr lang="en-US" smtClean="0"/>
              <a:t>C</a:t>
            </a:r>
            <a:endParaRPr 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 smtClean="0"/>
              <a:t>Low cost, non-toxic, abundant storage media ~$50/ton</a:t>
            </a:r>
            <a:endParaRPr 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8691563" algn="r"/>
              </a:tabLst>
            </a:pPr>
            <a:r>
              <a:rPr lang="en-US" dirty="0"/>
              <a:t>Capacity and durability are key challenges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405" y="1663875"/>
            <a:ext cx="5370393" cy="383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6193809" y="3835400"/>
            <a:ext cx="0" cy="711200"/>
          </a:xfrm>
          <a:prstGeom prst="line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663820" y="3105835"/>
            <a:ext cx="11941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Pressure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Swing</a:t>
            </a:r>
          </a:p>
        </p:txBody>
      </p:sp>
    </p:spTree>
    <p:extLst>
      <p:ext uri="{BB962C8B-B14F-4D97-AF65-F5344CB8AC3E}">
        <p14:creationId xmlns:p14="http://schemas.microsoft.com/office/powerpoint/2010/main" val="1741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Sorbent Capacity and Durability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5734615"/>
            <a:ext cx="5638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C000"/>
                </a:solidFill>
              </a:rPr>
              <a:t>High-temperature storage systems in CSP applications must operate for 10,000 cycles (~30 </a:t>
            </a:r>
            <a:r>
              <a:rPr lang="en-US" b="1" i="1" dirty="0" err="1" smtClean="0">
                <a:solidFill>
                  <a:srgbClr val="FFC000"/>
                </a:solidFill>
              </a:rPr>
              <a:t>yrs</a:t>
            </a:r>
            <a:r>
              <a:rPr lang="en-US" b="1" i="1" dirty="0" smtClean="0">
                <a:solidFill>
                  <a:srgbClr val="FFC000"/>
                </a:solidFill>
              </a:rPr>
              <a:t>) !!</a:t>
            </a:r>
            <a:endParaRPr lang="en-US" b="1" i="1" dirty="0">
              <a:solidFill>
                <a:srgbClr val="FFC000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316173"/>
              </p:ext>
            </p:extLst>
          </p:nvPr>
        </p:nvGraphicFramePr>
        <p:xfrm>
          <a:off x="682389" y="1187355"/>
          <a:ext cx="7779224" cy="4547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456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Sunshot-PPT-template-light_FINAL2016">
  <a:themeElements>
    <a:clrScheme name="SunShot">
      <a:dk1>
        <a:srgbClr val="4B545D"/>
      </a:dk1>
      <a:lt1>
        <a:srgbClr val="FFFFFF"/>
      </a:lt1>
      <a:dk2>
        <a:srgbClr val="4B545D"/>
      </a:dk2>
      <a:lt2>
        <a:srgbClr val="E3E4E5"/>
      </a:lt2>
      <a:accent1>
        <a:srgbClr val="F18F25"/>
      </a:accent1>
      <a:accent2>
        <a:srgbClr val="EE6525"/>
      </a:accent2>
      <a:accent3>
        <a:srgbClr val="FDC125"/>
      </a:accent3>
      <a:accent4>
        <a:srgbClr val="C10B1E"/>
      </a:accent4>
      <a:accent5>
        <a:srgbClr val="1C997B"/>
      </a:accent5>
      <a:accent6>
        <a:srgbClr val="1B8EB4"/>
      </a:accent6>
      <a:hlink>
        <a:srgbClr val="F18F25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4DC062CBB2344BE271DCDDCB427A3" ma:contentTypeVersion="2" ma:contentTypeDescription="Create a new document." ma:contentTypeScope="" ma:versionID="c4ef654ec1b710c5ba4b6efabb17258f">
  <xsd:schema xmlns:xsd="http://www.w3.org/2001/XMLSchema" xmlns:xs="http://www.w3.org/2001/XMLSchema" xmlns:p="http://schemas.microsoft.com/office/2006/metadata/properties" xmlns:ns2="c6d9b406-8ab6-4e35-b189-c607f551e6ff" targetNamespace="http://schemas.microsoft.com/office/2006/metadata/properties" ma:root="true" ma:fieldsID="8468fae96a8716c4eab3ed08b41d9d61" ns2:_="">
    <xsd:import namespace="c6d9b406-8ab6-4e35-b189-c607f551e6f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9b406-8ab6-4e35-b189-c607f551e6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69333788-9a68-4e46-93ca-b5f670fef09a}" ma:internalName="TaxCatchAll" ma:showField="CatchAllData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9333788-9a68-4e46-93ca-b5f670fef09a}" ma:internalName="TaxCatchAllLabel" ma:readOnly="true" ma:showField="CatchAllDataLabel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7bbd8d32-57eb-4c25-a7af-abe0816fa3e8" ContentTypeId="0x0101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d9b406-8ab6-4e35-b189-c607f551e6ff"/>
  </documentManagement>
</p:properties>
</file>

<file path=customXml/itemProps1.xml><?xml version="1.0" encoding="utf-8"?>
<ds:datastoreItem xmlns:ds="http://schemas.openxmlformats.org/officeDocument/2006/customXml" ds:itemID="{473B4227-DDF0-48F4-9B37-1B7DD530F719}"/>
</file>

<file path=customXml/itemProps2.xml><?xml version="1.0" encoding="utf-8"?>
<ds:datastoreItem xmlns:ds="http://schemas.openxmlformats.org/officeDocument/2006/customXml" ds:itemID="{692FAA7D-F57D-46CA-96E1-9B72D147AFD0}"/>
</file>

<file path=customXml/itemProps3.xml><?xml version="1.0" encoding="utf-8"?>
<ds:datastoreItem xmlns:ds="http://schemas.openxmlformats.org/officeDocument/2006/customXml" ds:itemID="{74047AC9-D601-462B-BEBC-33969EF78DA7}"/>
</file>

<file path=customXml/itemProps4.xml><?xml version="1.0" encoding="utf-8"?>
<ds:datastoreItem xmlns:ds="http://schemas.openxmlformats.org/officeDocument/2006/customXml" ds:itemID="{6CC46C49-9294-4113-BAE7-13FE5138AC96}"/>
</file>

<file path=customXml/itemProps5.xml><?xml version="1.0" encoding="utf-8"?>
<ds:datastoreItem xmlns:ds="http://schemas.openxmlformats.org/officeDocument/2006/customXml" ds:itemID="{96A5BF4E-49FC-4F31-A9B5-6C7B8E7F313D}"/>
</file>

<file path=docProps/app.xml><?xml version="1.0" encoding="utf-8"?>
<Properties xmlns="http://schemas.openxmlformats.org/officeDocument/2006/extended-properties" xmlns:vt="http://schemas.openxmlformats.org/officeDocument/2006/docPropsVTypes">
  <Template>Sunshot-PPT-template-light_FINAL2016.potx</Template>
  <TotalTime>2423</TotalTime>
  <Words>996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Sunshot-PPT-template-light_FINAL2016</vt:lpstr>
      <vt:lpstr>9_Custom Design</vt:lpstr>
      <vt:lpstr>Demonstration of High-Temperature Calcium-Based Thermochemical Energy Storage System for Use with Concentrating Solar Power Facilities</vt:lpstr>
      <vt:lpstr>Project overview</vt:lpstr>
      <vt:lpstr>Problem Statement and Value Proposition</vt:lpstr>
      <vt:lpstr>Types of Thermal Energy Storage</vt:lpstr>
      <vt:lpstr>TCES Advantages and Limitations</vt:lpstr>
      <vt:lpstr>Desirable Reaction System for TCES</vt:lpstr>
      <vt:lpstr>Southern Research TCES System</vt:lpstr>
      <vt:lpstr>Southern Research TCES System (continued)</vt:lpstr>
      <vt:lpstr>Baseline Sorbent Capacity and Durability</vt:lpstr>
      <vt:lpstr>Objectives and Milestones</vt:lpstr>
      <vt:lpstr>Several 100+ Cycle Capacity and Durability Tests Conducted on Optimized Sorbent Formulations </vt:lpstr>
      <vt:lpstr>Bench-scale Reactor System Fabricated and Ready for Testing</vt:lpstr>
      <vt:lpstr>Present Status of Sorbent Testing, Modeling and Scale-up </vt:lpstr>
      <vt:lpstr>Present Status of HxRx Design and Techno-economic Analysis</vt:lpstr>
      <vt:lpstr>Commercial Potential</vt:lpstr>
      <vt:lpstr>Commercialization Timeline</vt:lpstr>
    </vt:vector>
  </TitlesOfParts>
  <Company>Spire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Zeinab Mohtadi</dc:creator>
  <cp:lastModifiedBy>Gangwal, Santosh K.</cp:lastModifiedBy>
  <cp:revision>124</cp:revision>
  <dcterms:created xsi:type="dcterms:W3CDTF">2013-11-27T21:01:27Z</dcterms:created>
  <dcterms:modified xsi:type="dcterms:W3CDTF">2016-04-11T23:56:02Z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0x0101004F74DC062CBB2344BE271DCDDCB427A3</vt:lpwstr>
  </property>
</Properties>
</file>