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2"/>
  </p:notesMasterIdLst>
  <p:handoutMasterIdLst>
    <p:handoutMasterId r:id="rId23"/>
  </p:handoutMasterIdLst>
  <p:sldIdLst>
    <p:sldId id="313" r:id="rId2"/>
    <p:sldId id="380" r:id="rId3"/>
    <p:sldId id="391" r:id="rId4"/>
    <p:sldId id="381" r:id="rId5"/>
    <p:sldId id="382" r:id="rId6"/>
    <p:sldId id="387" r:id="rId7"/>
    <p:sldId id="368" r:id="rId8"/>
    <p:sldId id="369" r:id="rId9"/>
    <p:sldId id="370" r:id="rId10"/>
    <p:sldId id="371" r:id="rId11"/>
    <p:sldId id="372" r:id="rId12"/>
    <p:sldId id="373" r:id="rId13"/>
    <p:sldId id="376" r:id="rId14"/>
    <p:sldId id="378" r:id="rId15"/>
    <p:sldId id="379" r:id="rId16"/>
    <p:sldId id="390" r:id="rId17"/>
    <p:sldId id="383" r:id="rId18"/>
    <p:sldId id="384" r:id="rId19"/>
    <p:sldId id="385" r:id="rId20"/>
    <p:sldId id="38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ley, Susanna (CONTR)" initials="MS(" lastIdx="22" clrIdx="0">
    <p:extLst/>
  </p:cmAuthor>
  <p:cmAuthor id="2" name="Dawn Washelesky"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37C"/>
    <a:srgbClr val="0B5F9A"/>
    <a:srgbClr val="50842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7" autoAdjust="0"/>
    <p:restoredTop sz="90918" autoAdjust="0"/>
  </p:normalViewPr>
  <p:slideViewPr>
    <p:cSldViewPr snapToGrid="0">
      <p:cViewPr varScale="1">
        <p:scale>
          <a:sx n="88" d="100"/>
          <a:sy n="88" d="100"/>
        </p:scale>
        <p:origin x="780" y="96"/>
      </p:cViewPr>
      <p:guideLst>
        <p:guide orient="horz" pos="2160"/>
        <p:guide pos="2880"/>
        <p:guide pos="288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992"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awnwashelesky:Desktop:LCOE%20Calculator%2017Nov16%20SunShot%2020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spPr>
            <a:solidFill>
              <a:schemeClr val="accent1"/>
            </a:solidFill>
            <a:ln>
              <a:solidFill>
                <a:schemeClr val="accent1"/>
              </a:solidFill>
            </a:ln>
          </c:spPr>
          <c:invertIfNegative val="0"/>
          <c:dPt>
            <c:idx val="2"/>
            <c:invertIfNegative val="0"/>
            <c:bubble3D val="0"/>
            <c:spPr>
              <a:pattFill prst="dkDnDiag">
                <a:fgClr>
                  <a:schemeClr val="accent1"/>
                </a:fgClr>
                <a:bgClr>
                  <a:prstClr val="white"/>
                </a:bgClr>
              </a:pattFill>
              <a:ln>
                <a:solidFill>
                  <a:schemeClr val="accent1"/>
                </a:solidFill>
              </a:ln>
            </c:spPr>
          </c:dPt>
          <c:dPt>
            <c:idx val="3"/>
            <c:invertIfNegative val="0"/>
            <c:bubble3D val="0"/>
            <c:spPr>
              <a:noFill/>
              <a:ln>
                <a:noFill/>
              </a:ln>
            </c:spPr>
          </c:dPt>
          <c:dLbls>
            <c:dLbl>
              <c:idx val="0"/>
              <c:layout/>
              <c:tx>
                <c:rich>
                  <a:bodyPr/>
                  <a:lstStyle/>
                  <a:p>
                    <a:r>
                      <a:rPr lang="en-US" sz="1800" smtClean="0"/>
                      <a:t>27¢</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800" smtClean="0"/>
                      <a:t>7¢</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800" smtClean="0"/>
                      <a:t>6¢</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pPr>
                      <a:defRPr sz="1800">
                        <a:solidFill>
                          <a:schemeClr val="bg1"/>
                        </a:solidFill>
                      </a:defRPr>
                    </a:pPr>
                    <a:r>
                      <a:rPr lang="en-US" sz="1800" smtClean="0">
                        <a:solidFill>
                          <a:schemeClr val="bg1"/>
                        </a:solidFill>
                      </a:rPr>
                      <a:t>3¢</a:t>
                    </a:r>
                    <a:endParaRPr lang="en-US">
                      <a:solidFill>
                        <a:schemeClr val="bg1"/>
                      </a:solidFill>
                    </a:endParaRPr>
                  </a:p>
                </c:rich>
              </c:tx>
              <c:numFmt formatCode="@" sourceLinked="0"/>
              <c:sp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 sourceLinked="0"/>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Sheet1!$A$1:$A$4</c:f>
              <c:numCache>
                <c:formatCode>General</c:formatCode>
                <c:ptCount val="4"/>
                <c:pt idx="0">
                  <c:v>27</c:v>
                </c:pt>
                <c:pt idx="1">
                  <c:v>7</c:v>
                </c:pt>
                <c:pt idx="2">
                  <c:v>6</c:v>
                </c:pt>
                <c:pt idx="3">
                  <c:v>3</c:v>
                </c:pt>
              </c:numCache>
            </c:numRef>
          </c:val>
        </c:ser>
        <c:dLbls>
          <c:dLblPos val="outEnd"/>
          <c:showLegendKey val="0"/>
          <c:showVal val="1"/>
          <c:showCatName val="0"/>
          <c:showSerName val="0"/>
          <c:showPercent val="0"/>
          <c:showBubbleSize val="0"/>
        </c:dLbls>
        <c:gapWidth val="150"/>
        <c:axId val="306518960"/>
        <c:axId val="306519352"/>
      </c:barChart>
      <c:catAx>
        <c:axId val="306518960"/>
        <c:scaling>
          <c:orientation val="minMax"/>
        </c:scaling>
        <c:delete val="0"/>
        <c:axPos val="b"/>
        <c:majorTickMark val="out"/>
        <c:minorTickMark val="none"/>
        <c:tickLblPos val="nextTo"/>
        <c:txPr>
          <a:bodyPr/>
          <a:lstStyle/>
          <a:p>
            <a:pPr>
              <a:defRPr>
                <a:solidFill>
                  <a:schemeClr val="bg1"/>
                </a:solidFill>
              </a:defRPr>
            </a:pPr>
            <a:endParaRPr lang="en-US"/>
          </a:p>
        </c:txPr>
        <c:crossAx val="306519352"/>
        <c:crosses val="autoZero"/>
        <c:auto val="1"/>
        <c:lblAlgn val="ctr"/>
        <c:lblOffset val="100"/>
        <c:noMultiLvlLbl val="0"/>
      </c:catAx>
      <c:valAx>
        <c:axId val="306519352"/>
        <c:scaling>
          <c:orientation val="minMax"/>
        </c:scaling>
        <c:delete val="0"/>
        <c:axPos val="l"/>
        <c:numFmt formatCode="General" sourceLinked="1"/>
        <c:majorTickMark val="out"/>
        <c:minorTickMark val="none"/>
        <c:tickLblPos val="nextTo"/>
        <c:txPr>
          <a:bodyPr/>
          <a:lstStyle/>
          <a:p>
            <a:pPr>
              <a:defRPr sz="1400"/>
            </a:pPr>
            <a:endParaRPr lang="en-US"/>
          </a:p>
        </c:txPr>
        <c:crossAx val="3065189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spPr>
            <a:solidFill>
              <a:schemeClr val="accent1"/>
            </a:solidFill>
            <a:ln>
              <a:solidFill>
                <a:schemeClr val="accent1"/>
              </a:solidFill>
            </a:ln>
          </c:spPr>
          <c:invertIfNegative val="0"/>
          <c:dPt>
            <c:idx val="2"/>
            <c:invertIfNegative val="0"/>
            <c:bubble3D val="0"/>
            <c:spPr>
              <a:pattFill prst="dkDnDiag">
                <a:fgClr>
                  <a:schemeClr val="accent1"/>
                </a:fgClr>
                <a:bgClr>
                  <a:prstClr val="white"/>
                </a:bgClr>
              </a:pattFill>
              <a:ln>
                <a:solidFill>
                  <a:schemeClr val="accent1"/>
                </a:solidFill>
              </a:ln>
            </c:spPr>
          </c:dPt>
          <c:dPt>
            <c:idx val="3"/>
            <c:invertIfNegative val="0"/>
            <c:bubble3D val="0"/>
            <c:spPr>
              <a:solidFill>
                <a:schemeClr val="accent4"/>
              </a:solidFill>
              <a:ln>
                <a:noFill/>
              </a:ln>
            </c:spPr>
          </c:dPt>
          <c:dLbls>
            <c:dLbl>
              <c:idx val="0"/>
              <c:layout/>
              <c:tx>
                <c:rich>
                  <a:bodyPr/>
                  <a:lstStyle/>
                  <a:p>
                    <a:r>
                      <a:rPr lang="en-US" sz="1800" smtClean="0"/>
                      <a:t>27¢</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800" smtClean="0"/>
                      <a:t>7¢</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800" smtClean="0"/>
                      <a:t>6¢</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pPr>
                      <a:defRPr sz="1800">
                        <a:solidFill>
                          <a:schemeClr val="tx2"/>
                        </a:solidFill>
                      </a:defRPr>
                    </a:pPr>
                    <a:r>
                      <a:rPr lang="en-US" sz="1800" smtClean="0">
                        <a:solidFill>
                          <a:schemeClr val="tx2"/>
                        </a:solidFill>
                      </a:rPr>
                      <a:t>3¢</a:t>
                    </a:r>
                    <a:endParaRPr lang="en-US">
                      <a:solidFill>
                        <a:schemeClr val="tx2"/>
                      </a:solidFill>
                    </a:endParaRPr>
                  </a:p>
                </c:rich>
              </c:tx>
              <c:numFmt formatCode="@" sourceLinked="0"/>
              <c:sp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 sourceLinked="0"/>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Sheet1!$A$1:$A$4</c:f>
              <c:numCache>
                <c:formatCode>General</c:formatCode>
                <c:ptCount val="4"/>
                <c:pt idx="0">
                  <c:v>27</c:v>
                </c:pt>
                <c:pt idx="1">
                  <c:v>7</c:v>
                </c:pt>
                <c:pt idx="2">
                  <c:v>6</c:v>
                </c:pt>
                <c:pt idx="3">
                  <c:v>3</c:v>
                </c:pt>
              </c:numCache>
            </c:numRef>
          </c:val>
        </c:ser>
        <c:dLbls>
          <c:dLblPos val="outEnd"/>
          <c:showLegendKey val="0"/>
          <c:showVal val="1"/>
          <c:showCatName val="0"/>
          <c:showSerName val="0"/>
          <c:showPercent val="0"/>
          <c:showBubbleSize val="0"/>
        </c:dLbls>
        <c:gapWidth val="150"/>
        <c:axId val="306476768"/>
        <c:axId val="306477160"/>
      </c:barChart>
      <c:catAx>
        <c:axId val="306476768"/>
        <c:scaling>
          <c:orientation val="minMax"/>
        </c:scaling>
        <c:delete val="0"/>
        <c:axPos val="b"/>
        <c:majorTickMark val="out"/>
        <c:minorTickMark val="none"/>
        <c:tickLblPos val="nextTo"/>
        <c:txPr>
          <a:bodyPr/>
          <a:lstStyle/>
          <a:p>
            <a:pPr>
              <a:defRPr>
                <a:solidFill>
                  <a:schemeClr val="bg1"/>
                </a:solidFill>
              </a:defRPr>
            </a:pPr>
            <a:endParaRPr lang="en-US"/>
          </a:p>
        </c:txPr>
        <c:crossAx val="306477160"/>
        <c:crosses val="autoZero"/>
        <c:auto val="1"/>
        <c:lblAlgn val="ctr"/>
        <c:lblOffset val="100"/>
        <c:noMultiLvlLbl val="0"/>
      </c:catAx>
      <c:valAx>
        <c:axId val="306477160"/>
        <c:scaling>
          <c:orientation val="minMax"/>
        </c:scaling>
        <c:delete val="0"/>
        <c:axPos val="l"/>
        <c:numFmt formatCode="General" sourceLinked="1"/>
        <c:majorTickMark val="out"/>
        <c:minorTickMark val="none"/>
        <c:tickLblPos val="nextTo"/>
        <c:txPr>
          <a:bodyPr/>
          <a:lstStyle/>
          <a:p>
            <a:pPr>
              <a:defRPr sz="1400"/>
            </a:pPr>
            <a:endParaRPr lang="en-US"/>
          </a:p>
        </c:txPr>
        <c:crossAx val="3064767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Baseline Debt</c:v>
          </c:tx>
          <c:spPr>
            <a:ln>
              <a:noFill/>
            </a:ln>
          </c:spPr>
          <c:marker>
            <c:symbol val="none"/>
          </c:marker>
          <c:xVal>
            <c:numRef>
              <c:f>'3 cents'!$A$5:$A$20</c:f>
              <c:numCache>
                <c:formatCode>0%</c:formatCode>
                <c:ptCount val="16"/>
                <c:pt idx="0">
                  <c:v>0.1</c:v>
                </c:pt>
                <c:pt idx="1">
                  <c:v>0.12</c:v>
                </c:pt>
                <c:pt idx="2">
                  <c:v>0.14000000000000001</c:v>
                </c:pt>
                <c:pt idx="3">
                  <c:v>0.15</c:v>
                </c:pt>
                <c:pt idx="4">
                  <c:v>0.16</c:v>
                </c:pt>
                <c:pt idx="5">
                  <c:v>0.18</c:v>
                </c:pt>
                <c:pt idx="6">
                  <c:v>0.19</c:v>
                </c:pt>
                <c:pt idx="7">
                  <c:v>0.2</c:v>
                </c:pt>
                <c:pt idx="8">
                  <c:v>0.21</c:v>
                </c:pt>
                <c:pt idx="9">
                  <c:v>0.22</c:v>
                </c:pt>
                <c:pt idx="10">
                  <c:v>0.23</c:v>
                </c:pt>
                <c:pt idx="11">
                  <c:v>0.24</c:v>
                </c:pt>
                <c:pt idx="12">
                  <c:v>0.25</c:v>
                </c:pt>
                <c:pt idx="13">
                  <c:v>0.3</c:v>
                </c:pt>
                <c:pt idx="14">
                  <c:v>0.35</c:v>
                </c:pt>
                <c:pt idx="15">
                  <c:v>0.4</c:v>
                </c:pt>
              </c:numCache>
            </c:numRef>
          </c:xVal>
          <c:yVal>
            <c:numRef>
              <c:f>'3 cents'!$B$5:$B$20</c:f>
              <c:numCache>
                <c:formatCode>_("$"* #,##0.00_);_("$"* \(#,##0.00\);_("$"* "-"??_);_(@_)</c:formatCode>
                <c:ptCount val="16"/>
                <c:pt idx="0">
                  <c:v>-0.22003066188373499</c:v>
                </c:pt>
                <c:pt idx="1">
                  <c:v>-7.5448314353320403E-2</c:v>
                </c:pt>
                <c:pt idx="2">
                  <c:v>2.7824791025547701E-2</c:v>
                </c:pt>
                <c:pt idx="3">
                  <c:v>6.9134033177094795E-2</c:v>
                </c:pt>
                <c:pt idx="4">
                  <c:v>0.105279620059699</c:v>
                </c:pt>
                <c:pt idx="5">
                  <c:v>0.16552226486403801</c:v>
                </c:pt>
                <c:pt idx="6">
                  <c:v>0.190887588992181</c:v>
                </c:pt>
                <c:pt idx="7">
                  <c:v>0.21371638070751001</c:v>
                </c:pt>
                <c:pt idx="8">
                  <c:v>0.23437100178328299</c:v>
                </c:pt>
                <c:pt idx="9">
                  <c:v>0.253147930033987</c:v>
                </c:pt>
                <c:pt idx="10">
                  <c:v>0.27029208191506399</c:v>
                </c:pt>
                <c:pt idx="11">
                  <c:v>0.28600755447271797</c:v>
                </c:pt>
                <c:pt idx="12">
                  <c:v>0.30046578922575901</c:v>
                </c:pt>
                <c:pt idx="13">
                  <c:v>0.35829872823792502</c:v>
                </c:pt>
                <c:pt idx="14">
                  <c:v>0.39960797038947199</c:v>
                </c:pt>
                <c:pt idx="15">
                  <c:v>0.43058990200313302</c:v>
                </c:pt>
              </c:numCache>
            </c:numRef>
          </c:yVal>
          <c:smooth val="1"/>
        </c:ser>
        <c:ser>
          <c:idx val="3"/>
          <c:order val="1"/>
          <c:spPr>
            <a:ln>
              <a:noFill/>
            </a:ln>
          </c:spPr>
          <c:marker>
            <c:symbol val="none"/>
          </c:marker>
          <c:xVal>
            <c:numRef>
              <c:f>'3 cents'!$A$5:$A$20</c:f>
              <c:numCache>
                <c:formatCode>0%</c:formatCode>
                <c:ptCount val="16"/>
                <c:pt idx="0">
                  <c:v>0.1</c:v>
                </c:pt>
                <c:pt idx="1">
                  <c:v>0.12</c:v>
                </c:pt>
                <c:pt idx="2">
                  <c:v>0.14000000000000001</c:v>
                </c:pt>
                <c:pt idx="3">
                  <c:v>0.15</c:v>
                </c:pt>
                <c:pt idx="4">
                  <c:v>0.16</c:v>
                </c:pt>
                <c:pt idx="5">
                  <c:v>0.18</c:v>
                </c:pt>
                <c:pt idx="6">
                  <c:v>0.19</c:v>
                </c:pt>
                <c:pt idx="7">
                  <c:v>0.2</c:v>
                </c:pt>
                <c:pt idx="8">
                  <c:v>0.21</c:v>
                </c:pt>
                <c:pt idx="9">
                  <c:v>0.22</c:v>
                </c:pt>
                <c:pt idx="10">
                  <c:v>0.23</c:v>
                </c:pt>
                <c:pt idx="11">
                  <c:v>0.24</c:v>
                </c:pt>
                <c:pt idx="12">
                  <c:v>0.25</c:v>
                </c:pt>
                <c:pt idx="13">
                  <c:v>0.3</c:v>
                </c:pt>
                <c:pt idx="14">
                  <c:v>0.35</c:v>
                </c:pt>
                <c:pt idx="15">
                  <c:v>0.4</c:v>
                </c:pt>
              </c:numCache>
            </c:numRef>
          </c:xVal>
          <c:yVal>
            <c:numRef>
              <c:f>'3 cents'!$D$5:$D$20</c:f>
              <c:numCache>
                <c:formatCode>_("$"* #,##0.00_);_("$"* \(#,##0.00\);_("$"* "-"??_);_(@_)</c:formatCode>
                <c:ptCount val="16"/>
                <c:pt idx="0">
                  <c:v>-0.340372778166045</c:v>
                </c:pt>
                <c:pt idx="1">
                  <c:v>-0.20027307875886999</c:v>
                </c:pt>
                <c:pt idx="2">
                  <c:v>-0.100201864896603</c:v>
                </c:pt>
                <c:pt idx="3">
                  <c:v>-6.0173379351696199E-2</c:v>
                </c:pt>
                <c:pt idx="4">
                  <c:v>-2.5148454499902599E-2</c:v>
                </c:pt>
                <c:pt idx="5">
                  <c:v>3.32264202530866E-2</c:v>
                </c:pt>
                <c:pt idx="6">
                  <c:v>5.7805314885924101E-2</c:v>
                </c:pt>
                <c:pt idx="7">
                  <c:v>7.9926320055478006E-2</c:v>
                </c:pt>
                <c:pt idx="8">
                  <c:v>9.9940562827931401E-2</c:v>
                </c:pt>
                <c:pt idx="9">
                  <c:v>0.11813532898470699</c:v>
                </c:pt>
                <c:pt idx="10">
                  <c:v>0.13474794156263301</c:v>
                </c:pt>
                <c:pt idx="11">
                  <c:v>0.149976169759065</c:v>
                </c:pt>
                <c:pt idx="12">
                  <c:v>0.16398613969978301</c:v>
                </c:pt>
                <c:pt idx="13">
                  <c:v>0.22002601946265199</c:v>
                </c:pt>
                <c:pt idx="14">
                  <c:v>0.260054505007559</c:v>
                </c:pt>
                <c:pt idx="15">
                  <c:v>0.29007586916623901</c:v>
                </c:pt>
              </c:numCache>
            </c:numRef>
          </c:yVal>
          <c:smooth val="1"/>
        </c:ser>
        <c:ser>
          <c:idx val="8"/>
          <c:order val="2"/>
          <c:spPr>
            <a:ln>
              <a:noFill/>
            </a:ln>
          </c:spPr>
          <c:marker>
            <c:symbol val="none"/>
          </c:marker>
          <c:xVal>
            <c:numRef>
              <c:f>'3 cents'!$A$5:$A$20</c:f>
              <c:numCache>
                <c:formatCode>0%</c:formatCode>
                <c:ptCount val="16"/>
                <c:pt idx="0">
                  <c:v>0.1</c:v>
                </c:pt>
                <c:pt idx="1">
                  <c:v>0.12</c:v>
                </c:pt>
                <c:pt idx="2">
                  <c:v>0.14000000000000001</c:v>
                </c:pt>
                <c:pt idx="3">
                  <c:v>0.15</c:v>
                </c:pt>
                <c:pt idx="4">
                  <c:v>0.16</c:v>
                </c:pt>
                <c:pt idx="5">
                  <c:v>0.18</c:v>
                </c:pt>
                <c:pt idx="6">
                  <c:v>0.19</c:v>
                </c:pt>
                <c:pt idx="7">
                  <c:v>0.2</c:v>
                </c:pt>
                <c:pt idx="8">
                  <c:v>0.21</c:v>
                </c:pt>
                <c:pt idx="9">
                  <c:v>0.22</c:v>
                </c:pt>
                <c:pt idx="10">
                  <c:v>0.23</c:v>
                </c:pt>
                <c:pt idx="11">
                  <c:v>0.24</c:v>
                </c:pt>
                <c:pt idx="12">
                  <c:v>0.25</c:v>
                </c:pt>
                <c:pt idx="13">
                  <c:v>0.3</c:v>
                </c:pt>
                <c:pt idx="14">
                  <c:v>0.35</c:v>
                </c:pt>
                <c:pt idx="15">
                  <c:v>0.4</c:v>
                </c:pt>
              </c:numCache>
            </c:numRef>
          </c:xVal>
          <c:yVal>
            <c:numRef>
              <c:f>'3 cents'!$J$5:$J$20</c:f>
              <c:numCache>
                <c:formatCode>_("$"* #,##0.00_);_("$"* \(#,##0.00\);_("$"* "-"??_);_(@_)</c:formatCode>
                <c:ptCount val="16"/>
                <c:pt idx="0">
                  <c:v>-0.50311225266163895</c:v>
                </c:pt>
                <c:pt idx="1">
                  <c:v>-0.36680698617474999</c:v>
                </c:pt>
                <c:pt idx="2">
                  <c:v>-0.26944608154125799</c:v>
                </c:pt>
                <c:pt idx="3">
                  <c:v>-0.23050171968786101</c:v>
                </c:pt>
                <c:pt idx="4">
                  <c:v>-0.19642540306613901</c:v>
                </c:pt>
                <c:pt idx="5">
                  <c:v>-0.139631542029935</c:v>
                </c:pt>
                <c:pt idx="6">
                  <c:v>-0.115718337383113</c:v>
                </c:pt>
                <c:pt idx="7">
                  <c:v>-9.4196453200972197E-2</c:v>
                </c:pt>
                <c:pt idx="8">
                  <c:v>-7.4724272274273806E-2</c:v>
                </c:pt>
                <c:pt idx="9">
                  <c:v>-5.7022289613638803E-2</c:v>
                </c:pt>
                <c:pt idx="10">
                  <c:v>-4.08596097930592E-2</c:v>
                </c:pt>
                <c:pt idx="11">
                  <c:v>-2.6043819957527799E-2</c:v>
                </c:pt>
                <c:pt idx="12">
                  <c:v>-1.2413293308839E-2</c:v>
                </c:pt>
                <c:pt idx="13">
                  <c:v>4.2108813285916501E-2</c:v>
                </c:pt>
                <c:pt idx="14">
                  <c:v>8.1053175139313399E-2</c:v>
                </c:pt>
                <c:pt idx="15">
                  <c:v>0.110261446529361</c:v>
                </c:pt>
              </c:numCache>
            </c:numRef>
          </c:yVal>
          <c:smooth val="1"/>
        </c:ser>
        <c:dLbls>
          <c:showLegendKey val="0"/>
          <c:showVal val="0"/>
          <c:showCatName val="0"/>
          <c:showSerName val="0"/>
          <c:showPercent val="0"/>
          <c:showBubbleSize val="0"/>
        </c:dLbls>
        <c:axId val="306478336"/>
        <c:axId val="306540312"/>
      </c:scatterChart>
      <c:valAx>
        <c:axId val="306478336"/>
        <c:scaling>
          <c:orientation val="minMax"/>
          <c:max val="0.4"/>
          <c:min val="0.1"/>
        </c:scaling>
        <c:delete val="0"/>
        <c:axPos val="b"/>
        <c:majorGridlines/>
        <c:title>
          <c:tx>
            <c:rich>
              <a:bodyPr/>
              <a:lstStyle/>
              <a:p>
                <a:pPr>
                  <a:defRPr/>
                </a:pPr>
                <a:r>
                  <a:rPr lang="en-US" dirty="0" smtClean="0"/>
                  <a:t> </a:t>
                </a:r>
                <a:endParaRPr lang="en-US" dirty="0"/>
              </a:p>
            </c:rich>
          </c:tx>
          <c:layout/>
          <c:overlay val="0"/>
        </c:title>
        <c:numFmt formatCode="0%" sourceLinked="1"/>
        <c:majorTickMark val="out"/>
        <c:minorTickMark val="none"/>
        <c:tickLblPos val="nextTo"/>
        <c:crossAx val="306540312"/>
        <c:crosses val="autoZero"/>
        <c:crossBetween val="midCat"/>
      </c:valAx>
      <c:valAx>
        <c:axId val="306540312"/>
        <c:scaling>
          <c:orientation val="minMax"/>
          <c:max val="0.6"/>
          <c:min val="0"/>
        </c:scaling>
        <c:delete val="0"/>
        <c:axPos val="l"/>
        <c:majorGridlines/>
        <c:title>
          <c:tx>
            <c:rich>
              <a:bodyPr rot="-5400000" vert="horz"/>
              <a:lstStyle/>
              <a:p>
                <a:pPr>
                  <a:defRPr/>
                </a:pPr>
                <a:endParaRPr lang="en-US" dirty="0"/>
              </a:p>
            </c:rich>
          </c:tx>
          <c:layout/>
          <c:overlay val="0"/>
        </c:title>
        <c:numFmt formatCode="&quot;$&quot;#,##0.00" sourceLinked="0"/>
        <c:majorTickMark val="out"/>
        <c:minorTickMark val="none"/>
        <c:tickLblPos val="nextTo"/>
        <c:txPr>
          <a:bodyPr/>
          <a:lstStyle/>
          <a:p>
            <a:pPr>
              <a:defRPr sz="1000"/>
            </a:pPr>
            <a:endParaRPr lang="en-US"/>
          </a:p>
        </c:txPr>
        <c:crossAx val="306478336"/>
        <c:crosses val="autoZero"/>
        <c:crossBetween val="midCat"/>
      </c:valAx>
      <c:spPr>
        <a:noFill/>
        <a:ln w="25400">
          <a:noFill/>
        </a:ln>
      </c:spPr>
    </c:plotArea>
    <c:plotVisOnly val="1"/>
    <c:dispBlanksAs val="gap"/>
    <c:showDLblsOverMax val="0"/>
  </c:chart>
  <c:txPr>
    <a:bodyPr/>
    <a:lstStyle/>
    <a:p>
      <a:pPr>
        <a:defRPr>
          <a:latin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B034909-10DD-D044-A44F-38C9B54C16DE}" type="datetimeFigureOut">
              <a:rPr lang="en-US" smtClean="0"/>
              <a:t>12/6/2016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7BBECF-24FE-914A-A804-39FA6866727D}" type="slidenum">
              <a:rPr lang="en-US" smtClean="0"/>
              <a:t>‹#›</a:t>
            </a:fld>
            <a:endParaRPr lang="en-US" dirty="0"/>
          </a:p>
        </p:txBody>
      </p:sp>
    </p:spTree>
    <p:extLst>
      <p:ext uri="{BB962C8B-B14F-4D97-AF65-F5344CB8AC3E}">
        <p14:creationId xmlns:p14="http://schemas.microsoft.com/office/powerpoint/2010/main" val="25771868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430CC7-8C13-4D51-BC46-B95A4AC4A04B}" type="datetimeFigureOut">
              <a:rPr lang="en-US" smtClean="0"/>
              <a:pPr/>
              <a:t>12/6/2016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D645B7-0B3A-4239-8069-075A43B72B67}" type="slidenum">
              <a:rPr lang="en-US" smtClean="0"/>
              <a:pPr/>
              <a:t>‹#›</a:t>
            </a:fld>
            <a:endParaRPr lang="en-US" dirty="0"/>
          </a:p>
        </p:txBody>
      </p:sp>
    </p:spTree>
    <p:extLst>
      <p:ext uri="{BB962C8B-B14F-4D97-AF65-F5344CB8AC3E}">
        <p14:creationId xmlns:p14="http://schemas.microsoft.com/office/powerpoint/2010/main" val="16549524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77508B-E454-1C48-9A1A-9DCCB2D17B66}" type="slidenum">
              <a:rPr lang="en-US" smtClean="0"/>
              <a:t>1</a:t>
            </a:fld>
            <a:endParaRPr lang="en-US" dirty="0"/>
          </a:p>
        </p:txBody>
      </p:sp>
    </p:spTree>
    <p:extLst>
      <p:ext uri="{BB962C8B-B14F-4D97-AF65-F5344CB8AC3E}">
        <p14:creationId xmlns:p14="http://schemas.microsoft.com/office/powerpoint/2010/main" val="242765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12</a:t>
            </a:fld>
            <a:endParaRPr lang="en-US" dirty="0"/>
          </a:p>
        </p:txBody>
      </p:sp>
    </p:spTree>
    <p:extLst>
      <p:ext uri="{BB962C8B-B14F-4D97-AF65-F5344CB8AC3E}">
        <p14:creationId xmlns:p14="http://schemas.microsoft.com/office/powerpoint/2010/main" val="205248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Five years into the Energy Department’s decade-long SunShot Initiative, the solar industry is 70% of the way to achieving </a:t>
            </a:r>
            <a:r>
              <a:rPr lang="en-US" b="1" dirty="0" err="1"/>
              <a:t>SunShot’s</a:t>
            </a:r>
            <a:r>
              <a:rPr lang="en-US" b="1" dirty="0"/>
              <a:t> cost target of $0.06 per kilowatt-hour for utility-scale photovoltaic (PV) solar power.</a:t>
            </a:r>
            <a:r>
              <a:rPr lang="en-US" b="1" i="1" dirty="0"/>
              <a:t> </a:t>
            </a:r>
            <a:endParaRPr lang="en-US" dirty="0"/>
          </a:p>
          <a:p>
            <a:pPr lvl="1"/>
            <a:r>
              <a:rPr lang="en-US" dirty="0"/>
              <a:t>Since </a:t>
            </a:r>
            <a:r>
              <a:rPr lang="en-US" dirty="0" err="1"/>
              <a:t>SunShot’s</a:t>
            </a:r>
            <a:r>
              <a:rPr lang="en-US" dirty="0"/>
              <a:t> inception, the average price per kWh of a utility-scale PV project has dropped from about $0.21 to $0.10. SunShot is well on its way to achieving its $0.06/kWh goal by 2020.</a:t>
            </a:r>
          </a:p>
          <a:p>
            <a:r>
              <a:rPr lang="en-US" dirty="0"/>
              <a:t>Today, as a result of DOE’s SunShot Initiative investments and the industry’s accelerated pace to meet the SunShot goal, solar generated electricity is now price competitive with traditional energy sources in 14 states across the U.S., including California, Hawaii, Texas, and Minnesota (with the Investment Tax Credit in place). Increased deployment of affordable and accessible of solar energy is growing quickly across the U.S. </a:t>
            </a:r>
            <a:r>
              <a:rPr lang="en-US" sz="1000" dirty="0"/>
              <a:t>Note: all prices are quoted in 2010 dollars. See “Solar Data” section below for specifics</a:t>
            </a:r>
            <a:r>
              <a:rPr lang="en-US" sz="1000" dirty="0" smtClean="0"/>
              <a:t>.</a:t>
            </a:r>
          </a:p>
          <a:p>
            <a:endParaRPr lang="en-US" sz="1000" dirty="0"/>
          </a:p>
          <a:p>
            <a:r>
              <a:rPr lang="en-US" sz="1400" dirty="0"/>
              <a:t>•	Solar is growing the U.S. economy. Solar grows our economy: In 2015, new U.S. PV installations were valued at $16.3 billion – three times greater than the $5.3 billion value of installations in 2010.  A new solar project is installed every 100 seconds in America. </a:t>
            </a:r>
          </a:p>
          <a:p>
            <a:endParaRPr lang="en-US" sz="1400" dirty="0"/>
          </a:p>
        </p:txBody>
      </p:sp>
      <p:sp>
        <p:nvSpPr>
          <p:cNvPr id="4" name="Slide Number Placeholder 3"/>
          <p:cNvSpPr>
            <a:spLocks noGrp="1"/>
          </p:cNvSpPr>
          <p:nvPr>
            <p:ph type="sldNum" sz="quarter" idx="10"/>
          </p:nvPr>
        </p:nvSpPr>
        <p:spPr/>
        <p:txBody>
          <a:bodyPr/>
          <a:lstStyle/>
          <a:p>
            <a:fld id="{D236BDD3-84C5-4F59-AAAD-0FFAE0E9EDB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1514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According to the Solar Foundation’s sixth annual National Solar Jobs Census 2015 report, the U.S. solar industry is creating high-skilled, well-paying jobs at a phenomenal rate, adding workers nearly 12 times faster than the overall economy.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are nearly 209,000 solar workers in the United States, up from 174,000 in the previous year. This marks the third consecutive year in which employment growth was at least 20%. The solar workforce has grown an extraordinary 123% since 2010—adding more than 115,000 jobs.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the solar workforce continues to display this strong growth trajectory, the Department of Energy is committed to address the needs of the growing workforce, ensuring that the next generation of solar workers has the training and skills needed to build a career in solar energy.</a:t>
            </a:r>
          </a:p>
        </p:txBody>
      </p:sp>
      <p:sp>
        <p:nvSpPr>
          <p:cNvPr id="4" name="Slide Number Placeholder 3"/>
          <p:cNvSpPr>
            <a:spLocks noGrp="1"/>
          </p:cNvSpPr>
          <p:nvPr>
            <p:ph type="sldNum" sz="quarter" idx="10"/>
          </p:nvPr>
        </p:nvSpPr>
        <p:spPr/>
        <p:txBody>
          <a:bodyPr/>
          <a:lstStyle/>
          <a:p>
            <a:fld id="{807FFE75-7640-44C2-BF1B-F29498B593BD}" type="slidenum">
              <a:rPr lang="en-US" smtClean="0"/>
              <a:t>15</a:t>
            </a:fld>
            <a:endParaRPr lang="en-US" dirty="0"/>
          </a:p>
        </p:txBody>
      </p:sp>
    </p:spTree>
    <p:extLst>
      <p:ext uri="{BB962C8B-B14F-4D97-AF65-F5344CB8AC3E}">
        <p14:creationId xmlns:p14="http://schemas.microsoft.com/office/powerpoint/2010/main" val="3198863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FD53EC-B5A1-4D0A-9ADD-F15D8C2D0DBD}" type="slidenum">
              <a:rPr lang="en-US" smtClean="0"/>
              <a:t>16</a:t>
            </a:fld>
            <a:endParaRPr lang="en-US"/>
          </a:p>
        </p:txBody>
      </p:sp>
    </p:spTree>
    <p:extLst>
      <p:ext uri="{BB962C8B-B14F-4D97-AF65-F5344CB8AC3E}">
        <p14:creationId xmlns:p14="http://schemas.microsoft.com/office/powerpoint/2010/main" val="246452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a:cs typeface="ＭＳ Ｐゴシック"/>
              </a:rPr>
              <a:t>The </a:t>
            </a:r>
            <a:r>
              <a:rPr lang="en-US" dirty="0" err="1" smtClean="0">
                <a:ea typeface="ＭＳ Ｐゴシック"/>
                <a:cs typeface="ＭＳ Ｐゴシック"/>
              </a:rPr>
              <a:t>SunShot</a:t>
            </a:r>
            <a:r>
              <a:rPr lang="en-US" dirty="0" smtClean="0">
                <a:ea typeface="ＭＳ Ｐゴシック"/>
                <a:cs typeface="ＭＳ Ｐゴシック"/>
              </a:rPr>
              <a:t> Initiative is a collaborative national effort to reduce the total cost of solar by 75% so it can be cost-competitive with other energy sources by 2020. DOE supports several programs that work toward this aggressive goal along the entire cost spectrum. Among these, the Incubator program is unique because it addresses all of the targeted reduction areas needed to achieve cost parity.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556" indent="-285599" eaLnBrk="0" hangingPunct="0">
              <a:defRPr>
                <a:solidFill>
                  <a:schemeClr val="tx1"/>
                </a:solidFill>
                <a:latin typeface="Calibri" pitchFamily="34" charset="0"/>
              </a:defRPr>
            </a:lvl2pPr>
            <a:lvl3pPr marL="1142393" indent="-228478" eaLnBrk="0" hangingPunct="0">
              <a:defRPr>
                <a:solidFill>
                  <a:schemeClr val="tx1"/>
                </a:solidFill>
                <a:latin typeface="Calibri" pitchFamily="34" charset="0"/>
              </a:defRPr>
            </a:lvl3pPr>
            <a:lvl4pPr marL="1599351" indent="-228478" eaLnBrk="0" hangingPunct="0">
              <a:defRPr>
                <a:solidFill>
                  <a:schemeClr val="tx1"/>
                </a:solidFill>
                <a:latin typeface="Calibri" pitchFamily="34" charset="0"/>
              </a:defRPr>
            </a:lvl4pPr>
            <a:lvl5pPr marL="2056307" indent="-228478" eaLnBrk="0" hangingPunct="0">
              <a:defRPr>
                <a:solidFill>
                  <a:schemeClr val="tx1"/>
                </a:solidFill>
                <a:latin typeface="Calibri" pitchFamily="34" charset="0"/>
              </a:defRPr>
            </a:lvl5pPr>
            <a:lvl6pPr marL="2513267" indent="-228478" defTabSz="456958" eaLnBrk="0" fontAlgn="base" hangingPunct="0">
              <a:spcBef>
                <a:spcPct val="0"/>
              </a:spcBef>
              <a:spcAft>
                <a:spcPct val="0"/>
              </a:spcAft>
              <a:defRPr>
                <a:solidFill>
                  <a:schemeClr val="tx1"/>
                </a:solidFill>
                <a:latin typeface="Calibri" pitchFamily="34" charset="0"/>
              </a:defRPr>
            </a:lvl6pPr>
            <a:lvl7pPr marL="2970222" indent="-228478" defTabSz="456958" eaLnBrk="0" fontAlgn="base" hangingPunct="0">
              <a:spcBef>
                <a:spcPct val="0"/>
              </a:spcBef>
              <a:spcAft>
                <a:spcPct val="0"/>
              </a:spcAft>
              <a:defRPr>
                <a:solidFill>
                  <a:schemeClr val="tx1"/>
                </a:solidFill>
                <a:latin typeface="Calibri" pitchFamily="34" charset="0"/>
              </a:defRPr>
            </a:lvl7pPr>
            <a:lvl8pPr marL="3427181" indent="-228478" defTabSz="456958" eaLnBrk="0" fontAlgn="base" hangingPunct="0">
              <a:spcBef>
                <a:spcPct val="0"/>
              </a:spcBef>
              <a:spcAft>
                <a:spcPct val="0"/>
              </a:spcAft>
              <a:defRPr>
                <a:solidFill>
                  <a:schemeClr val="tx1"/>
                </a:solidFill>
                <a:latin typeface="Calibri" pitchFamily="34" charset="0"/>
              </a:defRPr>
            </a:lvl8pPr>
            <a:lvl9pPr marL="3884138" indent="-228478" defTabSz="456958" eaLnBrk="0" fontAlgn="base" hangingPunct="0">
              <a:spcBef>
                <a:spcPct val="0"/>
              </a:spcBef>
              <a:spcAft>
                <a:spcPct val="0"/>
              </a:spcAft>
              <a:defRPr>
                <a:solidFill>
                  <a:schemeClr val="tx1"/>
                </a:solidFill>
                <a:latin typeface="Calibri" pitchFamily="34" charset="0"/>
              </a:defRPr>
            </a:lvl9pPr>
          </a:lstStyle>
          <a:p>
            <a:pPr eaLnBrk="1" hangingPunct="1"/>
            <a:fld id="{9B7FA656-71C4-440F-B4BC-81B8B8B7935B}" type="slidenum">
              <a:rPr lang="en-US" smtClean="0">
                <a:solidFill>
                  <a:prstClr val="black"/>
                </a:solidFill>
                <a:ea typeface="ＭＳ Ｐゴシック"/>
                <a:cs typeface="ＭＳ Ｐゴシック"/>
              </a:rPr>
              <a:pPr eaLnBrk="1" hangingPunct="1"/>
              <a:t>3</a:t>
            </a:fld>
            <a:endParaRPr lang="en-US" smtClean="0">
              <a:solidFill>
                <a:prstClr val="black"/>
              </a:solidFill>
              <a:ea typeface="ＭＳ Ｐゴシック"/>
              <a:cs typeface="ＭＳ Ｐゴシック"/>
            </a:endParaRPr>
          </a:p>
        </p:txBody>
      </p:sp>
    </p:spTree>
    <p:extLst>
      <p:ext uri="{BB962C8B-B14F-4D97-AF65-F5344CB8AC3E}">
        <p14:creationId xmlns:p14="http://schemas.microsoft.com/office/powerpoint/2010/main" val="366342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DOE launched the SunShot Initiative in 2011 to make solar electricity cost-competitive with conventionally generated electricity by 2020. That</a:t>
            </a:r>
            <a:r>
              <a:rPr lang="en-US" sz="1800" baseline="0" dirty="0" smtClean="0"/>
              <a:t> </a:t>
            </a:r>
            <a:r>
              <a:rPr lang="en-US" sz="1800" dirty="0" smtClean="0"/>
              <a:t>meant reducing PV and CSP prices by approximately 75% – relative to 2010 prices – across the residential, commercial, and utility-scale sectors.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Tremendous progress has been made toward these cost reductions, with installed solar costs dropping by 50%-60%</a:t>
            </a:r>
            <a:r>
              <a:rPr lang="en-US" sz="1800" baseline="0" dirty="0" smtClean="0"/>
              <a:t> and </a:t>
            </a:r>
            <a:r>
              <a:rPr lang="en-US" sz="1800" dirty="0" smtClean="0"/>
              <a:t>cumulative U.S. solar deployment increasing more than tenfold.</a:t>
            </a:r>
            <a:r>
              <a:rPr lang="en-US" sz="1800" baseline="0" dirty="0" smtClean="0"/>
              <a:t> </a:t>
            </a:r>
            <a:r>
              <a:rPr lang="en-US" sz="1800" dirty="0" smtClean="0"/>
              <a:t>Although additional cost reductions of 40%–50% are required to achieve the 2020 goals, SETO sees clear pathways to meeting these</a:t>
            </a:r>
            <a:r>
              <a:rPr lang="en-US" sz="1800" baseline="0" dirty="0" smtClean="0"/>
              <a:t> goals</a:t>
            </a:r>
            <a:r>
              <a:rPr lang="en-US" sz="1800" dirty="0" smtClean="0"/>
              <a:t> on schedule. Many other observers of the solar industry </a:t>
            </a:r>
            <a:r>
              <a:rPr lang="en-US" sz="1800" baseline="0" dirty="0" smtClean="0"/>
              <a:t>share our confidence.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However, increasingly SETO and the solar industry have realized that beyond 2020 even more aggressive cost reductions are possible and—in conjunction with grid-integration strategies—that achieving these additional improvements would substantially increase the national benefits of solar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As a result, the SunShot Initiative has set an even more ambitious goal for 2030: To reduce the average unsubsidized LCOE of utility-scale solar to 3 ¢/kWh, with commensurate reductions for commercial and residential rooftop PV costs between 2020 and 2030. This equates to an additional 50% LCOE reduction.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r>
              <a:rPr lang="en-US" sz="1800" dirty="0" smtClean="0"/>
              <a:t>At 3 ¢/kWh, electricity from utility-scale solar would be among the least expensive options for new generation, and it would be below the variable cost of most U.S. fossil generators, even without any carbon constraints. Commercial and residential rooftop PV applications would also be highly competitive within their respective markets.</a:t>
            </a:r>
            <a:endParaRPr lang="en-US" sz="1800" dirty="0"/>
          </a:p>
        </p:txBody>
      </p:sp>
      <p:sp>
        <p:nvSpPr>
          <p:cNvPr id="4" name="Slide Number Placeholder 3"/>
          <p:cNvSpPr>
            <a:spLocks noGrp="1"/>
          </p:cNvSpPr>
          <p:nvPr>
            <p:ph type="sldNum" sz="quarter" idx="10"/>
          </p:nvPr>
        </p:nvSpPr>
        <p:spPr/>
        <p:txBody>
          <a:bodyPr/>
          <a:lstStyle/>
          <a:p>
            <a:fld id="{0477508B-E454-1C48-9A1A-9DCCB2D17B66}" type="slidenum">
              <a:rPr lang="en-US" smtClean="0"/>
              <a:t>4</a:t>
            </a:fld>
            <a:endParaRPr lang="en-US" dirty="0"/>
          </a:p>
        </p:txBody>
      </p:sp>
    </p:spTree>
    <p:extLst>
      <p:ext uri="{BB962C8B-B14F-4D97-AF65-F5344CB8AC3E}">
        <p14:creationId xmlns:p14="http://schemas.microsoft.com/office/powerpoint/2010/main" val="369221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DOE launched the SunShot Initiative in 2011 to make solar electricity cost-competitive with conventionally generated electricity by 2020. That</a:t>
            </a:r>
            <a:r>
              <a:rPr lang="en-US" sz="1800" baseline="0" dirty="0" smtClean="0"/>
              <a:t> </a:t>
            </a:r>
            <a:r>
              <a:rPr lang="en-US" sz="1800" dirty="0" smtClean="0"/>
              <a:t>meant reducing PV and CSP prices by approximately 75% – relative to 2010 prices – across the residential, commercial, and utility-scale sectors.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Tremendous progress has been made toward these cost reductions, with installed solar costs dropping by 50%-60%</a:t>
            </a:r>
            <a:r>
              <a:rPr lang="en-US" sz="1800" baseline="0" dirty="0" smtClean="0"/>
              <a:t> and </a:t>
            </a:r>
            <a:r>
              <a:rPr lang="en-US" sz="1800" dirty="0" smtClean="0"/>
              <a:t>cumulative U.S. solar deployment increasing more than tenfold.</a:t>
            </a:r>
            <a:r>
              <a:rPr lang="en-US" sz="1800" baseline="0" dirty="0" smtClean="0"/>
              <a:t> </a:t>
            </a:r>
            <a:r>
              <a:rPr lang="en-US" sz="1800" dirty="0" smtClean="0"/>
              <a:t>Although additional cost reductions of 40%–50% are required to achieve the 2020 goals, SETO sees clear pathways to meeting these</a:t>
            </a:r>
            <a:r>
              <a:rPr lang="en-US" sz="1800" baseline="0" dirty="0" smtClean="0"/>
              <a:t> goals</a:t>
            </a:r>
            <a:r>
              <a:rPr lang="en-US" sz="1800" dirty="0" smtClean="0"/>
              <a:t> on schedule. Many other observers of the solar industry </a:t>
            </a:r>
            <a:r>
              <a:rPr lang="en-US" sz="1800" baseline="0" dirty="0" smtClean="0"/>
              <a:t>share our confidence.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However, increasingly SETO and the solar industry have realized that beyond 2020 even more aggressive cost reductions are possible and—in conjunction with grid-integration strategies—that achieving these additional improvements would substantially increase the national benefits of solar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As a result, the SunShot Initiative has set an even more ambitious goal for 2030: To reduce the average unsubsidized LCOE of utility-scale solar to 3 ¢/kWh, with commensurate reductions for commercial and residential rooftop PV costs between 2020 and 2030. This equates to an additional 50% LCOE reduction.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r>
              <a:rPr lang="en-US" sz="1800" dirty="0" smtClean="0"/>
              <a:t>At 3 ¢/kWh, electricity from utility-scale solar would be among the least expensive options for new generation, and it would be below the variable cost of most U.S. fossil generators, even without any carbon constraints. Commercial and residential rooftop PV applications would also be highly competitive within their respective markets.</a:t>
            </a:r>
            <a:endParaRPr lang="en-US" sz="1800" dirty="0"/>
          </a:p>
        </p:txBody>
      </p:sp>
      <p:sp>
        <p:nvSpPr>
          <p:cNvPr id="4" name="Slide Number Placeholder 3"/>
          <p:cNvSpPr>
            <a:spLocks noGrp="1"/>
          </p:cNvSpPr>
          <p:nvPr>
            <p:ph type="sldNum" sz="quarter" idx="10"/>
          </p:nvPr>
        </p:nvSpPr>
        <p:spPr/>
        <p:txBody>
          <a:bodyPr/>
          <a:lstStyle/>
          <a:p>
            <a:fld id="{0477508B-E454-1C48-9A1A-9DCCB2D17B66}" type="slidenum">
              <a:rPr lang="en-US" smtClean="0"/>
              <a:t>5</a:t>
            </a:fld>
            <a:endParaRPr lang="en-US" dirty="0"/>
          </a:p>
        </p:txBody>
      </p:sp>
    </p:spTree>
    <p:extLst>
      <p:ext uri="{BB962C8B-B14F-4D97-AF65-F5344CB8AC3E}">
        <p14:creationId xmlns:p14="http://schemas.microsoft.com/office/powerpoint/2010/main" val="143791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3¢/kWh </a:t>
            </a:r>
            <a:r>
              <a:rPr lang="en-US" b="1" dirty="0" err="1" smtClean="0"/>
              <a:t>levelized</a:t>
            </a:r>
            <a:r>
              <a:rPr lang="en-US" b="1" dirty="0" smtClean="0"/>
              <a:t> cost of energy (LCOE) for utility-scale solar by 2030: </a:t>
            </a:r>
            <a:endParaRPr lang="en-US" b="1" i="1" dirty="0" smtClean="0"/>
          </a:p>
          <a:p>
            <a:pPr lvl="1"/>
            <a:r>
              <a:rPr lang="en-US" dirty="0" smtClean="0"/>
              <a:t>LCOE target is for photovoltaic systems installed in an area with average climate and without incentives</a:t>
            </a:r>
          </a:p>
          <a:p>
            <a:pPr lvl="1"/>
            <a:r>
              <a:rPr lang="en-US" dirty="0" smtClean="0"/>
              <a:t>Enabling solar adoption also requires addressing associated market barriers and grid integration challenges</a:t>
            </a:r>
          </a:p>
          <a:p>
            <a:pPr lvl="1"/>
            <a:r>
              <a:rPr lang="en-US" dirty="0" smtClean="0"/>
              <a:t>Corresponding reductions in LCOE for commercial and residential sectors (utility-scale is defined as ≥ 1 MW)</a:t>
            </a:r>
          </a:p>
          <a:p>
            <a:pPr lvl="1"/>
            <a:endParaRPr lang="en-US" dirty="0" smtClean="0"/>
          </a:p>
          <a:p>
            <a:pPr lvl="1"/>
            <a:r>
              <a:rPr lang="en-US" sz="2000" dirty="0" smtClean="0"/>
              <a:t>Note: Specific target for Concentrating Solar Power (CSP) with thermal energy storage still in development</a:t>
            </a:r>
            <a:endParaRPr lang="en-US" sz="2000" dirty="0"/>
          </a:p>
        </p:txBody>
      </p:sp>
      <p:sp>
        <p:nvSpPr>
          <p:cNvPr id="4" name="Slide Number Placeholder 3"/>
          <p:cNvSpPr>
            <a:spLocks noGrp="1"/>
          </p:cNvSpPr>
          <p:nvPr>
            <p:ph type="sldNum" sz="quarter" idx="10"/>
          </p:nvPr>
        </p:nvSpPr>
        <p:spPr/>
        <p:txBody>
          <a:bodyPr/>
          <a:lstStyle/>
          <a:p>
            <a:fld id="{0477508B-E454-1C48-9A1A-9DCCB2D17B66}" type="slidenum">
              <a:rPr lang="en-US" smtClean="0"/>
              <a:t>7</a:t>
            </a:fld>
            <a:endParaRPr lang="en-US"/>
          </a:p>
        </p:txBody>
      </p:sp>
    </p:spTree>
    <p:extLst>
      <p:ext uri="{BB962C8B-B14F-4D97-AF65-F5344CB8AC3E}">
        <p14:creationId xmlns:p14="http://schemas.microsoft.com/office/powerpoint/2010/main" val="324869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Although these targets are aggressive, multiple pathways toward achieving them are possible. Here we show one potential route, which relies on significant improvements in module price and efficiency, system reliability, O&amp;M costs, hardware and labor costs, and financing rates. However, the numerous interdependencies and tradeoffs among cost- and performance-improvement factors create numerous potential approaches—all of which require sustained, multifaceted innovation.</a:t>
            </a:r>
          </a:p>
        </p:txBody>
      </p:sp>
      <p:sp>
        <p:nvSpPr>
          <p:cNvPr id="4" name="Slide Number Placeholder 3"/>
          <p:cNvSpPr>
            <a:spLocks noGrp="1"/>
          </p:cNvSpPr>
          <p:nvPr>
            <p:ph type="sldNum" sz="quarter" idx="10"/>
          </p:nvPr>
        </p:nvSpPr>
        <p:spPr/>
        <p:txBody>
          <a:bodyPr/>
          <a:lstStyle/>
          <a:p>
            <a:fld id="{0477508B-E454-1C48-9A1A-9DCCB2D17B66}" type="slidenum">
              <a:rPr lang="en-US" smtClean="0"/>
              <a:t>8</a:t>
            </a:fld>
            <a:endParaRPr lang="en-US" dirty="0"/>
          </a:p>
        </p:txBody>
      </p:sp>
    </p:spTree>
    <p:extLst>
      <p:ext uri="{BB962C8B-B14F-4D97-AF65-F5344CB8AC3E}">
        <p14:creationId xmlns:p14="http://schemas.microsoft.com/office/powerpoint/2010/main" val="76407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Although these targets are aggressive, multiple pathways toward achieving them are possible. Here we show one potential route, which relies on significant improvements in module price and efficiency, system reliability, O&amp;M costs, hardware and labor costs, and financing rates. However, the numerous interdependencies and tradeoffs among cost- and performance-improvement factors create numerous potential approaches—all of which require sustained, multifaceted innovation.</a:t>
            </a:r>
          </a:p>
        </p:txBody>
      </p:sp>
      <p:sp>
        <p:nvSpPr>
          <p:cNvPr id="4" name="Slide Number Placeholder 3"/>
          <p:cNvSpPr>
            <a:spLocks noGrp="1"/>
          </p:cNvSpPr>
          <p:nvPr>
            <p:ph type="sldNum" sz="quarter" idx="10"/>
          </p:nvPr>
        </p:nvSpPr>
        <p:spPr/>
        <p:txBody>
          <a:bodyPr/>
          <a:lstStyle/>
          <a:p>
            <a:fld id="{0477508B-E454-1C48-9A1A-9DCCB2D17B66}" type="slidenum">
              <a:rPr lang="en-US" smtClean="0"/>
              <a:t>9</a:t>
            </a:fld>
            <a:endParaRPr lang="en-US" dirty="0"/>
          </a:p>
        </p:txBody>
      </p:sp>
    </p:spTree>
    <p:extLst>
      <p:ext uri="{BB962C8B-B14F-4D97-AF65-F5344CB8AC3E}">
        <p14:creationId xmlns:p14="http://schemas.microsoft.com/office/powerpoint/2010/main" val="78775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Although these targets are aggressive, multiple pathways toward achieving them are possible. Here we show one potential route, which relies on significant improvements in module price and efficiency, system reliability, O&amp;M costs, hardware and labor costs, and financing rates. However, the numerous interdependencies and tradeoffs among cost- and performance-improvement factors create numerous potential approaches—all of which require sustained, multifaceted innovation.</a:t>
            </a:r>
          </a:p>
        </p:txBody>
      </p:sp>
      <p:sp>
        <p:nvSpPr>
          <p:cNvPr id="4" name="Slide Number Placeholder 3"/>
          <p:cNvSpPr>
            <a:spLocks noGrp="1"/>
          </p:cNvSpPr>
          <p:nvPr>
            <p:ph type="sldNum" sz="quarter" idx="10"/>
          </p:nvPr>
        </p:nvSpPr>
        <p:spPr/>
        <p:txBody>
          <a:bodyPr/>
          <a:lstStyle/>
          <a:p>
            <a:fld id="{0477508B-E454-1C48-9A1A-9DCCB2D17B66}" type="slidenum">
              <a:rPr lang="en-US" smtClean="0"/>
              <a:t>10</a:t>
            </a:fld>
            <a:endParaRPr lang="en-US" dirty="0"/>
          </a:p>
        </p:txBody>
      </p:sp>
    </p:spTree>
    <p:extLst>
      <p:ext uri="{BB962C8B-B14F-4D97-AF65-F5344CB8AC3E}">
        <p14:creationId xmlns:p14="http://schemas.microsoft.com/office/powerpoint/2010/main" val="283230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Although these targets are aggressive, multiple pathways toward achieving them are possible. Here we show one potential route, which relies on significant improvements in module price and efficiency, system reliability, O&amp;M costs, hardware and labor costs, and financing rates. However, the numerous interdependencies and tradeoffs among cost- and performance-improvement factors create numerous potential approaches—all of which require sustained, multifaceted innovation.</a:t>
            </a:r>
          </a:p>
        </p:txBody>
      </p:sp>
      <p:sp>
        <p:nvSpPr>
          <p:cNvPr id="4" name="Slide Number Placeholder 3"/>
          <p:cNvSpPr>
            <a:spLocks noGrp="1"/>
          </p:cNvSpPr>
          <p:nvPr>
            <p:ph type="sldNum" sz="quarter" idx="10"/>
          </p:nvPr>
        </p:nvSpPr>
        <p:spPr/>
        <p:txBody>
          <a:bodyPr/>
          <a:lstStyle/>
          <a:p>
            <a:fld id="{0477508B-E454-1C48-9A1A-9DCCB2D17B66}" type="slidenum">
              <a:rPr lang="en-US" smtClean="0"/>
              <a:t>11</a:t>
            </a:fld>
            <a:endParaRPr lang="en-US" dirty="0"/>
          </a:p>
        </p:txBody>
      </p:sp>
    </p:spTree>
    <p:extLst>
      <p:ext uri="{BB962C8B-B14F-4D97-AF65-F5344CB8AC3E}">
        <p14:creationId xmlns:p14="http://schemas.microsoft.com/office/powerpoint/2010/main" val="3335194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289904" y="1995715"/>
            <a:ext cx="5168295" cy="1701486"/>
          </a:xfrm>
        </p:spPr>
        <p:txBody>
          <a:bodyPr anchor="b">
            <a:normAutofit/>
          </a:bodyPr>
          <a:lstStyle>
            <a:lvl1pPr algn="l">
              <a:defRPr sz="3600" b="1" i="0">
                <a:solidFill>
                  <a:srgbClr val="ED902F"/>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89904" y="3825709"/>
            <a:ext cx="5168296" cy="1302672"/>
          </a:xfrm>
        </p:spPr>
        <p:txBody>
          <a:bodyPr>
            <a:normAutofit/>
          </a:bodyPr>
          <a:lstStyle>
            <a:lvl1pPr marL="0" indent="0" algn="l">
              <a:buNone/>
              <a:defRPr sz="2400" b="0" i="0">
                <a:solidFill>
                  <a:schemeClr val="bg2">
                    <a:lumMod val="5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2" name="Straight Connector 11"/>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sp>
        <p:nvSpPr>
          <p:cNvPr id="5" name="Text Placeholder 4"/>
          <p:cNvSpPr>
            <a:spLocks noGrp="1"/>
          </p:cNvSpPr>
          <p:nvPr>
            <p:ph type="body" sz="quarter" idx="10" hasCustomPrompt="1"/>
          </p:nvPr>
        </p:nvSpPr>
        <p:spPr>
          <a:xfrm>
            <a:off x="5248092" y="5695548"/>
            <a:ext cx="3210108" cy="909770"/>
          </a:xfrm>
        </p:spPr>
        <p:txBody>
          <a:bodyPr anchor="ctr">
            <a:noAutofit/>
          </a:bodyPr>
          <a:lstStyle>
            <a:lvl1pPr marL="0" indent="0">
              <a:buNone/>
              <a:defRPr sz="1600">
                <a:solidFill>
                  <a:srgbClr val="8D98A3"/>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Click to edit Author</a:t>
            </a:r>
          </a:p>
        </p:txBody>
      </p:sp>
      <p:pic>
        <p:nvPicPr>
          <p:cNvPr id="9" name="Picture 8"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3" name="Straight Connector 12"/>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spTree>
    <p:extLst>
      <p:ext uri="{BB962C8B-B14F-4D97-AF65-F5344CB8AC3E}">
        <p14:creationId xmlns:p14="http://schemas.microsoft.com/office/powerpoint/2010/main" val="7471319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unShot &#10;U.S. Department of Energ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1" name="Rectangle 10"/>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2" name="Rectangle 11"/>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3"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6"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
        <p:nvSpPr>
          <p:cNvPr id="10" name="Rectangle 9"/>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unShot &#10;U.S. Department of Energ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5" name="Rectangle 14"/>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7" name="Rectangle 16"/>
          <p:cNvSpPr/>
          <p:nvPr/>
        </p:nvSpPr>
        <p:spPr>
          <a:xfrm>
            <a:off x="8763394" y="6304785"/>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8"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9" name="Slide Number Placeholder 1"/>
          <p:cNvSpPr txBox="1">
            <a:spLocks/>
          </p:cNvSpPr>
          <p:nvPr/>
        </p:nvSpPr>
        <p:spPr>
          <a:xfrm>
            <a:off x="8771003" y="6285005"/>
            <a:ext cx="37299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237478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56266"/>
            <a:ext cx="5486400" cy="40216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621866"/>
            <a:ext cx="5486400" cy="550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p:nvPr>
        </p:nvSpPr>
        <p:spPr>
          <a:xfrm>
            <a:off x="457200" y="0"/>
            <a:ext cx="8229600" cy="886505"/>
          </a:xfrm>
        </p:spPr>
        <p:txBody>
          <a:bodyPr/>
          <a:lstStyle/>
          <a:p>
            <a:r>
              <a:rPr lang="en-US" smtClean="0"/>
              <a:t>Click to edit Master title style</a:t>
            </a:r>
            <a:endParaRPr lang="en-US" dirty="0"/>
          </a:p>
        </p:txBody>
      </p:sp>
      <p:sp>
        <p:nvSpPr>
          <p:cNvPr id="8"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32613824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23104265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entered Text Only">
    <p:spTree>
      <p:nvGrpSpPr>
        <p:cNvPr id="1" name=""/>
        <p:cNvGrpSpPr/>
        <p:nvPr/>
      </p:nvGrpSpPr>
      <p:grpSpPr>
        <a:xfrm>
          <a:off x="0" y="0"/>
          <a:ext cx="0" cy="0"/>
          <a:chOff x="0" y="0"/>
          <a:chExt cx="0" cy="0"/>
        </a:xfrm>
      </p:grpSpPr>
      <p:sp>
        <p:nvSpPr>
          <p:cNvPr id="3" name="Rectangle 2"/>
          <p:cNvSpPr/>
          <p:nvPr/>
        </p:nvSpPr>
        <p:spPr>
          <a:xfrm>
            <a:off x="0" y="946150"/>
            <a:ext cx="9144000" cy="261938"/>
          </a:xfrm>
          <a:prstGeom prst="rect">
            <a:avLst/>
          </a:prstGeom>
          <a:solidFill>
            <a:srgbClr val="FFFF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3F5FF"/>
              </a:solidFill>
              <a:latin typeface="Gill Sans MT"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Calibri"/>
                <a:cs typeface="Gill Sans MT"/>
              </a:defRPr>
            </a:lvl1pPr>
          </a:lstStyle>
          <a:p>
            <a:r>
              <a:rPr lang="en-US" smtClean="0"/>
              <a:t>Click to edit Master title style</a:t>
            </a:r>
            <a:endParaRPr lang="en-US" dirty="0"/>
          </a:p>
        </p:txBody>
      </p:sp>
      <p:sp>
        <p:nvSpPr>
          <p:cNvPr id="5"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
        <p:nvSpPr>
          <p:cNvPr id="6" name="Rectangle 5"/>
          <p:cNvSpPr/>
          <p:nvPr/>
        </p:nvSpPr>
        <p:spPr>
          <a:xfrm>
            <a:off x="0" y="946150"/>
            <a:ext cx="9144000" cy="261938"/>
          </a:xfrm>
          <a:prstGeom prst="rect">
            <a:avLst/>
          </a:prstGeom>
          <a:solidFill>
            <a:srgbClr val="FFFF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3F5FF"/>
              </a:solidFill>
              <a:latin typeface="Gill Sans MT" pitchFamily="34" charset="0"/>
              <a:cs typeface="Arial" pitchFamily="34" charset="0"/>
            </a:endParaRPr>
          </a:p>
        </p:txBody>
      </p:sp>
    </p:spTree>
    <p:extLst>
      <p:ext uri="{BB962C8B-B14F-4D97-AF65-F5344CB8AC3E}">
        <p14:creationId xmlns:p14="http://schemas.microsoft.com/office/powerpoint/2010/main" val="121066465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886505"/>
          </a:xfrm>
        </p:spPr>
        <p:txBody>
          <a:bodyPr/>
          <a:lstStyle/>
          <a:p>
            <a:r>
              <a:rPr lang="en-US" smtClean="0"/>
              <a:t>Click to edit Master title style</a:t>
            </a:r>
            <a:endParaRPr lang="en-US" dirty="0"/>
          </a:p>
        </p:txBody>
      </p:sp>
      <p:sp>
        <p:nvSpPr>
          <p:cNvPr id="6"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95712496"/>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289904" y="1995715"/>
            <a:ext cx="5168295" cy="1701486"/>
          </a:xfrm>
        </p:spPr>
        <p:txBody>
          <a:bodyPr anchor="b">
            <a:normAutofit/>
          </a:bodyPr>
          <a:lstStyle>
            <a:lvl1pPr algn="l">
              <a:defRPr sz="3600" b="1" i="0">
                <a:solidFill>
                  <a:srgbClr val="ED902F"/>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89904" y="3825709"/>
            <a:ext cx="5168296" cy="1302672"/>
          </a:xfrm>
        </p:spPr>
        <p:txBody>
          <a:bodyPr>
            <a:normAutofit/>
          </a:bodyPr>
          <a:lstStyle>
            <a:lvl1pPr marL="0" indent="0" algn="l">
              <a:buNone/>
              <a:defRPr sz="2400" b="0" i="0">
                <a:solidFill>
                  <a:schemeClr val="bg2">
                    <a:lumMod val="5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2" name="Straight Connector 11"/>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sp>
        <p:nvSpPr>
          <p:cNvPr id="5" name="Text Placeholder 4"/>
          <p:cNvSpPr>
            <a:spLocks noGrp="1"/>
          </p:cNvSpPr>
          <p:nvPr>
            <p:ph type="body" sz="quarter" idx="10" hasCustomPrompt="1"/>
          </p:nvPr>
        </p:nvSpPr>
        <p:spPr>
          <a:xfrm>
            <a:off x="5248092" y="5695548"/>
            <a:ext cx="3210108" cy="909770"/>
          </a:xfrm>
        </p:spPr>
        <p:txBody>
          <a:bodyPr anchor="ctr">
            <a:noAutofit/>
          </a:bodyPr>
          <a:lstStyle>
            <a:lvl1pPr marL="0" indent="0">
              <a:buNone/>
              <a:defRPr sz="1600">
                <a:solidFill>
                  <a:srgbClr val="8D98A3"/>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Click to edit Author</a:t>
            </a:r>
          </a:p>
        </p:txBody>
      </p:sp>
    </p:spTree>
    <p:extLst>
      <p:ext uri="{BB962C8B-B14F-4D97-AF65-F5344CB8AC3E}">
        <p14:creationId xmlns:p14="http://schemas.microsoft.com/office/powerpoint/2010/main" val="7471319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0"/>
          </p:nvPr>
        </p:nvSpPr>
        <p:spPr/>
        <p:txBody>
          <a:bodyPr/>
          <a:lstStyle/>
          <a:p>
            <a:fld id="{6C18F691-EA95-6046-80B7-51AACA2B9C03}" type="slidenum">
              <a:rPr lang="en-US" smtClean="0"/>
              <a:pPr/>
              <a:t>‹#›</a:t>
            </a:fld>
            <a:endParaRPr lang="en-US" dirty="0"/>
          </a:p>
        </p:txBody>
      </p:sp>
      <p:sp>
        <p:nvSpPr>
          <p:cNvPr id="5" name="Title Placeholder 1"/>
          <p:cNvSpPr>
            <a:spLocks noGrp="1"/>
          </p:cNvSpPr>
          <p:nvPr>
            <p:ph type="title"/>
          </p:nvPr>
        </p:nvSpPr>
        <p:spPr>
          <a:xfrm>
            <a:off x="457200" y="66607"/>
            <a:ext cx="8229600" cy="8865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85495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4" name="Slide Number Placeholder 3"/>
          <p:cNvSpPr>
            <a:spLocks noGrp="1"/>
          </p:cNvSpPr>
          <p:nvPr>
            <p:ph type="sldNum" sz="quarter" idx="10"/>
          </p:nvPr>
        </p:nvSpPr>
        <p:spPr/>
        <p:txBody>
          <a:bodyPr/>
          <a:lstStyle/>
          <a:p>
            <a:fld id="{6C18F691-EA95-6046-80B7-51AACA2B9C03}" type="slidenum">
              <a:rPr lang="en-US" smtClean="0"/>
              <a:pPr/>
              <a:t>‹#›</a:t>
            </a:fld>
            <a:endParaRPr lang="en-US" dirty="0"/>
          </a:p>
        </p:txBody>
      </p:sp>
      <p:sp>
        <p:nvSpPr>
          <p:cNvPr id="10" name="Title Placeholder 1"/>
          <p:cNvSpPr>
            <a:spLocks noGrp="1"/>
          </p:cNvSpPr>
          <p:nvPr>
            <p:ph type="title"/>
          </p:nvPr>
        </p:nvSpPr>
        <p:spPr>
          <a:xfrm>
            <a:off x="457200" y="66607"/>
            <a:ext cx="8229600" cy="8865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4326587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65694"/>
            <a:ext cx="8229600" cy="886505"/>
          </a:xfrm>
        </p:spPr>
        <p:txBody>
          <a:bodyPr/>
          <a:lstStyle/>
          <a:p>
            <a:r>
              <a:rPr lang="en-US" smtClean="0"/>
              <a:t>Click to edit Master title style</a:t>
            </a:r>
            <a:endParaRPr lang="en-US" dirty="0"/>
          </a:p>
        </p:txBody>
      </p:sp>
      <p:pic>
        <p:nvPicPr>
          <p:cNvPr id="11" name="Picture 10"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2" name="Rectangle 11"/>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5" name="Rectangle 14"/>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2" name="Slide Number Placeholder 1"/>
          <p:cNvSpPr>
            <a:spLocks noGrp="1"/>
          </p:cNvSpPr>
          <p:nvPr>
            <p:ph type="sldNum" sz="quarter" idx="10"/>
          </p:nvPr>
        </p:nvSpPr>
        <p:spPr/>
        <p:txBody>
          <a:body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25232095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67155"/>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67155"/>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57200" y="87590"/>
            <a:ext cx="8229600" cy="886505"/>
          </a:xfrm>
        </p:spPr>
        <p:txBody>
          <a:bodyPr/>
          <a:lstStyle/>
          <a:p>
            <a:r>
              <a:rPr lang="en-US" smtClean="0"/>
              <a:t>Click to edit Master title style</a:t>
            </a:r>
            <a:endParaRPr lang="en-US" dirty="0"/>
          </a:p>
        </p:txBody>
      </p:sp>
      <p:sp>
        <p:nvSpPr>
          <p:cNvPr id="2" name="Slide Number Placeholder 1"/>
          <p:cNvSpPr>
            <a:spLocks noGrp="1"/>
          </p:cNvSpPr>
          <p:nvPr>
            <p:ph type="sldNum" sz="quarter" idx="10"/>
          </p:nvPr>
        </p:nvSpPr>
        <p:spPr/>
        <p:txBody>
          <a:body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2663281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86218"/>
            <a:ext cx="8229600" cy="8865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2"/>
          <p:cNvSpPr>
            <a:spLocks noGrp="1"/>
          </p:cNvSpPr>
          <p:nvPr>
            <p:ph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spTree>
    <p:extLst>
      <p:ext uri="{BB962C8B-B14F-4D97-AF65-F5344CB8AC3E}">
        <p14:creationId xmlns:p14="http://schemas.microsoft.com/office/powerpoint/2010/main" val="30885495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089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3089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57200" y="87589"/>
            <a:ext cx="8229600" cy="886505"/>
          </a:xfrm>
        </p:spPr>
        <p:txBody>
          <a:bodyPr/>
          <a:lstStyle/>
          <a:p>
            <a:r>
              <a:rPr lang="en-US" smtClean="0"/>
              <a:t>Click to edit Master title style</a:t>
            </a:r>
            <a:endParaRPr lang="en-US" dirty="0"/>
          </a:p>
        </p:txBody>
      </p:sp>
      <p:sp>
        <p:nvSpPr>
          <p:cNvPr id="2" name="Slide Number Placeholder 1"/>
          <p:cNvSpPr>
            <a:spLocks noGrp="1"/>
          </p:cNvSpPr>
          <p:nvPr>
            <p:ph type="sldNum" sz="quarter" idx="10"/>
          </p:nvPr>
        </p:nvSpPr>
        <p:spPr>
          <a:xfrm>
            <a:off x="8771003" y="6298510"/>
            <a:ext cx="372997" cy="365125"/>
          </a:xfrm>
        </p:spPr>
        <p:txBody>
          <a:body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8125315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56266"/>
            <a:ext cx="5486400" cy="40216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621866"/>
            <a:ext cx="5486400" cy="550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p:nvPr>
        </p:nvSpPr>
        <p:spPr>
          <a:xfrm>
            <a:off x="457200" y="65693"/>
            <a:ext cx="8229600" cy="886505"/>
          </a:xfrm>
        </p:spPr>
        <p:txBody>
          <a:bodyPr/>
          <a:lstStyle/>
          <a:p>
            <a:r>
              <a:rPr lang="en-US" smtClean="0"/>
              <a:t>Click to edit Master title style</a:t>
            </a:r>
            <a:endParaRPr lang="en-US" dirty="0"/>
          </a:p>
        </p:txBody>
      </p:sp>
      <p:sp>
        <p:nvSpPr>
          <p:cNvPr id="2" name="Slide Number Placeholder 1"/>
          <p:cNvSpPr>
            <a:spLocks noGrp="1"/>
          </p:cNvSpPr>
          <p:nvPr>
            <p:ph type="sldNum" sz="quarter" idx="10"/>
          </p:nvPr>
        </p:nvSpPr>
        <p:spPr/>
        <p:txBody>
          <a:body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32613824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65692"/>
            <a:ext cx="8229600" cy="886505"/>
          </a:xfrm>
        </p:spPr>
        <p:txBody>
          <a:bodyPr/>
          <a:lstStyle/>
          <a:p>
            <a:r>
              <a:rPr lang="en-US" smtClean="0"/>
              <a:t>Click to edit Master title style</a:t>
            </a:r>
            <a:endParaRPr lang="en-US" dirty="0"/>
          </a:p>
        </p:txBody>
      </p:sp>
      <p:sp>
        <p:nvSpPr>
          <p:cNvPr id="2" name="Slide Number Placeholder 1"/>
          <p:cNvSpPr>
            <a:spLocks noGrp="1"/>
          </p:cNvSpPr>
          <p:nvPr>
            <p:ph type="sldNum" sz="quarter" idx="10"/>
          </p:nvPr>
        </p:nvSpPr>
        <p:spPr/>
        <p:txBody>
          <a:body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95712496"/>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mp; Content -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buSzPct val="80000"/>
              <a:buFont typeface="Courier New" pitchFamily="49" charset="0"/>
              <a:buChar char="o"/>
              <a:defRPr>
                <a:solidFill>
                  <a:schemeClr val="tx1"/>
                </a:solidFill>
              </a:defRPr>
            </a:lvl2pPr>
            <a:lvl3pPr>
              <a:buFont typeface="Calibri" pitchFamily="34" charset="0"/>
              <a:buChar char="–"/>
              <a:defRPr>
                <a:solidFill>
                  <a:schemeClr val="tx1"/>
                </a:solidFill>
              </a:defRPr>
            </a:lvl3pPr>
            <a:lvl4pPr>
              <a:buFont typeface="Wingdings" pitchFamily="2" charset="2"/>
              <a:buChar cha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
          <p:cNvSpPr>
            <a:spLocks noChangeShapeType="1"/>
          </p:cNvSpPr>
          <p:nvPr userDrawn="1"/>
        </p:nvSpPr>
        <p:spPr bwMode="auto">
          <a:xfrm>
            <a:off x="0" y="762000"/>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chemeClr val="tx1"/>
              </a:solidFill>
              <a:effectLst/>
              <a:uLnTx/>
              <a:uFillTx/>
              <a:latin typeface="Arial" charset="0"/>
              <a:ea typeface="ＭＳ Ｐゴシック" pitchFamily="-109" charset="-128"/>
              <a:cs typeface="+mn-cs"/>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pic>
        <p:nvPicPr>
          <p:cNvPr id="23" name="Picture 22" descr="NREL Logo2010white.eps"/>
          <p:cNvPicPr>
            <a:picLocks noChangeAspect="1"/>
          </p:cNvPicPr>
          <p:nvPr userDrawn="1"/>
        </p:nvPicPr>
        <p:blipFill>
          <a:blip r:embed="rId2" cstate="print"/>
          <a:stretch>
            <a:fillRect/>
          </a:stretch>
        </p:blipFill>
        <p:spPr>
          <a:xfrm>
            <a:off x="270538" y="304800"/>
            <a:ext cx="1516324" cy="421106"/>
          </a:xfrm>
          <a:prstGeom prst="rect">
            <a:avLst/>
          </a:prstGeom>
        </p:spPr>
      </p:pic>
      <p:pic>
        <p:nvPicPr>
          <p:cNvPr id="8" name="Picture 7" descr="image1.png"/>
          <p:cNvPicPr>
            <a:picLocks/>
          </p:cNvPicPr>
          <p:nvPr userDrawn="1"/>
        </p:nvPicPr>
        <p:blipFill>
          <a:blip r:embed="rId3" cstate="print"/>
          <a:stretch>
            <a:fillRect/>
          </a:stretch>
        </p:blipFill>
        <p:spPr>
          <a:xfrm>
            <a:off x="0" y="2590800"/>
            <a:ext cx="1664208" cy="768096"/>
          </a:xfrm>
          <a:prstGeom prst="rect">
            <a:avLst/>
          </a:prstGeom>
        </p:spPr>
      </p:pic>
      <p:pic>
        <p:nvPicPr>
          <p:cNvPr id="9" name="Picture 8" descr="image2.png"/>
          <p:cNvPicPr>
            <a:picLocks/>
          </p:cNvPicPr>
          <p:nvPr userDrawn="1"/>
        </p:nvPicPr>
        <p:blipFill>
          <a:blip r:embed="rId4" cstate="print"/>
          <a:stretch>
            <a:fillRect/>
          </a:stretch>
        </p:blipFill>
        <p:spPr>
          <a:xfrm>
            <a:off x="1371600" y="2590801"/>
            <a:ext cx="1901952" cy="765461"/>
          </a:xfrm>
          <a:prstGeom prst="rect">
            <a:avLst/>
          </a:prstGeom>
        </p:spPr>
      </p:pic>
      <p:cxnSp>
        <p:nvCxnSpPr>
          <p:cNvPr id="10" name="Straight Connector 9"/>
          <p:cNvCxnSpPr/>
          <p:nvPr userDrawn="1"/>
        </p:nvCxnSpPr>
        <p:spPr>
          <a:xfrm rot="5400000">
            <a:off x="-2111247" y="2111247"/>
            <a:ext cx="6858002" cy="263550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50737" y="547235"/>
            <a:ext cx="4956502" cy="38550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descr="image3.jpg"/>
          <p:cNvPicPr>
            <a:picLocks/>
          </p:cNvPicPr>
          <p:nvPr userDrawn="1"/>
        </p:nvPicPr>
        <p:blipFill>
          <a:blip r:embed="rId5" cstate="print"/>
          <a:stretch>
            <a:fillRect/>
          </a:stretch>
        </p:blipFill>
        <p:spPr>
          <a:xfrm>
            <a:off x="3310128" y="2590800"/>
            <a:ext cx="2203704" cy="768096"/>
          </a:xfrm>
          <a:prstGeom prst="rect">
            <a:avLst/>
          </a:prstGeom>
        </p:spPr>
      </p:pic>
      <p:pic>
        <p:nvPicPr>
          <p:cNvPr id="12" name="Picture 11" descr="image4.jpg"/>
          <p:cNvPicPr>
            <a:picLocks/>
          </p:cNvPicPr>
          <p:nvPr userDrawn="1"/>
        </p:nvPicPr>
        <p:blipFill>
          <a:blip r:embed="rId6" cstate="print"/>
          <a:stretch>
            <a:fillRect/>
          </a:stretch>
        </p:blipFill>
        <p:spPr>
          <a:xfrm>
            <a:off x="5550408" y="2587752"/>
            <a:ext cx="1271016" cy="771402"/>
          </a:xfrm>
          <a:prstGeom prst="rect">
            <a:avLst/>
          </a:prstGeom>
        </p:spPr>
      </p:pic>
      <p:pic>
        <p:nvPicPr>
          <p:cNvPr id="13" name="Picture 12" descr="image5.jpg"/>
          <p:cNvPicPr>
            <a:picLocks/>
          </p:cNvPicPr>
          <p:nvPr userDrawn="1"/>
        </p:nvPicPr>
        <p:blipFill>
          <a:blip r:embed="rId7" cstate="print"/>
          <a:stretch>
            <a:fillRect/>
          </a:stretch>
        </p:blipFill>
        <p:spPr>
          <a:xfrm>
            <a:off x="6858000" y="2590800"/>
            <a:ext cx="2286000" cy="768096"/>
          </a:xfrm>
          <a:prstGeom prst="rect">
            <a:avLst/>
          </a:prstGeom>
        </p:spPr>
      </p:pic>
      <p:sp>
        <p:nvSpPr>
          <p:cNvPr id="18" name="Text Placeholder 8"/>
          <p:cNvSpPr>
            <a:spLocks noGrp="1"/>
          </p:cNvSpPr>
          <p:nvPr>
            <p:ph type="body" sz="quarter" idx="12" hasCustomPrompt="1"/>
          </p:nvPr>
        </p:nvSpPr>
        <p:spPr>
          <a:xfrm>
            <a:off x="2743200" y="3584448"/>
            <a:ext cx="6248400" cy="762000"/>
          </a:xfrm>
        </p:spPr>
        <p:txBody>
          <a:bodyPr>
            <a:noAutofit/>
          </a:bodyPr>
          <a:lstStyle>
            <a:lvl1pPr>
              <a:buNone/>
              <a:defRPr sz="3600">
                <a:solidFill>
                  <a:schemeClr val="tx2"/>
                </a:solidFill>
              </a:defRPr>
            </a:lvl1pPr>
          </a:lstStyle>
          <a:p>
            <a:pPr lvl="0"/>
            <a:r>
              <a:rPr lang="en-US" dirty="0" smtClean="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038600" cy="4267200"/>
          </a:xfrm>
        </p:spPr>
        <p:txBody>
          <a:bodyPr/>
          <a:lstStyle>
            <a:lvl1pPr>
              <a:defRPr sz="2400" b="0" baseline="0">
                <a:solidFill>
                  <a:schemeClr val="tx1"/>
                </a:solidFill>
              </a:defRPr>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solidFill>
                  <a:schemeClr val="tx1"/>
                </a:solidFill>
              </a:defRPr>
            </a:lvl3pPr>
            <a:lvl4pPr>
              <a:buFont typeface="Wingdings" pitchFamily="2" charset="2"/>
              <a:buChar cha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solidFill>
                  <a:schemeClr val="tx1"/>
                </a:solidFill>
              </a:defRPr>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solidFill>
                  <a:schemeClr val="tx1"/>
                </a:solidFill>
              </a:defRPr>
            </a:lvl3pPr>
            <a:lvl4pPr>
              <a:buFont typeface="Wingdings" pitchFamily="2" charset="2"/>
              <a:buChar cha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10"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563562"/>
          </a:xfrm>
        </p:spPr>
        <p:txBody>
          <a:bodyPr/>
          <a:lstStyle>
            <a:lvl1pPr algn="ctr">
              <a:defRPr/>
            </a:lvl1pPr>
          </a:lstStyle>
          <a:p>
            <a:r>
              <a:rPr lang="en-US" smtClean="0"/>
              <a:t>Click to edit Master title style</a:t>
            </a:r>
            <a:endParaRPr lang="en-US" dirty="0"/>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a:prstGeom prst="rect">
            <a:avLst/>
          </a:prstGeo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0" y="274638"/>
            <a:ext cx="8686800" cy="574448"/>
          </a:xfrm>
          <a:prstGeom prst="rect">
            <a:avLst/>
          </a:prstGeom>
        </p:spPr>
        <p:txBody>
          <a:bodyPr vert="horz" lIns="91440" tIns="45720" rIns="91440" bIns="45720" rtlCol="0" anchor="ctr">
            <a:noAutofit/>
          </a:bodyPr>
          <a:lstStyle>
            <a:lvl1pPr algn="l">
              <a:defRPr sz="3600" b="1" i="0">
                <a:solidFill>
                  <a:srgbClr val="F38F26"/>
                </a:solidFill>
                <a:latin typeface="+mj-l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a:prstGeom prst="rect">
            <a:avLst/>
          </a:prstGeo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Tree>
    <p:extLst>
      <p:ext uri="{BB962C8B-B14F-4D97-AF65-F5344CB8AC3E}">
        <p14:creationId xmlns:p14="http://schemas.microsoft.com/office/powerpoint/2010/main" val="103706580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a:prstGeom prst="rect">
            <a:avLst/>
          </a:prstGeo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0" y="274638"/>
            <a:ext cx="8686800" cy="574448"/>
          </a:xfrm>
          <a:prstGeom prst="rect">
            <a:avLst/>
          </a:prstGeom>
        </p:spPr>
        <p:txBody>
          <a:bodyPr vert="horz" lIns="91440" tIns="45720" rIns="91440" bIns="45720" rtlCol="0" anchor="ctr">
            <a:noAutofit/>
          </a:bodyPr>
          <a:lstStyle>
            <a:lvl1pPr algn="l">
              <a:defRPr sz="3600" b="1" i="0">
                <a:solidFill>
                  <a:srgbClr val="F38F26"/>
                </a:solidFill>
                <a:latin typeface="+mj-l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a:prstGeom prst="rect">
            <a:avLst/>
          </a:prstGeo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Tree>
    <p:extLst>
      <p:ext uri="{BB962C8B-B14F-4D97-AF65-F5344CB8AC3E}">
        <p14:creationId xmlns:p14="http://schemas.microsoft.com/office/powerpoint/2010/main" val="344825579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98087"/>
            <a:ext cx="8229600" cy="886505"/>
          </a:xfrm>
        </p:spPr>
        <p:txBody>
          <a:bodyPr/>
          <a:lstStyle/>
          <a:p>
            <a:r>
              <a:rPr lang="en-US" smtClean="0"/>
              <a:t>Click to edit Master title style</a:t>
            </a:r>
            <a:endParaRPr lang="en-US" dirty="0"/>
          </a:p>
        </p:txBody>
      </p:sp>
      <p:pic>
        <p:nvPicPr>
          <p:cNvPr id="11" name="Picture 10" descr="SunShot &#10;U.S. Department of Energ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2" name="Rectangle 11"/>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6"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sp>
        <p:nvSpPr>
          <p:cNvPr id="14" name="Rectangle 13"/>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Tree>
    <p:extLst>
      <p:ext uri="{BB962C8B-B14F-4D97-AF65-F5344CB8AC3E}">
        <p14:creationId xmlns:p14="http://schemas.microsoft.com/office/powerpoint/2010/main" val="14326587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a:prstGeom prst="rect">
            <a:avLst/>
          </a:prstGeo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0" y="274638"/>
            <a:ext cx="8686800" cy="574448"/>
          </a:xfrm>
          <a:prstGeom prst="rect">
            <a:avLst/>
          </a:prstGeom>
        </p:spPr>
        <p:txBody>
          <a:bodyPr vert="horz" lIns="91440" tIns="45720" rIns="91440" bIns="45720" rtlCol="0" anchor="ctr">
            <a:noAutofit/>
          </a:bodyPr>
          <a:lstStyle>
            <a:lvl1pPr algn="l">
              <a:defRPr sz="3600" b="1" i="0">
                <a:solidFill>
                  <a:srgbClr val="F38F26"/>
                </a:solidFill>
                <a:latin typeface="+mj-l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a:prstGeom prst="rect">
            <a:avLst/>
          </a:prstGeo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Tree>
    <p:extLst>
      <p:ext uri="{BB962C8B-B14F-4D97-AF65-F5344CB8AC3E}">
        <p14:creationId xmlns:p14="http://schemas.microsoft.com/office/powerpoint/2010/main" val="41174229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a:prstGeom prst="rect">
            <a:avLst/>
          </a:prstGeo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0" y="274638"/>
            <a:ext cx="8686800" cy="574448"/>
          </a:xfrm>
          <a:prstGeom prst="rect">
            <a:avLst/>
          </a:prstGeom>
        </p:spPr>
        <p:txBody>
          <a:bodyPr vert="horz" lIns="91440" tIns="45720" rIns="91440" bIns="45720" rtlCol="0" anchor="ctr">
            <a:noAutofit/>
          </a:bodyPr>
          <a:lstStyle>
            <a:lvl1pPr algn="l">
              <a:defRPr sz="3600" b="1" i="0">
                <a:solidFill>
                  <a:srgbClr val="F38F26"/>
                </a:solidFill>
                <a:latin typeface="+mj-l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a:prstGeom prst="rect">
            <a:avLst/>
          </a:prstGeo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Tree>
    <p:extLst>
      <p:ext uri="{BB962C8B-B14F-4D97-AF65-F5344CB8AC3E}">
        <p14:creationId xmlns:p14="http://schemas.microsoft.com/office/powerpoint/2010/main" val="58191463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2" name="Rectangle 11"/>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5" name="Rectangle 14"/>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6"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sp>
        <p:nvSpPr>
          <p:cNvPr id="14" name="Rectangle 13"/>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Picture 27"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29" name="Rectangle 28"/>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30" name="Rectangle 29"/>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cxnSp>
        <p:nvCxnSpPr>
          <p:cNvPr id="33" name="Straight Connector 32"/>
          <p:cNvCxnSpPr/>
          <p:nvPr/>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34"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532EC4BD-B57B-4B4A-948D-87199E97207C}" type="slidenum">
              <a:rPr lang="en-US" smtClean="0"/>
              <a:t>‹#›</a:t>
            </a:fld>
            <a:endParaRPr lang="en-US" dirty="0"/>
          </a:p>
        </p:txBody>
      </p:sp>
      <p:sp>
        <p:nvSpPr>
          <p:cNvPr id="35" name="Title Placeholder 1"/>
          <p:cNvSpPr txBox="1">
            <a:spLocks/>
          </p:cNvSpPr>
          <p:nvPr/>
        </p:nvSpPr>
        <p:spPr>
          <a:xfrm>
            <a:off x="457199" y="12894"/>
            <a:ext cx="8229600" cy="88650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F38F26"/>
                </a:solidFill>
                <a:latin typeface="Calibri"/>
                <a:ea typeface="+mj-ea"/>
                <a:cs typeface="Calibri"/>
              </a:defRPr>
            </a:lvl1pPr>
          </a:lstStyle>
          <a:p>
            <a:r>
              <a:rPr lang="en-US" dirty="0" smtClean="0"/>
              <a:t>Click to edit title</a:t>
            </a:r>
            <a:endParaRPr lang="en-US" dirty="0"/>
          </a:p>
        </p:txBody>
      </p:sp>
      <p:sp>
        <p:nvSpPr>
          <p:cNvPr id="17" name="Rectangle 16"/>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9" name="Rectangle 18"/>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20" name="Rectangle 19"/>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cxnSp>
        <p:nvCxnSpPr>
          <p:cNvPr id="21" name="Straight Connector 20"/>
          <p:cNvCxnSpPr/>
          <p:nvPr/>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58"/>
            <a:ext cx="8229600" cy="88650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3049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274638"/>
            <a:ext cx="8229600" cy="886505"/>
          </a:xfrm>
        </p:spPr>
        <p:txBody>
          <a:bodyPr/>
          <a:lstStyle/>
          <a:p>
            <a:r>
              <a:rPr lang="en-US" smtClean="0"/>
              <a:t>Click to edit Master title style</a:t>
            </a:r>
            <a:endParaRPr lang="en-US" dirty="0"/>
          </a:p>
        </p:txBody>
      </p:sp>
      <p:pic>
        <p:nvPicPr>
          <p:cNvPr id="11" name="Picture 10"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2" name="Rectangle 11"/>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5" name="Rectangle 14"/>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6"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sp>
        <p:nvSpPr>
          <p:cNvPr id="14" name="Rectangle 13"/>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9" name="Rectangle 18"/>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20" name="Rectangle 19"/>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22" name="Slide Number Placeholder 1"/>
          <p:cNvSpPr>
            <a:spLocks noGrp="1"/>
          </p:cNvSpPr>
          <p:nvPr>
            <p:ph type="sldNum" sz="quarter" idx="10"/>
          </p:nvPr>
        </p:nvSpPr>
        <p:spPr>
          <a:xfrm>
            <a:off x="8771003" y="6298510"/>
            <a:ext cx="372997" cy="365125"/>
          </a:xfrm>
        </p:spPr>
        <p:txBody>
          <a:body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252320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466"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sp>
        <p:nvSpPr>
          <p:cNvPr id="2" name="Title 1"/>
          <p:cNvSpPr>
            <a:spLocks noGrp="1"/>
          </p:cNvSpPr>
          <p:nvPr>
            <p:ph type="title"/>
          </p:nvPr>
        </p:nvSpPr>
        <p:spPr>
          <a:xfrm>
            <a:off x="457200" y="4483103"/>
            <a:ext cx="8275561" cy="1362075"/>
          </a:xfrm>
        </p:spPr>
        <p:txBody>
          <a:bodyPr anchor="t">
            <a:normAutofit/>
          </a:bodyPr>
          <a:lstStyle>
            <a:lvl1pPr algn="l">
              <a:defRPr sz="2400" b="0" cap="all">
                <a:solidFill>
                  <a:schemeClr val="bg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57200" y="2847444"/>
            <a:ext cx="8275561" cy="1500187"/>
          </a:xfrm>
        </p:spPr>
        <p:txBody>
          <a:bodyPr anchor="b">
            <a:normAutofit/>
          </a:bodyPr>
          <a:lstStyle>
            <a:lvl1pPr marL="0" indent="0">
              <a:buNone/>
              <a:defRPr sz="3200" b="1">
                <a:solidFill>
                  <a:srgbClr val="F38F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8" name="Straight Connector 7"/>
          <p:cNvCxnSpPr/>
          <p:nvPr/>
        </p:nvCxnSpPr>
        <p:spPr>
          <a:xfrm>
            <a:off x="457200" y="4409350"/>
            <a:ext cx="8275561"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2" name="Rectangle 11"/>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3" name="Rectangle 12"/>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4"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sp>
        <p:nvSpPr>
          <p:cNvPr id="15" name="Rectangle 14"/>
          <p:cNvSpPr/>
          <p:nvPr/>
        </p:nvSpPr>
        <p:spPr>
          <a:xfrm>
            <a:off x="-8466"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457200" y="4409350"/>
            <a:ext cx="8275561"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9" name="Rectangle 18"/>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20" name="Rectangle 19"/>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21" name="Slide Number Placeholder 1"/>
          <p:cNvSpPr>
            <a:spLocks noGrp="1"/>
          </p:cNvSpPr>
          <p:nvPr>
            <p:ph type="sldNum" sz="quarter" idx="10"/>
          </p:nvPr>
        </p:nvSpPr>
        <p:spPr>
          <a:xfrm>
            <a:off x="8771003" y="6298510"/>
            <a:ext cx="372997" cy="365125"/>
          </a:xfrm>
        </p:spPr>
        <p:txBody>
          <a:body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260635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67155"/>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67155"/>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57200" y="99458"/>
            <a:ext cx="8229600" cy="886505"/>
          </a:xfrm>
        </p:spPr>
        <p:txBody>
          <a:bodyPr/>
          <a:lstStyle/>
          <a:p>
            <a:r>
              <a:rPr lang="en-US" smtClean="0"/>
              <a:t>Click to edit Master title style</a:t>
            </a:r>
            <a:endParaRPr lang="en-US" dirty="0"/>
          </a:p>
        </p:txBody>
      </p:sp>
      <p:sp>
        <p:nvSpPr>
          <p:cNvPr id="8" name="Slide Number Placeholder 4"/>
          <p:cNvSpPr>
            <a:spLocks noGrp="1"/>
          </p:cNvSpPr>
          <p:nvPr>
            <p:ph type="sldNum" sz="quarter" idx="4"/>
          </p:nvPr>
        </p:nvSpPr>
        <p:spPr>
          <a:xfrm>
            <a:off x="8771003" y="6306398"/>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26632814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089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3089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57200" y="88510"/>
            <a:ext cx="8229600" cy="886505"/>
          </a:xfrm>
        </p:spPr>
        <p:txBody>
          <a:bodyPr/>
          <a:lstStyle/>
          <a:p>
            <a:r>
              <a:rPr lang="en-US" smtClean="0"/>
              <a:t>Click to edit Master title style</a:t>
            </a:r>
            <a:endParaRPr lang="en-US" dirty="0"/>
          </a:p>
        </p:txBody>
      </p:sp>
      <p:sp>
        <p:nvSpPr>
          <p:cNvPr id="10" name="Slide Number Placeholder 4"/>
          <p:cNvSpPr>
            <a:spLocks noGrp="1"/>
          </p:cNvSpPr>
          <p:nvPr>
            <p:ph type="sldNum" sz="quarter" idx="10"/>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8125315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8510"/>
            <a:ext cx="8229600" cy="886505"/>
          </a:xfrm>
        </p:spPr>
        <p:txBody>
          <a:bodyPr/>
          <a:lstStyle/>
          <a:p>
            <a:r>
              <a:rPr lang="en-US" smtClean="0"/>
              <a:t>Click to edit Master title style</a:t>
            </a:r>
            <a:endParaRPr lang="en-US" dirty="0"/>
          </a:p>
        </p:txBody>
      </p:sp>
      <p:sp>
        <p:nvSpPr>
          <p:cNvPr id="8"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Tree>
    <p:extLst>
      <p:ext uri="{BB962C8B-B14F-4D97-AF65-F5344CB8AC3E}">
        <p14:creationId xmlns:p14="http://schemas.microsoft.com/office/powerpoint/2010/main" val="6704262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pic>
        <p:nvPicPr>
          <p:cNvPr id="8" name="Picture 7"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9" name="Rectangle 8"/>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0" name="Rectangle 9"/>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2"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3"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
        <p:nvSpPr>
          <p:cNvPr id="11" name="Rectangle 10"/>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pic>
        <p:nvPicPr>
          <p:cNvPr id="15" name="Picture 14"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6" name="Rectangle 15"/>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7" name="Rectangle 16"/>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8"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Tree>
    <p:extLst>
      <p:ext uri="{BB962C8B-B14F-4D97-AF65-F5344CB8AC3E}">
        <p14:creationId xmlns:p14="http://schemas.microsoft.com/office/powerpoint/2010/main" val="59874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865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SunShot &#10;U.S. Department of Energy"/>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4" name="Rectangle 3"/>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1" name="Rectangle 10"/>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5"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cxnSp>
        <p:nvCxnSpPr>
          <p:cNvPr id="14" name="Straight Connector 13"/>
          <p:cNvCxnSpPr/>
          <p:nvPr/>
        </p:nvCxnSpPr>
        <p:spPr>
          <a:xfrm>
            <a:off x="457200" y="838200"/>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Tree>
    <p:extLst>
      <p:ext uri="{BB962C8B-B14F-4D97-AF65-F5344CB8AC3E}">
        <p14:creationId xmlns:p14="http://schemas.microsoft.com/office/powerpoint/2010/main" val="39106160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3" r:id="rId22"/>
    <p:sldLayoutId id="2147483695" r:id="rId23"/>
    <p:sldLayoutId id="2147483696" r:id="rId24"/>
    <p:sldLayoutId id="2147483652" r:id="rId25"/>
    <p:sldLayoutId id="2147483669" r:id="rId26"/>
    <p:sldLayoutId id="2147483667" r:id="rId27"/>
    <p:sldLayoutId id="2147483697" r:id="rId28"/>
    <p:sldLayoutId id="2147483698" r:id="rId29"/>
    <p:sldLayoutId id="2147483699" r:id="rId30"/>
    <p:sldLayoutId id="2147483700" r:id="rId31"/>
    <p:sldLayoutId id="2147483701" r:id="rId32"/>
  </p:sldLayoutIdLst>
  <p:timing>
    <p:tnLst>
      <p:par>
        <p:cTn id="1" dur="indefinite" restart="never" nodeType="tmRoot"/>
      </p:par>
    </p:tnLst>
  </p:timing>
  <p:hf hdr="0" ftr="0" dt="0"/>
  <p:txStyles>
    <p:titleStyle>
      <a:lvl1pPr algn="l" defTabSz="457200" rtl="0" eaLnBrk="1" latinLnBrk="0" hangingPunct="1">
        <a:spcBef>
          <a:spcPct val="0"/>
        </a:spcBef>
        <a:buNone/>
        <a:defRPr sz="2800" b="1" i="0" kern="1200">
          <a:solidFill>
            <a:srgbClr val="F38F26"/>
          </a:solidFill>
          <a:latin typeface="Calibri"/>
          <a:ea typeface="+mj-ea"/>
          <a:cs typeface="Calibri"/>
        </a:defRPr>
      </a:lvl1pPr>
    </p:titleStyle>
    <p:body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hyperlink" Target="mailto:ops.solar@ee.doe.gov" TargetMode="External"/><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8662" y="3208473"/>
            <a:ext cx="5393211" cy="1989573"/>
          </a:xfrm>
        </p:spPr>
        <p:txBody>
          <a:bodyPr>
            <a:normAutofit/>
          </a:bodyPr>
          <a:lstStyle/>
          <a:p>
            <a:r>
              <a:rPr lang="en-US" dirty="0" smtClean="0"/>
              <a:t>SunShot 2030 Goal: </a:t>
            </a:r>
            <a:br>
              <a:rPr lang="en-US" dirty="0" smtClean="0"/>
            </a:br>
            <a:r>
              <a:rPr lang="en-US" sz="3100" i="1" dirty="0" smtClean="0"/>
              <a:t>Half the Costs, </a:t>
            </a:r>
            <a:br>
              <a:rPr lang="en-US" sz="3100" i="1" dirty="0" smtClean="0"/>
            </a:br>
            <a:r>
              <a:rPr lang="en-US" sz="3100" i="1" dirty="0" smtClean="0"/>
              <a:t>More than Double the Solar</a:t>
            </a:r>
            <a:endParaRPr lang="en-US" dirty="0">
              <a:solidFill>
                <a:schemeClr val="bg2">
                  <a:lumMod val="50000"/>
                </a:schemeClr>
              </a:solidFill>
            </a:endParaRPr>
          </a:p>
        </p:txBody>
      </p:sp>
      <p:sp>
        <p:nvSpPr>
          <p:cNvPr id="4" name="Text Placeholder 3"/>
          <p:cNvSpPr>
            <a:spLocks noGrp="1"/>
          </p:cNvSpPr>
          <p:nvPr>
            <p:ph type="body" sz="quarter" idx="10"/>
          </p:nvPr>
        </p:nvSpPr>
        <p:spPr>
          <a:xfrm>
            <a:off x="3308662" y="3189191"/>
            <a:ext cx="5587878" cy="3323580"/>
          </a:xfrm>
        </p:spPr>
        <p:txBody>
          <a:bodyPr anchor="b"/>
          <a:lstStyle/>
          <a:p>
            <a:endParaRPr lang="en-US" sz="2400" dirty="0" smtClean="0">
              <a:solidFill>
                <a:schemeClr val="tx2"/>
              </a:solidFill>
            </a:endParaRPr>
          </a:p>
          <a:p>
            <a:endParaRPr lang="en-US" dirty="0" smtClean="0">
              <a:solidFill>
                <a:schemeClr val="tx2"/>
              </a:solidFill>
            </a:endParaRPr>
          </a:p>
          <a:p>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 y="2083789"/>
            <a:ext cx="9142214" cy="4238940"/>
          </a:xfrm>
          <a:prstGeom prst="rect">
            <a:avLst/>
          </a:prstGeom>
        </p:spPr>
      </p:pic>
    </p:spTree>
    <p:extLst>
      <p:ext uri="{BB962C8B-B14F-4D97-AF65-F5344CB8AC3E}">
        <p14:creationId xmlns:p14="http://schemas.microsoft.com/office/powerpoint/2010/main" val="42822674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39" y="77800"/>
            <a:ext cx="8934260" cy="5283126"/>
          </a:xfrm>
          <a:prstGeom prst="rect">
            <a:avLst/>
          </a:prstGeom>
        </p:spPr>
      </p:pic>
      <p:sp>
        <p:nvSpPr>
          <p:cNvPr id="53" name="Rectangle 52"/>
          <p:cNvSpPr/>
          <p:nvPr/>
        </p:nvSpPr>
        <p:spPr>
          <a:xfrm>
            <a:off x="76200" y="6324600"/>
            <a:ext cx="2433109"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57200" y="0"/>
            <a:ext cx="8229600" cy="93456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F38F26"/>
                </a:solidFill>
                <a:latin typeface="Calibri"/>
                <a:ea typeface="+mj-ea"/>
                <a:cs typeface="Calibri"/>
              </a:defRPr>
            </a:lvl1pPr>
          </a:lstStyle>
          <a:p>
            <a:r>
              <a:rPr lang="en-US" dirty="0">
                <a:solidFill>
                  <a:srgbClr val="F18F25"/>
                </a:solidFill>
              </a:rPr>
              <a:t>A Pathway To 3 Cents per </a:t>
            </a:r>
            <a:r>
              <a:rPr lang="en-US" dirty="0" smtClean="0">
                <a:solidFill>
                  <a:srgbClr val="F18F25"/>
                </a:solidFill>
              </a:rPr>
              <a:t>kWh</a:t>
            </a:r>
          </a:p>
        </p:txBody>
      </p:sp>
      <p:sp>
        <p:nvSpPr>
          <p:cNvPr id="2" name="Slide Number Placeholder 1"/>
          <p:cNvSpPr>
            <a:spLocks noGrp="1"/>
          </p:cNvSpPr>
          <p:nvPr>
            <p:ph type="sldNum" sz="quarter" idx="4"/>
          </p:nvPr>
        </p:nvSpPr>
        <p:spPr/>
        <p:txBody>
          <a:bodyPr/>
          <a:lstStyle/>
          <a:p>
            <a:pPr algn="ctr"/>
            <a:fld id="{6C18F691-EA95-6046-80B7-51AACA2B9C03}" type="slidenum">
              <a:rPr lang="en-US" smtClean="0"/>
              <a:pPr algn="ctr"/>
              <a:t>10</a:t>
            </a:fld>
            <a:endParaRPr lang="en-US" dirty="0"/>
          </a:p>
        </p:txBody>
      </p:sp>
      <p:sp>
        <p:nvSpPr>
          <p:cNvPr id="15" name="TextBox 14"/>
          <p:cNvSpPr txBox="1"/>
          <p:nvPr/>
        </p:nvSpPr>
        <p:spPr>
          <a:xfrm>
            <a:off x="370926" y="5233196"/>
            <a:ext cx="1133330" cy="923330"/>
          </a:xfrm>
          <a:prstGeom prst="rect">
            <a:avLst/>
          </a:prstGeom>
          <a:noFill/>
        </p:spPr>
        <p:txBody>
          <a:bodyPr wrap="square" lIns="91440" rtlCol="0">
            <a:noAutofit/>
          </a:bodyPr>
          <a:lstStyle/>
          <a:p>
            <a:pPr algn="ctr"/>
            <a:r>
              <a:rPr lang="en-US" sz="1600" dirty="0" smtClean="0">
                <a:solidFill>
                  <a:schemeClr val="bg2">
                    <a:lumMod val="50000"/>
                  </a:schemeClr>
                </a:solidFill>
              </a:rPr>
              <a:t>2016</a:t>
            </a:r>
          </a:p>
          <a:p>
            <a:pPr algn="ctr"/>
            <a:r>
              <a:rPr lang="en-US" sz="1600" dirty="0" smtClean="0">
                <a:solidFill>
                  <a:schemeClr val="bg2">
                    <a:lumMod val="50000"/>
                  </a:schemeClr>
                </a:solidFill>
              </a:rPr>
              <a:t>Benchmark</a:t>
            </a:r>
            <a:endParaRPr lang="en-US" sz="1600" dirty="0">
              <a:solidFill>
                <a:schemeClr val="bg2">
                  <a:lumMod val="50000"/>
                </a:schemeClr>
              </a:solidFill>
            </a:endParaRPr>
          </a:p>
        </p:txBody>
      </p:sp>
      <p:sp>
        <p:nvSpPr>
          <p:cNvPr id="16" name="TextBox 15"/>
          <p:cNvSpPr txBox="1"/>
          <p:nvPr/>
        </p:nvSpPr>
        <p:spPr>
          <a:xfrm>
            <a:off x="4555979" y="5233196"/>
            <a:ext cx="1720115"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Improve Lifetime:</a:t>
            </a:r>
          </a:p>
          <a:p>
            <a:pPr algn="ctr">
              <a:lnSpc>
                <a:spcPct val="90000"/>
              </a:lnSpc>
            </a:pPr>
            <a:r>
              <a:rPr lang="en-US" sz="1200" dirty="0" smtClean="0">
                <a:solidFill>
                  <a:srgbClr val="6B737C"/>
                </a:solidFill>
              </a:rPr>
              <a:t>30 to 50 years</a:t>
            </a:r>
          </a:p>
          <a:p>
            <a:pPr algn="ctr">
              <a:lnSpc>
                <a:spcPct val="90000"/>
              </a:lnSpc>
            </a:pPr>
            <a:r>
              <a:rPr lang="en-US" sz="1400" dirty="0" smtClean="0">
                <a:solidFill>
                  <a:srgbClr val="6B737C"/>
                </a:solidFill>
              </a:rPr>
              <a:t>and </a:t>
            </a:r>
            <a:r>
              <a:rPr lang="en-US" sz="1400" dirty="0">
                <a:solidFill>
                  <a:srgbClr val="6B737C"/>
                </a:solidFill>
              </a:rPr>
              <a:t>Lower </a:t>
            </a:r>
            <a:r>
              <a:rPr lang="en-US" sz="1400" dirty="0" smtClean="0">
                <a:solidFill>
                  <a:srgbClr val="6B737C"/>
                </a:solidFill>
              </a:rPr>
              <a:t>Degradation </a:t>
            </a:r>
            <a:r>
              <a:rPr lang="en-US" sz="1400" dirty="0">
                <a:solidFill>
                  <a:srgbClr val="6B737C"/>
                </a:solidFill>
              </a:rPr>
              <a:t>Rate:</a:t>
            </a:r>
          </a:p>
          <a:p>
            <a:pPr algn="ctr">
              <a:lnSpc>
                <a:spcPct val="90000"/>
              </a:lnSpc>
            </a:pPr>
            <a:r>
              <a:rPr lang="en-US" sz="1200" dirty="0">
                <a:solidFill>
                  <a:srgbClr val="6B737C"/>
                </a:solidFill>
              </a:rPr>
              <a:t>0.75% to </a:t>
            </a:r>
            <a:r>
              <a:rPr lang="en-US" sz="1200" dirty="0" smtClean="0">
                <a:solidFill>
                  <a:srgbClr val="6B737C"/>
                </a:solidFill>
              </a:rPr>
              <a:t>0.2% /year</a:t>
            </a:r>
            <a:endParaRPr lang="en-US" sz="1200" dirty="0">
              <a:solidFill>
                <a:srgbClr val="6B737C"/>
              </a:solidFill>
            </a:endParaRPr>
          </a:p>
          <a:p>
            <a:pPr algn="ctr">
              <a:lnSpc>
                <a:spcPct val="90000"/>
              </a:lnSpc>
            </a:pPr>
            <a:endParaRPr lang="en-US" sz="1200" dirty="0">
              <a:solidFill>
                <a:srgbClr val="6B737C"/>
              </a:solidFill>
            </a:endParaRPr>
          </a:p>
        </p:txBody>
      </p:sp>
      <p:sp>
        <p:nvSpPr>
          <p:cNvPr id="17" name="TextBox 16"/>
          <p:cNvSpPr txBox="1"/>
          <p:nvPr/>
        </p:nvSpPr>
        <p:spPr>
          <a:xfrm>
            <a:off x="1820086" y="5233196"/>
            <a:ext cx="1332743"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a:t>
            </a:r>
            <a:r>
              <a:rPr lang="en-US" sz="1400" b="1" dirty="0" smtClean="0">
                <a:solidFill>
                  <a:srgbClr val="6B737C"/>
                </a:solidFill>
              </a:rPr>
              <a:t>Sustainable</a:t>
            </a:r>
            <a:r>
              <a:rPr lang="en-US" sz="1400" dirty="0" smtClean="0">
                <a:solidFill>
                  <a:srgbClr val="6B737C"/>
                </a:solidFill>
              </a:rPr>
              <a:t> Module Price:</a:t>
            </a:r>
          </a:p>
          <a:p>
            <a:pPr algn="ctr">
              <a:lnSpc>
                <a:spcPct val="90000"/>
              </a:lnSpc>
            </a:pPr>
            <a:r>
              <a:rPr lang="en-US" sz="1200" dirty="0" smtClean="0">
                <a:solidFill>
                  <a:srgbClr val="6B737C"/>
                </a:solidFill>
              </a:rPr>
              <a:t>$0.65 to $0.30/W</a:t>
            </a:r>
            <a:endParaRPr lang="en-US" sz="1200" dirty="0">
              <a:solidFill>
                <a:srgbClr val="6B737C"/>
              </a:solidFill>
            </a:endParaRPr>
          </a:p>
        </p:txBody>
      </p:sp>
      <p:sp>
        <p:nvSpPr>
          <p:cNvPr id="19" name="TextBox 18"/>
          <p:cNvSpPr txBox="1"/>
          <p:nvPr/>
        </p:nvSpPr>
        <p:spPr>
          <a:xfrm>
            <a:off x="6280492" y="5233196"/>
            <a:ext cx="1345734"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O&amp;M:</a:t>
            </a:r>
          </a:p>
          <a:p>
            <a:pPr algn="ctr">
              <a:lnSpc>
                <a:spcPct val="90000"/>
              </a:lnSpc>
            </a:pPr>
            <a:r>
              <a:rPr lang="en-US" sz="1200" dirty="0" smtClean="0">
                <a:solidFill>
                  <a:srgbClr val="6B737C"/>
                </a:solidFill>
              </a:rPr>
              <a:t>$14 </a:t>
            </a:r>
            <a:r>
              <a:rPr lang="en-US" sz="1200" dirty="0">
                <a:solidFill>
                  <a:srgbClr val="6B737C"/>
                </a:solidFill>
              </a:rPr>
              <a:t>to </a:t>
            </a:r>
          </a:p>
          <a:p>
            <a:pPr algn="ctr">
              <a:lnSpc>
                <a:spcPct val="90000"/>
              </a:lnSpc>
            </a:pPr>
            <a:r>
              <a:rPr lang="en-US" sz="1200" dirty="0" smtClean="0">
                <a:solidFill>
                  <a:srgbClr val="6B737C"/>
                </a:solidFill>
              </a:rPr>
              <a:t>$4/kW-yr</a:t>
            </a:r>
            <a:endParaRPr lang="en-US" sz="1200" dirty="0">
              <a:solidFill>
                <a:srgbClr val="6B737C"/>
              </a:solidFill>
            </a:endParaRPr>
          </a:p>
        </p:txBody>
      </p:sp>
      <p:sp>
        <p:nvSpPr>
          <p:cNvPr id="20" name="TextBox 19"/>
          <p:cNvSpPr txBox="1"/>
          <p:nvPr/>
        </p:nvSpPr>
        <p:spPr>
          <a:xfrm>
            <a:off x="3240565" y="5233196"/>
            <a:ext cx="1396978"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Balance of System Hardware and Soft Costs</a:t>
            </a:r>
          </a:p>
          <a:p>
            <a:pPr algn="ctr">
              <a:lnSpc>
                <a:spcPct val="90000"/>
              </a:lnSpc>
            </a:pPr>
            <a:r>
              <a:rPr lang="en-US" sz="1200" dirty="0" smtClean="0">
                <a:solidFill>
                  <a:srgbClr val="6B737C"/>
                </a:solidFill>
              </a:rPr>
              <a:t>$0.85 to $0.55/W</a:t>
            </a:r>
            <a:endParaRPr lang="en-US" sz="1200" dirty="0">
              <a:solidFill>
                <a:srgbClr val="6B737C"/>
              </a:solidFill>
            </a:endParaRPr>
          </a:p>
        </p:txBody>
      </p:sp>
      <p:sp>
        <p:nvSpPr>
          <p:cNvPr id="22" name="TextBox 21"/>
          <p:cNvSpPr txBox="1"/>
          <p:nvPr/>
        </p:nvSpPr>
        <p:spPr>
          <a:xfrm>
            <a:off x="7760311" y="5233196"/>
            <a:ext cx="1186335" cy="923330"/>
          </a:xfrm>
          <a:prstGeom prst="rect">
            <a:avLst/>
          </a:prstGeom>
          <a:noFill/>
        </p:spPr>
        <p:txBody>
          <a:bodyPr wrap="square" lIns="91440" rtlCol="0">
            <a:noAutofit/>
          </a:bodyPr>
          <a:lstStyle/>
          <a:p>
            <a:pPr algn="ctr">
              <a:lnSpc>
                <a:spcPct val="90000"/>
              </a:lnSpc>
            </a:pPr>
            <a:r>
              <a:rPr lang="en-US" sz="1600" dirty="0" smtClean="0">
                <a:solidFill>
                  <a:schemeClr val="bg2">
                    <a:lumMod val="50000"/>
                  </a:schemeClr>
                </a:solidFill>
              </a:rPr>
              <a:t>SunShot 2030</a:t>
            </a:r>
          </a:p>
          <a:p>
            <a:pPr algn="ctr">
              <a:lnSpc>
                <a:spcPct val="90000"/>
              </a:lnSpc>
            </a:pPr>
            <a:r>
              <a:rPr lang="en-US" sz="1600" dirty="0" smtClean="0">
                <a:solidFill>
                  <a:schemeClr val="bg2">
                    <a:lumMod val="50000"/>
                  </a:schemeClr>
                </a:solidFill>
              </a:rPr>
              <a:t>Goal</a:t>
            </a:r>
          </a:p>
        </p:txBody>
      </p:sp>
      <p:sp>
        <p:nvSpPr>
          <p:cNvPr id="24" name="TextBox 23"/>
          <p:cNvSpPr txBox="1"/>
          <p:nvPr/>
        </p:nvSpPr>
        <p:spPr>
          <a:xfrm>
            <a:off x="200946" y="6331231"/>
            <a:ext cx="6640608" cy="461665"/>
          </a:xfrm>
          <a:prstGeom prst="rect">
            <a:avLst/>
          </a:prstGeom>
          <a:noFill/>
        </p:spPr>
        <p:txBody>
          <a:bodyPr wrap="square" rtlCol="0">
            <a:spAutoFit/>
          </a:bodyPr>
          <a:lstStyle/>
          <a:p>
            <a:pPr>
              <a:defRPr sz="1800" b="1" i="0" u="none" strike="noStrike" kern="1200" baseline="0">
                <a:solidFill>
                  <a:srgbClr val="4B545D"/>
                </a:solidFill>
                <a:latin typeface="+mn-lt"/>
                <a:ea typeface="+mn-ea"/>
                <a:cs typeface="+mn-cs"/>
              </a:defRPr>
            </a:pPr>
            <a:r>
              <a:rPr lang="en-US" sz="1200" dirty="0"/>
              <a:t>100 MW</a:t>
            </a:r>
            <a:r>
              <a:rPr lang="en-US" sz="1200" baseline="-25000" dirty="0"/>
              <a:t>(DC) </a:t>
            </a:r>
            <a:r>
              <a:rPr lang="en-US" sz="1200" baseline="-25000" dirty="0" smtClean="0"/>
              <a:t> </a:t>
            </a:r>
            <a:r>
              <a:rPr lang="en-US" sz="1200" dirty="0" smtClean="0"/>
              <a:t>One</a:t>
            </a:r>
            <a:r>
              <a:rPr lang="en-US" sz="1200" dirty="0"/>
              <a:t>-Axis Tracking Systems With 1,860 kWh</a:t>
            </a:r>
            <a:r>
              <a:rPr lang="en-US" sz="1200" baseline="-25000" dirty="0"/>
              <a:t>(AC)</a:t>
            </a:r>
            <a:r>
              <a:rPr lang="en-US" sz="1200" dirty="0"/>
              <a:t>/kW</a:t>
            </a:r>
            <a:r>
              <a:rPr lang="en-US" sz="1200" baseline="-25000" dirty="0"/>
              <a:t>(DC) </a:t>
            </a:r>
            <a:r>
              <a:rPr lang="en-US" sz="1200" baseline="-25000" dirty="0" smtClean="0"/>
              <a:t> </a:t>
            </a:r>
            <a:r>
              <a:rPr lang="en-US" sz="1200" dirty="0" smtClean="0"/>
              <a:t>First</a:t>
            </a:r>
            <a:r>
              <a:rPr lang="en-US" sz="1200" dirty="0"/>
              <a:t>-Year Performance. </a:t>
            </a:r>
          </a:p>
          <a:p>
            <a:pPr>
              <a:defRPr sz="1800" b="1" i="0" u="none" strike="noStrike" kern="1200" baseline="0">
                <a:solidFill>
                  <a:srgbClr val="4B545D"/>
                </a:solidFill>
                <a:latin typeface="+mn-lt"/>
                <a:ea typeface="+mn-ea"/>
                <a:cs typeface="+mn-cs"/>
              </a:defRPr>
            </a:pPr>
            <a:r>
              <a:rPr lang="en-US" sz="1200" dirty="0"/>
              <a:t>Includes 5 Year MACRS. Cost of capital is 7% and inflation is 2.5%.</a:t>
            </a:r>
          </a:p>
        </p:txBody>
      </p:sp>
      <p:sp>
        <p:nvSpPr>
          <p:cNvPr id="18" name="Oval 17"/>
          <p:cNvSpPr/>
          <p:nvPr/>
        </p:nvSpPr>
        <p:spPr>
          <a:xfrm>
            <a:off x="4764424" y="2331527"/>
            <a:ext cx="1254606" cy="1251257"/>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3494671" y="3874862"/>
            <a:ext cx="3424893" cy="646331"/>
          </a:xfrm>
          <a:prstGeom prst="rect">
            <a:avLst/>
          </a:prstGeom>
          <a:noFill/>
        </p:spPr>
        <p:txBody>
          <a:bodyPr wrap="square" rtlCol="0">
            <a:spAutoFit/>
          </a:bodyPr>
          <a:lstStyle/>
          <a:p>
            <a:r>
              <a:rPr lang="en-US" dirty="0" smtClean="0"/>
              <a:t>Improve upon today’s best-in-class reliability in </a:t>
            </a:r>
            <a:r>
              <a:rPr lang="en-US" i="1" dirty="0" smtClean="0"/>
              <a:t>low-cost</a:t>
            </a:r>
            <a:r>
              <a:rPr lang="en-US" dirty="0" smtClean="0"/>
              <a:t> modules</a:t>
            </a:r>
          </a:p>
        </p:txBody>
      </p:sp>
    </p:spTree>
    <p:extLst>
      <p:ext uri="{BB962C8B-B14F-4D97-AF65-F5344CB8AC3E}">
        <p14:creationId xmlns:p14="http://schemas.microsoft.com/office/powerpoint/2010/main" val="6927546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39" y="77800"/>
            <a:ext cx="8934260" cy="5283126"/>
          </a:xfrm>
          <a:prstGeom prst="rect">
            <a:avLst/>
          </a:prstGeom>
        </p:spPr>
      </p:pic>
      <p:sp>
        <p:nvSpPr>
          <p:cNvPr id="53" name="Rectangle 52"/>
          <p:cNvSpPr/>
          <p:nvPr/>
        </p:nvSpPr>
        <p:spPr>
          <a:xfrm>
            <a:off x="76200" y="6324600"/>
            <a:ext cx="2433109"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57200" y="0"/>
            <a:ext cx="8229600" cy="93456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F38F26"/>
                </a:solidFill>
                <a:latin typeface="Calibri"/>
                <a:ea typeface="+mj-ea"/>
                <a:cs typeface="Calibri"/>
              </a:defRPr>
            </a:lvl1pPr>
          </a:lstStyle>
          <a:p>
            <a:r>
              <a:rPr lang="en-US" dirty="0">
                <a:solidFill>
                  <a:srgbClr val="F18F25"/>
                </a:solidFill>
              </a:rPr>
              <a:t>A Pathway To 3 Cents per </a:t>
            </a:r>
            <a:r>
              <a:rPr lang="en-US" dirty="0" smtClean="0">
                <a:solidFill>
                  <a:srgbClr val="F18F25"/>
                </a:solidFill>
              </a:rPr>
              <a:t>kWh</a:t>
            </a:r>
          </a:p>
        </p:txBody>
      </p:sp>
      <p:sp>
        <p:nvSpPr>
          <p:cNvPr id="2" name="Slide Number Placeholder 1"/>
          <p:cNvSpPr>
            <a:spLocks noGrp="1"/>
          </p:cNvSpPr>
          <p:nvPr>
            <p:ph type="sldNum" sz="quarter" idx="4"/>
          </p:nvPr>
        </p:nvSpPr>
        <p:spPr/>
        <p:txBody>
          <a:bodyPr/>
          <a:lstStyle/>
          <a:p>
            <a:pPr algn="ctr"/>
            <a:fld id="{6C18F691-EA95-6046-80B7-51AACA2B9C03}" type="slidenum">
              <a:rPr lang="en-US" smtClean="0"/>
              <a:pPr algn="ctr"/>
              <a:t>11</a:t>
            </a:fld>
            <a:endParaRPr lang="en-US" dirty="0"/>
          </a:p>
        </p:txBody>
      </p:sp>
      <p:sp>
        <p:nvSpPr>
          <p:cNvPr id="15" name="TextBox 14"/>
          <p:cNvSpPr txBox="1"/>
          <p:nvPr/>
        </p:nvSpPr>
        <p:spPr>
          <a:xfrm>
            <a:off x="370926" y="5233196"/>
            <a:ext cx="1133330" cy="923330"/>
          </a:xfrm>
          <a:prstGeom prst="rect">
            <a:avLst/>
          </a:prstGeom>
          <a:noFill/>
        </p:spPr>
        <p:txBody>
          <a:bodyPr wrap="square" lIns="91440" rtlCol="0">
            <a:noAutofit/>
          </a:bodyPr>
          <a:lstStyle/>
          <a:p>
            <a:pPr algn="ctr"/>
            <a:r>
              <a:rPr lang="en-US" sz="1600" dirty="0" smtClean="0">
                <a:solidFill>
                  <a:schemeClr val="bg2">
                    <a:lumMod val="50000"/>
                  </a:schemeClr>
                </a:solidFill>
              </a:rPr>
              <a:t>2016</a:t>
            </a:r>
          </a:p>
          <a:p>
            <a:pPr algn="ctr"/>
            <a:r>
              <a:rPr lang="en-US" sz="1600" dirty="0" smtClean="0">
                <a:solidFill>
                  <a:schemeClr val="bg2">
                    <a:lumMod val="50000"/>
                  </a:schemeClr>
                </a:solidFill>
              </a:rPr>
              <a:t>Benchmark</a:t>
            </a:r>
            <a:endParaRPr lang="en-US" sz="1600" dirty="0">
              <a:solidFill>
                <a:schemeClr val="bg2">
                  <a:lumMod val="50000"/>
                </a:schemeClr>
              </a:solidFill>
            </a:endParaRPr>
          </a:p>
        </p:txBody>
      </p:sp>
      <p:sp>
        <p:nvSpPr>
          <p:cNvPr id="16" name="TextBox 15"/>
          <p:cNvSpPr txBox="1"/>
          <p:nvPr/>
        </p:nvSpPr>
        <p:spPr>
          <a:xfrm>
            <a:off x="4555979" y="5233196"/>
            <a:ext cx="1720115"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Improve Lifetime:</a:t>
            </a:r>
          </a:p>
          <a:p>
            <a:pPr algn="ctr">
              <a:lnSpc>
                <a:spcPct val="90000"/>
              </a:lnSpc>
            </a:pPr>
            <a:r>
              <a:rPr lang="en-US" sz="1200" dirty="0" smtClean="0">
                <a:solidFill>
                  <a:srgbClr val="6B737C"/>
                </a:solidFill>
              </a:rPr>
              <a:t>30 to 50 years</a:t>
            </a:r>
          </a:p>
          <a:p>
            <a:pPr algn="ctr">
              <a:lnSpc>
                <a:spcPct val="90000"/>
              </a:lnSpc>
            </a:pPr>
            <a:r>
              <a:rPr lang="en-US" sz="1400" dirty="0" smtClean="0">
                <a:solidFill>
                  <a:srgbClr val="6B737C"/>
                </a:solidFill>
              </a:rPr>
              <a:t>and </a:t>
            </a:r>
            <a:r>
              <a:rPr lang="en-US" sz="1400" dirty="0">
                <a:solidFill>
                  <a:srgbClr val="6B737C"/>
                </a:solidFill>
              </a:rPr>
              <a:t>Lower </a:t>
            </a:r>
            <a:r>
              <a:rPr lang="en-US" sz="1400" dirty="0" smtClean="0">
                <a:solidFill>
                  <a:srgbClr val="6B737C"/>
                </a:solidFill>
              </a:rPr>
              <a:t>Degradation </a:t>
            </a:r>
            <a:r>
              <a:rPr lang="en-US" sz="1400" dirty="0">
                <a:solidFill>
                  <a:srgbClr val="6B737C"/>
                </a:solidFill>
              </a:rPr>
              <a:t>Rate:</a:t>
            </a:r>
          </a:p>
          <a:p>
            <a:pPr algn="ctr">
              <a:lnSpc>
                <a:spcPct val="90000"/>
              </a:lnSpc>
            </a:pPr>
            <a:r>
              <a:rPr lang="en-US" sz="1200" dirty="0">
                <a:solidFill>
                  <a:srgbClr val="6B737C"/>
                </a:solidFill>
              </a:rPr>
              <a:t>0.75% to </a:t>
            </a:r>
            <a:r>
              <a:rPr lang="en-US" sz="1200" dirty="0" smtClean="0">
                <a:solidFill>
                  <a:srgbClr val="6B737C"/>
                </a:solidFill>
              </a:rPr>
              <a:t>0.2% /year</a:t>
            </a:r>
            <a:endParaRPr lang="en-US" sz="1200" dirty="0">
              <a:solidFill>
                <a:srgbClr val="6B737C"/>
              </a:solidFill>
            </a:endParaRPr>
          </a:p>
          <a:p>
            <a:pPr algn="ctr">
              <a:lnSpc>
                <a:spcPct val="90000"/>
              </a:lnSpc>
            </a:pPr>
            <a:endParaRPr lang="en-US" sz="1200" dirty="0">
              <a:solidFill>
                <a:srgbClr val="6B737C"/>
              </a:solidFill>
            </a:endParaRPr>
          </a:p>
        </p:txBody>
      </p:sp>
      <p:sp>
        <p:nvSpPr>
          <p:cNvPr id="17" name="TextBox 16"/>
          <p:cNvSpPr txBox="1"/>
          <p:nvPr/>
        </p:nvSpPr>
        <p:spPr>
          <a:xfrm>
            <a:off x="1820086" y="5233196"/>
            <a:ext cx="1332743"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a:t>
            </a:r>
            <a:r>
              <a:rPr lang="en-US" sz="1400" b="1" dirty="0" smtClean="0">
                <a:solidFill>
                  <a:srgbClr val="6B737C"/>
                </a:solidFill>
              </a:rPr>
              <a:t>Sustainable</a:t>
            </a:r>
            <a:r>
              <a:rPr lang="en-US" sz="1400" dirty="0" smtClean="0">
                <a:solidFill>
                  <a:srgbClr val="6B737C"/>
                </a:solidFill>
              </a:rPr>
              <a:t> Module Price:</a:t>
            </a:r>
          </a:p>
          <a:p>
            <a:pPr algn="ctr">
              <a:lnSpc>
                <a:spcPct val="90000"/>
              </a:lnSpc>
            </a:pPr>
            <a:r>
              <a:rPr lang="en-US" sz="1200" dirty="0" smtClean="0">
                <a:solidFill>
                  <a:srgbClr val="6B737C"/>
                </a:solidFill>
              </a:rPr>
              <a:t>$0.65 to $0.30/W</a:t>
            </a:r>
            <a:endParaRPr lang="en-US" sz="1200" dirty="0">
              <a:solidFill>
                <a:srgbClr val="6B737C"/>
              </a:solidFill>
            </a:endParaRPr>
          </a:p>
        </p:txBody>
      </p:sp>
      <p:sp>
        <p:nvSpPr>
          <p:cNvPr id="19" name="TextBox 18"/>
          <p:cNvSpPr txBox="1"/>
          <p:nvPr/>
        </p:nvSpPr>
        <p:spPr>
          <a:xfrm>
            <a:off x="6280492" y="5233196"/>
            <a:ext cx="1345734"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O&amp;M:</a:t>
            </a:r>
          </a:p>
          <a:p>
            <a:pPr algn="ctr">
              <a:lnSpc>
                <a:spcPct val="90000"/>
              </a:lnSpc>
            </a:pPr>
            <a:r>
              <a:rPr lang="en-US" sz="1200" dirty="0" smtClean="0">
                <a:solidFill>
                  <a:srgbClr val="6B737C"/>
                </a:solidFill>
              </a:rPr>
              <a:t>$14 </a:t>
            </a:r>
            <a:r>
              <a:rPr lang="en-US" sz="1200" dirty="0">
                <a:solidFill>
                  <a:srgbClr val="6B737C"/>
                </a:solidFill>
              </a:rPr>
              <a:t>to </a:t>
            </a:r>
          </a:p>
          <a:p>
            <a:pPr algn="ctr">
              <a:lnSpc>
                <a:spcPct val="90000"/>
              </a:lnSpc>
            </a:pPr>
            <a:r>
              <a:rPr lang="en-US" sz="1200" dirty="0" smtClean="0">
                <a:solidFill>
                  <a:srgbClr val="6B737C"/>
                </a:solidFill>
              </a:rPr>
              <a:t>$4/kW-yr</a:t>
            </a:r>
            <a:endParaRPr lang="en-US" sz="1200" dirty="0">
              <a:solidFill>
                <a:srgbClr val="6B737C"/>
              </a:solidFill>
            </a:endParaRPr>
          </a:p>
        </p:txBody>
      </p:sp>
      <p:sp>
        <p:nvSpPr>
          <p:cNvPr id="20" name="TextBox 19"/>
          <p:cNvSpPr txBox="1"/>
          <p:nvPr/>
        </p:nvSpPr>
        <p:spPr>
          <a:xfrm>
            <a:off x="3240565" y="5233196"/>
            <a:ext cx="1396978"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Balance of System Hardware and Soft Costs</a:t>
            </a:r>
          </a:p>
          <a:p>
            <a:pPr algn="ctr">
              <a:lnSpc>
                <a:spcPct val="90000"/>
              </a:lnSpc>
            </a:pPr>
            <a:r>
              <a:rPr lang="en-US" sz="1200" dirty="0" smtClean="0">
                <a:solidFill>
                  <a:srgbClr val="6B737C"/>
                </a:solidFill>
              </a:rPr>
              <a:t>$0.85 to $0.55/W</a:t>
            </a:r>
            <a:endParaRPr lang="en-US" sz="1200" dirty="0">
              <a:solidFill>
                <a:srgbClr val="6B737C"/>
              </a:solidFill>
            </a:endParaRPr>
          </a:p>
        </p:txBody>
      </p:sp>
      <p:sp>
        <p:nvSpPr>
          <p:cNvPr id="22" name="TextBox 21"/>
          <p:cNvSpPr txBox="1"/>
          <p:nvPr/>
        </p:nvSpPr>
        <p:spPr>
          <a:xfrm>
            <a:off x="7760311" y="5233196"/>
            <a:ext cx="1186335" cy="923330"/>
          </a:xfrm>
          <a:prstGeom prst="rect">
            <a:avLst/>
          </a:prstGeom>
          <a:noFill/>
        </p:spPr>
        <p:txBody>
          <a:bodyPr wrap="square" lIns="91440" rtlCol="0">
            <a:noAutofit/>
          </a:bodyPr>
          <a:lstStyle/>
          <a:p>
            <a:pPr algn="ctr">
              <a:lnSpc>
                <a:spcPct val="90000"/>
              </a:lnSpc>
            </a:pPr>
            <a:r>
              <a:rPr lang="en-US" sz="1600" dirty="0" smtClean="0">
                <a:solidFill>
                  <a:schemeClr val="bg2">
                    <a:lumMod val="50000"/>
                  </a:schemeClr>
                </a:solidFill>
              </a:rPr>
              <a:t>SunShot 2030</a:t>
            </a:r>
          </a:p>
          <a:p>
            <a:pPr algn="ctr">
              <a:lnSpc>
                <a:spcPct val="90000"/>
              </a:lnSpc>
            </a:pPr>
            <a:r>
              <a:rPr lang="en-US" sz="1600" dirty="0" smtClean="0">
                <a:solidFill>
                  <a:schemeClr val="bg2">
                    <a:lumMod val="50000"/>
                  </a:schemeClr>
                </a:solidFill>
              </a:rPr>
              <a:t>Goal</a:t>
            </a:r>
          </a:p>
        </p:txBody>
      </p:sp>
      <p:sp>
        <p:nvSpPr>
          <p:cNvPr id="24" name="TextBox 23"/>
          <p:cNvSpPr txBox="1"/>
          <p:nvPr/>
        </p:nvSpPr>
        <p:spPr>
          <a:xfrm>
            <a:off x="200946" y="6331231"/>
            <a:ext cx="6640608" cy="461665"/>
          </a:xfrm>
          <a:prstGeom prst="rect">
            <a:avLst/>
          </a:prstGeom>
          <a:noFill/>
        </p:spPr>
        <p:txBody>
          <a:bodyPr wrap="square" rtlCol="0">
            <a:spAutoFit/>
          </a:bodyPr>
          <a:lstStyle/>
          <a:p>
            <a:pPr>
              <a:defRPr sz="1800" b="1" i="0" u="none" strike="noStrike" kern="1200" baseline="0">
                <a:solidFill>
                  <a:srgbClr val="4B545D"/>
                </a:solidFill>
                <a:latin typeface="+mn-lt"/>
                <a:ea typeface="+mn-ea"/>
                <a:cs typeface="+mn-cs"/>
              </a:defRPr>
            </a:pPr>
            <a:r>
              <a:rPr lang="en-US" sz="1200" dirty="0"/>
              <a:t>100 MW</a:t>
            </a:r>
            <a:r>
              <a:rPr lang="en-US" sz="1200" baseline="-25000" dirty="0"/>
              <a:t>(DC) </a:t>
            </a:r>
            <a:r>
              <a:rPr lang="en-US" sz="1200" baseline="-25000" dirty="0" smtClean="0"/>
              <a:t> </a:t>
            </a:r>
            <a:r>
              <a:rPr lang="en-US" sz="1200" dirty="0" smtClean="0"/>
              <a:t>One</a:t>
            </a:r>
            <a:r>
              <a:rPr lang="en-US" sz="1200" dirty="0"/>
              <a:t>-Axis Tracking Systems With 1,860 kWh</a:t>
            </a:r>
            <a:r>
              <a:rPr lang="en-US" sz="1200" baseline="-25000" dirty="0"/>
              <a:t>(AC)</a:t>
            </a:r>
            <a:r>
              <a:rPr lang="en-US" sz="1200" dirty="0"/>
              <a:t>/kW</a:t>
            </a:r>
            <a:r>
              <a:rPr lang="en-US" sz="1200" baseline="-25000" dirty="0"/>
              <a:t>(DC) </a:t>
            </a:r>
            <a:r>
              <a:rPr lang="en-US" sz="1200" baseline="-25000" dirty="0" smtClean="0"/>
              <a:t> </a:t>
            </a:r>
            <a:r>
              <a:rPr lang="en-US" sz="1200" dirty="0" smtClean="0"/>
              <a:t>First</a:t>
            </a:r>
            <a:r>
              <a:rPr lang="en-US" sz="1200" dirty="0"/>
              <a:t>-Year Performance. </a:t>
            </a:r>
          </a:p>
          <a:p>
            <a:pPr>
              <a:defRPr sz="1800" b="1" i="0" u="none" strike="noStrike" kern="1200" baseline="0">
                <a:solidFill>
                  <a:srgbClr val="4B545D"/>
                </a:solidFill>
                <a:latin typeface="+mn-lt"/>
                <a:ea typeface="+mn-ea"/>
                <a:cs typeface="+mn-cs"/>
              </a:defRPr>
            </a:pPr>
            <a:r>
              <a:rPr lang="en-US" sz="1200" dirty="0"/>
              <a:t>Includes 5 Year MACRS. Cost of capital is 7% and inflation is 2.5%.</a:t>
            </a:r>
          </a:p>
        </p:txBody>
      </p:sp>
      <p:sp>
        <p:nvSpPr>
          <p:cNvPr id="21" name="TextBox 20"/>
          <p:cNvSpPr txBox="1"/>
          <p:nvPr/>
        </p:nvSpPr>
        <p:spPr>
          <a:xfrm>
            <a:off x="6000456" y="1996834"/>
            <a:ext cx="2693773" cy="646331"/>
          </a:xfrm>
          <a:prstGeom prst="rect">
            <a:avLst/>
          </a:prstGeom>
          <a:noFill/>
        </p:spPr>
        <p:txBody>
          <a:bodyPr wrap="square" rtlCol="0">
            <a:spAutoFit/>
          </a:bodyPr>
          <a:lstStyle/>
          <a:p>
            <a:r>
              <a:rPr lang="en-US" dirty="0" smtClean="0"/>
              <a:t>Employ automation and data analytics</a:t>
            </a:r>
          </a:p>
        </p:txBody>
      </p:sp>
      <p:sp>
        <p:nvSpPr>
          <p:cNvPr id="23" name="Oval 22"/>
          <p:cNvSpPr/>
          <p:nvPr/>
        </p:nvSpPr>
        <p:spPr>
          <a:xfrm>
            <a:off x="6251544" y="2910091"/>
            <a:ext cx="1222214" cy="120009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66973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2653775056"/>
              </p:ext>
            </p:extLst>
          </p:nvPr>
        </p:nvGraphicFramePr>
        <p:xfrm>
          <a:off x="1313846" y="1678692"/>
          <a:ext cx="6540030" cy="4408388"/>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33"/>
          <p:cNvGrpSpPr/>
          <p:nvPr/>
        </p:nvGrpSpPr>
        <p:grpSpPr>
          <a:xfrm>
            <a:off x="2621505" y="2640561"/>
            <a:ext cx="6411573" cy="2855327"/>
            <a:chOff x="2621505" y="2640561"/>
            <a:chExt cx="6411573" cy="2855327"/>
          </a:xfrm>
        </p:grpSpPr>
        <p:pic>
          <p:nvPicPr>
            <p:cNvPr id="10" name="Picture 9" descr="g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1505" y="2794528"/>
              <a:ext cx="4984201" cy="2701360"/>
            </a:xfrm>
            <a:prstGeom prst="rect">
              <a:avLst/>
            </a:prstGeom>
          </p:spPr>
        </p:pic>
        <p:sp>
          <p:nvSpPr>
            <p:cNvPr id="25" name="TextBox 24"/>
            <p:cNvSpPr txBox="1"/>
            <p:nvPr/>
          </p:nvSpPr>
          <p:spPr>
            <a:xfrm>
              <a:off x="7585741" y="2640561"/>
              <a:ext cx="1447337" cy="564536"/>
            </a:xfrm>
            <a:prstGeom prst="rect">
              <a:avLst/>
            </a:prstGeom>
            <a:solidFill>
              <a:srgbClr val="FFFFFF"/>
            </a:solidFill>
          </p:spPr>
          <p:txBody>
            <a:bodyPr wrap="square" rtlCol="0">
              <a:spAutoFit/>
            </a:bodyPr>
            <a:lstStyle/>
            <a:p>
              <a:r>
                <a:rPr lang="en-US" sz="1600" dirty="0" smtClean="0"/>
                <a:t>2030 Example Scenario</a:t>
              </a:r>
              <a:endParaRPr lang="en-US" sz="1600" dirty="0"/>
            </a:p>
          </p:txBody>
        </p:sp>
      </p:grpSp>
      <p:sp>
        <p:nvSpPr>
          <p:cNvPr id="12" name="Content Placeholder 2"/>
          <p:cNvSpPr txBox="1">
            <a:spLocks/>
          </p:cNvSpPr>
          <p:nvPr/>
        </p:nvSpPr>
        <p:spPr>
          <a:xfrm>
            <a:off x="138896" y="878378"/>
            <a:ext cx="8929800" cy="1981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00"/>
              </a:spcBef>
            </a:pPr>
            <a:r>
              <a:rPr lang="en-US" sz="2000" dirty="0" smtClean="0"/>
              <a:t>Cost </a:t>
            </a:r>
            <a:r>
              <a:rPr lang="en-US" sz="2000" dirty="0"/>
              <a:t>and </a:t>
            </a:r>
            <a:r>
              <a:rPr lang="en-US" sz="2000" dirty="0" smtClean="0"/>
              <a:t>performance tradeoffs open up numerous possible pathways.</a:t>
            </a:r>
          </a:p>
          <a:p>
            <a:pPr>
              <a:spcBef>
                <a:spcPts val="100"/>
              </a:spcBef>
            </a:pPr>
            <a:r>
              <a:rPr lang="en-US" sz="2000" dirty="0" smtClean="0"/>
              <a:t>All pathways require sustained</a:t>
            </a:r>
            <a:r>
              <a:rPr lang="en-US" sz="2000" dirty="0"/>
              <a:t>, multifaceted </a:t>
            </a:r>
            <a:r>
              <a:rPr lang="en-US" sz="2000" dirty="0" smtClean="0"/>
              <a:t>innovation.</a:t>
            </a:r>
            <a:endParaRPr lang="en-US" sz="2000" dirty="0"/>
          </a:p>
        </p:txBody>
      </p:sp>
      <p:sp>
        <p:nvSpPr>
          <p:cNvPr id="15" name="Title 1"/>
          <p:cNvSpPr>
            <a:spLocks noGrp="1"/>
          </p:cNvSpPr>
          <p:nvPr>
            <p:ph type="title"/>
          </p:nvPr>
        </p:nvSpPr>
        <p:spPr>
          <a:xfrm>
            <a:off x="457200" y="88510"/>
            <a:ext cx="8229600" cy="886505"/>
          </a:xfrm>
        </p:spPr>
        <p:txBody>
          <a:bodyPr>
            <a:normAutofit/>
          </a:bodyPr>
          <a:lstStyle/>
          <a:p>
            <a:r>
              <a:rPr lang="en-US" dirty="0" smtClean="0">
                <a:solidFill>
                  <a:srgbClr val="F18F25"/>
                </a:solidFill>
              </a:rPr>
              <a:t>There are Many Technology Pathways</a:t>
            </a:r>
            <a:endParaRPr lang="en-US" dirty="0">
              <a:solidFill>
                <a:srgbClr val="F18F25"/>
              </a:solidFill>
            </a:endParaRPr>
          </a:p>
        </p:txBody>
      </p:sp>
      <p:sp>
        <p:nvSpPr>
          <p:cNvPr id="4" name="TextBox 3"/>
          <p:cNvSpPr txBox="1"/>
          <p:nvPr/>
        </p:nvSpPr>
        <p:spPr>
          <a:xfrm>
            <a:off x="457200" y="6271847"/>
            <a:ext cx="6494582" cy="523220"/>
          </a:xfrm>
          <a:prstGeom prst="rect">
            <a:avLst/>
          </a:prstGeom>
          <a:solidFill>
            <a:schemeClr val="bg1"/>
          </a:solidFill>
        </p:spPr>
        <p:txBody>
          <a:bodyPr wrap="square" rtlCol="0">
            <a:spAutoFit/>
          </a:bodyPr>
          <a:lstStyle/>
          <a:p>
            <a:r>
              <a:rPr lang="en-US" sz="1400" dirty="0" smtClean="0"/>
              <a:t>Unless otherwise noted, all scenarios assume: 7% WACC, 2.5% inflation, $0.85/W system cost,  $4/kW-yr O&amp;M, 0.2%/yr degradation, 50 yr life, 21% capacity factor</a:t>
            </a:r>
            <a:endParaRPr lang="en-US" sz="1400" dirty="0"/>
          </a:p>
        </p:txBody>
      </p:sp>
      <p:sp>
        <p:nvSpPr>
          <p:cNvPr id="29" name="TextBox 28"/>
          <p:cNvSpPr txBox="1"/>
          <p:nvPr/>
        </p:nvSpPr>
        <p:spPr>
          <a:xfrm>
            <a:off x="2164166" y="1880311"/>
            <a:ext cx="2240832" cy="891374"/>
          </a:xfrm>
          <a:prstGeom prst="rect">
            <a:avLst/>
          </a:prstGeom>
          <a:solidFill>
            <a:schemeClr val="bg1"/>
          </a:solidFill>
        </p:spPr>
        <p:txBody>
          <a:bodyPr wrap="square" rtlCol="0">
            <a:spAutoFit/>
          </a:bodyPr>
          <a:lstStyle/>
          <a:p>
            <a:pPr algn="ctr"/>
            <a:r>
              <a:rPr lang="en-US" dirty="0" smtClean="0"/>
              <a:t>All curves represent 3¢/kWh LCOE in average U.S. climate</a:t>
            </a:r>
          </a:p>
        </p:txBody>
      </p:sp>
      <p:sp>
        <p:nvSpPr>
          <p:cNvPr id="7" name="Rectangle 6"/>
          <p:cNvSpPr/>
          <p:nvPr/>
        </p:nvSpPr>
        <p:spPr>
          <a:xfrm rot="16200000">
            <a:off x="445581" y="3377293"/>
            <a:ext cx="1829597" cy="307777"/>
          </a:xfrm>
          <a:prstGeom prst="rect">
            <a:avLst/>
          </a:prstGeom>
        </p:spPr>
        <p:txBody>
          <a:bodyPr wrap="none">
            <a:spAutoFit/>
          </a:bodyPr>
          <a:lstStyle/>
          <a:p>
            <a:pPr algn="ctr">
              <a:defRPr sz="1000" b="1" i="0" u="none" strike="noStrike" kern="1200" baseline="0">
                <a:solidFill>
                  <a:srgbClr val="4B545D"/>
                </a:solidFill>
                <a:latin typeface="Calibri"/>
                <a:ea typeface="+mn-ea"/>
                <a:cs typeface="Calibri"/>
              </a:defRPr>
            </a:pPr>
            <a:r>
              <a:rPr lang="en-US" sz="1400" dirty="0"/>
              <a:t>Module Price ($/</a:t>
            </a:r>
            <a:r>
              <a:rPr lang="en-US" sz="1400" dirty="0" err="1"/>
              <a:t>Wdc</a:t>
            </a:r>
            <a:r>
              <a:rPr lang="en-US" sz="1400" dirty="0"/>
              <a:t>)</a:t>
            </a:r>
          </a:p>
        </p:txBody>
      </p:sp>
      <p:grpSp>
        <p:nvGrpSpPr>
          <p:cNvPr id="11" name="Group 10"/>
          <p:cNvGrpSpPr/>
          <p:nvPr/>
        </p:nvGrpSpPr>
        <p:grpSpPr>
          <a:xfrm>
            <a:off x="3306383" y="3513959"/>
            <a:ext cx="5197590" cy="1975687"/>
            <a:chOff x="3306511" y="3521258"/>
            <a:chExt cx="5197590" cy="1975687"/>
          </a:xfrm>
        </p:grpSpPr>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l="13615"/>
            <a:stretch/>
          </p:blipFill>
          <p:spPr>
            <a:xfrm>
              <a:off x="3306511" y="3594579"/>
              <a:ext cx="4305612" cy="1902366"/>
            </a:xfrm>
            <a:prstGeom prst="rect">
              <a:avLst/>
            </a:prstGeom>
          </p:spPr>
        </p:pic>
        <p:sp>
          <p:nvSpPr>
            <p:cNvPr id="27" name="TextBox 26"/>
            <p:cNvSpPr txBox="1"/>
            <p:nvPr/>
          </p:nvSpPr>
          <p:spPr>
            <a:xfrm>
              <a:off x="7631298" y="3521258"/>
              <a:ext cx="872803" cy="326837"/>
            </a:xfrm>
            <a:prstGeom prst="rect">
              <a:avLst/>
            </a:prstGeom>
            <a:solidFill>
              <a:srgbClr val="FFFFFF"/>
            </a:solidFill>
          </p:spPr>
          <p:txBody>
            <a:bodyPr wrap="none" rtlCol="0">
              <a:spAutoFit/>
            </a:bodyPr>
            <a:lstStyle/>
            <a:p>
              <a:r>
                <a:rPr lang="en-US" sz="1600" dirty="0" smtClean="0"/>
                <a:t>30 yr life</a:t>
              </a:r>
              <a:endParaRPr lang="en-US" sz="1600" dirty="0"/>
            </a:p>
          </p:txBody>
        </p:sp>
      </p:grpSp>
      <p:grpSp>
        <p:nvGrpSpPr>
          <p:cNvPr id="32" name="Group 31"/>
          <p:cNvGrpSpPr/>
          <p:nvPr/>
        </p:nvGrpSpPr>
        <p:grpSpPr>
          <a:xfrm>
            <a:off x="4934221" y="4447344"/>
            <a:ext cx="4007228" cy="1052826"/>
            <a:chOff x="4970716" y="4439917"/>
            <a:chExt cx="4007228" cy="1052826"/>
          </a:xfrm>
        </p:grpSpPr>
        <p:sp>
          <p:nvSpPr>
            <p:cNvPr id="28" name="TextBox 27"/>
            <p:cNvSpPr txBox="1"/>
            <p:nvPr/>
          </p:nvSpPr>
          <p:spPr>
            <a:xfrm>
              <a:off x="7632447" y="4439917"/>
              <a:ext cx="1345497" cy="830997"/>
            </a:xfrm>
            <a:prstGeom prst="rect">
              <a:avLst/>
            </a:prstGeom>
            <a:solidFill>
              <a:srgbClr val="FFFFFF"/>
            </a:solidFill>
          </p:spPr>
          <p:txBody>
            <a:bodyPr wrap="square" rtlCol="0">
              <a:spAutoFit/>
            </a:bodyPr>
            <a:lstStyle/>
            <a:p>
              <a:r>
                <a:rPr lang="en-US" sz="1600" dirty="0" smtClean="0"/>
                <a:t>1%/yr degradation, 20 yr life</a:t>
              </a:r>
              <a:endParaRPr lang="en-US" sz="1600" dirty="0"/>
            </a:p>
          </p:txBody>
        </p:sp>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l="46290"/>
            <a:stretch/>
          </p:blipFill>
          <p:spPr>
            <a:xfrm>
              <a:off x="4970716" y="4706432"/>
              <a:ext cx="2677021" cy="786311"/>
            </a:xfrm>
            <a:prstGeom prst="rect">
              <a:avLst/>
            </a:prstGeom>
          </p:spPr>
        </p:pic>
      </p:grpSp>
      <p:sp>
        <p:nvSpPr>
          <p:cNvPr id="33" name="Rectangle 32"/>
          <p:cNvSpPr/>
          <p:nvPr/>
        </p:nvSpPr>
        <p:spPr>
          <a:xfrm>
            <a:off x="3672517" y="5802030"/>
            <a:ext cx="2339102" cy="307777"/>
          </a:xfrm>
          <a:prstGeom prst="rect">
            <a:avLst/>
          </a:prstGeom>
        </p:spPr>
        <p:txBody>
          <a:bodyPr wrap="none">
            <a:spAutoFit/>
          </a:bodyPr>
          <a:lstStyle/>
          <a:p>
            <a:pPr algn="ctr">
              <a:defRPr sz="1000" b="1" i="0" u="none" strike="noStrike" kern="1200" baseline="0">
                <a:solidFill>
                  <a:srgbClr val="4B545D"/>
                </a:solidFill>
                <a:latin typeface="Calibri"/>
                <a:ea typeface="+mn-ea"/>
                <a:cs typeface="Calibri"/>
              </a:defRPr>
            </a:pPr>
            <a:r>
              <a:rPr lang="en-US" sz="1400" dirty="0"/>
              <a:t>Total-Area Module Efficiency</a:t>
            </a:r>
          </a:p>
        </p:txBody>
      </p:sp>
      <p:sp>
        <p:nvSpPr>
          <p:cNvPr id="16" name="Oval 15"/>
          <p:cNvSpPr/>
          <p:nvPr/>
        </p:nvSpPr>
        <p:spPr>
          <a:xfrm>
            <a:off x="3261431" y="4662087"/>
            <a:ext cx="121757" cy="1115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6613379" y="2990451"/>
            <a:ext cx="121757" cy="1115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782483" y="3590473"/>
            <a:ext cx="121757" cy="1115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4775045" y="4417390"/>
            <a:ext cx="121757" cy="1115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47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10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98087"/>
            <a:ext cx="8520545" cy="886505"/>
          </a:xfrm>
        </p:spPr>
        <p:txBody>
          <a:bodyPr>
            <a:normAutofit/>
          </a:bodyPr>
          <a:lstStyle/>
          <a:p>
            <a:r>
              <a:rPr lang="en-US" dirty="0" smtClean="0"/>
              <a:t>Grid Integration is also Critical</a:t>
            </a:r>
            <a:endParaRPr lang="en-US" dirty="0"/>
          </a:p>
        </p:txBody>
      </p:sp>
      <p:sp>
        <p:nvSpPr>
          <p:cNvPr id="2" name="Text Placeholder 1"/>
          <p:cNvSpPr>
            <a:spLocks noGrp="1"/>
          </p:cNvSpPr>
          <p:nvPr>
            <p:ph type="body" sz="quarter" idx="4294967295"/>
          </p:nvPr>
        </p:nvSpPr>
        <p:spPr>
          <a:xfrm>
            <a:off x="3793004" y="928320"/>
            <a:ext cx="5226944" cy="2175410"/>
          </a:xfrm>
        </p:spPr>
        <p:txBody>
          <a:bodyPr>
            <a:normAutofit/>
          </a:bodyPr>
          <a:lstStyle/>
          <a:p>
            <a:pPr>
              <a:buFont typeface="Arial" panose="020B0604020202020204" pitchFamily="34" charset="0"/>
              <a:buChar char="•"/>
            </a:pPr>
            <a:r>
              <a:rPr lang="en-US" sz="2400" dirty="0"/>
              <a:t>P</a:t>
            </a:r>
            <a:r>
              <a:rPr lang="en-US" sz="2400" dirty="0" smtClean="0"/>
              <a:t>art of DOE’s </a:t>
            </a:r>
            <a:r>
              <a:rPr lang="en-US" sz="2400" dirty="0"/>
              <a:t>Grid Modernization Initiative</a:t>
            </a:r>
          </a:p>
        </p:txBody>
      </p:sp>
      <p:pic>
        <p:nvPicPr>
          <p:cNvPr id="4" name="Picture 3" descr="Grid-perfirmance-update-final-ppt-0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391" y="1482401"/>
            <a:ext cx="993648" cy="2139696"/>
          </a:xfrm>
          <a:prstGeom prst="rect">
            <a:avLst/>
          </a:prstGeom>
        </p:spPr>
      </p:pic>
      <p:pic>
        <p:nvPicPr>
          <p:cNvPr id="5" name="Picture 4" descr="Grid-perfirmance-update-final-ppt-01.png"/>
          <p:cNvPicPr>
            <a:picLocks noChangeAspect="1"/>
          </p:cNvPicPr>
          <p:nvPr/>
        </p:nvPicPr>
        <p:blipFill rotWithShape="1">
          <a:blip r:embed="rId3" cstate="print">
            <a:extLst>
              <a:ext uri="{28A0092B-C50C-407E-A947-70E740481C1C}">
                <a14:useLocalDpi xmlns:a14="http://schemas.microsoft.com/office/drawing/2010/main" val="0"/>
              </a:ext>
            </a:extLst>
          </a:blip>
          <a:srcRect t="8314"/>
          <a:stretch/>
        </p:blipFill>
        <p:spPr>
          <a:xfrm>
            <a:off x="0" y="1540978"/>
            <a:ext cx="9144000" cy="4258963"/>
          </a:xfrm>
          <a:prstGeom prst="rect">
            <a:avLst/>
          </a:prstGeom>
        </p:spPr>
      </p:pic>
      <p:pic>
        <p:nvPicPr>
          <p:cNvPr id="6" name="Picture 5" descr="Grid-perfirmance-update-final-ppt-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2455" y="3073424"/>
            <a:ext cx="816864" cy="359664"/>
          </a:xfrm>
          <a:prstGeom prst="rect">
            <a:avLst/>
          </a:prstGeom>
        </p:spPr>
      </p:pic>
      <p:pic>
        <p:nvPicPr>
          <p:cNvPr id="7" name="Picture 6" descr="Grid-perfirmance-update-final-ppt-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5234946" y="3640911"/>
            <a:ext cx="816864" cy="359138"/>
          </a:xfrm>
          <a:prstGeom prst="rect">
            <a:avLst/>
          </a:prstGeom>
        </p:spPr>
      </p:pic>
      <p:pic>
        <p:nvPicPr>
          <p:cNvPr id="8" name="Picture 7" descr="Grid-perfirmance-update-final-ppt-1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238" y="3622097"/>
            <a:ext cx="807720" cy="377952"/>
          </a:xfrm>
          <a:prstGeom prst="rect">
            <a:avLst/>
          </a:prstGeom>
        </p:spPr>
      </p:pic>
      <p:pic>
        <p:nvPicPr>
          <p:cNvPr id="9" name="Picture 8" descr="Grid-perfirmance-update-final-ppt-1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5832455" y="3073424"/>
            <a:ext cx="807720" cy="366216"/>
          </a:xfrm>
          <a:prstGeom prst="rect">
            <a:avLst/>
          </a:prstGeom>
        </p:spPr>
      </p:pic>
      <p:pic>
        <p:nvPicPr>
          <p:cNvPr id="10" name="Picture 9" descr="Grid-perfirmance-update-final-ppt-1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3381" y="3269330"/>
            <a:ext cx="655320" cy="94488"/>
          </a:xfrm>
          <a:prstGeom prst="rect">
            <a:avLst/>
          </a:prstGeom>
        </p:spPr>
      </p:pic>
      <p:pic>
        <p:nvPicPr>
          <p:cNvPr id="11" name="Picture 10" descr="Grid-perfirmance-update-final-ppt-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079" y="5797786"/>
            <a:ext cx="2773680" cy="509016"/>
          </a:xfrm>
          <a:prstGeom prst="rect">
            <a:avLst/>
          </a:prstGeom>
        </p:spPr>
      </p:pic>
      <p:pic>
        <p:nvPicPr>
          <p:cNvPr id="12" name="Picture 11" descr="Grid-perfirmance-update-final-ppt-0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9573" y="5797786"/>
            <a:ext cx="1350264" cy="509016"/>
          </a:xfrm>
          <a:prstGeom prst="rect">
            <a:avLst/>
          </a:prstGeom>
        </p:spPr>
      </p:pic>
      <p:pic>
        <p:nvPicPr>
          <p:cNvPr id="13" name="Picture 12" descr="Grid-perfirmance-update-final-ppt-04.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3355" y="5797786"/>
            <a:ext cx="2328672" cy="509016"/>
          </a:xfrm>
          <a:prstGeom prst="rect">
            <a:avLst/>
          </a:prstGeom>
        </p:spPr>
      </p:pic>
      <p:pic>
        <p:nvPicPr>
          <p:cNvPr id="14" name="Picture 13" descr="Grid-perfirmance-update-final-ppt-05.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5044" y="3541282"/>
            <a:ext cx="731520" cy="1301496"/>
          </a:xfrm>
          <a:prstGeom prst="rect">
            <a:avLst/>
          </a:prstGeom>
        </p:spPr>
      </p:pic>
      <p:pic>
        <p:nvPicPr>
          <p:cNvPr id="15" name="Picture 14" descr="Grid-perfirmance-update-final-ppt-06.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5545" y="4194901"/>
            <a:ext cx="515112" cy="158496"/>
          </a:xfrm>
          <a:prstGeom prst="rect">
            <a:avLst/>
          </a:prstGeom>
        </p:spPr>
      </p:pic>
      <p:pic>
        <p:nvPicPr>
          <p:cNvPr id="16" name="Picture 15" descr="Grid-perfirmance-update-final-ppt-07.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5840" y="2410312"/>
            <a:ext cx="451104" cy="231648"/>
          </a:xfrm>
          <a:prstGeom prst="rect">
            <a:avLst/>
          </a:prstGeom>
        </p:spPr>
      </p:pic>
      <p:pic>
        <p:nvPicPr>
          <p:cNvPr id="17" name="Picture 16" descr="Grid-perfirmance-update-final-ppt-09.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24939" y="6046067"/>
            <a:ext cx="539496" cy="97536"/>
          </a:xfrm>
          <a:prstGeom prst="rect">
            <a:avLst/>
          </a:prstGeom>
        </p:spPr>
      </p:pic>
      <p:pic>
        <p:nvPicPr>
          <p:cNvPr id="18" name="Picture 17" descr="Grid-perfirmance-update-final-ppt-09.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89224" y="6046067"/>
            <a:ext cx="539496" cy="97536"/>
          </a:xfrm>
          <a:prstGeom prst="rect">
            <a:avLst/>
          </a:prstGeom>
        </p:spPr>
      </p:pic>
      <p:pic>
        <p:nvPicPr>
          <p:cNvPr id="19" name="Picture 18" descr="Grid-perfirmance-update-final-ppt-10.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24379" y="5986631"/>
            <a:ext cx="539496" cy="118872"/>
          </a:xfrm>
          <a:prstGeom prst="rect">
            <a:avLst/>
          </a:prstGeom>
        </p:spPr>
      </p:pic>
      <p:pic>
        <p:nvPicPr>
          <p:cNvPr id="20" name="Picture 19" descr="Grid-perfirmance-update-final-ppt-10.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2314" y="5986631"/>
            <a:ext cx="539496" cy="118872"/>
          </a:xfrm>
          <a:prstGeom prst="rect">
            <a:avLst/>
          </a:prstGeom>
        </p:spPr>
      </p:pic>
      <p:pic>
        <p:nvPicPr>
          <p:cNvPr id="21" name="Picture 20" descr="Grid-perfirmance-update-final-ppt-13.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92867" y="3061879"/>
            <a:ext cx="563880" cy="359664"/>
          </a:xfrm>
          <a:prstGeom prst="rect">
            <a:avLst/>
          </a:prstGeom>
        </p:spPr>
      </p:pic>
      <p:pic>
        <p:nvPicPr>
          <p:cNvPr id="22" name="Picture 21" descr="Grid-perfirmance-update-final-ppt-15.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24908" y="3287618"/>
            <a:ext cx="768096" cy="76200"/>
          </a:xfrm>
          <a:prstGeom prst="rect">
            <a:avLst/>
          </a:prstGeom>
        </p:spPr>
      </p:pic>
      <p:pic>
        <p:nvPicPr>
          <p:cNvPr id="23" name="Picture 22" descr="Grid-perfirmance-update-final-ppt-16.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8638" y="3361690"/>
            <a:ext cx="655320" cy="94488"/>
          </a:xfrm>
          <a:prstGeom prst="rect">
            <a:avLst/>
          </a:prstGeom>
        </p:spPr>
      </p:pic>
      <p:pic>
        <p:nvPicPr>
          <p:cNvPr id="24" name="Picture 23" descr="Grid-perfirmance-update-final-ppt-1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5840" y="3596994"/>
            <a:ext cx="807720" cy="377952"/>
          </a:xfrm>
          <a:prstGeom prst="rect">
            <a:avLst/>
          </a:prstGeom>
        </p:spPr>
      </p:pic>
    </p:spTree>
    <p:extLst>
      <p:ext uri="{BB962C8B-B14F-4D97-AF65-F5344CB8AC3E}">
        <p14:creationId xmlns:p14="http://schemas.microsoft.com/office/powerpoint/2010/main" val="415931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1500"/>
                            </p:stCondLst>
                            <p:childTnLst>
                              <p:par>
                                <p:cTn id="59" presetID="53" presetClass="entr" presetSubtype="16"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nodeType="clickEffect">
                                  <p:stCondLst>
                                    <p:cond delay="0"/>
                                  </p:stCondLst>
                                  <p:childTnLst>
                                    <p:animEffect transition="out" filter="dissolv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childTnLst>
                          </p:cTn>
                        </p:par>
                        <p:par>
                          <p:cTn id="75" fill="hold">
                            <p:stCondLst>
                              <p:cond delay="500"/>
                            </p:stCondLst>
                            <p:childTnLst>
                              <p:par>
                                <p:cTn id="76" presetID="9" presetClass="entr" presetSubtype="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dissolve">
                                      <p:cBhvr>
                                        <p:cTn id="78" dur="500"/>
                                        <p:tgtEl>
                                          <p:spTgt spid="8"/>
                                        </p:tgtEl>
                                      </p:cBhvr>
                                    </p:animEffect>
                                  </p:childTnLst>
                                </p:cTn>
                              </p:par>
                              <p:par>
                                <p:cTn id="79" presetID="9"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dissolve">
                                      <p:cBhvr>
                                        <p:cTn id="81" dur="500"/>
                                        <p:tgtEl>
                                          <p:spTgt spid="9"/>
                                        </p:tgtEl>
                                      </p:cBhvr>
                                    </p:animEffect>
                                  </p:childTnLst>
                                </p:cTn>
                              </p:par>
                              <p:par>
                                <p:cTn id="82" presetID="9" presetClass="entr" presetSubtype="0"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dissolve">
                                      <p:cBhvr>
                                        <p:cTn id="84" dur="500"/>
                                        <p:tgtEl>
                                          <p:spTgt spid="22"/>
                                        </p:tgtEl>
                                      </p:cBhvr>
                                    </p:animEffect>
                                  </p:childTnLst>
                                </p:cTn>
                              </p:par>
                              <p:par>
                                <p:cTn id="85" presetID="9" presetClass="entr" presetSubtype="0"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dissolve">
                                      <p:cBhvr>
                                        <p:cTn id="87" dur="500"/>
                                        <p:tgtEl>
                                          <p:spTgt spid="24"/>
                                        </p:tgtEl>
                                      </p:cBhvr>
                                    </p:animEffect>
                                  </p:childTnLst>
                                </p:cTn>
                              </p:par>
                            </p:childTnLst>
                          </p:cTn>
                        </p:par>
                        <p:par>
                          <p:cTn id="88" fill="hold">
                            <p:stCondLst>
                              <p:cond delay="1000"/>
                            </p:stCondLst>
                            <p:childTnLst>
                              <p:par>
                                <p:cTn id="89" presetID="9" presetClass="exit" presetSubtype="0" fill="hold" nodeType="afterEffect">
                                  <p:stCondLst>
                                    <p:cond delay="0"/>
                                  </p:stCondLst>
                                  <p:childTnLst>
                                    <p:animEffect transition="out" filter="dissolve">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childTnLst>
                          </p:cTn>
                        </p:par>
                        <p:par>
                          <p:cTn id="95" fill="hold">
                            <p:stCondLst>
                              <p:cond delay="1500"/>
                            </p:stCondLst>
                            <p:childTnLst>
                              <p:par>
                                <p:cTn id="96" presetID="9" presetClass="entr" presetSubtype="0"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dissolve">
                                      <p:cBhvr>
                                        <p:cTn id="98" dur="500"/>
                                        <p:tgtEl>
                                          <p:spTgt spid="17"/>
                                        </p:tgtEl>
                                      </p:cBhvr>
                                    </p:animEffect>
                                  </p:childTnLst>
                                </p:cTn>
                              </p:par>
                              <p:par>
                                <p:cTn id="99" presetID="9"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dissolve">
                                      <p:cBhvr>
                                        <p:cTn id="10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1867756" y="289920"/>
            <a:ext cx="685800" cy="914400"/>
          </a:xfrm>
          <a:prstGeom prst="rect">
            <a:avLst/>
          </a:prstGeom>
        </p:spPr>
        <p:txBody>
          <a:bodyPr vert="horz" wrap="none" lIns="91440" tIns="45720" rIns="91440" bIns="45720" rtlCol="0">
            <a:normAutofit/>
          </a:bodyPr>
          <a:lstStyle/>
          <a:p>
            <a:pPr defTabSz="457200">
              <a:spcBef>
                <a:spcPct val="20000"/>
              </a:spcBef>
            </a:pPr>
            <a:endParaRPr lang="en-US" sz="2323" b="1" dirty="0">
              <a:solidFill>
                <a:srgbClr val="FFFFFF"/>
              </a:solidFill>
              <a:latin typeface="Arial Narrow"/>
              <a:cs typeface="Arial Narrow"/>
            </a:endParaRPr>
          </a:p>
        </p:txBody>
      </p:sp>
      <p:sp>
        <p:nvSpPr>
          <p:cNvPr id="46" name="TextBox 45"/>
          <p:cNvSpPr txBox="1"/>
          <p:nvPr/>
        </p:nvSpPr>
        <p:spPr>
          <a:xfrm>
            <a:off x="1391488" y="289920"/>
            <a:ext cx="685800" cy="914400"/>
          </a:xfrm>
          <a:prstGeom prst="rect">
            <a:avLst/>
          </a:prstGeom>
        </p:spPr>
        <p:txBody>
          <a:bodyPr vert="horz" wrap="none" lIns="91440" tIns="45720" rIns="91440" bIns="45720" rtlCol="0">
            <a:normAutofit/>
          </a:bodyPr>
          <a:lstStyle/>
          <a:p>
            <a:pPr defTabSz="457200">
              <a:spcBef>
                <a:spcPct val="20000"/>
              </a:spcBef>
            </a:pPr>
            <a:endParaRPr lang="en-US" sz="2323" b="1" dirty="0">
              <a:solidFill>
                <a:srgbClr val="FFFFFF"/>
              </a:solidFill>
              <a:latin typeface="Arial Narrow"/>
              <a:cs typeface="Arial Narrow"/>
            </a:endParaRPr>
          </a:p>
        </p:txBody>
      </p:sp>
      <p:sp>
        <p:nvSpPr>
          <p:cNvPr id="47" name="TextBox 46"/>
          <p:cNvSpPr txBox="1"/>
          <p:nvPr/>
        </p:nvSpPr>
        <p:spPr>
          <a:xfrm>
            <a:off x="2488975" y="427978"/>
            <a:ext cx="685800" cy="914400"/>
          </a:xfrm>
          <a:prstGeom prst="rect">
            <a:avLst/>
          </a:prstGeom>
        </p:spPr>
        <p:txBody>
          <a:bodyPr vert="horz" wrap="none" lIns="91440" tIns="45720" rIns="91440" bIns="45720" rtlCol="0">
            <a:normAutofit/>
          </a:bodyPr>
          <a:lstStyle/>
          <a:p>
            <a:pPr defTabSz="457200">
              <a:spcBef>
                <a:spcPct val="20000"/>
              </a:spcBef>
            </a:pPr>
            <a:endParaRPr lang="en-US" sz="2323" b="1" dirty="0">
              <a:solidFill>
                <a:srgbClr val="FFFFFF"/>
              </a:solidFill>
              <a:latin typeface="Arial Narrow"/>
              <a:cs typeface="Arial Narrow"/>
            </a:endParaRPr>
          </a:p>
        </p:txBody>
      </p:sp>
      <p:sp>
        <p:nvSpPr>
          <p:cNvPr id="49" name="TextBox 48"/>
          <p:cNvSpPr txBox="1"/>
          <p:nvPr/>
        </p:nvSpPr>
        <p:spPr>
          <a:xfrm>
            <a:off x="6431753" y="5571826"/>
            <a:ext cx="685800" cy="914400"/>
          </a:xfrm>
          <a:prstGeom prst="rect">
            <a:avLst/>
          </a:prstGeom>
        </p:spPr>
        <p:txBody>
          <a:bodyPr vert="horz" wrap="none" lIns="91440" tIns="45720" rIns="91440" bIns="45720" rtlCol="0">
            <a:normAutofit/>
          </a:bodyPr>
          <a:lstStyle/>
          <a:p>
            <a:pPr defTabSz="457200">
              <a:spcBef>
                <a:spcPct val="20000"/>
              </a:spcBef>
            </a:pPr>
            <a:endParaRPr lang="en-US" sz="2323" b="1" dirty="0">
              <a:solidFill>
                <a:srgbClr val="FFFFFF"/>
              </a:solidFill>
              <a:latin typeface="Arial Narrow"/>
              <a:cs typeface="Arial Narrow"/>
            </a:endParaRPr>
          </a:p>
        </p:txBody>
      </p:sp>
      <p:sp>
        <p:nvSpPr>
          <p:cNvPr id="19" name="TextBox 18"/>
          <p:cNvSpPr txBox="1"/>
          <p:nvPr/>
        </p:nvSpPr>
        <p:spPr>
          <a:xfrm>
            <a:off x="1044417" y="1865445"/>
            <a:ext cx="2485055" cy="457200"/>
          </a:xfrm>
          <a:prstGeom prst="rect">
            <a:avLst/>
          </a:prstGeom>
          <a:effectLst>
            <a:outerShdw blurRad="63500" sx="102000" sy="102000" algn="ctr" rotWithShape="0">
              <a:prstClr val="black">
                <a:alpha val="40000"/>
              </a:prstClr>
            </a:outerShdw>
          </a:effectLst>
        </p:spPr>
        <p:txBody>
          <a:bodyPr vert="horz" wrap="none" lIns="91440" tIns="45720" rIns="91440" bIns="45720" rtlCol="0" anchor="ctr">
            <a:noAutofit/>
          </a:bodyPr>
          <a:lstStyle/>
          <a:p>
            <a:pPr defTabSz="457200">
              <a:spcBef>
                <a:spcPct val="20000"/>
              </a:spcBef>
            </a:pPr>
            <a:r>
              <a:rPr lang="en-US" sz="1600" b="1" dirty="0">
                <a:solidFill>
                  <a:srgbClr val="FFFFFF"/>
                </a:solidFill>
                <a:latin typeface="Calibri"/>
                <a:cs typeface="Arial Narrow"/>
              </a:rPr>
              <a:t>MAJOR PROGRESS</a:t>
            </a:r>
          </a:p>
        </p:txBody>
      </p:sp>
      <p:sp>
        <p:nvSpPr>
          <p:cNvPr id="21" name="TextBox 20"/>
          <p:cNvSpPr txBox="1"/>
          <p:nvPr/>
        </p:nvSpPr>
        <p:spPr>
          <a:xfrm>
            <a:off x="1473872" y="1009170"/>
            <a:ext cx="685800" cy="444500"/>
          </a:xfrm>
          <a:prstGeom prst="rect">
            <a:avLst/>
          </a:prstGeom>
          <a:effectLst>
            <a:outerShdw blurRad="63500" sx="102000" sy="102000" algn="ctr" rotWithShape="0">
              <a:prstClr val="black">
                <a:alpha val="40000"/>
              </a:prstClr>
            </a:outerShdw>
          </a:effectLst>
        </p:spPr>
        <p:txBody>
          <a:bodyPr vert="horz" wrap="none" lIns="91440" tIns="45720" rIns="91440" bIns="45720" rtlCol="0" anchor="ctr">
            <a:noAutofit/>
          </a:bodyPr>
          <a:lstStyle/>
          <a:p>
            <a:pPr defTabSz="457200">
              <a:spcBef>
                <a:spcPct val="20000"/>
              </a:spcBef>
            </a:pPr>
            <a:endParaRPr lang="en-US" b="1" dirty="0">
              <a:solidFill>
                <a:srgbClr val="F18F25"/>
              </a:solidFill>
              <a:latin typeface="Calibri"/>
              <a:cs typeface="Arial Narrow"/>
            </a:endParaRPr>
          </a:p>
        </p:txBody>
      </p:sp>
      <p:sp>
        <p:nvSpPr>
          <p:cNvPr id="22" name="TextBox 21"/>
          <p:cNvSpPr txBox="1"/>
          <p:nvPr/>
        </p:nvSpPr>
        <p:spPr>
          <a:xfrm>
            <a:off x="6427993" y="1009170"/>
            <a:ext cx="685800" cy="444500"/>
          </a:xfrm>
          <a:prstGeom prst="rect">
            <a:avLst/>
          </a:prstGeom>
          <a:effectLst>
            <a:outerShdw blurRad="63500" sx="102000" sy="102000" algn="ctr" rotWithShape="0">
              <a:prstClr val="black">
                <a:alpha val="40000"/>
              </a:prstClr>
            </a:outerShdw>
          </a:effectLst>
        </p:spPr>
        <p:txBody>
          <a:bodyPr vert="horz" wrap="none" lIns="91440" tIns="45720" rIns="91440" bIns="45720" rtlCol="0" anchor="ctr">
            <a:noAutofit/>
          </a:bodyPr>
          <a:lstStyle/>
          <a:p>
            <a:pPr algn="r" defTabSz="457200">
              <a:spcBef>
                <a:spcPct val="20000"/>
              </a:spcBef>
            </a:pPr>
            <a:endParaRPr lang="en-US" b="1" dirty="0">
              <a:solidFill>
                <a:srgbClr val="4B545D"/>
              </a:solidFill>
              <a:latin typeface="Calibri"/>
              <a:cs typeface="Arial Narrow"/>
            </a:endParaRPr>
          </a:p>
        </p:txBody>
      </p:sp>
      <p:sp>
        <p:nvSpPr>
          <p:cNvPr id="24" name="TextBox 23"/>
          <p:cNvSpPr txBox="1"/>
          <p:nvPr/>
        </p:nvSpPr>
        <p:spPr>
          <a:xfrm>
            <a:off x="4153144" y="1009170"/>
            <a:ext cx="685800" cy="444500"/>
          </a:xfrm>
          <a:prstGeom prst="rect">
            <a:avLst/>
          </a:prstGeom>
          <a:effectLst>
            <a:outerShdw blurRad="63500" sx="102000" sy="102000" algn="ctr" rotWithShape="0">
              <a:prstClr val="black">
                <a:alpha val="40000"/>
              </a:prstClr>
            </a:outerShdw>
          </a:effectLst>
        </p:spPr>
        <p:txBody>
          <a:bodyPr vert="horz" wrap="none" lIns="91440" tIns="45720" rIns="91440" bIns="45720" rtlCol="0" anchor="ctr">
            <a:noAutofit/>
          </a:bodyPr>
          <a:lstStyle/>
          <a:p>
            <a:pPr defTabSz="457200">
              <a:spcBef>
                <a:spcPct val="20000"/>
              </a:spcBef>
            </a:pPr>
            <a:endParaRPr lang="en-US" b="1" dirty="0">
              <a:solidFill>
                <a:srgbClr val="F18F25"/>
              </a:solidFill>
              <a:latin typeface="Calibri"/>
              <a:cs typeface="Arial Narrow"/>
            </a:endParaRPr>
          </a:p>
        </p:txBody>
      </p:sp>
      <p:grpSp>
        <p:nvGrpSpPr>
          <p:cNvPr id="16" name="Group 15"/>
          <p:cNvGrpSpPr/>
          <p:nvPr/>
        </p:nvGrpSpPr>
        <p:grpSpPr>
          <a:xfrm>
            <a:off x="127867" y="1148347"/>
            <a:ext cx="3979317" cy="2254858"/>
            <a:chOff x="504234" y="1963889"/>
            <a:chExt cx="6188674" cy="3465577"/>
          </a:xfrm>
        </p:grpSpPr>
        <p:pic>
          <p:nvPicPr>
            <p:cNvPr id="25" name="Picture 24" descr="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34" y="2259547"/>
              <a:ext cx="5376672" cy="3169919"/>
            </a:xfrm>
            <a:prstGeom prst="rect">
              <a:avLst/>
            </a:prstGeom>
          </p:spPr>
        </p:pic>
        <p:sp>
          <p:nvSpPr>
            <p:cNvPr id="26" name="TextBox 25"/>
            <p:cNvSpPr txBox="1"/>
            <p:nvPr/>
          </p:nvSpPr>
          <p:spPr>
            <a:xfrm>
              <a:off x="1003197" y="3379984"/>
              <a:ext cx="928929" cy="837270"/>
            </a:xfrm>
            <a:prstGeom prst="rect">
              <a:avLst/>
            </a:prstGeom>
            <a:noFill/>
          </p:spPr>
          <p:txBody>
            <a:bodyPr wrap="none" rtlCol="0">
              <a:spAutoFit/>
            </a:bodyPr>
            <a:lstStyle/>
            <a:p>
              <a:pPr algn="ctr" defTabSz="457200">
                <a:lnSpc>
                  <a:spcPct val="80000"/>
                </a:lnSpc>
              </a:pPr>
              <a:r>
                <a:rPr lang="en-US" b="1" dirty="0" smtClean="0">
                  <a:solidFill>
                    <a:srgbClr val="EE6525">
                      <a:lumMod val="50000"/>
                    </a:srgbClr>
                  </a:solidFill>
                  <a:latin typeface="Calibri"/>
                  <a:cs typeface="Calibri"/>
                </a:rPr>
                <a:t>31.6</a:t>
              </a:r>
              <a:endParaRPr lang="en-US" b="1" dirty="0">
                <a:solidFill>
                  <a:srgbClr val="EE6525">
                    <a:lumMod val="50000"/>
                  </a:srgbClr>
                </a:solidFill>
                <a:latin typeface="Calibri"/>
                <a:cs typeface="Calibri"/>
              </a:endParaRPr>
            </a:p>
            <a:p>
              <a:pPr algn="ctr" defTabSz="457200">
                <a:lnSpc>
                  <a:spcPct val="80000"/>
                </a:lnSpc>
              </a:pPr>
              <a:r>
                <a:rPr lang="en-US" b="1" dirty="0">
                  <a:solidFill>
                    <a:srgbClr val="EE6525">
                      <a:lumMod val="50000"/>
                    </a:srgbClr>
                  </a:solidFill>
                  <a:latin typeface="Calibri"/>
                  <a:cs typeface="Calibri"/>
                </a:rPr>
                <a:t>GW</a:t>
              </a:r>
            </a:p>
          </p:txBody>
        </p:sp>
        <p:sp>
          <p:nvSpPr>
            <p:cNvPr id="27" name="TextBox 26"/>
            <p:cNvSpPr txBox="1"/>
            <p:nvPr/>
          </p:nvSpPr>
          <p:spPr>
            <a:xfrm>
              <a:off x="3140275" y="3302385"/>
              <a:ext cx="3552633" cy="1277191"/>
            </a:xfrm>
            <a:prstGeom prst="rect">
              <a:avLst/>
            </a:prstGeom>
            <a:noFill/>
          </p:spPr>
          <p:txBody>
            <a:bodyPr wrap="none" rtlCol="0">
              <a:spAutoFit/>
            </a:bodyPr>
            <a:lstStyle/>
            <a:p>
              <a:pPr defTabSz="457200"/>
              <a:r>
                <a:rPr lang="en-US" sz="3200" b="1" dirty="0" smtClean="0">
                  <a:solidFill>
                    <a:srgbClr val="1C997B"/>
                  </a:solidFill>
                  <a:latin typeface="Calibri"/>
                  <a:cs typeface="Calibri"/>
                </a:rPr>
                <a:t>6,200,000</a:t>
              </a:r>
              <a:endParaRPr lang="en-US" sz="3200" b="1" dirty="0">
                <a:solidFill>
                  <a:srgbClr val="1C997B"/>
                </a:solidFill>
                <a:latin typeface="Calibri"/>
                <a:cs typeface="Calibri"/>
              </a:endParaRPr>
            </a:p>
            <a:p>
              <a:pPr defTabSz="457200"/>
              <a:r>
                <a:rPr lang="en-US" sz="1600" dirty="0">
                  <a:solidFill>
                    <a:srgbClr val="1C997B"/>
                  </a:solidFill>
                  <a:latin typeface="Calibri"/>
                  <a:cs typeface="Calibri"/>
                </a:rPr>
                <a:t>average American homes</a:t>
              </a:r>
            </a:p>
          </p:txBody>
        </p:sp>
        <p:sp>
          <p:nvSpPr>
            <p:cNvPr id="28" name="TextBox 27"/>
            <p:cNvSpPr txBox="1"/>
            <p:nvPr/>
          </p:nvSpPr>
          <p:spPr>
            <a:xfrm>
              <a:off x="1260825" y="1963889"/>
              <a:ext cx="3769846" cy="425730"/>
            </a:xfrm>
            <a:prstGeom prst="rect">
              <a:avLst/>
            </a:prstGeom>
            <a:noFill/>
          </p:spPr>
          <p:txBody>
            <a:bodyPr wrap="none" rtlCol="0">
              <a:spAutoFit/>
            </a:bodyPr>
            <a:lstStyle/>
            <a:p>
              <a:pPr algn="ctr" defTabSz="457200">
                <a:lnSpc>
                  <a:spcPct val="60000"/>
                </a:lnSpc>
              </a:pPr>
              <a:r>
                <a:rPr lang="en-US" dirty="0">
                  <a:solidFill>
                    <a:srgbClr val="1B8EB4"/>
                  </a:solidFill>
                  <a:latin typeface="Calibri"/>
                  <a:cs typeface="Calibri"/>
                </a:rPr>
                <a:t>At the end of </a:t>
              </a:r>
              <a:r>
                <a:rPr lang="en-US" b="1" dirty="0" smtClean="0">
                  <a:solidFill>
                    <a:srgbClr val="1B8EB4"/>
                  </a:solidFill>
                  <a:latin typeface="Calibri"/>
                  <a:cs typeface="Calibri"/>
                </a:rPr>
                <a:t>2016 Q2…</a:t>
              </a:r>
              <a:endParaRPr lang="en-US" b="1" dirty="0">
                <a:solidFill>
                  <a:srgbClr val="1B8EB4"/>
                </a:solidFill>
                <a:latin typeface="Calibri"/>
                <a:cs typeface="Calibri"/>
              </a:endParaRPr>
            </a:p>
          </p:txBody>
        </p:sp>
        <p:sp>
          <p:nvSpPr>
            <p:cNvPr id="29" name="Rectangle 28"/>
            <p:cNvSpPr/>
            <p:nvPr/>
          </p:nvSpPr>
          <p:spPr>
            <a:xfrm>
              <a:off x="2784926" y="3154121"/>
              <a:ext cx="3317844" cy="394194"/>
            </a:xfrm>
            <a:prstGeom prst="rect">
              <a:avLst/>
            </a:prstGeom>
          </p:spPr>
          <p:txBody>
            <a:bodyPr wrap="none">
              <a:spAutoFit/>
            </a:bodyPr>
            <a:lstStyle/>
            <a:p>
              <a:pPr algn="ctr" defTabSz="457200">
                <a:lnSpc>
                  <a:spcPct val="60000"/>
                </a:lnSpc>
              </a:pPr>
              <a:r>
                <a:rPr lang="en-US" sz="1600" dirty="0">
                  <a:solidFill>
                    <a:srgbClr val="1C997B"/>
                  </a:solidFill>
                  <a:latin typeface="Calibri"/>
                  <a:cs typeface="Calibri"/>
                </a:rPr>
                <a:t>Enough to power</a:t>
              </a:r>
            </a:p>
          </p:txBody>
        </p:sp>
      </p:grpSp>
      <p:grpSp>
        <p:nvGrpSpPr>
          <p:cNvPr id="5" name="Group 4"/>
          <p:cNvGrpSpPr/>
          <p:nvPr/>
        </p:nvGrpSpPr>
        <p:grpSpPr>
          <a:xfrm>
            <a:off x="4445159" y="1490006"/>
            <a:ext cx="4364879" cy="1430417"/>
            <a:chOff x="5419191" y="1810974"/>
            <a:chExt cx="4416773" cy="1430417"/>
          </a:xfrm>
        </p:grpSpPr>
        <p:sp>
          <p:nvSpPr>
            <p:cNvPr id="3" name="TextBox 2"/>
            <p:cNvSpPr txBox="1"/>
            <p:nvPr/>
          </p:nvSpPr>
          <p:spPr>
            <a:xfrm>
              <a:off x="6714591" y="1887174"/>
              <a:ext cx="3121373" cy="1354217"/>
            </a:xfrm>
            <a:prstGeom prst="rect">
              <a:avLst/>
            </a:prstGeom>
            <a:noFill/>
          </p:spPr>
          <p:txBody>
            <a:bodyPr wrap="none" rtlCol="0">
              <a:spAutoFit/>
            </a:bodyPr>
            <a:lstStyle/>
            <a:p>
              <a:pPr defTabSz="457200"/>
              <a:r>
                <a:rPr lang="en-US" sz="1600" dirty="0">
                  <a:solidFill>
                    <a:srgbClr val="1C997B"/>
                  </a:solidFill>
                  <a:latin typeface="Calibri"/>
                  <a:cs typeface="Calibri"/>
                </a:rPr>
                <a:t>Solar capacity has grown </a:t>
              </a:r>
            </a:p>
            <a:p>
              <a:pPr defTabSz="457200"/>
              <a:r>
                <a:rPr lang="en-US" sz="3200" b="1" dirty="0" smtClean="0">
                  <a:solidFill>
                    <a:srgbClr val="1C997B"/>
                  </a:solidFill>
                  <a:latin typeface="Calibri"/>
                  <a:cs typeface="Calibri"/>
                </a:rPr>
                <a:t>26-fold</a:t>
              </a:r>
              <a:r>
                <a:rPr lang="en-US" sz="3200" dirty="0" smtClean="0">
                  <a:solidFill>
                    <a:srgbClr val="1C997B"/>
                  </a:solidFill>
                  <a:latin typeface="Calibri"/>
                  <a:cs typeface="Calibri"/>
                </a:rPr>
                <a:t> </a:t>
              </a:r>
              <a:endParaRPr lang="en-US" sz="3200" dirty="0">
                <a:solidFill>
                  <a:srgbClr val="1C997B"/>
                </a:solidFill>
                <a:latin typeface="Calibri"/>
                <a:cs typeface="Calibri"/>
              </a:endParaRPr>
            </a:p>
            <a:p>
              <a:pPr defTabSz="457200"/>
              <a:r>
                <a:rPr lang="en-US" sz="1600" dirty="0">
                  <a:solidFill>
                    <a:srgbClr val="1C997B"/>
                  </a:solidFill>
                  <a:latin typeface="Calibri"/>
                  <a:cs typeface="Calibri"/>
                </a:rPr>
                <a:t>since President Obama took office.</a:t>
              </a:r>
            </a:p>
            <a:p>
              <a:pPr defTabSz="457200"/>
              <a:endParaRPr lang="en-US" dirty="0">
                <a:solidFill>
                  <a:srgbClr val="1C997B"/>
                </a:solidFill>
                <a:latin typeface="Calibri"/>
                <a:cs typeface="Calibri"/>
              </a:endParaRPr>
            </a:p>
          </p:txBody>
        </p:sp>
        <p:pic>
          <p:nvPicPr>
            <p:cNvPr id="9" name="Picture 8" descr="3-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191" y="1810974"/>
              <a:ext cx="1219200" cy="1219200"/>
            </a:xfrm>
            <a:prstGeom prst="rect">
              <a:avLst/>
            </a:prstGeom>
          </p:spPr>
        </p:pic>
      </p:grpSp>
      <p:grpSp>
        <p:nvGrpSpPr>
          <p:cNvPr id="11" name="Group 10"/>
          <p:cNvGrpSpPr/>
          <p:nvPr/>
        </p:nvGrpSpPr>
        <p:grpSpPr>
          <a:xfrm>
            <a:off x="3529472" y="3025834"/>
            <a:ext cx="5346635" cy="1077218"/>
            <a:chOff x="2783531" y="3481669"/>
            <a:chExt cx="5410200" cy="1077218"/>
          </a:xfrm>
        </p:grpSpPr>
        <p:sp>
          <p:nvSpPr>
            <p:cNvPr id="6" name="Rectangle 5"/>
            <p:cNvSpPr/>
            <p:nvPr/>
          </p:nvSpPr>
          <p:spPr>
            <a:xfrm>
              <a:off x="3621731" y="3481669"/>
              <a:ext cx="4572000" cy="1077218"/>
            </a:xfrm>
            <a:prstGeom prst="rect">
              <a:avLst/>
            </a:prstGeom>
          </p:spPr>
          <p:txBody>
            <a:bodyPr>
              <a:spAutoFit/>
            </a:bodyPr>
            <a:lstStyle/>
            <a:p>
              <a:pPr defTabSz="457200"/>
              <a:r>
                <a:rPr lang="en-US" sz="1600" dirty="0">
                  <a:solidFill>
                    <a:srgbClr val="1C997B"/>
                  </a:solidFill>
                  <a:latin typeface="Calibri"/>
                  <a:cs typeface="Calibri"/>
                </a:rPr>
                <a:t>Solar accounted for</a:t>
              </a:r>
            </a:p>
            <a:p>
              <a:pPr defTabSz="457200"/>
              <a:r>
                <a:rPr lang="en-US" sz="1600" b="1" dirty="0">
                  <a:solidFill>
                    <a:srgbClr val="1C997B"/>
                  </a:solidFill>
                  <a:latin typeface="Calibri"/>
                  <a:cs typeface="Calibri"/>
                </a:rPr>
                <a:t> </a:t>
              </a:r>
              <a:r>
                <a:rPr lang="en-US" sz="3200" b="1" dirty="0" smtClean="0">
                  <a:solidFill>
                    <a:srgbClr val="1C997B"/>
                  </a:solidFill>
                  <a:latin typeface="Calibri"/>
                  <a:cs typeface="Calibri"/>
                </a:rPr>
                <a:t>60% </a:t>
              </a:r>
              <a:r>
                <a:rPr lang="en-US" sz="3200" b="1" dirty="0">
                  <a:solidFill>
                    <a:srgbClr val="1C997B"/>
                  </a:solidFill>
                  <a:latin typeface="Calibri"/>
                  <a:cs typeface="Calibri"/>
                </a:rPr>
                <a:t>of all new electrical </a:t>
              </a:r>
              <a:r>
                <a:rPr lang="en-US" sz="1600" dirty="0">
                  <a:solidFill>
                    <a:srgbClr val="1C997B"/>
                  </a:solidFill>
                  <a:latin typeface="Calibri"/>
                  <a:cs typeface="Calibri"/>
                </a:rPr>
                <a:t>generation capacity installed in </a:t>
              </a:r>
              <a:r>
                <a:rPr lang="en-US" sz="1600" dirty="0" smtClean="0">
                  <a:solidFill>
                    <a:srgbClr val="1C997B"/>
                  </a:solidFill>
                  <a:latin typeface="Calibri"/>
                  <a:cs typeface="Calibri"/>
                </a:rPr>
                <a:t>2016 Q1.</a:t>
              </a:r>
              <a:endParaRPr lang="en-US" sz="1600" dirty="0">
                <a:solidFill>
                  <a:srgbClr val="1C997B"/>
                </a:solidFill>
                <a:latin typeface="Calibri"/>
                <a:cs typeface="Calibri"/>
              </a:endParaRPr>
            </a:p>
          </p:txBody>
        </p:sp>
        <p:pic>
          <p:nvPicPr>
            <p:cNvPr id="10" name="Picture 9" descr="Solar-ready-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531" y="3634068"/>
              <a:ext cx="771144" cy="779809"/>
            </a:xfrm>
            <a:prstGeom prst="rect">
              <a:avLst/>
            </a:prstGeom>
          </p:spPr>
        </p:pic>
      </p:grpSp>
      <p:grpSp>
        <p:nvGrpSpPr>
          <p:cNvPr id="13" name="Group 12"/>
          <p:cNvGrpSpPr/>
          <p:nvPr/>
        </p:nvGrpSpPr>
        <p:grpSpPr>
          <a:xfrm>
            <a:off x="508443" y="4422498"/>
            <a:ext cx="2434280" cy="1592997"/>
            <a:chOff x="271640" y="4580734"/>
            <a:chExt cx="2388931" cy="1592997"/>
          </a:xfrm>
        </p:grpSpPr>
        <p:sp>
          <p:nvSpPr>
            <p:cNvPr id="8" name="Rectangle 7"/>
            <p:cNvSpPr/>
            <p:nvPr/>
          </p:nvSpPr>
          <p:spPr>
            <a:xfrm>
              <a:off x="271640" y="5342734"/>
              <a:ext cx="2388931" cy="830997"/>
            </a:xfrm>
            <a:prstGeom prst="rect">
              <a:avLst/>
            </a:prstGeom>
          </p:spPr>
          <p:txBody>
            <a:bodyPr wrap="none">
              <a:spAutoFit/>
            </a:bodyPr>
            <a:lstStyle/>
            <a:p>
              <a:pPr algn="ctr" defTabSz="457200"/>
              <a:r>
                <a:rPr lang="en-US" sz="3200" b="1" dirty="0" smtClean="0">
                  <a:solidFill>
                    <a:srgbClr val="EE6525"/>
                  </a:solidFill>
                  <a:latin typeface="Calibri"/>
                  <a:cs typeface="Calibri"/>
                </a:rPr>
                <a:t>9,000</a:t>
              </a:r>
              <a:r>
                <a:rPr lang="en-US" b="1" dirty="0" smtClean="0">
                  <a:solidFill>
                    <a:srgbClr val="EE6525"/>
                  </a:solidFill>
                  <a:latin typeface="Calibri"/>
                  <a:cs typeface="Calibri"/>
                </a:rPr>
                <a:t> </a:t>
              </a:r>
              <a:endParaRPr lang="en-US" b="1" dirty="0">
                <a:solidFill>
                  <a:srgbClr val="EE6525"/>
                </a:solidFill>
                <a:latin typeface="Calibri"/>
                <a:cs typeface="Calibri"/>
              </a:endParaRPr>
            </a:p>
            <a:p>
              <a:pPr algn="ctr" defTabSz="457200"/>
              <a:r>
                <a:rPr lang="en-US" sz="1600" dirty="0">
                  <a:solidFill>
                    <a:srgbClr val="EE6525"/>
                  </a:solidFill>
                  <a:latin typeface="Calibri"/>
                  <a:cs typeface="Calibri"/>
                </a:rPr>
                <a:t>solar businesses in the U.S.</a:t>
              </a:r>
            </a:p>
          </p:txBody>
        </p:sp>
        <p:pic>
          <p:nvPicPr>
            <p:cNvPr id="31" name="Picture 30" descr="whitehouse-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865" y="4580734"/>
              <a:ext cx="810768" cy="810768"/>
            </a:xfrm>
            <a:prstGeom prst="rect">
              <a:avLst/>
            </a:prstGeom>
          </p:spPr>
        </p:pic>
      </p:grpSp>
      <p:grpSp>
        <p:nvGrpSpPr>
          <p:cNvPr id="14" name="Group 13"/>
          <p:cNvGrpSpPr/>
          <p:nvPr/>
        </p:nvGrpSpPr>
        <p:grpSpPr>
          <a:xfrm>
            <a:off x="3174775" y="4360536"/>
            <a:ext cx="2659961" cy="1900773"/>
            <a:chOff x="2894610" y="4537824"/>
            <a:chExt cx="2610407" cy="1900773"/>
          </a:xfrm>
        </p:grpSpPr>
        <p:sp>
          <p:nvSpPr>
            <p:cNvPr id="7" name="Rectangle 6"/>
            <p:cNvSpPr/>
            <p:nvPr/>
          </p:nvSpPr>
          <p:spPr>
            <a:xfrm>
              <a:off x="2894610" y="5299824"/>
              <a:ext cx="2610407" cy="1138773"/>
            </a:xfrm>
            <a:prstGeom prst="rect">
              <a:avLst/>
            </a:prstGeom>
          </p:spPr>
          <p:txBody>
            <a:bodyPr wrap="square">
              <a:spAutoFit/>
            </a:bodyPr>
            <a:lstStyle/>
            <a:p>
              <a:pPr algn="ctr" defTabSz="457200"/>
              <a:r>
                <a:rPr lang="en-US" sz="3600" b="1" dirty="0" smtClean="0">
                  <a:solidFill>
                    <a:srgbClr val="EE6525"/>
                  </a:solidFill>
                  <a:latin typeface="Calibri"/>
                  <a:cs typeface="Calibri"/>
                </a:rPr>
                <a:t>$16.3 billion</a:t>
              </a:r>
              <a:r>
                <a:rPr lang="en-US" sz="3600" dirty="0">
                  <a:solidFill>
                    <a:srgbClr val="EE6525"/>
                  </a:solidFill>
                  <a:latin typeface="Calibri"/>
                  <a:cs typeface="Calibri"/>
                </a:rPr>
                <a:t>: </a:t>
              </a:r>
            </a:p>
            <a:p>
              <a:pPr algn="ctr" defTabSz="457200"/>
              <a:r>
                <a:rPr lang="en-US" sz="1600" dirty="0">
                  <a:solidFill>
                    <a:srgbClr val="EE6525"/>
                  </a:solidFill>
                  <a:latin typeface="Calibri"/>
                  <a:cs typeface="Calibri"/>
                </a:rPr>
                <a:t>Value of the U.S. solar market in </a:t>
              </a:r>
              <a:r>
                <a:rPr lang="en-US" sz="1600" dirty="0" smtClean="0">
                  <a:solidFill>
                    <a:srgbClr val="EE6525"/>
                  </a:solidFill>
                  <a:latin typeface="Calibri"/>
                  <a:cs typeface="Calibri"/>
                </a:rPr>
                <a:t>2015</a:t>
              </a:r>
              <a:endParaRPr lang="en-US" sz="1600" dirty="0">
                <a:solidFill>
                  <a:srgbClr val="EE6525"/>
                </a:solidFill>
                <a:latin typeface="Calibri"/>
                <a:cs typeface="Calibri"/>
              </a:endParaRPr>
            </a:p>
          </p:txBody>
        </p:sp>
        <p:pic>
          <p:nvPicPr>
            <p:cNvPr id="32" name="Picture 31" descr="whitehouse-1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4752" y="4537824"/>
              <a:ext cx="810768" cy="810768"/>
            </a:xfrm>
            <a:prstGeom prst="rect">
              <a:avLst/>
            </a:prstGeom>
          </p:spPr>
        </p:pic>
      </p:grpSp>
      <p:grpSp>
        <p:nvGrpSpPr>
          <p:cNvPr id="15" name="Group 14"/>
          <p:cNvGrpSpPr/>
          <p:nvPr/>
        </p:nvGrpSpPr>
        <p:grpSpPr>
          <a:xfrm>
            <a:off x="6176297" y="4364205"/>
            <a:ext cx="2602815" cy="1904293"/>
            <a:chOff x="6637700" y="4531966"/>
            <a:chExt cx="2554326" cy="1904293"/>
          </a:xfrm>
        </p:grpSpPr>
        <p:sp>
          <p:nvSpPr>
            <p:cNvPr id="34" name="TextBox 33"/>
            <p:cNvSpPr txBox="1"/>
            <p:nvPr/>
          </p:nvSpPr>
          <p:spPr>
            <a:xfrm>
              <a:off x="6637700" y="5359041"/>
              <a:ext cx="2554326" cy="1077218"/>
            </a:xfrm>
            <a:prstGeom prst="rect">
              <a:avLst/>
            </a:prstGeom>
            <a:solidFill>
              <a:schemeClr val="bg1"/>
            </a:solidFill>
          </p:spPr>
          <p:txBody>
            <a:bodyPr wrap="square" rtlCol="0">
              <a:spAutoFit/>
            </a:bodyPr>
            <a:lstStyle/>
            <a:p>
              <a:pPr algn="ctr" defTabSz="457200"/>
              <a:r>
                <a:rPr lang="en-US" sz="3200" b="1" dirty="0" smtClean="0">
                  <a:solidFill>
                    <a:srgbClr val="FF6600"/>
                  </a:solidFill>
                  <a:latin typeface="Calibri"/>
                  <a:cs typeface="Calibri"/>
                </a:rPr>
                <a:t>53% </a:t>
              </a:r>
              <a:r>
                <a:rPr lang="en-US" sz="3200" b="1" dirty="0">
                  <a:solidFill>
                    <a:srgbClr val="FF6600"/>
                  </a:solidFill>
                  <a:latin typeface="Wingdings"/>
                  <a:ea typeface="Wingdings"/>
                  <a:cs typeface="Wingdings"/>
                  <a:sym typeface="Wingdings"/>
                </a:rPr>
                <a:t></a:t>
              </a:r>
              <a:endParaRPr lang="en-US" sz="3200" b="1" dirty="0">
                <a:solidFill>
                  <a:srgbClr val="FF6600"/>
                </a:solidFill>
                <a:latin typeface="Calibri"/>
                <a:cs typeface="Calibri"/>
              </a:endParaRPr>
            </a:p>
            <a:p>
              <a:pPr algn="ctr" defTabSz="457200"/>
              <a:r>
                <a:rPr lang="en-US" sz="1600" dirty="0">
                  <a:solidFill>
                    <a:srgbClr val="FF6600"/>
                  </a:solidFill>
                  <a:latin typeface="Calibri"/>
                  <a:cs typeface="Calibri"/>
                </a:rPr>
                <a:t>Solar systems costs are down</a:t>
              </a:r>
            </a:p>
            <a:p>
              <a:pPr algn="ctr" defTabSz="457200"/>
              <a:r>
                <a:rPr lang="en-US" sz="1600" dirty="0">
                  <a:solidFill>
                    <a:srgbClr val="FF6600"/>
                  </a:solidFill>
                  <a:latin typeface="Calibri"/>
                  <a:cs typeface="Calibri"/>
                </a:rPr>
                <a:t>50% Since 2010</a:t>
              </a:r>
            </a:p>
          </p:txBody>
        </p:sp>
        <p:pic>
          <p:nvPicPr>
            <p:cNvPr id="35" name="Picture 34" descr="solar-ready-price-3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75" y="4531966"/>
              <a:ext cx="810768" cy="810768"/>
            </a:xfrm>
            <a:prstGeom prst="rect">
              <a:avLst/>
            </a:prstGeom>
          </p:spPr>
        </p:pic>
      </p:grpSp>
      <p:sp>
        <p:nvSpPr>
          <p:cNvPr id="4" name="Title 3"/>
          <p:cNvSpPr>
            <a:spLocks noGrp="1"/>
          </p:cNvSpPr>
          <p:nvPr>
            <p:ph type="title"/>
          </p:nvPr>
        </p:nvSpPr>
        <p:spPr/>
        <p:txBody>
          <a:bodyPr/>
          <a:lstStyle/>
          <a:p>
            <a:r>
              <a:rPr lang="en-US" dirty="0"/>
              <a:t>Capacity &amp; Economic Impact</a:t>
            </a:r>
          </a:p>
        </p:txBody>
      </p:sp>
      <p:sp>
        <p:nvSpPr>
          <p:cNvPr id="2" name="TextBox 1"/>
          <p:cNvSpPr txBox="1"/>
          <p:nvPr/>
        </p:nvSpPr>
        <p:spPr>
          <a:xfrm>
            <a:off x="3696166" y="6335798"/>
            <a:ext cx="1953868" cy="338554"/>
          </a:xfrm>
          <a:prstGeom prst="rect">
            <a:avLst/>
          </a:prstGeom>
          <a:noFill/>
        </p:spPr>
        <p:txBody>
          <a:bodyPr wrap="none" rtlCol="0">
            <a:spAutoFit/>
          </a:bodyPr>
          <a:lstStyle/>
          <a:p>
            <a:r>
              <a:rPr lang="en-US" sz="1600" dirty="0" smtClean="0"/>
              <a:t>Source: SEIA.org/SMI</a:t>
            </a:r>
            <a:endParaRPr lang="en-US" sz="1600" dirty="0"/>
          </a:p>
        </p:txBody>
      </p:sp>
    </p:spTree>
    <p:extLst>
      <p:ext uri="{BB962C8B-B14F-4D97-AF65-F5344CB8AC3E}">
        <p14:creationId xmlns:p14="http://schemas.microsoft.com/office/powerpoint/2010/main" val="156503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666"/>
          <a:stretch/>
        </p:blipFill>
        <p:spPr>
          <a:xfrm>
            <a:off x="564179" y="1491441"/>
            <a:ext cx="8251429" cy="3122711"/>
          </a:xfrm>
          <a:prstGeom prst="rect">
            <a:avLst/>
          </a:prstGeom>
          <a:noFill/>
          <a:ln>
            <a:noFill/>
          </a:ln>
        </p:spPr>
      </p:pic>
      <p:sp>
        <p:nvSpPr>
          <p:cNvPr id="11" name="Rectangle 10"/>
          <p:cNvSpPr/>
          <p:nvPr/>
        </p:nvSpPr>
        <p:spPr>
          <a:xfrm>
            <a:off x="540659" y="6169559"/>
            <a:ext cx="5739576" cy="230832"/>
          </a:xfrm>
          <a:prstGeom prst="rect">
            <a:avLst/>
          </a:prstGeom>
        </p:spPr>
        <p:txBody>
          <a:bodyPr wrap="square">
            <a:spAutoFit/>
          </a:bodyPr>
          <a:lstStyle/>
          <a:p>
            <a:r>
              <a:rPr lang="en-US" sz="900" b="1" i="1" dirty="0" smtClean="0">
                <a:solidFill>
                  <a:srgbClr val="7F7F7F"/>
                </a:solidFill>
                <a:latin typeface="Calibri"/>
                <a:cs typeface="Calibri"/>
              </a:rPr>
              <a:t>Source</a:t>
            </a:r>
            <a:r>
              <a:rPr lang="en-US" sz="900" i="1" dirty="0" smtClean="0">
                <a:solidFill>
                  <a:srgbClr val="7F7F7F"/>
                </a:solidFill>
                <a:latin typeface="Calibri"/>
                <a:cs typeface="Calibri"/>
              </a:rPr>
              <a:t>: The Solar Foundation, “The National Solar Jobs Census 2015.” January 2016. </a:t>
            </a:r>
            <a:endParaRPr lang="en-US" sz="900" i="1" dirty="0">
              <a:solidFill>
                <a:srgbClr val="7F7F7F"/>
              </a:solidFill>
              <a:latin typeface="Calibri"/>
              <a:cs typeface="Calibri"/>
            </a:endParaRPr>
          </a:p>
        </p:txBody>
      </p:sp>
      <p:grpSp>
        <p:nvGrpSpPr>
          <p:cNvPr id="12" name="Group 11"/>
          <p:cNvGrpSpPr/>
          <p:nvPr/>
        </p:nvGrpSpPr>
        <p:grpSpPr>
          <a:xfrm>
            <a:off x="7682678" y="757667"/>
            <a:ext cx="1029789" cy="1006019"/>
            <a:chOff x="7179364" y="166282"/>
            <a:chExt cx="1583636" cy="1547083"/>
          </a:xfrm>
        </p:grpSpPr>
        <p:sp>
          <p:nvSpPr>
            <p:cNvPr id="3" name="Up Arrow Callout 2"/>
            <p:cNvSpPr/>
            <p:nvPr/>
          </p:nvSpPr>
          <p:spPr>
            <a:xfrm>
              <a:off x="7435818" y="166282"/>
              <a:ext cx="1099458" cy="898361"/>
            </a:xfrm>
            <a:prstGeom prst="up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79364" y="482767"/>
              <a:ext cx="1583636" cy="1230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smtClean="0">
                  <a:latin typeface="Calibri"/>
                  <a:cs typeface="Calibri"/>
                </a:rPr>
                <a:t>14.7%</a:t>
              </a:r>
            </a:p>
            <a:p>
              <a:pPr algn="ctr"/>
              <a:r>
                <a:rPr lang="en-US" sz="1400" b="1" dirty="0" smtClean="0">
                  <a:latin typeface="Calibri"/>
                  <a:cs typeface="Calibri"/>
                </a:rPr>
                <a:t>Increase projected</a:t>
              </a:r>
              <a:endParaRPr lang="en-US" sz="1400" b="1" dirty="0">
                <a:latin typeface="Calibri"/>
                <a:cs typeface="Calibri"/>
              </a:endParaRPr>
            </a:p>
          </p:txBody>
        </p:sp>
      </p:grpSp>
      <p:grpSp>
        <p:nvGrpSpPr>
          <p:cNvPr id="5" name="Group 4"/>
          <p:cNvGrpSpPr/>
          <p:nvPr/>
        </p:nvGrpSpPr>
        <p:grpSpPr>
          <a:xfrm>
            <a:off x="472841" y="4492013"/>
            <a:ext cx="1582484" cy="1046440"/>
            <a:chOff x="3139224" y="4192035"/>
            <a:chExt cx="1582484" cy="1046440"/>
          </a:xfrm>
        </p:grpSpPr>
        <p:pic>
          <p:nvPicPr>
            <p:cNvPr id="15" name="Picture 14" descr="Untitled-1-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042" y="4625825"/>
              <a:ext cx="213360" cy="286512"/>
            </a:xfrm>
            <a:prstGeom prst="rect">
              <a:avLst/>
            </a:prstGeom>
          </p:spPr>
        </p:pic>
        <p:sp>
          <p:nvSpPr>
            <p:cNvPr id="16" name="TextBox 15"/>
            <p:cNvSpPr txBox="1"/>
            <p:nvPr/>
          </p:nvSpPr>
          <p:spPr>
            <a:xfrm>
              <a:off x="3139224" y="4192035"/>
              <a:ext cx="1582484" cy="1046440"/>
            </a:xfrm>
            <a:prstGeom prst="rect">
              <a:avLst/>
            </a:prstGeom>
            <a:noFill/>
          </p:spPr>
          <p:txBody>
            <a:bodyPr wrap="none" rtlCol="0" anchor="ctr">
              <a:spAutoFit/>
            </a:bodyPr>
            <a:lstStyle/>
            <a:p>
              <a:r>
                <a:rPr lang="en-US" sz="1400" dirty="0" smtClean="0">
                  <a:solidFill>
                    <a:schemeClr val="accent6"/>
                  </a:solidFill>
                  <a:latin typeface="Calibri"/>
                  <a:cs typeface="Calibri"/>
                </a:rPr>
                <a:t>Third straight year</a:t>
              </a:r>
              <a:r>
                <a:rPr lang="en-US" sz="2400" b="1" dirty="0" smtClean="0">
                  <a:solidFill>
                    <a:schemeClr val="accent6"/>
                  </a:solidFill>
                  <a:latin typeface="Calibri"/>
                  <a:cs typeface="Calibri"/>
                </a:rPr>
                <a:t> </a:t>
              </a:r>
            </a:p>
            <a:p>
              <a:r>
                <a:rPr lang="en-US" sz="2400" b="1" dirty="0" smtClean="0">
                  <a:solidFill>
                    <a:schemeClr val="accent6"/>
                  </a:solidFill>
                  <a:latin typeface="Calibri"/>
                  <a:cs typeface="Calibri"/>
                </a:rPr>
                <a:t>   20% + </a:t>
              </a:r>
            </a:p>
            <a:p>
              <a:r>
                <a:rPr lang="en-US" sz="1400" dirty="0" smtClean="0">
                  <a:solidFill>
                    <a:schemeClr val="accent6"/>
                  </a:solidFill>
                  <a:latin typeface="Calibri"/>
                  <a:cs typeface="Calibri"/>
                </a:rPr>
                <a:t>Workforce growth</a:t>
              </a:r>
              <a:endParaRPr lang="en-US" sz="1400" dirty="0">
                <a:solidFill>
                  <a:schemeClr val="accent6"/>
                </a:solidFill>
              </a:endParaRPr>
            </a:p>
          </p:txBody>
        </p:sp>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2678" y="4671646"/>
            <a:ext cx="394315" cy="394315"/>
          </a:xfrm>
          <a:prstGeom prst="rect">
            <a:avLst/>
          </a:prstGeom>
        </p:spPr>
      </p:pic>
      <p:grpSp>
        <p:nvGrpSpPr>
          <p:cNvPr id="26" name="Group 25"/>
          <p:cNvGrpSpPr/>
          <p:nvPr/>
        </p:nvGrpSpPr>
        <p:grpSpPr>
          <a:xfrm>
            <a:off x="2525086" y="4637971"/>
            <a:ext cx="784786" cy="461665"/>
            <a:chOff x="2635616" y="4528218"/>
            <a:chExt cx="784786" cy="461665"/>
          </a:xfrm>
        </p:grpSpPr>
        <p:pic>
          <p:nvPicPr>
            <p:cNvPr id="27" name="Picture 26" descr="Untitled-1-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042" y="4625825"/>
              <a:ext cx="213360" cy="286512"/>
            </a:xfrm>
            <a:prstGeom prst="rect">
              <a:avLst/>
            </a:prstGeom>
          </p:spPr>
        </p:pic>
        <p:sp>
          <p:nvSpPr>
            <p:cNvPr id="28" name="TextBox 27"/>
            <p:cNvSpPr txBox="1"/>
            <p:nvPr/>
          </p:nvSpPr>
          <p:spPr>
            <a:xfrm>
              <a:off x="2635616" y="4528218"/>
              <a:ext cx="666168" cy="461665"/>
            </a:xfrm>
            <a:prstGeom prst="rect">
              <a:avLst/>
            </a:prstGeom>
            <a:noFill/>
          </p:spPr>
          <p:txBody>
            <a:bodyPr wrap="none" rtlCol="0" anchor="ctr">
              <a:spAutoFit/>
            </a:bodyPr>
            <a:lstStyle/>
            <a:p>
              <a:r>
                <a:rPr lang="en-US" sz="2400" b="1" dirty="0" smtClean="0">
                  <a:solidFill>
                    <a:schemeClr val="accent6"/>
                  </a:solidFill>
                  <a:latin typeface="Calibri"/>
                  <a:cs typeface="Calibri"/>
                </a:rPr>
                <a:t>12X </a:t>
              </a:r>
            </a:p>
          </p:txBody>
        </p:sp>
      </p:grpSp>
      <p:sp>
        <p:nvSpPr>
          <p:cNvPr id="29" name="Rectangle 28"/>
          <p:cNvSpPr/>
          <p:nvPr/>
        </p:nvSpPr>
        <p:spPr>
          <a:xfrm>
            <a:off x="3756460" y="4714313"/>
            <a:ext cx="1710725" cy="307777"/>
          </a:xfrm>
          <a:prstGeom prst="rect">
            <a:avLst/>
          </a:prstGeom>
        </p:spPr>
        <p:txBody>
          <a:bodyPr wrap="none">
            <a:spAutoFit/>
          </a:bodyPr>
          <a:lstStyle/>
          <a:p>
            <a:r>
              <a:rPr lang="en-US" sz="1400" dirty="0" smtClean="0">
                <a:solidFill>
                  <a:schemeClr val="accent5"/>
                </a:solidFill>
                <a:latin typeface="Calibri"/>
                <a:cs typeface="Calibri"/>
              </a:rPr>
              <a:t>National growth rate</a:t>
            </a:r>
            <a:endParaRPr lang="en-US" sz="1400" dirty="0">
              <a:solidFill>
                <a:schemeClr val="accent5"/>
              </a:solidFill>
            </a:endParaRPr>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496" y="4637951"/>
            <a:ext cx="916335" cy="916335"/>
          </a:xfrm>
          <a:prstGeom prst="rect">
            <a:avLst/>
          </a:prstGeom>
        </p:spPr>
      </p:pic>
      <p:sp>
        <p:nvSpPr>
          <p:cNvPr id="38" name="Rectangle 37"/>
          <p:cNvSpPr/>
          <p:nvPr/>
        </p:nvSpPr>
        <p:spPr>
          <a:xfrm>
            <a:off x="6932467" y="4797402"/>
            <a:ext cx="1524438" cy="307777"/>
          </a:xfrm>
          <a:prstGeom prst="rect">
            <a:avLst/>
          </a:prstGeom>
        </p:spPr>
        <p:txBody>
          <a:bodyPr wrap="none">
            <a:spAutoFit/>
          </a:bodyPr>
          <a:lstStyle/>
          <a:p>
            <a:r>
              <a:rPr lang="en-US" sz="1400" b="1" dirty="0" smtClean="0">
                <a:solidFill>
                  <a:schemeClr val="accent6"/>
                </a:solidFill>
                <a:latin typeface="Calibri"/>
                <a:cs typeface="Calibri"/>
              </a:rPr>
              <a:t>Veterans</a:t>
            </a:r>
            <a:r>
              <a:rPr lang="en-US" sz="1400" dirty="0" smtClean="0">
                <a:solidFill>
                  <a:schemeClr val="accent6"/>
                </a:solidFill>
                <a:latin typeface="Calibri"/>
                <a:cs typeface="Calibri"/>
              </a:rPr>
              <a:t> make up</a:t>
            </a:r>
            <a:endParaRPr lang="en-US" sz="1400" dirty="0">
              <a:solidFill>
                <a:schemeClr val="accent6"/>
              </a:solidFill>
            </a:endParaRPr>
          </a:p>
        </p:txBody>
      </p:sp>
      <p:sp>
        <p:nvSpPr>
          <p:cNvPr id="41" name="TextBox 40"/>
          <p:cNvSpPr txBox="1"/>
          <p:nvPr/>
        </p:nvSpPr>
        <p:spPr>
          <a:xfrm>
            <a:off x="6913566" y="4978071"/>
            <a:ext cx="1728558" cy="461665"/>
          </a:xfrm>
          <a:prstGeom prst="rect">
            <a:avLst/>
          </a:prstGeom>
          <a:noFill/>
        </p:spPr>
        <p:txBody>
          <a:bodyPr wrap="none" rtlCol="0" anchor="ctr">
            <a:spAutoFit/>
          </a:bodyPr>
          <a:lstStyle/>
          <a:p>
            <a:r>
              <a:rPr lang="en-US" sz="2400" b="1" dirty="0" smtClean="0">
                <a:solidFill>
                  <a:schemeClr val="accent6"/>
                </a:solidFill>
                <a:latin typeface="Calibri"/>
                <a:cs typeface="Calibri"/>
              </a:rPr>
              <a:t>8</a:t>
            </a:r>
            <a:r>
              <a:rPr lang="en-US" sz="1400" dirty="0" smtClean="0">
                <a:solidFill>
                  <a:schemeClr val="accent6"/>
                </a:solidFill>
                <a:latin typeface="Calibri"/>
                <a:cs typeface="Calibri"/>
              </a:rPr>
              <a:t>% of the workforce </a:t>
            </a:r>
          </a:p>
        </p:txBody>
      </p:sp>
      <p:sp>
        <p:nvSpPr>
          <p:cNvPr id="32" name="Title 31"/>
          <p:cNvSpPr>
            <a:spLocks noGrp="1"/>
          </p:cNvSpPr>
          <p:nvPr>
            <p:ph type="title"/>
          </p:nvPr>
        </p:nvSpPr>
        <p:spPr>
          <a:xfrm>
            <a:off x="457200" y="92357"/>
            <a:ext cx="8229600" cy="886505"/>
          </a:xfrm>
        </p:spPr>
        <p:txBody>
          <a:bodyPr>
            <a:normAutofit/>
          </a:bodyPr>
          <a:lstStyle/>
          <a:p>
            <a:r>
              <a:rPr lang="en-US" dirty="0">
                <a:solidFill>
                  <a:schemeClr val="accent1"/>
                </a:solidFill>
              </a:rPr>
              <a:t>Breakdown of the U.S. Solar Workforce</a:t>
            </a:r>
            <a:endParaRPr lang="en-US" dirty="0"/>
          </a:p>
        </p:txBody>
      </p:sp>
      <p:sp>
        <p:nvSpPr>
          <p:cNvPr id="31" name="TextBox 30"/>
          <p:cNvSpPr txBox="1"/>
          <p:nvPr/>
        </p:nvSpPr>
        <p:spPr>
          <a:xfrm>
            <a:off x="133292" y="1717525"/>
            <a:ext cx="430887" cy="2415915"/>
          </a:xfrm>
          <a:prstGeom prst="rect">
            <a:avLst/>
          </a:prstGeom>
          <a:noFill/>
        </p:spPr>
        <p:txBody>
          <a:bodyPr vert="vert270" wrap="square">
            <a:spAutoFit/>
          </a:bodyPr>
          <a:lstStyle/>
          <a:p>
            <a:pPr defTabSz="457200">
              <a:defRPr/>
            </a:pPr>
            <a:r>
              <a:rPr lang="en-US" sz="1600" dirty="0" smtClean="0">
                <a:solidFill>
                  <a:schemeClr val="tx2">
                    <a:lumMod val="40000"/>
                    <a:lumOff val="60000"/>
                  </a:schemeClr>
                </a:solidFill>
                <a:latin typeface="Calibri"/>
                <a:cs typeface="Calibri"/>
              </a:rPr>
              <a:t># of Workers (thousands)</a:t>
            </a:r>
            <a:endParaRPr lang="en-US" sz="1600" dirty="0">
              <a:solidFill>
                <a:schemeClr val="tx2">
                  <a:lumMod val="40000"/>
                  <a:lumOff val="60000"/>
                </a:schemeClr>
              </a:solidFill>
              <a:latin typeface="Calibri"/>
              <a:cs typeface="Calibri"/>
            </a:endParaRPr>
          </a:p>
        </p:txBody>
      </p:sp>
      <p:sp>
        <p:nvSpPr>
          <p:cNvPr id="2" name="TextBox 1"/>
          <p:cNvSpPr txBox="1"/>
          <p:nvPr/>
        </p:nvSpPr>
        <p:spPr>
          <a:xfrm>
            <a:off x="3010360" y="5092103"/>
            <a:ext cx="2612861" cy="584776"/>
          </a:xfrm>
          <a:prstGeom prst="rect">
            <a:avLst/>
          </a:prstGeom>
          <a:noFill/>
        </p:spPr>
        <p:txBody>
          <a:bodyPr wrap="square" rtlCol="0">
            <a:spAutoFit/>
          </a:bodyPr>
          <a:lstStyle/>
          <a:p>
            <a:r>
              <a:rPr lang="en-US" b="1" dirty="0">
                <a:solidFill>
                  <a:schemeClr val="accent6"/>
                </a:solidFill>
              </a:rPr>
              <a:t>96 </a:t>
            </a:r>
            <a:r>
              <a:rPr lang="en-US" sz="1400" dirty="0">
                <a:solidFill>
                  <a:schemeClr val="accent6"/>
                </a:solidFill>
              </a:rPr>
              <a:t>jobs are created </a:t>
            </a:r>
            <a:r>
              <a:rPr lang="en-US" sz="1400" b="1" dirty="0">
                <a:solidFill>
                  <a:schemeClr val="accent1"/>
                </a:solidFill>
              </a:rPr>
              <a:t>every day</a:t>
            </a:r>
            <a:r>
              <a:rPr lang="en-US" sz="1400" dirty="0">
                <a:solidFill>
                  <a:schemeClr val="accent1"/>
                </a:solidFill>
              </a:rPr>
              <a:t> </a:t>
            </a:r>
            <a:r>
              <a:rPr lang="en-US" sz="1400" dirty="0">
                <a:solidFill>
                  <a:schemeClr val="accent6"/>
                </a:solidFill>
              </a:rPr>
              <a:t>in the solar industry</a:t>
            </a: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0800" y="5181600"/>
            <a:ext cx="394315" cy="394315"/>
          </a:xfrm>
          <a:prstGeom prst="rect">
            <a:avLst/>
          </a:prstGeom>
        </p:spPr>
      </p:pic>
    </p:spTree>
    <p:extLst>
      <p:ext uri="{BB962C8B-B14F-4D97-AF65-F5344CB8AC3E}">
        <p14:creationId xmlns:p14="http://schemas.microsoft.com/office/powerpoint/2010/main" val="364817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ocket-and-chart-bkg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808" y="1171147"/>
            <a:ext cx="6780186" cy="467563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4837" y="2064092"/>
            <a:ext cx="5260145" cy="328629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619" y="3410249"/>
            <a:ext cx="5172728" cy="1872528"/>
          </a:xfrm>
          <a:prstGeom prst="rect">
            <a:avLst/>
          </a:prstGeom>
        </p:spPr>
      </p:pic>
      <p:pic>
        <p:nvPicPr>
          <p:cNvPr id="16" name="Picture 15" descr="202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4838" y="4528714"/>
            <a:ext cx="5242753" cy="861680"/>
          </a:xfrm>
          <a:prstGeom prst="rect">
            <a:avLst/>
          </a:prstGeom>
        </p:spPr>
      </p:pic>
      <p:sp>
        <p:nvSpPr>
          <p:cNvPr id="7" name="Rectangle 6"/>
          <p:cNvSpPr/>
          <p:nvPr/>
        </p:nvSpPr>
        <p:spPr>
          <a:xfrm>
            <a:off x="7230601" y="2489388"/>
            <a:ext cx="1765232" cy="738664"/>
          </a:xfrm>
          <a:prstGeom prst="rect">
            <a:avLst/>
          </a:prstGeom>
        </p:spPr>
        <p:txBody>
          <a:bodyPr wrap="square">
            <a:spAutoFit/>
          </a:bodyPr>
          <a:lstStyle/>
          <a:p>
            <a:r>
              <a:rPr lang="en-US" sz="1400" dirty="0" err="1">
                <a:solidFill>
                  <a:srgbClr val="4B545D"/>
                </a:solidFill>
                <a:latin typeface="Gotham Narrow Book"/>
                <a:cs typeface="Gotham Narrow Book"/>
              </a:rPr>
              <a:t>SunShot</a:t>
            </a:r>
            <a:r>
              <a:rPr lang="en-US" sz="1400" dirty="0">
                <a:solidFill>
                  <a:srgbClr val="4B545D"/>
                </a:solidFill>
                <a:latin typeface="Gotham Narrow Book"/>
                <a:cs typeface="Gotham Narrow Book"/>
              </a:rPr>
              <a:t> </a:t>
            </a:r>
            <a:r>
              <a:rPr lang="en-US" sz="1400" dirty="0" smtClean="0">
                <a:solidFill>
                  <a:srgbClr val="4B545D"/>
                </a:solidFill>
                <a:latin typeface="Gotham Narrow Book"/>
                <a:cs typeface="Gotham Narrow Book"/>
              </a:rPr>
              <a:t>2030 Goal </a:t>
            </a:r>
            <a:r>
              <a:rPr lang="en-US" sz="1400" dirty="0">
                <a:solidFill>
                  <a:srgbClr val="4B545D"/>
                </a:solidFill>
                <a:latin typeface="Gotham Narrow Book"/>
                <a:cs typeface="Gotham Narrow Book"/>
              </a:rPr>
              <a:t>+ Low Cost Storage (3¢/kWh)</a:t>
            </a:r>
          </a:p>
        </p:txBody>
      </p:sp>
      <p:sp>
        <p:nvSpPr>
          <p:cNvPr id="22" name="Rectangle 21"/>
          <p:cNvSpPr/>
          <p:nvPr/>
        </p:nvSpPr>
        <p:spPr>
          <a:xfrm>
            <a:off x="7230600" y="3733800"/>
            <a:ext cx="1702906" cy="523220"/>
          </a:xfrm>
          <a:prstGeom prst="rect">
            <a:avLst/>
          </a:prstGeom>
        </p:spPr>
        <p:txBody>
          <a:bodyPr wrap="square">
            <a:spAutoFit/>
          </a:bodyPr>
          <a:lstStyle/>
          <a:p>
            <a:r>
              <a:rPr lang="en-US" sz="1400" dirty="0" err="1">
                <a:solidFill>
                  <a:srgbClr val="4B545D"/>
                </a:solidFill>
                <a:latin typeface="Gotham Narrow Book"/>
                <a:cs typeface="Gotham Narrow Book"/>
              </a:rPr>
              <a:t>SunShot</a:t>
            </a:r>
            <a:r>
              <a:rPr lang="en-US" sz="1400" dirty="0">
                <a:solidFill>
                  <a:srgbClr val="4B545D"/>
                </a:solidFill>
                <a:latin typeface="Gotham Narrow Book"/>
                <a:cs typeface="Gotham Narrow Book"/>
              </a:rPr>
              <a:t> </a:t>
            </a:r>
            <a:r>
              <a:rPr lang="en-US" sz="1400" dirty="0" smtClean="0">
                <a:solidFill>
                  <a:srgbClr val="4B545D"/>
                </a:solidFill>
                <a:latin typeface="Gotham Narrow Book"/>
                <a:cs typeface="Gotham Narrow Book"/>
              </a:rPr>
              <a:t>2030 Goal </a:t>
            </a:r>
            <a:r>
              <a:rPr lang="en-US" sz="1400" dirty="0">
                <a:solidFill>
                  <a:srgbClr val="4B545D"/>
                </a:solidFill>
                <a:latin typeface="Gotham Narrow Book"/>
                <a:cs typeface="Gotham Narrow Book"/>
              </a:rPr>
              <a:t>(3¢/kWh)</a:t>
            </a:r>
          </a:p>
        </p:txBody>
      </p:sp>
      <p:sp>
        <p:nvSpPr>
          <p:cNvPr id="23" name="Rectangle 22"/>
          <p:cNvSpPr/>
          <p:nvPr/>
        </p:nvSpPr>
        <p:spPr>
          <a:xfrm>
            <a:off x="7230600" y="4648200"/>
            <a:ext cx="1745717" cy="523220"/>
          </a:xfrm>
          <a:prstGeom prst="rect">
            <a:avLst/>
          </a:prstGeom>
        </p:spPr>
        <p:txBody>
          <a:bodyPr wrap="square">
            <a:spAutoFit/>
          </a:bodyPr>
          <a:lstStyle/>
          <a:p>
            <a:r>
              <a:rPr lang="en-US" sz="1400" dirty="0" err="1">
                <a:solidFill>
                  <a:srgbClr val="4B545D"/>
                </a:solidFill>
                <a:latin typeface="Gotham Narrow Book"/>
                <a:cs typeface="Gotham Narrow Book"/>
              </a:rPr>
              <a:t>SunShot</a:t>
            </a:r>
            <a:r>
              <a:rPr lang="en-US" sz="1400" dirty="0">
                <a:solidFill>
                  <a:srgbClr val="4B545D"/>
                </a:solidFill>
                <a:latin typeface="Gotham Narrow Book"/>
                <a:cs typeface="Gotham Narrow Book"/>
              </a:rPr>
              <a:t> </a:t>
            </a:r>
            <a:r>
              <a:rPr lang="en-US" sz="1400" dirty="0" smtClean="0">
                <a:solidFill>
                  <a:srgbClr val="4B545D"/>
                </a:solidFill>
                <a:latin typeface="Gotham Narrow Book"/>
                <a:cs typeface="Gotham Narrow Book"/>
              </a:rPr>
              <a:t>2020 Goal (6¢</a:t>
            </a:r>
            <a:r>
              <a:rPr lang="en-US" sz="1400" dirty="0">
                <a:solidFill>
                  <a:srgbClr val="4B545D"/>
                </a:solidFill>
                <a:latin typeface="Gotham Narrow Book"/>
                <a:cs typeface="Gotham Narrow Book"/>
              </a:rPr>
              <a:t>/kWh)</a:t>
            </a:r>
          </a:p>
        </p:txBody>
      </p:sp>
      <p:sp>
        <p:nvSpPr>
          <p:cNvPr id="24" name="Rectangle 23"/>
          <p:cNvSpPr/>
          <p:nvPr/>
        </p:nvSpPr>
        <p:spPr>
          <a:xfrm>
            <a:off x="2133600" y="1295400"/>
            <a:ext cx="3426178" cy="187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2"/>
          <p:cNvSpPr>
            <a:spLocks noGrp="1"/>
          </p:cNvSpPr>
          <p:nvPr>
            <p:ph type="title"/>
          </p:nvPr>
        </p:nvSpPr>
        <p:spPr/>
        <p:txBody>
          <a:bodyPr/>
          <a:lstStyle/>
          <a:p>
            <a:r>
              <a:rPr lang="en-US" dirty="0" smtClean="0"/>
              <a:t>Half the Cost, More than Double the Solar</a:t>
            </a:r>
            <a:endParaRPr lang="en-US" dirty="0"/>
          </a:p>
        </p:txBody>
      </p:sp>
      <p:sp>
        <p:nvSpPr>
          <p:cNvPr id="3" name="Slide Number Placeholder 2"/>
          <p:cNvSpPr>
            <a:spLocks noGrp="1"/>
          </p:cNvSpPr>
          <p:nvPr>
            <p:ph type="sldNum" sz="quarter" idx="4"/>
          </p:nvPr>
        </p:nvSpPr>
        <p:spPr/>
        <p:txBody>
          <a:bodyPr/>
          <a:lstStyle/>
          <a:p>
            <a:pPr algn="ctr"/>
            <a:fld id="{6C18F691-EA95-6046-80B7-51AACA2B9C03}" type="slidenum">
              <a:rPr lang="en-US" smtClean="0"/>
              <a:pPr algn="ctr"/>
              <a:t>16</a:t>
            </a:fld>
            <a:endParaRPr lang="en-US" dirty="0"/>
          </a:p>
        </p:txBody>
      </p:sp>
    </p:spTree>
    <p:extLst>
      <p:ext uri="{BB962C8B-B14F-4D97-AF65-F5344CB8AC3E}">
        <p14:creationId xmlns:p14="http://schemas.microsoft.com/office/powerpoint/2010/main" val="43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p:tgtEl>
                                          <p:spTgt spid="22"/>
                                        </p:tgtEl>
                                        <p:attrNameLst>
                                          <p:attrName>ppt_y</p:attrName>
                                        </p:attrNameLst>
                                      </p:cBhvr>
                                      <p:tavLst>
                                        <p:tav tm="0">
                                          <p:val>
                                            <p:strVal val="#ppt_y+#ppt_h*1.125000"/>
                                          </p:val>
                                        </p:tav>
                                        <p:tav tm="100000">
                                          <p:val>
                                            <p:strVal val="#ppt_y"/>
                                          </p:val>
                                        </p:tav>
                                      </p:tavLst>
                                    </p:anim>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2720911"/>
            <a:ext cx="8229600" cy="2904706"/>
          </a:xfrm>
        </p:spPr>
        <p:txBody>
          <a:bodyPr/>
          <a:lstStyle/>
          <a:p>
            <a:pPr marL="0" indent="0" algn="ctr">
              <a:buNone/>
            </a:pPr>
            <a:r>
              <a:rPr lang="en-US" dirty="0" smtClean="0"/>
              <a:t>For more information go to </a:t>
            </a:r>
            <a:r>
              <a:rPr lang="en-US" dirty="0" err="1" smtClean="0"/>
              <a:t>energy.gov</a:t>
            </a:r>
            <a:r>
              <a:rPr lang="en-US" dirty="0" smtClean="0"/>
              <a:t>/sunshot2030</a:t>
            </a:r>
          </a:p>
          <a:p>
            <a:pPr marL="0" indent="0" algn="ctr">
              <a:buNone/>
            </a:pPr>
            <a:endParaRPr lang="en-US" dirty="0"/>
          </a:p>
          <a:p>
            <a:pPr marL="0" indent="0" algn="ctr">
              <a:buNone/>
            </a:pPr>
            <a:r>
              <a:rPr lang="en-US" dirty="0" smtClean="0"/>
              <a:t>Additional questions can be submitted to: </a:t>
            </a:r>
            <a:r>
              <a:rPr lang="en-US" dirty="0" err="1" smtClean="0"/>
              <a:t>solar@ee.doe.gov</a:t>
            </a:r>
            <a:endParaRPr lang="en-US" dirty="0"/>
          </a:p>
        </p:txBody>
      </p:sp>
      <p:sp>
        <p:nvSpPr>
          <p:cNvPr id="4" name="Title 3"/>
          <p:cNvSpPr>
            <a:spLocks noGrp="1"/>
          </p:cNvSpPr>
          <p:nvPr>
            <p:ph type="title"/>
          </p:nvPr>
        </p:nvSpPr>
        <p:spPr>
          <a:xfrm>
            <a:off x="457200" y="1528393"/>
            <a:ext cx="8229600" cy="886505"/>
          </a:xfrm>
        </p:spPr>
        <p:txBody>
          <a:bodyPr/>
          <a:lstStyle/>
          <a:p>
            <a:pPr algn="ctr"/>
            <a:r>
              <a:rPr lang="en-US" dirty="0" smtClean="0"/>
              <a:t>FOR MORE INFORMATION</a:t>
            </a:r>
            <a:endParaRPr lang="en-US" dirty="0"/>
          </a:p>
        </p:txBody>
      </p:sp>
      <p:pic>
        <p:nvPicPr>
          <p:cNvPr id="6" name="Picture 5" descr="inf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948" y="1400297"/>
            <a:ext cx="1113505" cy="1133751"/>
          </a:xfrm>
          <a:prstGeom prst="rect">
            <a:avLst/>
          </a:prstGeom>
        </p:spPr>
      </p:pic>
    </p:spTree>
    <p:extLst>
      <p:ext uri="{BB962C8B-B14F-4D97-AF65-F5344CB8AC3E}">
        <p14:creationId xmlns:p14="http://schemas.microsoft.com/office/powerpoint/2010/main" val="2174253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66073584"/>
              </p:ext>
            </p:extLst>
          </p:nvPr>
        </p:nvGraphicFramePr>
        <p:xfrm>
          <a:off x="439595" y="1396998"/>
          <a:ext cx="8238351" cy="4178802"/>
        </p:xfrm>
        <a:graphic>
          <a:graphicData uri="http://schemas.openxmlformats.org/drawingml/2006/table">
            <a:tbl>
              <a:tblPr bandRow="1">
                <a:tableStyleId>{68D230F3-CF80-4859-8CE7-A43EE81993B5}</a:tableStyleId>
              </a:tblPr>
              <a:tblGrid>
                <a:gridCol w="8238351"/>
              </a:tblGrid>
              <a:tr h="784862">
                <a:tc>
                  <a:txBody>
                    <a:bodyPr/>
                    <a:lstStyle/>
                    <a:p>
                      <a:pPr marL="0" indent="0">
                        <a:buFont typeface="Arial"/>
                        <a:buNone/>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8EB4"/>
                      </a:solidFill>
                      <a:prstDash val="solid"/>
                      <a:round/>
                      <a:headEnd type="none" w="med" len="med"/>
                      <a:tailEnd type="none" w="med" len="med"/>
                    </a:lnT>
                    <a:lnB w="12700" cap="flat" cmpd="sng" algn="ctr">
                      <a:solidFill>
                        <a:srgbClr val="1B8EB4"/>
                      </a:solidFill>
                      <a:prstDash val="solid"/>
                      <a:round/>
                      <a:headEnd type="none" w="med" len="med"/>
                      <a:tailEnd type="none" w="med" len="med"/>
                    </a:lnB>
                  </a:tcPr>
                </a:tc>
              </a:tr>
              <a:tr h="773420">
                <a:tc>
                  <a:txBody>
                    <a:bodyPr/>
                    <a:lstStyle/>
                    <a:p>
                      <a:pPr marL="0" indent="0">
                        <a:buFont typeface="Arial"/>
                        <a:buNone/>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8EB4"/>
                      </a:solidFill>
                      <a:prstDash val="solid"/>
                      <a:round/>
                      <a:headEnd type="none" w="med" len="med"/>
                      <a:tailEnd type="none" w="med" len="med"/>
                    </a:lnT>
                    <a:lnB w="12700" cap="flat" cmpd="sng" algn="ctr">
                      <a:solidFill>
                        <a:srgbClr val="1B8EB4"/>
                      </a:solidFill>
                      <a:prstDash val="solid"/>
                      <a:round/>
                      <a:headEnd type="none" w="med" len="med"/>
                      <a:tailEnd type="none" w="med" len="med"/>
                    </a:lnB>
                  </a:tcPr>
                </a:tc>
              </a:tr>
              <a:tr h="740855">
                <a:tc>
                  <a:txBody>
                    <a:bodyPr/>
                    <a:lstStyle/>
                    <a:p>
                      <a:pPr marL="0" indent="0">
                        <a:buFont typeface="Arial"/>
                        <a:buNone/>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8EB4"/>
                      </a:solidFill>
                      <a:prstDash val="solid"/>
                      <a:round/>
                      <a:headEnd type="none" w="med" len="med"/>
                      <a:tailEnd type="none" w="med" len="med"/>
                    </a:lnT>
                    <a:lnB w="12700" cap="flat" cmpd="sng" algn="ctr">
                      <a:solidFill>
                        <a:srgbClr val="1B8EB4"/>
                      </a:solidFill>
                      <a:prstDash val="solid"/>
                      <a:round/>
                      <a:headEnd type="none" w="med" len="med"/>
                      <a:tailEnd type="none" w="med" len="med"/>
                    </a:lnB>
                  </a:tcPr>
                </a:tc>
              </a:tr>
              <a:tr h="1042083">
                <a:tc>
                  <a:txBody>
                    <a:bodyPr/>
                    <a:lstStyle/>
                    <a:p>
                      <a:pPr marL="0" indent="0">
                        <a:buFont typeface="Arial"/>
                        <a:buNone/>
                      </a:pP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8EB4"/>
                      </a:solidFill>
                      <a:prstDash val="solid"/>
                      <a:round/>
                      <a:headEnd type="none" w="med" len="med"/>
                      <a:tailEnd type="none" w="med" len="med"/>
                    </a:lnT>
                    <a:lnB w="12700" cap="flat" cmpd="sng" algn="ctr">
                      <a:solidFill>
                        <a:srgbClr val="1B8EB4"/>
                      </a:solidFill>
                      <a:prstDash val="solid"/>
                      <a:round/>
                      <a:headEnd type="none" w="med" len="med"/>
                      <a:tailEnd type="none" w="med" len="med"/>
                    </a:lnB>
                  </a:tcPr>
                </a:tc>
              </a:tr>
              <a:tr h="837582">
                <a:tc>
                  <a:txBody>
                    <a:bodyPr/>
                    <a:lstStyle/>
                    <a:p>
                      <a:pPr marL="0" indent="0">
                        <a:buFont typeface="Arial"/>
                        <a:buNone/>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8EB4"/>
                      </a:solidFill>
                      <a:prstDash val="solid"/>
                      <a:round/>
                      <a:headEnd type="none" w="med" len="med"/>
                      <a:tailEnd type="none" w="med" len="med"/>
                    </a:lnT>
                    <a:lnB w="12700" cap="flat" cmpd="sng" algn="ctr">
                      <a:solidFill>
                        <a:srgbClr val="1B8EB4"/>
                      </a:solidFill>
                      <a:prstDash val="solid"/>
                      <a:round/>
                      <a:headEnd type="none" w="med" len="med"/>
                      <a:tailEnd type="none" w="med" len="med"/>
                    </a:lnB>
                  </a:tcPr>
                </a:tc>
              </a:tr>
            </a:tbl>
          </a:graphicData>
        </a:graphic>
      </p:graphicFrame>
      <p:sp>
        <p:nvSpPr>
          <p:cNvPr id="6" name="Text Placeholder 5"/>
          <p:cNvSpPr>
            <a:spLocks noGrp="1"/>
          </p:cNvSpPr>
          <p:nvPr>
            <p:ph type="body" idx="1"/>
          </p:nvPr>
        </p:nvSpPr>
        <p:spPr/>
        <p:txBody>
          <a:bodyPr>
            <a:normAutofit/>
          </a:bodyPr>
          <a:lstStyle/>
          <a:p>
            <a:pPr>
              <a:spcAft>
                <a:spcPts val="1200"/>
              </a:spcAft>
            </a:pPr>
            <a:r>
              <a:rPr lang="en-US" sz="1800" b="1" dirty="0"/>
              <a:t>Funding Opportunity Announcement: Technology to Market 3 (Incubator 12, </a:t>
            </a:r>
            <a:r>
              <a:rPr lang="en-US" sz="1800" b="1" dirty="0" err="1"/>
              <a:t>SolarMat</a:t>
            </a:r>
            <a:r>
              <a:rPr lang="en-US" sz="1800" b="1" dirty="0"/>
              <a:t> 5) </a:t>
            </a:r>
            <a:r>
              <a:rPr lang="en-US" sz="1800" dirty="0"/>
              <a:t> – Concept papers due December 12, 2016</a:t>
            </a:r>
          </a:p>
          <a:p>
            <a:pPr>
              <a:spcAft>
                <a:spcPts val="1200"/>
              </a:spcAft>
            </a:pPr>
            <a:r>
              <a:rPr lang="en-US" sz="1800" b="1" dirty="0" smtClean="0"/>
              <a:t>Photovoltaics </a:t>
            </a:r>
            <a:r>
              <a:rPr lang="en-US" sz="1800" b="1" dirty="0"/>
              <a:t>Research and Development 2: Modules and Systems (PVRD2)</a:t>
            </a:r>
            <a:r>
              <a:rPr lang="en-US" sz="1800" dirty="0"/>
              <a:t> </a:t>
            </a:r>
            <a:r>
              <a:rPr lang="en-US" sz="1800" dirty="0" smtClean="0"/>
              <a:t>– </a:t>
            </a:r>
            <a:r>
              <a:rPr lang="en-US" sz="1800" dirty="0"/>
              <a:t>Concept papers due December </a:t>
            </a:r>
            <a:r>
              <a:rPr lang="en-US" sz="1800" dirty="0" smtClean="0"/>
              <a:t>14, </a:t>
            </a:r>
            <a:r>
              <a:rPr lang="en-US" sz="1800" dirty="0"/>
              <a:t>2016</a:t>
            </a:r>
          </a:p>
          <a:p>
            <a:pPr>
              <a:spcAft>
                <a:spcPts val="1200"/>
              </a:spcAft>
            </a:pPr>
            <a:r>
              <a:rPr lang="en-US" sz="1800" b="1" dirty="0" smtClean="0"/>
              <a:t>Funding </a:t>
            </a:r>
            <a:r>
              <a:rPr lang="en-US" sz="1800" b="1" dirty="0"/>
              <a:t>Opportunity Announcement: Solar Forecasting </a:t>
            </a:r>
            <a:r>
              <a:rPr lang="en-US" sz="1800" b="1" dirty="0" smtClean="0"/>
              <a:t>2</a:t>
            </a:r>
            <a:r>
              <a:rPr lang="en-US" sz="1800" dirty="0"/>
              <a:t> – </a:t>
            </a:r>
            <a:r>
              <a:rPr lang="en-US" sz="1800" dirty="0" smtClean="0"/>
              <a:t>Concept </a:t>
            </a:r>
            <a:r>
              <a:rPr lang="en-US" sz="1800" dirty="0"/>
              <a:t>papers due December 30, 2016</a:t>
            </a:r>
          </a:p>
          <a:p>
            <a:pPr>
              <a:spcAft>
                <a:spcPts val="1200"/>
              </a:spcAft>
            </a:pPr>
            <a:r>
              <a:rPr lang="en-US" sz="1800" b="1" dirty="0"/>
              <a:t>Funding Opportunity Announcement: Small Business Innovation Research and Small Business Technology Transfer (SBIR/STTR</a:t>
            </a:r>
            <a:r>
              <a:rPr lang="en-US" sz="1800" b="1" dirty="0" smtClean="0"/>
              <a:t>) - 2017 </a:t>
            </a:r>
            <a:r>
              <a:rPr lang="en-US" sz="1800" b="1" dirty="0"/>
              <a:t>Phase 1, Release </a:t>
            </a:r>
            <a:r>
              <a:rPr lang="en-US" sz="1800" b="1" dirty="0" smtClean="0"/>
              <a:t>2</a:t>
            </a:r>
            <a:r>
              <a:rPr lang="en-US" sz="1800" b="1" dirty="0"/>
              <a:t> </a:t>
            </a:r>
            <a:r>
              <a:rPr lang="en-US" sz="1800" dirty="0"/>
              <a:t>– </a:t>
            </a:r>
            <a:r>
              <a:rPr lang="en-US" sz="1800" dirty="0" smtClean="0"/>
              <a:t>Applications due </a:t>
            </a:r>
            <a:r>
              <a:rPr lang="en-US" sz="1800" dirty="0"/>
              <a:t>February 7, 2017</a:t>
            </a:r>
          </a:p>
          <a:p>
            <a:pPr>
              <a:spcAft>
                <a:spcPts val="1200"/>
              </a:spcAft>
            </a:pPr>
            <a:r>
              <a:rPr lang="en-US" sz="1800" b="1" dirty="0"/>
              <a:t>Prize Competition: Solar in Your Community </a:t>
            </a:r>
            <a:r>
              <a:rPr lang="en-US" sz="1800" b="1" dirty="0" smtClean="0"/>
              <a:t>Challenge</a:t>
            </a:r>
            <a:r>
              <a:rPr lang="en-US" sz="1800" dirty="0"/>
              <a:t> – </a:t>
            </a:r>
            <a:r>
              <a:rPr lang="en-US" sz="1800" dirty="0" smtClean="0"/>
              <a:t>Applications </a:t>
            </a:r>
            <a:r>
              <a:rPr lang="en-US" sz="1800" dirty="0"/>
              <a:t>due March 17, 2017</a:t>
            </a:r>
          </a:p>
        </p:txBody>
      </p:sp>
      <p:sp>
        <p:nvSpPr>
          <p:cNvPr id="7" name="Title 6"/>
          <p:cNvSpPr>
            <a:spLocks noGrp="1"/>
          </p:cNvSpPr>
          <p:nvPr>
            <p:ph type="title"/>
          </p:nvPr>
        </p:nvSpPr>
        <p:spPr/>
        <p:txBody>
          <a:bodyPr/>
          <a:lstStyle/>
          <a:p>
            <a:r>
              <a:rPr lang="en-US" dirty="0" smtClean="0"/>
              <a:t>SunShot Open Funding Opportunitie</a:t>
            </a:r>
            <a:r>
              <a:rPr lang="en-US" dirty="0"/>
              <a:t>s</a:t>
            </a:r>
            <a:r>
              <a:rPr lang="en-US" dirty="0" smtClean="0"/>
              <a:t> </a:t>
            </a:r>
            <a:endParaRPr lang="en-US" dirty="0"/>
          </a:p>
        </p:txBody>
      </p:sp>
      <p:sp>
        <p:nvSpPr>
          <p:cNvPr id="2" name="Rectangle 1"/>
          <p:cNvSpPr/>
          <p:nvPr/>
        </p:nvSpPr>
        <p:spPr>
          <a:xfrm>
            <a:off x="192504" y="5665040"/>
            <a:ext cx="8485441" cy="369332"/>
          </a:xfrm>
          <a:prstGeom prst="rect">
            <a:avLst/>
          </a:prstGeom>
        </p:spPr>
        <p:txBody>
          <a:bodyPr wrap="square">
            <a:spAutoFit/>
          </a:bodyPr>
          <a:lstStyle/>
          <a:p>
            <a:pPr algn="ctr"/>
            <a:r>
              <a:rPr lang="en-US" dirty="0"/>
              <a:t>For more information go to </a:t>
            </a:r>
            <a:r>
              <a:rPr lang="en-US" dirty="0" smtClean="0"/>
              <a:t>energy.gov/</a:t>
            </a:r>
            <a:r>
              <a:rPr lang="en-US" dirty="0" err="1" smtClean="0"/>
              <a:t>sunshot</a:t>
            </a:r>
            <a:endParaRPr lang="en-US" dirty="0"/>
          </a:p>
        </p:txBody>
      </p:sp>
    </p:spTree>
    <p:extLst>
      <p:ext uri="{BB962C8B-B14F-4D97-AF65-F5344CB8AC3E}">
        <p14:creationId xmlns:p14="http://schemas.microsoft.com/office/powerpoint/2010/main" val="1977529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8440" y="5096433"/>
            <a:ext cx="8246492" cy="1082789"/>
          </a:xfrm>
          <a:prstGeom prst="rect">
            <a:avLst/>
          </a:prstGeom>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Science &amp; Technology Policy Fellowships at </a:t>
            </a:r>
            <a:r>
              <a:rPr lang="en-US" dirty="0" err="1" smtClean="0"/>
              <a:t>SunShot</a:t>
            </a:r>
            <a:endParaRPr lang="en-US" dirty="0"/>
          </a:p>
        </p:txBody>
      </p:sp>
      <p:pic>
        <p:nvPicPr>
          <p:cNvPr id="4" name="Picture 3" descr="fellowship-bkg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027" y="1131636"/>
            <a:ext cx="4479059" cy="2678477"/>
          </a:xfrm>
          <a:prstGeom prst="rect">
            <a:avLst/>
          </a:prstGeom>
        </p:spPr>
      </p:pic>
      <p:sp>
        <p:nvSpPr>
          <p:cNvPr id="2" name="Text Placeholder 1"/>
          <p:cNvSpPr>
            <a:spLocks noGrp="1"/>
          </p:cNvSpPr>
          <p:nvPr>
            <p:ph type="body" idx="1"/>
          </p:nvPr>
        </p:nvSpPr>
        <p:spPr>
          <a:xfrm>
            <a:off x="480300" y="1042083"/>
            <a:ext cx="3736565" cy="2621487"/>
          </a:xfrm>
        </p:spPr>
        <p:txBody>
          <a:bodyPr>
            <a:noAutofit/>
          </a:bodyPr>
          <a:lstStyle/>
          <a:p>
            <a:pPr marL="0" indent="0">
              <a:buNone/>
            </a:pPr>
            <a:r>
              <a:rPr lang="en-US" sz="1700" dirty="0"/>
              <a:t>Play an integral role in establishing and implementing new initiatives in energy efficiency and renewable </a:t>
            </a:r>
            <a:r>
              <a:rPr lang="en-US" sz="1700" dirty="0" smtClean="0"/>
              <a:t>energy at DOE.</a:t>
            </a:r>
            <a:endParaRPr lang="en-US" sz="1700" dirty="0"/>
          </a:p>
          <a:p>
            <a:pPr marL="0" indent="0">
              <a:buNone/>
            </a:pPr>
            <a:endParaRPr lang="en-US" sz="1050" dirty="0"/>
          </a:p>
          <a:p>
            <a:pPr marL="0" indent="0">
              <a:buNone/>
            </a:pPr>
            <a:r>
              <a:rPr lang="en-US" sz="1700" dirty="0" smtClean="0"/>
              <a:t>Drive </a:t>
            </a:r>
            <a:r>
              <a:rPr lang="en-US" sz="1700" dirty="0"/>
              <a:t>innovations to make solar the most cost-effective source of electricity</a:t>
            </a:r>
            <a:r>
              <a:rPr lang="en-US" sz="1700" dirty="0" smtClean="0"/>
              <a:t>.</a:t>
            </a:r>
          </a:p>
          <a:p>
            <a:pPr marL="0" indent="0">
              <a:buNone/>
            </a:pPr>
            <a:endParaRPr lang="en-US" sz="1050" dirty="0"/>
          </a:p>
          <a:p>
            <a:pPr marL="0" indent="0">
              <a:buNone/>
            </a:pPr>
            <a:r>
              <a:rPr lang="en-US" sz="1600" dirty="0"/>
              <a:t>Design national R&amp;D strategies for:  </a:t>
            </a:r>
          </a:p>
          <a:p>
            <a:pPr marL="530352">
              <a:spcBef>
                <a:spcPts val="25"/>
              </a:spcBef>
            </a:pPr>
            <a:r>
              <a:rPr lang="en-US" sz="1600" dirty="0"/>
              <a:t>Concentrating Solar Power</a:t>
            </a:r>
          </a:p>
          <a:p>
            <a:pPr marL="530352">
              <a:spcBef>
                <a:spcPts val="25"/>
              </a:spcBef>
            </a:pPr>
            <a:r>
              <a:rPr lang="en-US" sz="1600" dirty="0"/>
              <a:t>Systems Integration</a:t>
            </a:r>
          </a:p>
          <a:p>
            <a:pPr marL="530352">
              <a:spcBef>
                <a:spcPts val="25"/>
              </a:spcBef>
            </a:pPr>
            <a:r>
              <a:rPr lang="en-US" sz="1600" dirty="0" err="1"/>
              <a:t>Photovoltaics</a:t>
            </a:r>
            <a:endParaRPr lang="en-US" sz="1600" dirty="0"/>
          </a:p>
          <a:p>
            <a:pPr marL="530352">
              <a:spcBef>
                <a:spcPts val="25"/>
              </a:spcBef>
            </a:pPr>
            <a:r>
              <a:rPr lang="en-US" sz="1600" dirty="0"/>
              <a:t>Technology to Market</a:t>
            </a:r>
          </a:p>
          <a:p>
            <a:pPr marL="530352">
              <a:spcBef>
                <a:spcPts val="25"/>
              </a:spcBef>
            </a:pPr>
            <a:r>
              <a:rPr lang="en-US" sz="1600" dirty="0"/>
              <a:t>Soft </a:t>
            </a:r>
            <a:r>
              <a:rPr lang="en-US" sz="1600" dirty="0" smtClean="0"/>
              <a:t>Costs</a:t>
            </a:r>
            <a:r>
              <a:rPr lang="en-US" sz="1700" dirty="0" smtClean="0"/>
              <a:t> </a:t>
            </a:r>
            <a:endParaRPr lang="en-US" sz="1700" dirty="0"/>
          </a:p>
        </p:txBody>
      </p:sp>
      <p:sp>
        <p:nvSpPr>
          <p:cNvPr id="8" name="Rectangle 7"/>
          <p:cNvSpPr/>
          <p:nvPr/>
        </p:nvSpPr>
        <p:spPr>
          <a:xfrm>
            <a:off x="4925101" y="1522417"/>
            <a:ext cx="3036468" cy="2051599"/>
          </a:xfrm>
          <a:prstGeom prst="rect">
            <a:avLst/>
          </a:prstGeom>
          <a:solidFill>
            <a:schemeClr val="lt1">
              <a:alpha val="57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 Placeholder 1"/>
          <p:cNvSpPr txBox="1">
            <a:spLocks/>
          </p:cNvSpPr>
          <p:nvPr/>
        </p:nvSpPr>
        <p:spPr>
          <a:xfrm>
            <a:off x="4786711" y="1500458"/>
            <a:ext cx="3467922" cy="26214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7452" indent="0">
              <a:spcBef>
                <a:spcPts val="25"/>
              </a:spcBef>
              <a:buNone/>
            </a:pPr>
            <a:r>
              <a:rPr lang="en-US" sz="1600" dirty="0" smtClean="0"/>
              <a:t>Fellowship Benefits:</a:t>
            </a:r>
          </a:p>
          <a:p>
            <a:pPr marL="530352">
              <a:spcBef>
                <a:spcPts val="25"/>
              </a:spcBef>
            </a:pPr>
            <a:r>
              <a:rPr lang="en-US" sz="1600" dirty="0" smtClean="0"/>
              <a:t>One</a:t>
            </a:r>
            <a:r>
              <a:rPr lang="en-US" sz="1600" dirty="0"/>
              <a:t>-year appointment, renewable for a second year</a:t>
            </a:r>
          </a:p>
          <a:p>
            <a:pPr marL="530352">
              <a:spcBef>
                <a:spcPts val="25"/>
              </a:spcBef>
            </a:pPr>
            <a:r>
              <a:rPr lang="en-US" sz="1600" dirty="0" smtClean="0"/>
              <a:t>Competitive </a:t>
            </a:r>
            <a:r>
              <a:rPr lang="en-US" sz="1600" dirty="0"/>
              <a:t>stipend</a:t>
            </a:r>
          </a:p>
          <a:p>
            <a:pPr marL="530352">
              <a:spcBef>
                <a:spcPts val="25"/>
              </a:spcBef>
            </a:pPr>
            <a:r>
              <a:rPr lang="en-US" sz="1600" dirty="0" smtClean="0"/>
              <a:t>Mentorship </a:t>
            </a:r>
            <a:r>
              <a:rPr lang="en-US" sz="1600" dirty="0"/>
              <a:t>from DOE officials</a:t>
            </a:r>
          </a:p>
          <a:p>
            <a:pPr marL="530352">
              <a:spcBef>
                <a:spcPts val="25"/>
              </a:spcBef>
            </a:pPr>
            <a:r>
              <a:rPr lang="en-US" sz="1600" dirty="0" smtClean="0"/>
              <a:t>Travel </a:t>
            </a:r>
            <a:r>
              <a:rPr lang="en-US" sz="1600" dirty="0"/>
              <a:t>allowance</a:t>
            </a:r>
          </a:p>
          <a:p>
            <a:pPr marL="530352">
              <a:spcBef>
                <a:spcPts val="25"/>
              </a:spcBef>
            </a:pPr>
            <a:r>
              <a:rPr lang="en-US" sz="1600" dirty="0" smtClean="0"/>
              <a:t>Health </a:t>
            </a:r>
            <a:r>
              <a:rPr lang="en-US" sz="1600" dirty="0"/>
              <a:t>insurance supplement</a:t>
            </a:r>
          </a:p>
          <a:p>
            <a:pPr marL="530352">
              <a:spcBef>
                <a:spcPts val="25"/>
              </a:spcBef>
            </a:pPr>
            <a:r>
              <a:rPr lang="en-US" sz="1600" dirty="0" smtClean="0"/>
              <a:t>Relocation </a:t>
            </a:r>
            <a:r>
              <a:rPr lang="en-US" sz="1600" dirty="0"/>
              <a:t>expenses </a:t>
            </a:r>
            <a:endParaRPr lang="en-US" sz="1700" dirty="0"/>
          </a:p>
        </p:txBody>
      </p:sp>
      <p:sp>
        <p:nvSpPr>
          <p:cNvPr id="9" name="Text Placeholder 1"/>
          <p:cNvSpPr txBox="1">
            <a:spLocks/>
          </p:cNvSpPr>
          <p:nvPr/>
        </p:nvSpPr>
        <p:spPr>
          <a:xfrm>
            <a:off x="1115272" y="5088293"/>
            <a:ext cx="6992829" cy="1025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chemeClr val="bg1"/>
                </a:solidFill>
              </a:rPr>
              <a:t>For additional information or to apply:</a:t>
            </a:r>
          </a:p>
          <a:p>
            <a:pPr marL="0" indent="0" algn="ctr">
              <a:buNone/>
            </a:pPr>
            <a:r>
              <a:rPr lang="en-US" sz="1700" dirty="0" smtClean="0">
                <a:solidFill>
                  <a:schemeClr val="bg1"/>
                </a:solidFill>
              </a:rPr>
              <a:t>VISIT: </a:t>
            </a:r>
            <a:r>
              <a:rPr lang="en-US" sz="1700" dirty="0" err="1">
                <a:solidFill>
                  <a:schemeClr val="bg1"/>
                </a:solidFill>
              </a:rPr>
              <a:t>eere.energy.gov</a:t>
            </a:r>
            <a:r>
              <a:rPr lang="en-US" sz="1700" dirty="0">
                <a:solidFill>
                  <a:schemeClr val="bg1"/>
                </a:solidFill>
              </a:rPr>
              <a:t>/education/</a:t>
            </a:r>
            <a:r>
              <a:rPr lang="en-US" sz="1700" dirty="0" err="1" smtClean="0">
                <a:solidFill>
                  <a:schemeClr val="bg1"/>
                </a:solidFill>
              </a:rPr>
              <a:t>stp_fellowships.html</a:t>
            </a:r>
            <a:endParaRPr lang="en-US" sz="1700" dirty="0" smtClean="0">
              <a:solidFill>
                <a:schemeClr val="bg1"/>
              </a:solidFill>
            </a:endParaRPr>
          </a:p>
          <a:p>
            <a:pPr marL="0" indent="0" algn="ctr">
              <a:buNone/>
            </a:pPr>
            <a:r>
              <a:rPr lang="en-US" sz="1700" dirty="0" smtClean="0">
                <a:solidFill>
                  <a:schemeClr val="bg1"/>
                </a:solidFill>
              </a:rPr>
              <a:t>EMAIL: </a:t>
            </a:r>
            <a:r>
              <a:rPr lang="en-US" sz="1700" dirty="0" err="1" smtClean="0">
                <a:solidFill>
                  <a:schemeClr val="bg1"/>
                </a:solidFill>
              </a:rPr>
              <a:t>STPfellowships@orise.orau.gov</a:t>
            </a:r>
            <a:endParaRPr lang="en-US" sz="1700" dirty="0">
              <a:solidFill>
                <a:schemeClr val="bg1"/>
              </a:solidFill>
            </a:endParaRPr>
          </a:p>
        </p:txBody>
      </p:sp>
      <p:sp>
        <p:nvSpPr>
          <p:cNvPr id="11" name="Text Placeholder 1"/>
          <p:cNvSpPr txBox="1">
            <a:spLocks/>
          </p:cNvSpPr>
          <p:nvPr/>
        </p:nvSpPr>
        <p:spPr>
          <a:xfrm>
            <a:off x="480299" y="4567252"/>
            <a:ext cx="8238351" cy="4721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600" dirty="0"/>
              <a:t>Applications are accepted on a rolling basis with two annual review dates</a:t>
            </a:r>
            <a:r>
              <a:rPr lang="en-US" sz="1600" dirty="0" smtClean="0"/>
              <a:t>: January </a:t>
            </a:r>
            <a:r>
              <a:rPr lang="en-US" sz="1600" dirty="0"/>
              <a:t>15  |  June 15</a:t>
            </a:r>
          </a:p>
        </p:txBody>
      </p:sp>
      <p:pic>
        <p:nvPicPr>
          <p:cNvPr id="12" name="Picture 11" descr="inf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79" y="5063867"/>
            <a:ext cx="1113505" cy="1133751"/>
          </a:xfrm>
          <a:prstGeom prst="rect">
            <a:avLst/>
          </a:prstGeom>
        </p:spPr>
      </p:pic>
    </p:spTree>
    <p:extLst>
      <p:ext uri="{BB962C8B-B14F-4D97-AF65-F5344CB8AC3E}">
        <p14:creationId xmlns:p14="http://schemas.microsoft.com/office/powerpoint/2010/main" val="124885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10343" y="1282890"/>
            <a:ext cx="3387045" cy="891985"/>
          </a:xfrm>
        </p:spPr>
        <p:txBody>
          <a:bodyPr>
            <a:normAutofit lnSpcReduction="10000"/>
          </a:bodyPr>
          <a:lstStyle/>
          <a:p>
            <a:r>
              <a:rPr lang="en-US" dirty="0" smtClean="0"/>
              <a:t>Charlie Gay, </a:t>
            </a:r>
          </a:p>
          <a:p>
            <a:r>
              <a:rPr lang="en-US" dirty="0" smtClean="0"/>
              <a:t>Director</a:t>
            </a:r>
            <a:endParaRPr lang="en-US" dirty="0"/>
          </a:p>
        </p:txBody>
      </p:sp>
      <p:pic>
        <p:nvPicPr>
          <p:cNvPr id="2" name="Content Placeholder 1" descr="Charlie Gay-edit.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8116" r="18684"/>
          <a:stretch/>
        </p:blipFill>
        <p:spPr>
          <a:xfrm>
            <a:off x="540014" y="2230438"/>
            <a:ext cx="3290092" cy="3951287"/>
          </a:xfrm>
        </p:spPr>
      </p:pic>
      <p:sp>
        <p:nvSpPr>
          <p:cNvPr id="7" name="Text Placeholder 6"/>
          <p:cNvSpPr>
            <a:spLocks noGrp="1"/>
          </p:cNvSpPr>
          <p:nvPr>
            <p:ph type="body" sz="quarter" idx="3"/>
          </p:nvPr>
        </p:nvSpPr>
        <p:spPr>
          <a:xfrm>
            <a:off x="5102226" y="1282890"/>
            <a:ext cx="3802288" cy="891985"/>
          </a:xfrm>
        </p:spPr>
        <p:txBody>
          <a:bodyPr>
            <a:normAutofit/>
          </a:bodyPr>
          <a:lstStyle/>
          <a:p>
            <a:r>
              <a:rPr lang="en-US" dirty="0" smtClean="0"/>
              <a:t>Becca Jones-Albertus, Deputy Director (Acting)</a:t>
            </a:r>
            <a:endParaRPr lang="en-US" dirty="0"/>
          </a:p>
        </p:txBody>
      </p:sp>
      <p:pic>
        <p:nvPicPr>
          <p:cNvPr id="9" name="Content Placeholder 8" descr="beccajonesalbertus.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l="-13931" r="-13931"/>
          <a:stretch>
            <a:fillRect/>
          </a:stretch>
        </p:blipFill>
        <p:spPr>
          <a:xfrm>
            <a:off x="4645025" y="2230438"/>
            <a:ext cx="4041775" cy="3951287"/>
          </a:xfrm>
        </p:spPr>
      </p:pic>
      <p:sp>
        <p:nvSpPr>
          <p:cNvPr id="4" name="Title 3"/>
          <p:cNvSpPr>
            <a:spLocks noGrp="1"/>
          </p:cNvSpPr>
          <p:nvPr>
            <p:ph type="title"/>
          </p:nvPr>
        </p:nvSpPr>
        <p:spPr/>
        <p:txBody>
          <a:bodyPr/>
          <a:lstStyle/>
          <a:p>
            <a:r>
              <a:rPr lang="en-US" dirty="0" smtClean="0"/>
              <a:t>Speakers</a:t>
            </a:r>
            <a:endParaRPr lang="en-US" dirty="0"/>
          </a:p>
        </p:txBody>
      </p:sp>
      <p:sp>
        <p:nvSpPr>
          <p:cNvPr id="3" name="Slide Number Placeholder 2"/>
          <p:cNvSpPr>
            <a:spLocks noGrp="1"/>
          </p:cNvSpPr>
          <p:nvPr>
            <p:ph type="sldNum" sz="quarter" idx="10"/>
          </p:nvPr>
        </p:nvSpPr>
        <p:spPr/>
        <p:txBody>
          <a:bodyPr/>
          <a:lstStyle/>
          <a:p>
            <a:fld id="{6C18F691-EA95-6046-80B7-51AACA2B9C03}" type="slidenum">
              <a:rPr lang="en-US" smtClean="0"/>
              <a:pPr/>
              <a:t>2</a:t>
            </a:fld>
            <a:endParaRPr lang="en-US" dirty="0"/>
          </a:p>
        </p:txBody>
      </p:sp>
    </p:spTree>
    <p:extLst>
      <p:ext uri="{BB962C8B-B14F-4D97-AF65-F5344CB8AC3E}">
        <p14:creationId xmlns:p14="http://schemas.microsoft.com/office/powerpoint/2010/main" val="1296179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becca.jones-albert\AppData\Local\Microsoft\Windows\Temporary Internet Files\Content.Outlook\FYIW7RKG\SOLAR_OFFICE-cropped.jpg"/>
          <p:cNvPicPr>
            <a:picLocks noChangeAspect="1" noChangeArrowheads="1"/>
          </p:cNvPicPr>
          <p:nvPr/>
        </p:nvPicPr>
        <p:blipFill rotWithShape="1">
          <a:blip r:embed="rId2" cstate="print">
            <a:alphaModFix/>
            <a:extLst>
              <a:ext uri="{28A0092B-C50C-407E-A947-70E740481C1C}">
                <a14:useLocalDpi xmlns:a14="http://schemas.microsoft.com/office/drawing/2010/main" val="0"/>
              </a:ext>
            </a:extLst>
          </a:blip>
          <a:srcRect t="23695" b="13467"/>
          <a:stretch/>
        </p:blipFill>
        <p:spPr bwMode="auto">
          <a:xfrm>
            <a:off x="0" y="213091"/>
            <a:ext cx="9144000" cy="3620837"/>
          </a:xfrm>
          <a:prstGeom prst="rect">
            <a:avLst/>
          </a:prstGeom>
          <a:noFill/>
          <a:effectLst>
            <a:softEdge rad="254000"/>
          </a:effectLst>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0" y="-228600"/>
            <a:ext cx="9144000" cy="9274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0" y="-12700"/>
            <a:ext cx="9144000" cy="652463"/>
          </a:xfrm>
          <a:noFill/>
        </p:spPr>
        <p:txBody>
          <a:bodyPr>
            <a:normAutofit/>
          </a:bodyPr>
          <a:lstStyle/>
          <a:p>
            <a:pPr algn="ctr"/>
            <a:r>
              <a:rPr lang="en-US" sz="3200" dirty="0" smtClean="0"/>
              <a:t>INTERESTED IN JOINING SUNSHOT?</a:t>
            </a:r>
            <a:endParaRPr lang="en-US" sz="3200" dirty="0"/>
          </a:p>
        </p:txBody>
      </p:sp>
      <p:sp>
        <p:nvSpPr>
          <p:cNvPr id="2" name="Text Placeholder 1"/>
          <p:cNvSpPr>
            <a:spLocks noGrp="1"/>
          </p:cNvSpPr>
          <p:nvPr>
            <p:ph type="body" idx="4294967295"/>
          </p:nvPr>
        </p:nvSpPr>
        <p:spPr>
          <a:xfrm>
            <a:off x="785813" y="3198813"/>
            <a:ext cx="8358187" cy="927100"/>
          </a:xfrm>
        </p:spPr>
        <p:txBody>
          <a:bodyPr anchor="ctr">
            <a:normAutofit fontScale="77500" lnSpcReduction="20000"/>
          </a:bodyPr>
          <a:lstStyle/>
          <a:p>
            <a:pPr marL="0" indent="0">
              <a:buNone/>
            </a:pPr>
            <a:r>
              <a:rPr lang="en-US" sz="3500" dirty="0">
                <a:solidFill>
                  <a:schemeClr val="bg1"/>
                </a:solidFill>
              </a:rPr>
              <a:t>Take on the </a:t>
            </a:r>
            <a:r>
              <a:rPr lang="en-US" sz="3500" dirty="0" err="1">
                <a:solidFill>
                  <a:schemeClr val="bg1"/>
                </a:solidFill>
              </a:rPr>
              <a:t>SunShot</a:t>
            </a:r>
            <a:r>
              <a:rPr lang="en-US" sz="3500" dirty="0">
                <a:solidFill>
                  <a:schemeClr val="bg1"/>
                </a:solidFill>
              </a:rPr>
              <a:t> grand challenge to make solar energy </a:t>
            </a:r>
            <a:r>
              <a:rPr lang="en-US" sz="3500" dirty="0" smtClean="0">
                <a:solidFill>
                  <a:schemeClr val="bg1"/>
                </a:solidFill>
              </a:rPr>
              <a:t/>
            </a:r>
            <a:br>
              <a:rPr lang="en-US" sz="3500" dirty="0" smtClean="0">
                <a:solidFill>
                  <a:schemeClr val="bg1"/>
                </a:solidFill>
              </a:rPr>
            </a:br>
            <a:r>
              <a:rPr lang="en-US" sz="3500" dirty="0" smtClean="0">
                <a:solidFill>
                  <a:schemeClr val="bg1"/>
                </a:solidFill>
              </a:rPr>
              <a:t>cost</a:t>
            </a:r>
            <a:r>
              <a:rPr lang="en-US" sz="3500" dirty="0">
                <a:solidFill>
                  <a:schemeClr val="bg1"/>
                </a:solidFill>
              </a:rPr>
              <a:t>-competitive with traditional energy sources by 2020</a:t>
            </a:r>
            <a:r>
              <a:rPr lang="en-US" dirty="0" smtClean="0">
                <a:solidFill>
                  <a:schemeClr val="bg1"/>
                </a:solidFill>
              </a:rPr>
              <a:t>.</a:t>
            </a:r>
            <a:endParaRPr lang="en-US" dirty="0">
              <a:solidFill>
                <a:schemeClr val="bg1"/>
              </a:solidFill>
            </a:endParaRPr>
          </a:p>
        </p:txBody>
      </p:sp>
      <p:sp>
        <p:nvSpPr>
          <p:cNvPr id="5" name="Rectangle 4"/>
          <p:cNvSpPr/>
          <p:nvPr/>
        </p:nvSpPr>
        <p:spPr>
          <a:xfrm>
            <a:off x="448214" y="4228495"/>
            <a:ext cx="8229600" cy="369332"/>
          </a:xfrm>
          <a:prstGeom prst="rect">
            <a:avLst/>
          </a:prstGeom>
        </p:spPr>
        <p:txBody>
          <a:bodyPr wrap="square">
            <a:spAutoFit/>
          </a:bodyPr>
          <a:lstStyle/>
          <a:p>
            <a:r>
              <a:rPr lang="en-US" dirty="0">
                <a:latin typeface="Calibri"/>
                <a:cs typeface="Calibri"/>
              </a:rPr>
              <a:t>Join our team. Design national R&amp;D strategies </a:t>
            </a:r>
            <a:r>
              <a:rPr lang="en-US" dirty="0" smtClean="0">
                <a:latin typeface="Calibri"/>
                <a:cs typeface="Calibri"/>
              </a:rPr>
              <a:t>across:</a:t>
            </a:r>
            <a:endParaRPr lang="en-US" dirty="0">
              <a:latin typeface="Calibri"/>
              <a:cs typeface="Calibri"/>
            </a:endParaRPr>
          </a:p>
        </p:txBody>
      </p:sp>
      <p:sp>
        <p:nvSpPr>
          <p:cNvPr id="7" name="Rectangle 6"/>
          <p:cNvSpPr/>
          <p:nvPr/>
        </p:nvSpPr>
        <p:spPr>
          <a:xfrm>
            <a:off x="603524" y="4529766"/>
            <a:ext cx="8074290" cy="1754327"/>
          </a:xfrm>
          <a:prstGeom prst="rect">
            <a:avLst/>
          </a:prstGeom>
        </p:spPr>
        <p:txBody>
          <a:bodyPr wrap="square" numCol="3">
            <a:spAutoFit/>
          </a:bodyPr>
          <a:lstStyle/>
          <a:p>
            <a:pPr lvl="1">
              <a:lnSpc>
                <a:spcPct val="200000"/>
              </a:lnSpc>
            </a:pPr>
            <a:r>
              <a:rPr lang="en-US" dirty="0">
                <a:solidFill>
                  <a:srgbClr val="ED902F"/>
                </a:solidFill>
                <a:latin typeface="Calibri"/>
                <a:cs typeface="Calibri"/>
              </a:rPr>
              <a:t>PV</a:t>
            </a:r>
          </a:p>
          <a:p>
            <a:pPr lvl="1">
              <a:lnSpc>
                <a:spcPct val="200000"/>
              </a:lnSpc>
            </a:pPr>
            <a:r>
              <a:rPr lang="en-US" dirty="0" smtClean="0">
                <a:solidFill>
                  <a:srgbClr val="ED902F"/>
                </a:solidFill>
                <a:latin typeface="Calibri"/>
                <a:cs typeface="Calibri"/>
              </a:rPr>
              <a:t>CSP</a:t>
            </a:r>
          </a:p>
          <a:p>
            <a:pPr lvl="1">
              <a:lnSpc>
                <a:spcPct val="200000"/>
              </a:lnSpc>
            </a:pPr>
            <a:endParaRPr lang="en-US" dirty="0">
              <a:solidFill>
                <a:srgbClr val="ED902F"/>
              </a:solidFill>
              <a:latin typeface="Calibri"/>
              <a:cs typeface="Calibri"/>
            </a:endParaRPr>
          </a:p>
          <a:p>
            <a:pPr lvl="1">
              <a:lnSpc>
                <a:spcPct val="200000"/>
              </a:lnSpc>
            </a:pPr>
            <a:r>
              <a:rPr lang="en-US" dirty="0">
                <a:solidFill>
                  <a:srgbClr val="ED902F"/>
                </a:solidFill>
                <a:latin typeface="Calibri"/>
                <a:cs typeface="Calibri"/>
              </a:rPr>
              <a:t>Systems Integration</a:t>
            </a:r>
          </a:p>
          <a:p>
            <a:pPr lvl="1">
              <a:lnSpc>
                <a:spcPct val="200000"/>
              </a:lnSpc>
            </a:pPr>
            <a:r>
              <a:rPr lang="en-US" dirty="0" smtClean="0">
                <a:solidFill>
                  <a:srgbClr val="ED902F"/>
                </a:solidFill>
                <a:latin typeface="Calibri"/>
                <a:cs typeface="Calibri"/>
              </a:rPr>
              <a:t>Soft Costs</a:t>
            </a:r>
          </a:p>
          <a:p>
            <a:pPr lvl="1">
              <a:lnSpc>
                <a:spcPct val="200000"/>
              </a:lnSpc>
            </a:pPr>
            <a:endParaRPr lang="en-US" dirty="0">
              <a:solidFill>
                <a:srgbClr val="ED902F"/>
              </a:solidFill>
              <a:latin typeface="Calibri"/>
              <a:cs typeface="Calibri"/>
            </a:endParaRPr>
          </a:p>
          <a:p>
            <a:pPr lvl="1">
              <a:lnSpc>
                <a:spcPct val="200000"/>
              </a:lnSpc>
            </a:pPr>
            <a:r>
              <a:rPr lang="en-US" dirty="0" smtClean="0">
                <a:solidFill>
                  <a:srgbClr val="ED902F"/>
                </a:solidFill>
                <a:latin typeface="Calibri"/>
                <a:cs typeface="Calibri"/>
              </a:rPr>
              <a:t>           Tech </a:t>
            </a:r>
            <a:r>
              <a:rPr lang="en-US" dirty="0">
                <a:solidFill>
                  <a:srgbClr val="ED902F"/>
                </a:solidFill>
                <a:latin typeface="Calibri"/>
                <a:cs typeface="Calibri"/>
              </a:rPr>
              <a:t>to Market</a:t>
            </a:r>
          </a:p>
        </p:txBody>
      </p:sp>
      <p:pic>
        <p:nvPicPr>
          <p:cNvPr id="8" name="Picture 7" descr="icon-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06" y="4701344"/>
            <a:ext cx="489237" cy="489237"/>
          </a:xfrm>
          <a:prstGeom prst="rect">
            <a:avLst/>
          </a:prstGeom>
        </p:spPr>
      </p:pic>
      <p:pic>
        <p:nvPicPr>
          <p:cNvPr id="9" name="Picture 8" descr="icon-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06" y="5237331"/>
            <a:ext cx="489237" cy="489237"/>
          </a:xfrm>
          <a:prstGeom prst="rect">
            <a:avLst/>
          </a:prstGeom>
        </p:spPr>
      </p:pic>
      <p:pic>
        <p:nvPicPr>
          <p:cNvPr id="10" name="Picture 9" descr="icon-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305" y="4701344"/>
            <a:ext cx="489237" cy="489237"/>
          </a:xfrm>
          <a:prstGeom prst="rect">
            <a:avLst/>
          </a:prstGeom>
        </p:spPr>
      </p:pic>
      <p:pic>
        <p:nvPicPr>
          <p:cNvPr id="11" name="Picture 10" descr="icon-1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2305" y="5237331"/>
            <a:ext cx="489237" cy="489237"/>
          </a:xfrm>
          <a:prstGeom prst="rect">
            <a:avLst/>
          </a:prstGeom>
        </p:spPr>
      </p:pic>
      <p:pic>
        <p:nvPicPr>
          <p:cNvPr id="12" name="Picture 11" descr="icon-1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7839" y="4701344"/>
            <a:ext cx="489237" cy="489237"/>
          </a:xfrm>
          <a:prstGeom prst="rect">
            <a:avLst/>
          </a:prstGeom>
        </p:spPr>
      </p:pic>
      <p:sp>
        <p:nvSpPr>
          <p:cNvPr id="14" name="Rectangle 13"/>
          <p:cNvSpPr/>
          <p:nvPr/>
        </p:nvSpPr>
        <p:spPr>
          <a:xfrm>
            <a:off x="448214" y="5758322"/>
            <a:ext cx="8229600" cy="338554"/>
          </a:xfrm>
          <a:prstGeom prst="rect">
            <a:avLst/>
          </a:prstGeom>
        </p:spPr>
        <p:txBody>
          <a:bodyPr wrap="square">
            <a:spAutoFit/>
          </a:bodyPr>
          <a:lstStyle/>
          <a:p>
            <a:r>
              <a:rPr lang="en-US" sz="1600" dirty="0">
                <a:latin typeface="Calibri"/>
                <a:cs typeface="Calibri"/>
              </a:rPr>
              <a:t>Technical and support positions available.  EMAIL </a:t>
            </a:r>
            <a:r>
              <a:rPr lang="en-US" sz="1600" i="1" u="sng" dirty="0" smtClean="0">
                <a:hlinkClick r:id="rId8"/>
              </a:rPr>
              <a:t>ops.solar@ee.doe.gov</a:t>
            </a:r>
            <a:r>
              <a:rPr lang="en-US" sz="1600" dirty="0" smtClean="0">
                <a:latin typeface="Calibri"/>
                <a:cs typeface="Calibri"/>
              </a:rPr>
              <a:t> for </a:t>
            </a:r>
            <a:r>
              <a:rPr lang="en-US" sz="1600" dirty="0">
                <a:latin typeface="Calibri"/>
                <a:cs typeface="Calibri"/>
              </a:rPr>
              <a:t>more information.</a:t>
            </a:r>
          </a:p>
        </p:txBody>
      </p:sp>
      <p:sp>
        <p:nvSpPr>
          <p:cNvPr id="13" name="Rectangle 12"/>
          <p:cNvSpPr/>
          <p:nvPr/>
        </p:nvSpPr>
        <p:spPr>
          <a:xfrm>
            <a:off x="0" y="3192208"/>
            <a:ext cx="9144000" cy="9274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3"/>
          <p:cNvSpPr>
            <a:spLocks noGrp="1"/>
          </p:cNvSpPr>
          <p:nvPr>
            <p:ph type="sldNum" sz="quarter" idx="4294967295"/>
          </p:nvPr>
        </p:nvSpPr>
        <p:spPr>
          <a:xfrm>
            <a:off x="8770938" y="6299200"/>
            <a:ext cx="373062" cy="365125"/>
          </a:xfrm>
        </p:spPr>
        <p:txBody>
          <a:bodyPr/>
          <a:lstStyle/>
          <a:p>
            <a:pPr algn="ctr"/>
            <a:fld id="{6C18F691-EA95-6046-80B7-51AACA2B9C03}" type="slidenum">
              <a:rPr lang="en-US" smtClean="0"/>
              <a:pPr algn="ctr"/>
              <a:t>20</a:t>
            </a:fld>
            <a:endParaRPr lang="en-US" dirty="0"/>
          </a:p>
        </p:txBody>
      </p:sp>
    </p:spTree>
    <p:extLst>
      <p:ext uri="{BB962C8B-B14F-4D97-AF65-F5344CB8AC3E}">
        <p14:creationId xmlns:p14="http://schemas.microsoft.com/office/powerpoint/2010/main" val="2381273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6113" y="6044443"/>
            <a:ext cx="1910687" cy="856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192829" y="4129746"/>
            <a:ext cx="6506919"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27"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4767"/>
          <a:stretch/>
        </p:blipFill>
        <p:spPr bwMode="auto">
          <a:xfrm>
            <a:off x="1112307" y="1054512"/>
            <a:ext cx="6678084" cy="45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p:nvSpPr>
        <p:spPr bwMode="auto">
          <a:xfrm>
            <a:off x="2465220" y="1837001"/>
            <a:ext cx="693738" cy="3533775"/>
          </a:xfrm>
          <a:prstGeom prst="rect">
            <a:avLst/>
          </a:prstGeom>
          <a:solidFill>
            <a:schemeClr val="accent1"/>
          </a:solidFill>
          <a:ln w="9525">
            <a:noFill/>
            <a:miter lim="800000"/>
            <a:headEnd/>
            <a:tailEnd/>
          </a:ln>
          <a:effectLst/>
        </p:spPr>
        <p:txBody>
          <a:bodyPr anchor="ctr"/>
          <a:lstStyle/>
          <a:p>
            <a:pPr algn="ctr" defTabSz="457200">
              <a:defRPr/>
            </a:pPr>
            <a:endParaRPr lang="en-US">
              <a:solidFill>
                <a:srgbClr val="FFFFFF"/>
              </a:solidFill>
            </a:endParaRPr>
          </a:p>
        </p:txBody>
      </p:sp>
      <p:sp>
        <p:nvSpPr>
          <p:cNvPr id="7" name="Rectangle 6"/>
          <p:cNvSpPr>
            <a:spLocks noChangeArrowheads="1"/>
          </p:cNvSpPr>
          <p:nvPr/>
        </p:nvSpPr>
        <p:spPr bwMode="auto">
          <a:xfrm>
            <a:off x="6880058" y="4430143"/>
            <a:ext cx="695325" cy="939800"/>
          </a:xfrm>
          <a:prstGeom prst="rect">
            <a:avLst/>
          </a:prstGeom>
          <a:solidFill>
            <a:schemeClr val="tx2"/>
          </a:solidFill>
          <a:ln w="9525">
            <a:noFill/>
            <a:miter lim="800000"/>
            <a:headEnd/>
            <a:tailEnd/>
          </a:ln>
          <a:effectLst/>
        </p:spPr>
        <p:txBody>
          <a:bodyPr anchor="ctr"/>
          <a:lstStyle/>
          <a:p>
            <a:pPr algn="ctr" defTabSz="457200">
              <a:defRPr/>
            </a:pPr>
            <a:endParaRPr lang="en-US">
              <a:solidFill>
                <a:srgbClr val="FFFFFF"/>
              </a:solidFill>
            </a:endParaRPr>
          </a:p>
        </p:txBody>
      </p:sp>
      <p:sp>
        <p:nvSpPr>
          <p:cNvPr id="8" name="Rectangle 7"/>
          <p:cNvSpPr>
            <a:spLocks noChangeArrowheads="1"/>
          </p:cNvSpPr>
          <p:nvPr/>
        </p:nvSpPr>
        <p:spPr bwMode="auto">
          <a:xfrm>
            <a:off x="3874920" y="4006280"/>
            <a:ext cx="693738" cy="1363663"/>
          </a:xfrm>
          <a:prstGeom prst="rect">
            <a:avLst/>
          </a:prstGeom>
          <a:solidFill>
            <a:schemeClr val="tx2"/>
          </a:solidFill>
          <a:ln w="9525">
            <a:noFill/>
            <a:miter lim="800000"/>
            <a:headEnd/>
            <a:tailEnd/>
          </a:ln>
          <a:effectLst/>
        </p:spPr>
        <p:txBody>
          <a:bodyPr anchor="ctr"/>
          <a:lstStyle/>
          <a:p>
            <a:pPr algn="ctr" defTabSz="457200">
              <a:defRPr/>
            </a:pPr>
            <a:endParaRPr lang="en-US">
              <a:solidFill>
                <a:srgbClr val="FFFFFF"/>
              </a:solidFill>
            </a:endParaRPr>
          </a:p>
        </p:txBody>
      </p:sp>
      <p:sp>
        <p:nvSpPr>
          <p:cNvPr id="9" name="Rectangle 8"/>
          <p:cNvSpPr>
            <a:spLocks noChangeArrowheads="1"/>
          </p:cNvSpPr>
          <p:nvPr/>
        </p:nvSpPr>
        <p:spPr bwMode="auto">
          <a:xfrm>
            <a:off x="5375080" y="3490343"/>
            <a:ext cx="693737" cy="1879600"/>
          </a:xfrm>
          <a:prstGeom prst="rect">
            <a:avLst/>
          </a:prstGeom>
          <a:solidFill>
            <a:schemeClr val="tx2"/>
          </a:solidFill>
          <a:ln w="9525">
            <a:noFill/>
            <a:miter lim="800000"/>
            <a:headEnd/>
            <a:tailEnd/>
          </a:ln>
          <a:effectLst/>
        </p:spPr>
        <p:txBody>
          <a:bodyPr anchor="ctr"/>
          <a:lstStyle/>
          <a:p>
            <a:pPr algn="ctr" defTabSz="457200">
              <a:defRPr/>
            </a:pPr>
            <a:endParaRPr lang="en-US">
              <a:solidFill>
                <a:srgbClr val="FFFFFF"/>
              </a:solidFill>
            </a:endParaRPr>
          </a:p>
        </p:txBody>
      </p:sp>
      <p:sp>
        <p:nvSpPr>
          <p:cNvPr id="10" name="Rectangle 9"/>
          <p:cNvSpPr>
            <a:spLocks noChangeArrowheads="1"/>
          </p:cNvSpPr>
          <p:nvPr/>
        </p:nvSpPr>
        <p:spPr bwMode="auto">
          <a:xfrm>
            <a:off x="1973263" y="5434456"/>
            <a:ext cx="1328737" cy="1041400"/>
          </a:xfrm>
          <a:prstGeom prst="rect">
            <a:avLst/>
          </a:prstGeom>
          <a:noFill/>
          <a:ln>
            <a:noFill/>
          </a:ln>
          <a:effectLst>
            <a:outerShdw blurRad="63500" dist="23000" dir="5400000" rotWithShape="0">
              <a:srgbClr val="000000">
                <a:alpha val="34998"/>
              </a:srgbClr>
            </a:outerShdw>
          </a:effectLst>
          <a:extLst/>
        </p:spPr>
        <p:txBody>
          <a:bodyPr anchor="ctr"/>
          <a:lstStyle/>
          <a:p>
            <a:pPr algn="ctr" defTabSz="457200">
              <a:defRPr/>
            </a:pPr>
            <a:endParaRPr lang="en-US">
              <a:solidFill>
                <a:srgbClr val="FFFFFF"/>
              </a:solidFill>
            </a:endParaRPr>
          </a:p>
        </p:txBody>
      </p:sp>
      <p:pic>
        <p:nvPicPr>
          <p:cNvPr id="11" name="Picture 10" descr="arro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5220" y="803586"/>
            <a:ext cx="711200"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284208" y="5102635"/>
            <a:ext cx="853686" cy="941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020486" y="5419058"/>
            <a:ext cx="442153" cy="63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3874920" y="5374962"/>
            <a:ext cx="693737" cy="66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28"/>
          <p:cNvSpPr txBox="1">
            <a:spLocks noChangeArrowheads="1"/>
          </p:cNvSpPr>
          <p:nvPr/>
        </p:nvSpPr>
        <p:spPr bwMode="auto">
          <a:xfrm>
            <a:off x="1192829" y="3352326"/>
            <a:ext cx="128251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1" fontAlgn="base" hangingPunct="1">
              <a:spcBef>
                <a:spcPct val="0"/>
              </a:spcBef>
              <a:spcAft>
                <a:spcPct val="0"/>
              </a:spcAft>
            </a:pPr>
            <a:r>
              <a:rPr lang="en-US" sz="2000" dirty="0" err="1">
                <a:solidFill>
                  <a:srgbClr val="145774"/>
                </a:solidFill>
                <a:latin typeface="Calibri"/>
                <a:ea typeface="ＭＳ Ｐゴシック"/>
                <a:cs typeface="Calibri"/>
              </a:rPr>
              <a:t>SunShot</a:t>
            </a:r>
            <a:r>
              <a:rPr lang="en-US" sz="2000" dirty="0">
                <a:solidFill>
                  <a:srgbClr val="145774"/>
                </a:solidFill>
                <a:latin typeface="Calibri"/>
                <a:ea typeface="ＭＳ Ｐゴシック"/>
                <a:cs typeface="Calibri"/>
              </a:rPr>
              <a:t> </a:t>
            </a:r>
            <a:endParaRPr lang="en-US" sz="2000" dirty="0" smtClean="0">
              <a:solidFill>
                <a:srgbClr val="145774"/>
              </a:solidFill>
              <a:latin typeface="Calibri"/>
              <a:ea typeface="ＭＳ Ｐゴシック"/>
              <a:cs typeface="Calibri"/>
            </a:endParaRPr>
          </a:p>
          <a:p>
            <a:pPr algn="ctr" defTabSz="457200" eaLnBrk="1" fontAlgn="base" hangingPunct="1">
              <a:spcBef>
                <a:spcPct val="0"/>
              </a:spcBef>
              <a:spcAft>
                <a:spcPct val="0"/>
              </a:spcAft>
            </a:pPr>
            <a:r>
              <a:rPr lang="en-US" sz="2000" dirty="0" smtClean="0">
                <a:solidFill>
                  <a:srgbClr val="145774"/>
                </a:solidFill>
                <a:latin typeface="Calibri"/>
                <a:ea typeface="ＭＳ Ｐゴシック"/>
                <a:cs typeface="Calibri"/>
              </a:rPr>
              <a:t>Initiative</a:t>
            </a:r>
            <a:endParaRPr lang="en-US" sz="2000" dirty="0">
              <a:solidFill>
                <a:srgbClr val="145774"/>
              </a:solidFill>
              <a:latin typeface="Calibri"/>
              <a:ea typeface="ＭＳ Ｐゴシック"/>
              <a:cs typeface="Calibri"/>
            </a:endParaRPr>
          </a:p>
        </p:txBody>
      </p:sp>
      <p:sp>
        <p:nvSpPr>
          <p:cNvPr id="26" name="TextBox 25"/>
          <p:cNvSpPr txBox="1">
            <a:spLocks noChangeArrowheads="1"/>
          </p:cNvSpPr>
          <p:nvPr/>
        </p:nvSpPr>
        <p:spPr bwMode="auto">
          <a:xfrm>
            <a:off x="3106570" y="1837001"/>
            <a:ext cx="5712965" cy="123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1" fontAlgn="base" hangingPunct="1">
              <a:lnSpc>
                <a:spcPct val="120000"/>
              </a:lnSpc>
              <a:spcBef>
                <a:spcPct val="0"/>
              </a:spcBef>
              <a:spcAft>
                <a:spcPct val="0"/>
              </a:spcAft>
            </a:pPr>
            <a:r>
              <a:rPr lang="en-US" sz="2200" b="1" dirty="0" err="1" smtClean="0">
                <a:solidFill>
                  <a:srgbClr val="145774"/>
                </a:solidFill>
                <a:latin typeface="Calibri"/>
                <a:ea typeface="ＭＳ Ｐゴシック"/>
                <a:cs typeface="Calibri"/>
              </a:rPr>
              <a:t>SunShot</a:t>
            </a:r>
            <a:r>
              <a:rPr lang="en-US" sz="2200" b="1" dirty="0" smtClean="0">
                <a:solidFill>
                  <a:srgbClr val="145774"/>
                </a:solidFill>
                <a:latin typeface="Calibri"/>
                <a:ea typeface="ＭＳ Ｐゴシック"/>
                <a:cs typeface="Calibri"/>
              </a:rPr>
              <a:t> 2020 Goal: </a:t>
            </a:r>
          </a:p>
          <a:p>
            <a:pPr algn="ctr" defTabSz="457200" eaLnBrk="1" fontAlgn="base" hangingPunct="1">
              <a:lnSpc>
                <a:spcPct val="120000"/>
              </a:lnSpc>
              <a:spcBef>
                <a:spcPct val="0"/>
              </a:spcBef>
              <a:spcAft>
                <a:spcPct val="0"/>
              </a:spcAft>
            </a:pPr>
            <a:r>
              <a:rPr lang="en-US" sz="2000" dirty="0" smtClean="0">
                <a:solidFill>
                  <a:srgbClr val="145774"/>
                </a:solidFill>
                <a:latin typeface="Calibri"/>
                <a:ea typeface="ＭＳ Ｐゴシック"/>
                <a:cs typeface="Calibri"/>
              </a:rPr>
              <a:t>6</a:t>
            </a:r>
            <a:r>
              <a:rPr lang="en-US" sz="2000" dirty="0">
                <a:solidFill>
                  <a:srgbClr val="145774"/>
                </a:solidFill>
                <a:latin typeface="Calibri"/>
                <a:ea typeface="ＭＳ Ｐゴシック"/>
                <a:cs typeface="Calibri"/>
              </a:rPr>
              <a:t>¢/</a:t>
            </a:r>
            <a:r>
              <a:rPr lang="en-US" sz="2000" dirty="0" smtClean="0">
                <a:solidFill>
                  <a:srgbClr val="145774"/>
                </a:solidFill>
                <a:latin typeface="Calibri"/>
                <a:ea typeface="ＭＳ Ｐゴシック"/>
                <a:cs typeface="Calibri"/>
              </a:rPr>
              <a:t>kWh </a:t>
            </a:r>
            <a:r>
              <a:rPr lang="en-US" sz="2000" dirty="0">
                <a:solidFill>
                  <a:srgbClr val="145774"/>
                </a:solidFill>
                <a:latin typeface="Calibri"/>
                <a:ea typeface="ＭＳ Ｐゴシック"/>
                <a:cs typeface="Calibri"/>
              </a:rPr>
              <a:t>without </a:t>
            </a:r>
            <a:r>
              <a:rPr lang="en-US" sz="2000" dirty="0" smtClean="0">
                <a:solidFill>
                  <a:srgbClr val="145774"/>
                </a:solidFill>
                <a:latin typeface="Calibri"/>
                <a:ea typeface="ＭＳ Ｐゴシック"/>
                <a:cs typeface="Calibri"/>
              </a:rPr>
              <a:t>subsidy (utility-scale)</a:t>
            </a:r>
            <a:endParaRPr lang="en-US" sz="2000" dirty="0">
              <a:solidFill>
                <a:srgbClr val="145774"/>
              </a:solidFill>
              <a:latin typeface="Calibri"/>
              <a:ea typeface="ＭＳ Ｐゴシック"/>
              <a:cs typeface="Calibri"/>
            </a:endParaRPr>
          </a:p>
          <a:p>
            <a:pPr algn="ctr" defTabSz="457200" eaLnBrk="1" fontAlgn="base" hangingPunct="1">
              <a:lnSpc>
                <a:spcPct val="120000"/>
              </a:lnSpc>
              <a:spcBef>
                <a:spcPct val="0"/>
              </a:spcBef>
              <a:spcAft>
                <a:spcPct val="0"/>
              </a:spcAft>
            </a:pPr>
            <a:r>
              <a:rPr lang="en-US" sz="2000" dirty="0" smtClean="0">
                <a:solidFill>
                  <a:srgbClr val="145774"/>
                </a:solidFill>
                <a:latin typeface="Calibri"/>
                <a:ea typeface="ＭＳ Ｐゴシック"/>
                <a:cs typeface="Calibri"/>
              </a:rPr>
              <a:t>Enabling PV to supply ~10% of U.S. electricity by 2030</a:t>
            </a:r>
            <a:endParaRPr lang="en-US" sz="2000" dirty="0">
              <a:solidFill>
                <a:srgbClr val="145774"/>
              </a:solidFill>
              <a:latin typeface="Calibri"/>
              <a:ea typeface="ＭＳ Ｐゴシック"/>
              <a:cs typeface="Calibri"/>
            </a:endParaRPr>
          </a:p>
        </p:txBody>
      </p:sp>
      <p:sp>
        <p:nvSpPr>
          <p:cNvPr id="4" name="TextBox 3"/>
          <p:cNvSpPr txBox="1"/>
          <p:nvPr/>
        </p:nvSpPr>
        <p:spPr>
          <a:xfrm>
            <a:off x="638831" y="2282069"/>
            <a:ext cx="553998" cy="1070257"/>
          </a:xfrm>
          <a:prstGeom prst="rect">
            <a:avLst/>
          </a:prstGeom>
          <a:noFill/>
        </p:spPr>
        <p:txBody>
          <a:bodyPr vert="vert270">
            <a:spAutoFit/>
          </a:bodyPr>
          <a:lstStyle/>
          <a:p>
            <a:pPr defTabSz="457200">
              <a:defRPr/>
            </a:pPr>
            <a:r>
              <a:rPr lang="en-US" sz="2400" dirty="0">
                <a:solidFill>
                  <a:schemeClr val="bg2">
                    <a:lumMod val="75000"/>
                  </a:schemeClr>
                </a:solidFill>
                <a:latin typeface="Calibri"/>
                <a:cs typeface="Calibri"/>
              </a:rPr>
              <a:t>Price</a:t>
            </a:r>
          </a:p>
        </p:txBody>
      </p:sp>
      <p:sp>
        <p:nvSpPr>
          <p:cNvPr id="3" name="Rectangle 2"/>
          <p:cNvSpPr/>
          <p:nvPr/>
        </p:nvSpPr>
        <p:spPr>
          <a:xfrm>
            <a:off x="2061463" y="5566742"/>
            <a:ext cx="1328737" cy="1291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pic>
        <p:nvPicPr>
          <p:cNvPr id="46091"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2319627" y="5060779"/>
            <a:ext cx="982290" cy="945123"/>
          </a:xfrm>
          <a:prstGeom prst="rect">
            <a:avLst/>
          </a:prstGeom>
          <a:noFill/>
          <a:ln>
            <a:noFill/>
          </a:ln>
          <a:extLst/>
        </p:spPr>
      </p:pic>
      <p:sp>
        <p:nvSpPr>
          <p:cNvPr id="13" name="TextBox 12"/>
          <p:cNvSpPr txBox="1"/>
          <p:nvPr/>
        </p:nvSpPr>
        <p:spPr>
          <a:xfrm>
            <a:off x="263156" y="3856890"/>
            <a:ext cx="937351" cy="369332"/>
          </a:xfrm>
          <a:prstGeom prst="rect">
            <a:avLst/>
          </a:prstGeom>
          <a:noFill/>
        </p:spPr>
        <p:txBody>
          <a:bodyPr wrap="none" rtlCol="0">
            <a:spAutoFit/>
          </a:bodyPr>
          <a:lstStyle/>
          <a:p>
            <a:r>
              <a:rPr lang="en-US" dirty="0" smtClean="0">
                <a:solidFill>
                  <a:schemeClr val="bg2">
                    <a:lumMod val="75000"/>
                  </a:schemeClr>
                </a:solidFill>
              </a:rPr>
              <a:t>6¢/kWh</a:t>
            </a:r>
            <a:endParaRPr lang="en-US" dirty="0">
              <a:solidFill>
                <a:schemeClr val="bg2">
                  <a:lumMod val="75000"/>
                </a:schemeClr>
              </a:solidFill>
            </a:endParaRPr>
          </a:p>
        </p:txBody>
      </p:sp>
      <p:sp>
        <p:nvSpPr>
          <p:cNvPr id="28" name="Title 27"/>
          <p:cNvSpPr>
            <a:spLocks noGrp="1"/>
          </p:cNvSpPr>
          <p:nvPr>
            <p:ph type="title"/>
          </p:nvPr>
        </p:nvSpPr>
        <p:spPr/>
        <p:txBody>
          <a:bodyPr/>
          <a:lstStyle/>
          <a:p>
            <a:r>
              <a:rPr lang="en-US" dirty="0" err="1" smtClean="0">
                <a:solidFill>
                  <a:schemeClr val="accent1"/>
                </a:solidFill>
              </a:rPr>
              <a:t>SunShot</a:t>
            </a:r>
            <a:r>
              <a:rPr lang="en-US" dirty="0" smtClean="0">
                <a:solidFill>
                  <a:schemeClr val="accent1"/>
                </a:solidFill>
              </a:rPr>
              <a:t> </a:t>
            </a:r>
            <a:r>
              <a:rPr lang="en-US" dirty="0" smtClean="0">
                <a:solidFill>
                  <a:schemeClr val="accent1"/>
                </a:solidFill>
              </a:rPr>
              <a:t>2020</a:t>
            </a:r>
            <a:endParaRPr lang="en-US" dirty="0">
              <a:solidFill>
                <a:schemeClr val="accent1"/>
              </a:solidFill>
            </a:endParaRPr>
          </a:p>
        </p:txBody>
      </p:sp>
      <p:sp>
        <p:nvSpPr>
          <p:cNvPr id="38" name="TextBox 37"/>
          <p:cNvSpPr txBox="1"/>
          <p:nvPr/>
        </p:nvSpPr>
        <p:spPr>
          <a:xfrm rot="5400000">
            <a:off x="2573303" y="5852201"/>
            <a:ext cx="461665" cy="587023"/>
          </a:xfrm>
          <a:prstGeom prst="rect">
            <a:avLst/>
          </a:prstGeom>
          <a:noFill/>
        </p:spPr>
        <p:txBody>
          <a:bodyPr vert="vert270" wrap="square">
            <a:spAutoFit/>
          </a:bodyPr>
          <a:lstStyle/>
          <a:p>
            <a:pPr algn="ctr" defTabSz="457200">
              <a:defRPr/>
            </a:pPr>
            <a:r>
              <a:rPr lang="en-US" sz="1400" dirty="0" smtClean="0">
                <a:solidFill>
                  <a:schemeClr val="bg2">
                    <a:lumMod val="50000"/>
                  </a:schemeClr>
                </a:solidFill>
                <a:latin typeface="Calibri"/>
                <a:cs typeface="Calibri"/>
              </a:rPr>
              <a:t>Solar</a:t>
            </a:r>
            <a:endParaRPr lang="en-US" sz="1400" dirty="0">
              <a:solidFill>
                <a:schemeClr val="bg2">
                  <a:lumMod val="50000"/>
                </a:schemeClr>
              </a:solidFill>
              <a:latin typeface="Calibri"/>
              <a:cs typeface="Calibri"/>
            </a:endParaRPr>
          </a:p>
        </p:txBody>
      </p:sp>
      <p:sp>
        <p:nvSpPr>
          <p:cNvPr id="39" name="TextBox 38"/>
          <p:cNvSpPr txBox="1"/>
          <p:nvPr/>
        </p:nvSpPr>
        <p:spPr>
          <a:xfrm rot="5400000">
            <a:off x="4018116" y="5825744"/>
            <a:ext cx="400110" cy="587023"/>
          </a:xfrm>
          <a:prstGeom prst="rect">
            <a:avLst/>
          </a:prstGeom>
          <a:noFill/>
        </p:spPr>
        <p:txBody>
          <a:bodyPr vert="vert270" wrap="square">
            <a:spAutoFit/>
          </a:bodyPr>
          <a:lstStyle/>
          <a:p>
            <a:pPr algn="ctr" defTabSz="457200">
              <a:defRPr/>
            </a:pPr>
            <a:r>
              <a:rPr lang="en-US" sz="1400" dirty="0" smtClean="0">
                <a:solidFill>
                  <a:schemeClr val="bg2">
                    <a:lumMod val="50000"/>
                  </a:schemeClr>
                </a:solidFill>
                <a:latin typeface="Calibri"/>
                <a:cs typeface="Calibri"/>
              </a:rPr>
              <a:t>Coal</a:t>
            </a:r>
            <a:endParaRPr lang="en-US" sz="1400" dirty="0">
              <a:solidFill>
                <a:schemeClr val="bg2">
                  <a:lumMod val="50000"/>
                </a:schemeClr>
              </a:solidFill>
              <a:latin typeface="Calibri"/>
              <a:cs typeface="Calibri"/>
            </a:endParaRPr>
          </a:p>
        </p:txBody>
      </p:sp>
      <p:sp>
        <p:nvSpPr>
          <p:cNvPr id="40" name="TextBox 39"/>
          <p:cNvSpPr txBox="1"/>
          <p:nvPr/>
        </p:nvSpPr>
        <p:spPr>
          <a:xfrm rot="5400000">
            <a:off x="5536059" y="5705301"/>
            <a:ext cx="400110" cy="827909"/>
          </a:xfrm>
          <a:prstGeom prst="rect">
            <a:avLst/>
          </a:prstGeom>
          <a:noFill/>
        </p:spPr>
        <p:txBody>
          <a:bodyPr vert="vert270" wrap="square">
            <a:spAutoFit/>
          </a:bodyPr>
          <a:lstStyle/>
          <a:p>
            <a:pPr algn="ctr" defTabSz="457200">
              <a:defRPr/>
            </a:pPr>
            <a:r>
              <a:rPr lang="en-US" sz="1400" dirty="0" smtClean="0">
                <a:solidFill>
                  <a:schemeClr val="bg2">
                    <a:lumMod val="50000"/>
                  </a:schemeClr>
                </a:solidFill>
                <a:latin typeface="Calibri"/>
                <a:cs typeface="Calibri"/>
              </a:rPr>
              <a:t>Nuclear</a:t>
            </a:r>
            <a:endParaRPr lang="en-US" sz="1400" dirty="0">
              <a:solidFill>
                <a:schemeClr val="bg2">
                  <a:lumMod val="50000"/>
                </a:schemeClr>
              </a:solidFill>
              <a:latin typeface="Calibri"/>
              <a:cs typeface="Calibri"/>
            </a:endParaRPr>
          </a:p>
        </p:txBody>
      </p:sp>
      <p:sp>
        <p:nvSpPr>
          <p:cNvPr id="41" name="TextBox 40"/>
          <p:cNvSpPr txBox="1"/>
          <p:nvPr/>
        </p:nvSpPr>
        <p:spPr>
          <a:xfrm rot="5400000">
            <a:off x="7060619" y="5705301"/>
            <a:ext cx="400110" cy="827909"/>
          </a:xfrm>
          <a:prstGeom prst="rect">
            <a:avLst/>
          </a:prstGeom>
          <a:noFill/>
        </p:spPr>
        <p:txBody>
          <a:bodyPr vert="vert270" wrap="square">
            <a:spAutoFit/>
          </a:bodyPr>
          <a:lstStyle/>
          <a:p>
            <a:pPr algn="ctr" defTabSz="457200">
              <a:defRPr/>
            </a:pPr>
            <a:r>
              <a:rPr lang="en-US" sz="1400" dirty="0" smtClean="0">
                <a:solidFill>
                  <a:schemeClr val="bg2">
                    <a:lumMod val="50000"/>
                  </a:schemeClr>
                </a:solidFill>
                <a:latin typeface="Calibri"/>
                <a:cs typeface="Calibri"/>
              </a:rPr>
              <a:t>Gas</a:t>
            </a:r>
            <a:endParaRPr lang="en-US" sz="1400" dirty="0">
              <a:solidFill>
                <a:schemeClr val="bg2">
                  <a:lumMod val="50000"/>
                </a:schemeClr>
              </a:solidFill>
              <a:latin typeface="Calibri"/>
              <a:cs typeface="Calibri"/>
            </a:endParaRPr>
          </a:p>
        </p:txBody>
      </p:sp>
    </p:spTree>
    <p:extLst>
      <p:ext uri="{BB962C8B-B14F-4D97-AF65-F5344CB8AC3E}">
        <p14:creationId xmlns:p14="http://schemas.microsoft.com/office/powerpoint/2010/main" val="36611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par>
                          <p:cTn id="23" fill="hold">
                            <p:stCondLst>
                              <p:cond delay="500"/>
                            </p:stCondLst>
                            <p:childTnLst>
                              <p:par>
                                <p:cTn id="24" presetID="42" presetClass="path" presetSubtype="0" accel="50000" decel="50000" fill="hold" grpId="1" nodeType="afterEffect">
                                  <p:stCondLst>
                                    <p:cond delay="0"/>
                                  </p:stCondLst>
                                  <p:childTnLst>
                                    <p:animMotion origin="layout" path="M 0 0  L 0 0.33324  E" pathEditMode="relative" ptsTypes="">
                                      <p:cBhvr>
                                        <p:cTn id="25" dur="2000" fill="hold"/>
                                        <p:tgtEl>
                                          <p:spTgt spid="6"/>
                                        </p:tgtEl>
                                        <p:attrNameLst>
                                          <p:attrName>ppt_x</p:attrName>
                                          <p:attrName>ppt_y</p:attrName>
                                        </p:attrNameLst>
                                      </p:cBhvr>
                                    </p:animMotion>
                                  </p:childTnLst>
                                </p:cTn>
                              </p:par>
                              <p:par>
                                <p:cTn id="26" presetID="42" presetClass="path" presetSubtype="0" accel="50000" decel="50000" fill="hold" nodeType="withEffect">
                                  <p:stCondLst>
                                    <p:cond delay="0"/>
                                  </p:stCondLst>
                                  <p:childTnLst>
                                    <p:animMotion origin="layout" path="M 0 0  L 0 0.33324  E" pathEditMode="relative" ptsTypes="">
                                      <p:cBhvr>
                                        <p:cTn id="27" dur="2000" fill="hold"/>
                                        <p:tgtEl>
                                          <p:spTgt spid="11"/>
                                        </p:tgtEl>
                                        <p:attrNameLst>
                                          <p:attrName>ppt_x</p:attrName>
                                          <p:attrName>ppt_y</p:attrName>
                                        </p:attrNameLst>
                                      </p:cBhvr>
                                    </p:animMotion>
                                  </p:childTnLst>
                                </p:cTn>
                              </p:par>
                              <p:par>
                                <p:cTn id="28" presetID="53" presetClass="entr" presetSubtype="16" fill="hold" grpId="0" nodeType="withEffect">
                                  <p:stCondLst>
                                    <p:cond delay="10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500"/>
                            </p:stCondLst>
                            <p:childTnLst>
                              <p:par>
                                <p:cTn id="34" presetID="10" presetClass="exit" presetSubtype="0" fill="hold" grpId="1" nodeType="after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42" presetClass="exit" presetSubtype="0" fill="hold" nodeType="withEffect">
                                  <p:stCondLst>
                                    <p:cond delay="0"/>
                                  </p:stCondLst>
                                  <p:childTnLst>
                                    <p:animEffect transition="out" filter="fade">
                                      <p:cBhvr>
                                        <p:cTn id="44" dur="1000"/>
                                        <p:tgtEl>
                                          <p:spTgt spid="39">
                                            <p:txEl>
                                              <p:pRg st="0" end="0"/>
                                            </p:txEl>
                                          </p:spTgt>
                                        </p:tgtEl>
                                      </p:cBhvr>
                                    </p:animEffect>
                                    <p:anim calcmode="lin" valueType="num">
                                      <p:cBhvr>
                                        <p:cTn id="45" dur="1000"/>
                                        <p:tgtEl>
                                          <p:spTgt spid="39">
                                            <p:txEl>
                                              <p:pRg st="0" end="0"/>
                                            </p:txEl>
                                          </p:spTgt>
                                        </p:tgtEl>
                                        <p:attrNameLst>
                                          <p:attrName>ppt_x</p:attrName>
                                        </p:attrNameLst>
                                      </p:cBhvr>
                                      <p:tavLst>
                                        <p:tav tm="0">
                                          <p:val>
                                            <p:strVal val="ppt_x"/>
                                          </p:val>
                                        </p:tav>
                                        <p:tav tm="100000">
                                          <p:val>
                                            <p:strVal val="ppt_x"/>
                                          </p:val>
                                        </p:tav>
                                      </p:tavLst>
                                    </p:anim>
                                    <p:anim calcmode="lin" valueType="num">
                                      <p:cBhvr>
                                        <p:cTn id="46" dur="1000"/>
                                        <p:tgtEl>
                                          <p:spTgt spid="39">
                                            <p:txEl>
                                              <p:pRg st="0" end="0"/>
                                            </p:txEl>
                                          </p:spTgt>
                                        </p:tgtEl>
                                        <p:attrNameLst>
                                          <p:attrName>ppt_y</p:attrName>
                                        </p:attrNameLst>
                                      </p:cBhvr>
                                      <p:tavLst>
                                        <p:tav tm="0">
                                          <p:val>
                                            <p:strVal val="ppt_y"/>
                                          </p:val>
                                        </p:tav>
                                        <p:tav tm="100000">
                                          <p:val>
                                            <p:strVal val="ppt_y+.1"/>
                                          </p:val>
                                        </p:tav>
                                      </p:tavLst>
                                    </p:anim>
                                    <p:set>
                                      <p:cBhvr>
                                        <p:cTn id="47" dur="1" fill="hold">
                                          <p:stCondLst>
                                            <p:cond delay="999"/>
                                          </p:stCondLst>
                                        </p:cTn>
                                        <p:tgtEl>
                                          <p:spTgt spid="39">
                                            <p:txEl>
                                              <p:pRg st="0" end="0"/>
                                            </p:txEl>
                                          </p:spTgt>
                                        </p:tgtEl>
                                        <p:attrNameLst>
                                          <p:attrName>style.visibility</p:attrName>
                                        </p:attrNameLst>
                                      </p:cBhvr>
                                      <p:to>
                                        <p:strVal val="hidden"/>
                                      </p:to>
                                    </p:set>
                                  </p:childTnLst>
                                </p:cTn>
                              </p:par>
                              <p:par>
                                <p:cTn id="48" presetID="42" presetClass="exit" presetSubtype="0" fill="hold" grpId="0" nodeType="withEffect">
                                  <p:stCondLst>
                                    <p:cond delay="0"/>
                                  </p:stCondLst>
                                  <p:childTnLst>
                                    <p:animEffect transition="out" filter="fade">
                                      <p:cBhvr>
                                        <p:cTn id="49" dur="1000"/>
                                        <p:tgtEl>
                                          <p:spTgt spid="40"/>
                                        </p:tgtEl>
                                      </p:cBhvr>
                                    </p:animEffect>
                                    <p:anim calcmode="lin" valueType="num">
                                      <p:cBhvr>
                                        <p:cTn id="50" dur="1000"/>
                                        <p:tgtEl>
                                          <p:spTgt spid="40"/>
                                        </p:tgtEl>
                                        <p:attrNameLst>
                                          <p:attrName>ppt_x</p:attrName>
                                        </p:attrNameLst>
                                      </p:cBhvr>
                                      <p:tavLst>
                                        <p:tav tm="0">
                                          <p:val>
                                            <p:strVal val="ppt_x"/>
                                          </p:val>
                                        </p:tav>
                                        <p:tav tm="100000">
                                          <p:val>
                                            <p:strVal val="ppt_x"/>
                                          </p:val>
                                        </p:tav>
                                      </p:tavLst>
                                    </p:anim>
                                    <p:anim calcmode="lin" valueType="num">
                                      <p:cBhvr>
                                        <p:cTn id="51" dur="1000"/>
                                        <p:tgtEl>
                                          <p:spTgt spid="40"/>
                                        </p:tgtEl>
                                        <p:attrNameLst>
                                          <p:attrName>ppt_y</p:attrName>
                                        </p:attrNameLst>
                                      </p:cBhvr>
                                      <p:tavLst>
                                        <p:tav tm="0">
                                          <p:val>
                                            <p:strVal val="ppt_y"/>
                                          </p:val>
                                        </p:tav>
                                        <p:tav tm="100000">
                                          <p:val>
                                            <p:strVal val="ppt_y+.1"/>
                                          </p:val>
                                        </p:tav>
                                      </p:tavLst>
                                    </p:anim>
                                    <p:set>
                                      <p:cBhvr>
                                        <p:cTn id="52" dur="1" fill="hold">
                                          <p:stCondLst>
                                            <p:cond delay="999"/>
                                          </p:stCondLst>
                                        </p:cTn>
                                        <p:tgtEl>
                                          <p:spTgt spid="40"/>
                                        </p:tgtEl>
                                        <p:attrNameLst>
                                          <p:attrName>style.visibility</p:attrName>
                                        </p:attrNameLst>
                                      </p:cBhvr>
                                      <p:to>
                                        <p:strVal val="hidden"/>
                                      </p:to>
                                    </p:set>
                                  </p:childTnLst>
                                </p:cTn>
                              </p:par>
                              <p:par>
                                <p:cTn id="53" presetID="42" presetClass="exit" presetSubtype="0" fill="hold" grpId="0" nodeType="withEffect">
                                  <p:stCondLst>
                                    <p:cond delay="0"/>
                                  </p:stCondLst>
                                  <p:childTnLst>
                                    <p:animEffect transition="out" filter="fade">
                                      <p:cBhvr>
                                        <p:cTn id="54" dur="1000"/>
                                        <p:tgtEl>
                                          <p:spTgt spid="41"/>
                                        </p:tgtEl>
                                      </p:cBhvr>
                                    </p:animEffect>
                                    <p:anim calcmode="lin" valueType="num">
                                      <p:cBhvr>
                                        <p:cTn id="55" dur="1000"/>
                                        <p:tgtEl>
                                          <p:spTgt spid="41"/>
                                        </p:tgtEl>
                                        <p:attrNameLst>
                                          <p:attrName>ppt_x</p:attrName>
                                        </p:attrNameLst>
                                      </p:cBhvr>
                                      <p:tavLst>
                                        <p:tav tm="0">
                                          <p:val>
                                            <p:strVal val="ppt_x"/>
                                          </p:val>
                                        </p:tav>
                                        <p:tav tm="100000">
                                          <p:val>
                                            <p:strVal val="ppt_x"/>
                                          </p:val>
                                        </p:tav>
                                      </p:tavLst>
                                    </p:anim>
                                    <p:anim calcmode="lin" valueType="num">
                                      <p:cBhvr>
                                        <p:cTn id="56" dur="1000"/>
                                        <p:tgtEl>
                                          <p:spTgt spid="41"/>
                                        </p:tgtEl>
                                        <p:attrNameLst>
                                          <p:attrName>ppt_y</p:attrName>
                                        </p:attrNameLst>
                                      </p:cBhvr>
                                      <p:tavLst>
                                        <p:tav tm="0">
                                          <p:val>
                                            <p:strVal val="ppt_y"/>
                                          </p:val>
                                        </p:tav>
                                        <p:tav tm="100000">
                                          <p:val>
                                            <p:strVal val="ppt_y+.1"/>
                                          </p:val>
                                        </p:tav>
                                      </p:tavLst>
                                    </p:anim>
                                    <p:set>
                                      <p:cBhvr>
                                        <p:cTn id="57" dur="1" fill="hold">
                                          <p:stCondLst>
                                            <p:cond delay="999"/>
                                          </p:stCondLst>
                                        </p:cTn>
                                        <p:tgtEl>
                                          <p:spTgt spid="41"/>
                                        </p:tgtEl>
                                        <p:attrNameLst>
                                          <p:attrName>style.visibility</p:attrName>
                                        </p:attrNameLst>
                                      </p:cBhvr>
                                      <p:to>
                                        <p:strVal val="hidden"/>
                                      </p:to>
                                    </p:set>
                                  </p:childTnLst>
                                </p:cTn>
                              </p:par>
                              <p:par>
                                <p:cTn id="58" presetID="42" presetClass="exit" presetSubtype="0" fill="hold" nodeType="withEffect">
                                  <p:stCondLst>
                                    <p:cond delay="0"/>
                                  </p:stCondLst>
                                  <p:childTnLst>
                                    <p:animEffect transition="out" filter="fade">
                                      <p:cBhvr>
                                        <p:cTn id="59" dur="1000"/>
                                        <p:tgtEl>
                                          <p:spTgt spid="23"/>
                                        </p:tgtEl>
                                      </p:cBhvr>
                                    </p:animEffect>
                                    <p:anim calcmode="lin" valueType="num">
                                      <p:cBhvr>
                                        <p:cTn id="60" dur="1000"/>
                                        <p:tgtEl>
                                          <p:spTgt spid="23"/>
                                        </p:tgtEl>
                                        <p:attrNameLst>
                                          <p:attrName>ppt_x</p:attrName>
                                        </p:attrNameLst>
                                      </p:cBhvr>
                                      <p:tavLst>
                                        <p:tav tm="0">
                                          <p:val>
                                            <p:strVal val="ppt_x"/>
                                          </p:val>
                                        </p:tav>
                                        <p:tav tm="100000">
                                          <p:val>
                                            <p:strVal val="ppt_x"/>
                                          </p:val>
                                        </p:tav>
                                      </p:tavLst>
                                    </p:anim>
                                    <p:anim calcmode="lin" valueType="num">
                                      <p:cBhvr>
                                        <p:cTn id="61" dur="1000"/>
                                        <p:tgtEl>
                                          <p:spTgt spid="23"/>
                                        </p:tgtEl>
                                        <p:attrNameLst>
                                          <p:attrName>ppt_y</p:attrName>
                                        </p:attrNameLst>
                                      </p:cBhvr>
                                      <p:tavLst>
                                        <p:tav tm="0">
                                          <p:val>
                                            <p:strVal val="ppt_y"/>
                                          </p:val>
                                        </p:tav>
                                        <p:tav tm="100000">
                                          <p:val>
                                            <p:strVal val="ppt_y+.1"/>
                                          </p:val>
                                        </p:tav>
                                      </p:tavLst>
                                    </p:anim>
                                    <p:set>
                                      <p:cBhvr>
                                        <p:cTn id="62" dur="1" fill="hold">
                                          <p:stCondLst>
                                            <p:cond delay="999"/>
                                          </p:stCondLst>
                                        </p:cTn>
                                        <p:tgtEl>
                                          <p:spTgt spid="23"/>
                                        </p:tgtEl>
                                        <p:attrNameLst>
                                          <p:attrName>style.visibility</p:attrName>
                                        </p:attrNameLst>
                                      </p:cBhvr>
                                      <p:to>
                                        <p:strVal val="hidden"/>
                                      </p:to>
                                    </p:set>
                                  </p:childTnLst>
                                </p:cTn>
                              </p:par>
                              <p:par>
                                <p:cTn id="63" presetID="42" presetClass="exit" presetSubtype="0" fill="hold" nodeType="withEffect">
                                  <p:stCondLst>
                                    <p:cond delay="0"/>
                                  </p:stCondLst>
                                  <p:childTnLst>
                                    <p:animEffect transition="out" filter="fade">
                                      <p:cBhvr>
                                        <p:cTn id="64" dur="1000"/>
                                        <p:tgtEl>
                                          <p:spTgt spid="21"/>
                                        </p:tgtEl>
                                      </p:cBhvr>
                                    </p:animEffect>
                                    <p:anim calcmode="lin" valueType="num">
                                      <p:cBhvr>
                                        <p:cTn id="65" dur="1000"/>
                                        <p:tgtEl>
                                          <p:spTgt spid="21"/>
                                        </p:tgtEl>
                                        <p:attrNameLst>
                                          <p:attrName>ppt_x</p:attrName>
                                        </p:attrNameLst>
                                      </p:cBhvr>
                                      <p:tavLst>
                                        <p:tav tm="0">
                                          <p:val>
                                            <p:strVal val="ppt_x"/>
                                          </p:val>
                                        </p:tav>
                                        <p:tav tm="100000">
                                          <p:val>
                                            <p:strVal val="ppt_x"/>
                                          </p:val>
                                        </p:tav>
                                      </p:tavLst>
                                    </p:anim>
                                    <p:anim calcmode="lin" valueType="num">
                                      <p:cBhvr>
                                        <p:cTn id="66" dur="1000"/>
                                        <p:tgtEl>
                                          <p:spTgt spid="21"/>
                                        </p:tgtEl>
                                        <p:attrNameLst>
                                          <p:attrName>ppt_y</p:attrName>
                                        </p:attrNameLst>
                                      </p:cBhvr>
                                      <p:tavLst>
                                        <p:tav tm="0">
                                          <p:val>
                                            <p:strVal val="ppt_y"/>
                                          </p:val>
                                        </p:tav>
                                        <p:tav tm="100000">
                                          <p:val>
                                            <p:strVal val="ppt_y+.1"/>
                                          </p:val>
                                        </p:tav>
                                      </p:tavLst>
                                    </p:anim>
                                    <p:set>
                                      <p:cBhvr>
                                        <p:cTn id="67" dur="1" fill="hold">
                                          <p:stCondLst>
                                            <p:cond delay="999"/>
                                          </p:stCondLst>
                                        </p:cTn>
                                        <p:tgtEl>
                                          <p:spTgt spid="21"/>
                                        </p:tgtEl>
                                        <p:attrNameLst>
                                          <p:attrName>style.visibility</p:attrName>
                                        </p:attrNameLst>
                                      </p:cBhvr>
                                      <p:to>
                                        <p:strVal val="hidden"/>
                                      </p:to>
                                    </p:set>
                                  </p:childTnLst>
                                </p:cTn>
                              </p:par>
                              <p:par>
                                <p:cTn id="68" presetID="42" presetClass="exit" presetSubtype="0" fill="hold" nodeType="withEffect">
                                  <p:stCondLst>
                                    <p:cond delay="0"/>
                                  </p:stCondLst>
                                  <p:childTnLst>
                                    <p:animEffect transition="out" filter="fade">
                                      <p:cBhvr>
                                        <p:cTn id="69" dur="1000"/>
                                        <p:tgtEl>
                                          <p:spTgt spid="22"/>
                                        </p:tgtEl>
                                      </p:cBhvr>
                                    </p:animEffect>
                                    <p:anim calcmode="lin" valueType="num">
                                      <p:cBhvr>
                                        <p:cTn id="70" dur="1000"/>
                                        <p:tgtEl>
                                          <p:spTgt spid="22"/>
                                        </p:tgtEl>
                                        <p:attrNameLst>
                                          <p:attrName>ppt_x</p:attrName>
                                        </p:attrNameLst>
                                      </p:cBhvr>
                                      <p:tavLst>
                                        <p:tav tm="0">
                                          <p:val>
                                            <p:strVal val="ppt_x"/>
                                          </p:val>
                                        </p:tav>
                                        <p:tav tm="100000">
                                          <p:val>
                                            <p:strVal val="ppt_x"/>
                                          </p:val>
                                        </p:tav>
                                      </p:tavLst>
                                    </p:anim>
                                    <p:anim calcmode="lin" valueType="num">
                                      <p:cBhvr>
                                        <p:cTn id="71" dur="1000"/>
                                        <p:tgtEl>
                                          <p:spTgt spid="22"/>
                                        </p:tgtEl>
                                        <p:attrNameLst>
                                          <p:attrName>ppt_y</p:attrName>
                                        </p:attrNameLst>
                                      </p:cBhvr>
                                      <p:tavLst>
                                        <p:tav tm="0">
                                          <p:val>
                                            <p:strVal val="ppt_y"/>
                                          </p:val>
                                        </p:tav>
                                        <p:tav tm="100000">
                                          <p:val>
                                            <p:strVal val="ppt_y+.1"/>
                                          </p:val>
                                        </p:tav>
                                      </p:tavLst>
                                    </p:anim>
                                    <p:set>
                                      <p:cBhvr>
                                        <p:cTn id="72" dur="1" fill="hold">
                                          <p:stCondLst>
                                            <p:cond delay="999"/>
                                          </p:stCondLst>
                                        </p:cTn>
                                        <p:tgtEl>
                                          <p:spTgt spid="22"/>
                                        </p:tgtEl>
                                        <p:attrNameLst>
                                          <p:attrName>style.visibility</p:attrName>
                                        </p:attrNameLst>
                                      </p:cBhvr>
                                      <p:to>
                                        <p:strVal val="hidden"/>
                                      </p:to>
                                    </p:set>
                                  </p:childTnLst>
                                </p:cTn>
                              </p:par>
                            </p:childTnLst>
                          </p:cTn>
                        </p:par>
                        <p:par>
                          <p:cTn id="73" fill="hold">
                            <p:stCondLst>
                              <p:cond delay="3500"/>
                            </p:stCondLst>
                            <p:childTnLst>
                              <p:par>
                                <p:cTn id="74" presetID="42"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10" presetClass="exit" presetSubtype="0" fill="hold" nodeType="with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29" grpId="0"/>
      <p:bldP spid="26"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40964"/>
            <a:ext cx="8229600" cy="5730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F38F26"/>
                </a:solidFill>
                <a:latin typeface="Calibri"/>
                <a:ea typeface="+mj-ea"/>
                <a:cs typeface="Calibri"/>
              </a:defRPr>
            </a:lvl1pPr>
          </a:lstStyle>
          <a:p>
            <a:r>
              <a:rPr lang="en-US" dirty="0" smtClean="0">
                <a:solidFill>
                  <a:srgbClr val="F18F25"/>
                </a:solidFill>
              </a:rPr>
              <a:t>SunShot 2020 </a:t>
            </a:r>
            <a:r>
              <a:rPr lang="en-US" dirty="0" smtClean="0">
                <a:solidFill>
                  <a:srgbClr val="F18F25"/>
                </a:solidFill>
              </a:rPr>
              <a:t>Goal in </a:t>
            </a:r>
            <a:r>
              <a:rPr lang="en-US" dirty="0" smtClean="0">
                <a:solidFill>
                  <a:srgbClr val="F18F25"/>
                </a:solidFill>
              </a:rPr>
              <a:t>Reach — What's Next?</a:t>
            </a:r>
            <a:endParaRPr lang="en-US" dirty="0">
              <a:solidFill>
                <a:srgbClr val="F18F25"/>
              </a:solidFill>
            </a:endParaRPr>
          </a:p>
        </p:txBody>
      </p:sp>
      <p:sp>
        <p:nvSpPr>
          <p:cNvPr id="3" name="TextBox 2"/>
          <p:cNvSpPr txBox="1"/>
          <p:nvPr/>
        </p:nvSpPr>
        <p:spPr>
          <a:xfrm>
            <a:off x="980107" y="5660468"/>
            <a:ext cx="7183786" cy="923330"/>
          </a:xfrm>
          <a:prstGeom prst="rect">
            <a:avLst/>
          </a:prstGeom>
          <a:noFill/>
        </p:spPr>
        <p:txBody>
          <a:bodyPr wrap="square" rtlCol="0">
            <a:spAutoFit/>
          </a:bodyPr>
          <a:lstStyle/>
          <a:p>
            <a:r>
              <a:rPr lang="en-US" dirty="0" smtClean="0">
                <a:solidFill>
                  <a:srgbClr val="4B545D"/>
                </a:solidFill>
              </a:rPr>
              <a:t>* LCOE progress and targets for utility-scale PV are for average U.S. climate and without the ITC or state/local incentives. The 2016 number is for a system with one-axis tracking. </a:t>
            </a:r>
            <a:endParaRPr lang="en-US" dirty="0">
              <a:solidFill>
                <a:srgbClr val="4B545D"/>
              </a:solidFill>
            </a:endParaRPr>
          </a:p>
        </p:txBody>
      </p:sp>
      <p:sp>
        <p:nvSpPr>
          <p:cNvPr id="5" name="TextBox 4"/>
          <p:cNvSpPr txBox="1"/>
          <p:nvPr/>
        </p:nvSpPr>
        <p:spPr>
          <a:xfrm rot="16200000">
            <a:off x="-801243" y="2840980"/>
            <a:ext cx="3686662" cy="430887"/>
          </a:xfrm>
          <a:prstGeom prst="rect">
            <a:avLst/>
          </a:prstGeom>
          <a:noFill/>
        </p:spPr>
        <p:txBody>
          <a:bodyPr wrap="square" rtlCol="0">
            <a:spAutoFit/>
          </a:bodyPr>
          <a:lstStyle/>
          <a:p>
            <a:pPr algn="ctr"/>
            <a:r>
              <a:rPr lang="en-US" sz="2200" dirty="0" smtClean="0"/>
              <a:t>LCOE in cents/kWh (2016 $)*</a:t>
            </a:r>
            <a:r>
              <a:rPr lang="en-US" sz="2200" dirty="0" smtClean="0">
                <a:solidFill>
                  <a:srgbClr val="8D98A3"/>
                </a:solidFill>
              </a:rPr>
              <a:t> </a:t>
            </a:r>
            <a:endParaRPr lang="en-US" sz="2200" dirty="0">
              <a:solidFill>
                <a:srgbClr val="8D98A3"/>
              </a:solidFill>
            </a:endParaRPr>
          </a:p>
        </p:txBody>
      </p:sp>
      <p:sp>
        <p:nvSpPr>
          <p:cNvPr id="15" name="Slide Number Placeholder 14"/>
          <p:cNvSpPr>
            <a:spLocks noGrp="1"/>
          </p:cNvSpPr>
          <p:nvPr>
            <p:ph type="sldNum" sz="quarter" idx="4"/>
          </p:nvPr>
        </p:nvSpPr>
        <p:spPr/>
        <p:txBody>
          <a:bodyPr/>
          <a:lstStyle/>
          <a:p>
            <a:pPr algn="ctr"/>
            <a:fld id="{6C18F691-EA95-6046-80B7-51AACA2B9C03}" type="slidenum">
              <a:rPr lang="en-US" smtClean="0"/>
              <a:pPr algn="ctr"/>
              <a:t>4</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103753011"/>
              </p:ext>
            </p:extLst>
          </p:nvPr>
        </p:nvGraphicFramePr>
        <p:xfrm>
          <a:off x="1389873" y="1317886"/>
          <a:ext cx="6909421" cy="379421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051505" y="4871324"/>
            <a:ext cx="1033113" cy="766364"/>
          </a:xfrm>
          <a:prstGeom prst="rect">
            <a:avLst/>
          </a:prstGeom>
          <a:noFill/>
        </p:spPr>
        <p:txBody>
          <a:bodyPr wrap="square" rtlCol="0">
            <a:spAutoFit/>
          </a:bodyPr>
          <a:lstStyle/>
          <a:p>
            <a:pPr algn="ctr">
              <a:lnSpc>
                <a:spcPct val="80000"/>
              </a:lnSpc>
            </a:pPr>
            <a:r>
              <a:rPr lang="en-US" dirty="0" err="1" smtClean="0"/>
              <a:t>SunShot</a:t>
            </a:r>
            <a:r>
              <a:rPr lang="en-US" dirty="0" smtClean="0"/>
              <a:t> Launch</a:t>
            </a:r>
          </a:p>
          <a:p>
            <a:pPr algn="ctr">
              <a:lnSpc>
                <a:spcPct val="80000"/>
              </a:lnSpc>
            </a:pPr>
            <a:r>
              <a:rPr lang="en-US" dirty="0" smtClean="0"/>
              <a:t>2010</a:t>
            </a:r>
            <a:endParaRPr lang="en-US" dirty="0"/>
          </a:p>
        </p:txBody>
      </p:sp>
      <p:sp>
        <p:nvSpPr>
          <p:cNvPr id="16" name="TextBox 15"/>
          <p:cNvSpPr txBox="1"/>
          <p:nvPr/>
        </p:nvSpPr>
        <p:spPr>
          <a:xfrm>
            <a:off x="3558702" y="4871324"/>
            <a:ext cx="1165806" cy="323165"/>
          </a:xfrm>
          <a:prstGeom prst="rect">
            <a:avLst/>
          </a:prstGeom>
          <a:noFill/>
        </p:spPr>
        <p:txBody>
          <a:bodyPr wrap="square" rtlCol="0">
            <a:spAutoFit/>
          </a:bodyPr>
          <a:lstStyle/>
          <a:p>
            <a:pPr algn="ctr">
              <a:lnSpc>
                <a:spcPct val="80000"/>
              </a:lnSpc>
            </a:pPr>
            <a:r>
              <a:rPr lang="en-US" dirty="0" smtClean="0"/>
              <a:t>2016</a:t>
            </a:r>
            <a:endParaRPr lang="en-US" dirty="0">
              <a:solidFill>
                <a:srgbClr val="4B545D"/>
              </a:solidFill>
            </a:endParaRPr>
          </a:p>
        </p:txBody>
      </p:sp>
      <p:sp>
        <p:nvSpPr>
          <p:cNvPr id="17" name="TextBox 16"/>
          <p:cNvSpPr txBox="1"/>
          <p:nvPr/>
        </p:nvSpPr>
        <p:spPr>
          <a:xfrm>
            <a:off x="4883662" y="4871324"/>
            <a:ext cx="1717334" cy="544765"/>
          </a:xfrm>
          <a:prstGeom prst="rect">
            <a:avLst/>
          </a:prstGeom>
          <a:noFill/>
        </p:spPr>
        <p:txBody>
          <a:bodyPr wrap="square" rtlCol="0">
            <a:spAutoFit/>
          </a:bodyPr>
          <a:lstStyle/>
          <a:p>
            <a:pPr algn="ctr">
              <a:lnSpc>
                <a:spcPct val="80000"/>
              </a:lnSpc>
            </a:pPr>
            <a:r>
              <a:rPr lang="en-US" dirty="0" err="1" smtClean="0"/>
              <a:t>SunShot</a:t>
            </a:r>
            <a:endParaRPr lang="en-US" dirty="0" smtClean="0"/>
          </a:p>
          <a:p>
            <a:pPr algn="ctr">
              <a:lnSpc>
                <a:spcPct val="80000"/>
              </a:lnSpc>
            </a:pPr>
            <a:r>
              <a:rPr lang="en-US" dirty="0" smtClean="0"/>
              <a:t>2020</a:t>
            </a:r>
            <a:endParaRPr lang="en-US" dirty="0"/>
          </a:p>
        </p:txBody>
      </p:sp>
    </p:spTree>
    <p:extLst>
      <p:ext uri="{BB962C8B-B14F-4D97-AF65-F5344CB8AC3E}">
        <p14:creationId xmlns:p14="http://schemas.microsoft.com/office/powerpoint/2010/main" val="25040049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3441158003"/>
              </p:ext>
            </p:extLst>
          </p:nvPr>
        </p:nvGraphicFramePr>
        <p:xfrm>
          <a:off x="1389873" y="1317886"/>
          <a:ext cx="6909421" cy="379421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457200" y="240964"/>
            <a:ext cx="8229600" cy="5730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F38F26"/>
                </a:solidFill>
                <a:latin typeface="Calibri"/>
                <a:ea typeface="+mj-ea"/>
                <a:cs typeface="Calibri"/>
              </a:defRPr>
            </a:lvl1pPr>
          </a:lstStyle>
          <a:p>
            <a:r>
              <a:rPr lang="en-US" dirty="0" smtClean="0">
                <a:solidFill>
                  <a:srgbClr val="F18F25"/>
                </a:solidFill>
              </a:rPr>
              <a:t>SunShot 2020 </a:t>
            </a:r>
            <a:r>
              <a:rPr lang="en-US" dirty="0" smtClean="0">
                <a:solidFill>
                  <a:srgbClr val="F18F25"/>
                </a:solidFill>
              </a:rPr>
              <a:t>Goal in </a:t>
            </a:r>
            <a:r>
              <a:rPr lang="en-US" dirty="0" smtClean="0">
                <a:solidFill>
                  <a:srgbClr val="F18F25"/>
                </a:solidFill>
              </a:rPr>
              <a:t>Reach — What's Next?</a:t>
            </a:r>
            <a:endParaRPr lang="en-US" dirty="0">
              <a:solidFill>
                <a:srgbClr val="F18F25"/>
              </a:solidFill>
            </a:endParaRPr>
          </a:p>
        </p:txBody>
      </p:sp>
      <p:sp>
        <p:nvSpPr>
          <p:cNvPr id="6" name="Slide Number Placeholder 5"/>
          <p:cNvSpPr>
            <a:spLocks noGrp="1"/>
          </p:cNvSpPr>
          <p:nvPr>
            <p:ph type="sldNum" sz="quarter" idx="4"/>
          </p:nvPr>
        </p:nvSpPr>
        <p:spPr/>
        <p:txBody>
          <a:bodyPr/>
          <a:lstStyle/>
          <a:p>
            <a:pPr algn="ctr"/>
            <a:fld id="{6C18F691-EA95-6046-80B7-51AACA2B9C03}" type="slidenum">
              <a:rPr lang="en-US" smtClean="0"/>
              <a:pPr algn="ctr"/>
              <a:t>5</a:t>
            </a:fld>
            <a:endParaRPr lang="en-US" dirty="0"/>
          </a:p>
        </p:txBody>
      </p:sp>
      <p:sp>
        <p:nvSpPr>
          <p:cNvPr id="4" name="TextBox 3"/>
          <p:cNvSpPr txBox="1"/>
          <p:nvPr/>
        </p:nvSpPr>
        <p:spPr>
          <a:xfrm>
            <a:off x="5217548" y="1346145"/>
            <a:ext cx="3592285" cy="2155976"/>
          </a:xfrm>
          <a:prstGeom prst="rect">
            <a:avLst/>
          </a:prstGeom>
          <a:solidFill>
            <a:schemeClr val="bg1"/>
          </a:solidFill>
          <a:ln>
            <a:solidFill>
              <a:srgbClr val="FF0000"/>
            </a:solidFill>
          </a:ln>
        </p:spPr>
        <p:txBody>
          <a:bodyPr wrap="square" lIns="182880" tIns="182880" rIns="182880" bIns="274320" rtlCol="0">
            <a:noAutofit/>
          </a:bodyPr>
          <a:lstStyle/>
          <a:p>
            <a:pPr algn="ctr"/>
            <a:r>
              <a:rPr lang="en-US" sz="2200" dirty="0" smtClean="0"/>
              <a:t>At 3¢</a:t>
            </a:r>
            <a:r>
              <a:rPr lang="en-US" sz="2200" dirty="0"/>
              <a:t>/</a:t>
            </a:r>
            <a:r>
              <a:rPr lang="en-US" sz="2200" dirty="0" smtClean="0"/>
              <a:t>kWh solar would be among the lowest cost options for new generation— and </a:t>
            </a:r>
            <a:r>
              <a:rPr lang="en-US" sz="2200" i="1" dirty="0" smtClean="0"/>
              <a:t>below</a:t>
            </a:r>
            <a:r>
              <a:rPr lang="en-US" sz="2200" dirty="0" smtClean="0"/>
              <a:t> the variable costs of existing fuel plants.</a:t>
            </a:r>
            <a:endParaRPr lang="en-US" sz="2200" dirty="0"/>
          </a:p>
        </p:txBody>
      </p:sp>
      <p:grpSp>
        <p:nvGrpSpPr>
          <p:cNvPr id="2" name="Group 1"/>
          <p:cNvGrpSpPr/>
          <p:nvPr/>
        </p:nvGrpSpPr>
        <p:grpSpPr>
          <a:xfrm>
            <a:off x="6409718" y="4606941"/>
            <a:ext cx="279820" cy="369614"/>
            <a:chOff x="6691541" y="4871324"/>
            <a:chExt cx="279820" cy="369614"/>
          </a:xfrm>
        </p:grpSpPr>
        <p:sp>
          <p:nvSpPr>
            <p:cNvPr id="8" name="Parallelogram 7"/>
            <p:cNvSpPr/>
            <p:nvPr/>
          </p:nvSpPr>
          <p:spPr>
            <a:xfrm>
              <a:off x="6719975" y="4871324"/>
              <a:ext cx="227476" cy="369614"/>
            </a:xfrm>
            <a:prstGeom prst="parallelogram">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a:off x="6691541" y="4909233"/>
              <a:ext cx="123215" cy="2843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6848146" y="4909233"/>
              <a:ext cx="123215" cy="2843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980107" y="5660468"/>
            <a:ext cx="7183786" cy="923330"/>
          </a:xfrm>
          <a:prstGeom prst="rect">
            <a:avLst/>
          </a:prstGeom>
          <a:noFill/>
        </p:spPr>
        <p:txBody>
          <a:bodyPr wrap="square" rtlCol="0">
            <a:spAutoFit/>
          </a:bodyPr>
          <a:lstStyle/>
          <a:p>
            <a:r>
              <a:rPr lang="en-US" dirty="0" smtClean="0">
                <a:solidFill>
                  <a:srgbClr val="4B545D"/>
                </a:solidFill>
              </a:rPr>
              <a:t>* LCOE progress and targets for utility-scale PV are for average U.S. climate and without the ITC or state/local incentives. The 2016 number is for a system with one-axis tracking. </a:t>
            </a:r>
            <a:endParaRPr lang="en-US" dirty="0">
              <a:solidFill>
                <a:srgbClr val="4B545D"/>
              </a:solidFill>
            </a:endParaRPr>
          </a:p>
        </p:txBody>
      </p:sp>
      <p:sp>
        <p:nvSpPr>
          <p:cNvPr id="19" name="TextBox 18"/>
          <p:cNvSpPr txBox="1"/>
          <p:nvPr/>
        </p:nvSpPr>
        <p:spPr>
          <a:xfrm rot="16200000">
            <a:off x="-801243" y="2840980"/>
            <a:ext cx="3686662" cy="430887"/>
          </a:xfrm>
          <a:prstGeom prst="rect">
            <a:avLst/>
          </a:prstGeom>
          <a:noFill/>
        </p:spPr>
        <p:txBody>
          <a:bodyPr wrap="square" rtlCol="0">
            <a:spAutoFit/>
          </a:bodyPr>
          <a:lstStyle/>
          <a:p>
            <a:pPr algn="ctr"/>
            <a:r>
              <a:rPr lang="en-US" sz="2200" dirty="0" smtClean="0"/>
              <a:t>LCOE in cents/kWh (2016 $)*</a:t>
            </a:r>
            <a:r>
              <a:rPr lang="en-US" sz="2200" dirty="0" smtClean="0">
                <a:solidFill>
                  <a:srgbClr val="8D98A3"/>
                </a:solidFill>
              </a:rPr>
              <a:t> </a:t>
            </a:r>
            <a:endParaRPr lang="en-US" sz="2200" dirty="0">
              <a:solidFill>
                <a:srgbClr val="8D98A3"/>
              </a:solidFill>
            </a:endParaRPr>
          </a:p>
        </p:txBody>
      </p:sp>
      <p:sp>
        <p:nvSpPr>
          <p:cNvPr id="24" name="TextBox 23"/>
          <p:cNvSpPr txBox="1"/>
          <p:nvPr/>
        </p:nvSpPr>
        <p:spPr>
          <a:xfrm>
            <a:off x="2051505" y="4871324"/>
            <a:ext cx="1033113" cy="766364"/>
          </a:xfrm>
          <a:prstGeom prst="rect">
            <a:avLst/>
          </a:prstGeom>
          <a:noFill/>
        </p:spPr>
        <p:txBody>
          <a:bodyPr wrap="square" rtlCol="0">
            <a:spAutoFit/>
          </a:bodyPr>
          <a:lstStyle/>
          <a:p>
            <a:pPr algn="ctr">
              <a:lnSpc>
                <a:spcPct val="80000"/>
              </a:lnSpc>
            </a:pPr>
            <a:r>
              <a:rPr lang="en-US" dirty="0" err="1" smtClean="0"/>
              <a:t>SunShot</a:t>
            </a:r>
            <a:r>
              <a:rPr lang="en-US" dirty="0" smtClean="0"/>
              <a:t> Launch</a:t>
            </a:r>
          </a:p>
          <a:p>
            <a:pPr algn="ctr">
              <a:lnSpc>
                <a:spcPct val="80000"/>
              </a:lnSpc>
            </a:pPr>
            <a:r>
              <a:rPr lang="en-US" dirty="0" smtClean="0"/>
              <a:t>2010</a:t>
            </a:r>
            <a:endParaRPr lang="en-US" dirty="0"/>
          </a:p>
        </p:txBody>
      </p:sp>
      <p:sp>
        <p:nvSpPr>
          <p:cNvPr id="25" name="TextBox 24"/>
          <p:cNvSpPr txBox="1"/>
          <p:nvPr/>
        </p:nvSpPr>
        <p:spPr>
          <a:xfrm>
            <a:off x="3558702" y="4871324"/>
            <a:ext cx="1165806" cy="323165"/>
          </a:xfrm>
          <a:prstGeom prst="rect">
            <a:avLst/>
          </a:prstGeom>
          <a:noFill/>
        </p:spPr>
        <p:txBody>
          <a:bodyPr wrap="square" rtlCol="0">
            <a:spAutoFit/>
          </a:bodyPr>
          <a:lstStyle/>
          <a:p>
            <a:pPr algn="ctr">
              <a:lnSpc>
                <a:spcPct val="80000"/>
              </a:lnSpc>
            </a:pPr>
            <a:r>
              <a:rPr lang="en-US" dirty="0" smtClean="0"/>
              <a:t>2016</a:t>
            </a:r>
            <a:endParaRPr lang="en-US" dirty="0">
              <a:solidFill>
                <a:srgbClr val="4B545D"/>
              </a:solidFill>
            </a:endParaRPr>
          </a:p>
        </p:txBody>
      </p:sp>
      <p:sp>
        <p:nvSpPr>
          <p:cNvPr id="26" name="TextBox 25"/>
          <p:cNvSpPr txBox="1"/>
          <p:nvPr/>
        </p:nvSpPr>
        <p:spPr>
          <a:xfrm>
            <a:off x="4883662" y="4871324"/>
            <a:ext cx="1717334" cy="544765"/>
          </a:xfrm>
          <a:prstGeom prst="rect">
            <a:avLst/>
          </a:prstGeom>
          <a:noFill/>
        </p:spPr>
        <p:txBody>
          <a:bodyPr wrap="square" rtlCol="0">
            <a:spAutoFit/>
          </a:bodyPr>
          <a:lstStyle/>
          <a:p>
            <a:pPr algn="ctr">
              <a:lnSpc>
                <a:spcPct val="80000"/>
              </a:lnSpc>
            </a:pPr>
            <a:r>
              <a:rPr lang="en-US" dirty="0" err="1" smtClean="0"/>
              <a:t>SunShot</a:t>
            </a:r>
            <a:endParaRPr lang="en-US" dirty="0" smtClean="0"/>
          </a:p>
          <a:p>
            <a:pPr algn="ctr">
              <a:lnSpc>
                <a:spcPct val="80000"/>
              </a:lnSpc>
            </a:pPr>
            <a:r>
              <a:rPr lang="en-US" dirty="0" smtClean="0"/>
              <a:t>2020</a:t>
            </a:r>
            <a:endParaRPr lang="en-US" dirty="0"/>
          </a:p>
        </p:txBody>
      </p:sp>
      <p:sp>
        <p:nvSpPr>
          <p:cNvPr id="27" name="TextBox 26"/>
          <p:cNvSpPr txBox="1"/>
          <p:nvPr/>
        </p:nvSpPr>
        <p:spPr>
          <a:xfrm>
            <a:off x="6768676" y="4882857"/>
            <a:ext cx="1165806" cy="544765"/>
          </a:xfrm>
          <a:prstGeom prst="rect">
            <a:avLst/>
          </a:prstGeom>
          <a:noFill/>
        </p:spPr>
        <p:txBody>
          <a:bodyPr wrap="square" rtlCol="0">
            <a:spAutoFit/>
          </a:bodyPr>
          <a:lstStyle/>
          <a:p>
            <a:pPr algn="ctr">
              <a:lnSpc>
                <a:spcPct val="80000"/>
              </a:lnSpc>
            </a:pPr>
            <a:r>
              <a:rPr lang="en-US" dirty="0" err="1" smtClean="0"/>
              <a:t>SunShot</a:t>
            </a:r>
            <a:endParaRPr lang="en-US" dirty="0" smtClean="0"/>
          </a:p>
          <a:p>
            <a:pPr algn="ctr">
              <a:lnSpc>
                <a:spcPct val="80000"/>
              </a:lnSpc>
            </a:pPr>
            <a:r>
              <a:rPr lang="en-US" dirty="0" smtClean="0"/>
              <a:t>2030</a:t>
            </a:r>
            <a:endParaRPr lang="en-US" dirty="0"/>
          </a:p>
        </p:txBody>
      </p:sp>
    </p:spTree>
    <p:extLst>
      <p:ext uri="{BB962C8B-B14F-4D97-AF65-F5344CB8AC3E}">
        <p14:creationId xmlns:p14="http://schemas.microsoft.com/office/powerpoint/2010/main" val="10871509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ctr"/>
            <a:fld id="{532EC4BD-B57B-4B4A-948D-87199E97207C}" type="slidenum">
              <a:rPr lang="en-US" smtClean="0"/>
              <a:pPr algn="ctr"/>
              <a:t>6</a:t>
            </a:fld>
            <a:endParaRPr lang="en-US"/>
          </a:p>
        </p:txBody>
      </p:sp>
      <p:sp>
        <p:nvSpPr>
          <p:cNvPr id="4" name="Title 3"/>
          <p:cNvSpPr>
            <a:spLocks noGrp="1"/>
          </p:cNvSpPr>
          <p:nvPr>
            <p:ph type="title"/>
          </p:nvPr>
        </p:nvSpPr>
        <p:spPr/>
        <p:txBody>
          <a:bodyPr/>
          <a:lstStyle/>
          <a:p>
            <a:r>
              <a:rPr lang="en-US" dirty="0" smtClean="0"/>
              <a:t>Average Solar Resource Calculation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69" y="1075624"/>
            <a:ext cx="8970762" cy="4838230"/>
          </a:xfrm>
          <a:prstGeom prst="rect">
            <a:avLst/>
          </a:prstGeom>
        </p:spPr>
      </p:pic>
      <p:sp>
        <p:nvSpPr>
          <p:cNvPr id="2" name="TextBox 1"/>
          <p:cNvSpPr txBox="1"/>
          <p:nvPr/>
        </p:nvSpPr>
        <p:spPr>
          <a:xfrm>
            <a:off x="6619875" y="3476321"/>
            <a:ext cx="2367417" cy="1929480"/>
          </a:xfrm>
          <a:prstGeom prst="rect">
            <a:avLst/>
          </a:prstGeom>
          <a:solidFill>
            <a:srgbClr val="F5F5F7"/>
          </a:solidFill>
        </p:spPr>
        <p:txBody>
          <a:bodyPr wrap="square" tIns="0" bIns="0" rtlCol="0" anchor="ctr">
            <a:noAutofit/>
          </a:bodyPr>
          <a:lstStyle/>
          <a:p>
            <a:r>
              <a:rPr lang="en-US" sz="1050" dirty="0">
                <a:solidFill>
                  <a:schemeClr val="bg2">
                    <a:lumMod val="25000"/>
                  </a:schemeClr>
                </a:solidFill>
              </a:rPr>
              <a:t>The amount of power that is produced by a PV system depends upon the solar resource </a:t>
            </a:r>
            <a:r>
              <a:rPr lang="en-US" sz="1050" dirty="0" smtClean="0">
                <a:solidFill>
                  <a:schemeClr val="bg2">
                    <a:lumMod val="25000"/>
                  </a:schemeClr>
                </a:solidFill>
              </a:rPr>
              <a:t>availability (in addition to other factors like temperature and snowfall), </a:t>
            </a:r>
            <a:r>
              <a:rPr lang="en-US" sz="1050" dirty="0">
                <a:solidFill>
                  <a:schemeClr val="bg2">
                    <a:lumMod val="25000"/>
                  </a:schemeClr>
                </a:solidFill>
              </a:rPr>
              <a:t>which is location dependent. The median solar resource for the United States is represented by Kansas City, MO, while the highest solar resource is represented by Daggett, CA, and the lowest solar resource is represented by Seattle, WA. </a:t>
            </a:r>
            <a:endParaRPr lang="en-US" sz="900" dirty="0"/>
          </a:p>
        </p:txBody>
      </p:sp>
    </p:spTree>
    <p:extLst>
      <p:ext uri="{BB962C8B-B14F-4D97-AF65-F5344CB8AC3E}">
        <p14:creationId xmlns:p14="http://schemas.microsoft.com/office/powerpoint/2010/main" val="209607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SunShot</a:t>
            </a:r>
            <a:r>
              <a:rPr lang="en-US" dirty="0" smtClean="0"/>
              <a:t> Progress and Goals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1360679"/>
            <a:ext cx="8572500" cy="4429125"/>
          </a:xfrm>
          <a:prstGeom prst="rect">
            <a:avLst/>
          </a:prstGeom>
        </p:spPr>
      </p:pic>
    </p:spTree>
    <p:extLst>
      <p:ext uri="{BB962C8B-B14F-4D97-AF65-F5344CB8AC3E}">
        <p14:creationId xmlns:p14="http://schemas.microsoft.com/office/powerpoint/2010/main" val="1256358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39" y="77800"/>
            <a:ext cx="8934260" cy="5283126"/>
          </a:xfrm>
          <a:prstGeom prst="rect">
            <a:avLst/>
          </a:prstGeom>
        </p:spPr>
      </p:pic>
      <p:sp>
        <p:nvSpPr>
          <p:cNvPr id="53" name="Rectangle 52"/>
          <p:cNvSpPr/>
          <p:nvPr/>
        </p:nvSpPr>
        <p:spPr>
          <a:xfrm>
            <a:off x="76200" y="6324600"/>
            <a:ext cx="2433109"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57200" y="0"/>
            <a:ext cx="8229600" cy="93456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F38F26"/>
                </a:solidFill>
                <a:latin typeface="Calibri"/>
                <a:ea typeface="+mj-ea"/>
                <a:cs typeface="Calibri"/>
              </a:defRPr>
            </a:lvl1pPr>
          </a:lstStyle>
          <a:p>
            <a:r>
              <a:rPr lang="en-US" dirty="0">
                <a:solidFill>
                  <a:srgbClr val="F18F25"/>
                </a:solidFill>
              </a:rPr>
              <a:t>A Pathway To 3 Cents per </a:t>
            </a:r>
            <a:r>
              <a:rPr lang="en-US" dirty="0" smtClean="0">
                <a:solidFill>
                  <a:srgbClr val="F18F25"/>
                </a:solidFill>
              </a:rPr>
              <a:t>kWh</a:t>
            </a:r>
          </a:p>
        </p:txBody>
      </p:sp>
      <p:sp>
        <p:nvSpPr>
          <p:cNvPr id="2" name="Slide Number Placeholder 1"/>
          <p:cNvSpPr>
            <a:spLocks noGrp="1"/>
          </p:cNvSpPr>
          <p:nvPr>
            <p:ph type="sldNum" sz="quarter" idx="4"/>
          </p:nvPr>
        </p:nvSpPr>
        <p:spPr/>
        <p:txBody>
          <a:bodyPr/>
          <a:lstStyle/>
          <a:p>
            <a:pPr algn="ctr"/>
            <a:fld id="{6C18F691-EA95-6046-80B7-51AACA2B9C03}" type="slidenum">
              <a:rPr lang="en-US" smtClean="0"/>
              <a:pPr algn="ctr"/>
              <a:t>8</a:t>
            </a:fld>
            <a:endParaRPr lang="en-US" dirty="0"/>
          </a:p>
        </p:txBody>
      </p:sp>
      <p:sp>
        <p:nvSpPr>
          <p:cNvPr id="15" name="TextBox 14"/>
          <p:cNvSpPr txBox="1"/>
          <p:nvPr/>
        </p:nvSpPr>
        <p:spPr>
          <a:xfrm>
            <a:off x="370926" y="5233196"/>
            <a:ext cx="1133330" cy="923330"/>
          </a:xfrm>
          <a:prstGeom prst="rect">
            <a:avLst/>
          </a:prstGeom>
          <a:noFill/>
        </p:spPr>
        <p:txBody>
          <a:bodyPr wrap="square" lIns="91440" rtlCol="0">
            <a:noAutofit/>
          </a:bodyPr>
          <a:lstStyle/>
          <a:p>
            <a:pPr algn="ctr"/>
            <a:r>
              <a:rPr lang="en-US" sz="1600" dirty="0" smtClean="0">
                <a:solidFill>
                  <a:schemeClr val="bg2">
                    <a:lumMod val="50000"/>
                  </a:schemeClr>
                </a:solidFill>
              </a:rPr>
              <a:t>2016</a:t>
            </a:r>
          </a:p>
          <a:p>
            <a:pPr algn="ctr"/>
            <a:r>
              <a:rPr lang="en-US" sz="1600" dirty="0" smtClean="0">
                <a:solidFill>
                  <a:schemeClr val="bg2">
                    <a:lumMod val="50000"/>
                  </a:schemeClr>
                </a:solidFill>
              </a:rPr>
              <a:t>Benchmark</a:t>
            </a:r>
            <a:endParaRPr lang="en-US" sz="1600" dirty="0">
              <a:solidFill>
                <a:schemeClr val="bg2">
                  <a:lumMod val="50000"/>
                </a:schemeClr>
              </a:solidFill>
            </a:endParaRPr>
          </a:p>
        </p:txBody>
      </p:sp>
      <p:sp>
        <p:nvSpPr>
          <p:cNvPr id="16" name="TextBox 15"/>
          <p:cNvSpPr txBox="1"/>
          <p:nvPr/>
        </p:nvSpPr>
        <p:spPr>
          <a:xfrm>
            <a:off x="4555979" y="5233196"/>
            <a:ext cx="1720115"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Improve Lifetime:</a:t>
            </a:r>
          </a:p>
          <a:p>
            <a:pPr algn="ctr">
              <a:lnSpc>
                <a:spcPct val="90000"/>
              </a:lnSpc>
            </a:pPr>
            <a:r>
              <a:rPr lang="en-US" sz="1200" dirty="0" smtClean="0">
                <a:solidFill>
                  <a:srgbClr val="6B737C"/>
                </a:solidFill>
              </a:rPr>
              <a:t>30 to 50 years</a:t>
            </a:r>
          </a:p>
          <a:p>
            <a:pPr algn="ctr">
              <a:lnSpc>
                <a:spcPct val="90000"/>
              </a:lnSpc>
            </a:pPr>
            <a:r>
              <a:rPr lang="en-US" sz="1400" dirty="0" smtClean="0">
                <a:solidFill>
                  <a:srgbClr val="6B737C"/>
                </a:solidFill>
              </a:rPr>
              <a:t>and </a:t>
            </a:r>
            <a:r>
              <a:rPr lang="en-US" sz="1400" dirty="0">
                <a:solidFill>
                  <a:srgbClr val="6B737C"/>
                </a:solidFill>
              </a:rPr>
              <a:t>Lower </a:t>
            </a:r>
            <a:r>
              <a:rPr lang="en-US" sz="1400" dirty="0" smtClean="0">
                <a:solidFill>
                  <a:srgbClr val="6B737C"/>
                </a:solidFill>
              </a:rPr>
              <a:t>Degradation </a:t>
            </a:r>
            <a:r>
              <a:rPr lang="en-US" sz="1400" dirty="0">
                <a:solidFill>
                  <a:srgbClr val="6B737C"/>
                </a:solidFill>
              </a:rPr>
              <a:t>Rate:</a:t>
            </a:r>
          </a:p>
          <a:p>
            <a:pPr algn="ctr">
              <a:lnSpc>
                <a:spcPct val="90000"/>
              </a:lnSpc>
            </a:pPr>
            <a:r>
              <a:rPr lang="en-US" sz="1200" dirty="0">
                <a:solidFill>
                  <a:srgbClr val="6B737C"/>
                </a:solidFill>
              </a:rPr>
              <a:t>0.75% to </a:t>
            </a:r>
            <a:r>
              <a:rPr lang="en-US" sz="1200" dirty="0" smtClean="0">
                <a:solidFill>
                  <a:srgbClr val="6B737C"/>
                </a:solidFill>
              </a:rPr>
              <a:t>0.2% /year</a:t>
            </a:r>
            <a:endParaRPr lang="en-US" sz="1200" dirty="0">
              <a:solidFill>
                <a:srgbClr val="6B737C"/>
              </a:solidFill>
            </a:endParaRPr>
          </a:p>
          <a:p>
            <a:pPr algn="ctr">
              <a:lnSpc>
                <a:spcPct val="90000"/>
              </a:lnSpc>
            </a:pPr>
            <a:endParaRPr lang="en-US" sz="1200" dirty="0">
              <a:solidFill>
                <a:srgbClr val="6B737C"/>
              </a:solidFill>
            </a:endParaRPr>
          </a:p>
        </p:txBody>
      </p:sp>
      <p:sp>
        <p:nvSpPr>
          <p:cNvPr id="17" name="TextBox 16"/>
          <p:cNvSpPr txBox="1"/>
          <p:nvPr/>
        </p:nvSpPr>
        <p:spPr>
          <a:xfrm>
            <a:off x="1820086" y="5233196"/>
            <a:ext cx="1332743"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a:t>
            </a:r>
            <a:r>
              <a:rPr lang="en-US" sz="1400" b="1" dirty="0" smtClean="0">
                <a:solidFill>
                  <a:srgbClr val="6B737C"/>
                </a:solidFill>
              </a:rPr>
              <a:t>Sustainable</a:t>
            </a:r>
            <a:r>
              <a:rPr lang="en-US" sz="1400" dirty="0" smtClean="0">
                <a:solidFill>
                  <a:srgbClr val="6B737C"/>
                </a:solidFill>
              </a:rPr>
              <a:t> Module Price:</a:t>
            </a:r>
          </a:p>
          <a:p>
            <a:pPr algn="ctr">
              <a:lnSpc>
                <a:spcPct val="90000"/>
              </a:lnSpc>
            </a:pPr>
            <a:r>
              <a:rPr lang="en-US" sz="1200" dirty="0" smtClean="0">
                <a:solidFill>
                  <a:srgbClr val="6B737C"/>
                </a:solidFill>
              </a:rPr>
              <a:t>$0.65 to $0.30/W</a:t>
            </a:r>
            <a:endParaRPr lang="en-US" sz="1200" dirty="0">
              <a:solidFill>
                <a:srgbClr val="6B737C"/>
              </a:solidFill>
            </a:endParaRPr>
          </a:p>
        </p:txBody>
      </p:sp>
      <p:sp>
        <p:nvSpPr>
          <p:cNvPr id="19" name="TextBox 18"/>
          <p:cNvSpPr txBox="1"/>
          <p:nvPr/>
        </p:nvSpPr>
        <p:spPr>
          <a:xfrm>
            <a:off x="6280492" y="5233196"/>
            <a:ext cx="1345734"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O&amp;M:</a:t>
            </a:r>
          </a:p>
          <a:p>
            <a:pPr algn="ctr">
              <a:lnSpc>
                <a:spcPct val="90000"/>
              </a:lnSpc>
            </a:pPr>
            <a:r>
              <a:rPr lang="en-US" sz="1200" dirty="0" smtClean="0">
                <a:solidFill>
                  <a:srgbClr val="6B737C"/>
                </a:solidFill>
              </a:rPr>
              <a:t>$14 </a:t>
            </a:r>
            <a:r>
              <a:rPr lang="en-US" sz="1200" dirty="0">
                <a:solidFill>
                  <a:srgbClr val="6B737C"/>
                </a:solidFill>
              </a:rPr>
              <a:t>to </a:t>
            </a:r>
          </a:p>
          <a:p>
            <a:pPr algn="ctr">
              <a:lnSpc>
                <a:spcPct val="90000"/>
              </a:lnSpc>
            </a:pPr>
            <a:r>
              <a:rPr lang="en-US" sz="1200" dirty="0" smtClean="0">
                <a:solidFill>
                  <a:srgbClr val="6B737C"/>
                </a:solidFill>
              </a:rPr>
              <a:t>$4/kW-yr</a:t>
            </a:r>
            <a:endParaRPr lang="en-US" sz="1200" dirty="0">
              <a:solidFill>
                <a:srgbClr val="6B737C"/>
              </a:solidFill>
            </a:endParaRPr>
          </a:p>
        </p:txBody>
      </p:sp>
      <p:sp>
        <p:nvSpPr>
          <p:cNvPr id="20" name="TextBox 19"/>
          <p:cNvSpPr txBox="1"/>
          <p:nvPr/>
        </p:nvSpPr>
        <p:spPr>
          <a:xfrm>
            <a:off x="3240565" y="5233196"/>
            <a:ext cx="1396978"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Balance of System Hardware and Soft Costs</a:t>
            </a:r>
          </a:p>
          <a:p>
            <a:pPr algn="ctr">
              <a:lnSpc>
                <a:spcPct val="90000"/>
              </a:lnSpc>
            </a:pPr>
            <a:r>
              <a:rPr lang="en-US" sz="1200" dirty="0" smtClean="0">
                <a:solidFill>
                  <a:srgbClr val="6B737C"/>
                </a:solidFill>
              </a:rPr>
              <a:t>$0.85 to $0.55/W</a:t>
            </a:r>
            <a:endParaRPr lang="en-US" sz="1200" dirty="0">
              <a:solidFill>
                <a:srgbClr val="6B737C"/>
              </a:solidFill>
            </a:endParaRPr>
          </a:p>
        </p:txBody>
      </p:sp>
      <p:sp>
        <p:nvSpPr>
          <p:cNvPr id="22" name="TextBox 21"/>
          <p:cNvSpPr txBox="1"/>
          <p:nvPr/>
        </p:nvSpPr>
        <p:spPr>
          <a:xfrm>
            <a:off x="7760311" y="5233196"/>
            <a:ext cx="1186335" cy="923330"/>
          </a:xfrm>
          <a:prstGeom prst="rect">
            <a:avLst/>
          </a:prstGeom>
          <a:noFill/>
        </p:spPr>
        <p:txBody>
          <a:bodyPr wrap="square" lIns="91440" rtlCol="0">
            <a:noAutofit/>
          </a:bodyPr>
          <a:lstStyle/>
          <a:p>
            <a:pPr algn="ctr">
              <a:lnSpc>
                <a:spcPct val="90000"/>
              </a:lnSpc>
            </a:pPr>
            <a:r>
              <a:rPr lang="en-US" sz="1600" dirty="0" smtClean="0">
                <a:solidFill>
                  <a:schemeClr val="bg2">
                    <a:lumMod val="50000"/>
                  </a:schemeClr>
                </a:solidFill>
              </a:rPr>
              <a:t>SunShot 2030</a:t>
            </a:r>
          </a:p>
          <a:p>
            <a:pPr algn="ctr">
              <a:lnSpc>
                <a:spcPct val="90000"/>
              </a:lnSpc>
            </a:pPr>
            <a:r>
              <a:rPr lang="en-US" sz="1600" dirty="0" smtClean="0">
                <a:solidFill>
                  <a:schemeClr val="bg2">
                    <a:lumMod val="50000"/>
                  </a:schemeClr>
                </a:solidFill>
              </a:rPr>
              <a:t>Goal</a:t>
            </a:r>
          </a:p>
        </p:txBody>
      </p:sp>
      <p:sp>
        <p:nvSpPr>
          <p:cNvPr id="24" name="TextBox 23"/>
          <p:cNvSpPr txBox="1"/>
          <p:nvPr/>
        </p:nvSpPr>
        <p:spPr>
          <a:xfrm>
            <a:off x="200946" y="6331231"/>
            <a:ext cx="6640608" cy="461665"/>
          </a:xfrm>
          <a:prstGeom prst="rect">
            <a:avLst/>
          </a:prstGeom>
          <a:noFill/>
        </p:spPr>
        <p:txBody>
          <a:bodyPr wrap="square" rtlCol="0">
            <a:spAutoFit/>
          </a:bodyPr>
          <a:lstStyle/>
          <a:p>
            <a:pPr>
              <a:defRPr sz="1800" b="1" i="0" u="none" strike="noStrike" kern="1200" baseline="0">
                <a:solidFill>
                  <a:srgbClr val="4B545D"/>
                </a:solidFill>
                <a:latin typeface="+mn-lt"/>
                <a:ea typeface="+mn-ea"/>
                <a:cs typeface="+mn-cs"/>
              </a:defRPr>
            </a:pPr>
            <a:r>
              <a:rPr lang="en-US" sz="1200" dirty="0"/>
              <a:t>100 MW</a:t>
            </a:r>
            <a:r>
              <a:rPr lang="en-US" sz="1200" baseline="-25000" dirty="0"/>
              <a:t>(DC) </a:t>
            </a:r>
            <a:r>
              <a:rPr lang="en-US" sz="1200" baseline="-25000" dirty="0" smtClean="0"/>
              <a:t> </a:t>
            </a:r>
            <a:r>
              <a:rPr lang="en-US" sz="1200" dirty="0" smtClean="0"/>
              <a:t>One</a:t>
            </a:r>
            <a:r>
              <a:rPr lang="en-US" sz="1200" dirty="0"/>
              <a:t>-Axis Tracking Systems With 1,860 kWh</a:t>
            </a:r>
            <a:r>
              <a:rPr lang="en-US" sz="1200" baseline="-25000" dirty="0"/>
              <a:t>(AC)</a:t>
            </a:r>
            <a:r>
              <a:rPr lang="en-US" sz="1200" dirty="0"/>
              <a:t>/kW</a:t>
            </a:r>
            <a:r>
              <a:rPr lang="en-US" sz="1200" baseline="-25000" dirty="0"/>
              <a:t>(DC) </a:t>
            </a:r>
            <a:r>
              <a:rPr lang="en-US" sz="1200" baseline="-25000" dirty="0" smtClean="0"/>
              <a:t> </a:t>
            </a:r>
            <a:r>
              <a:rPr lang="en-US" sz="1200" dirty="0" smtClean="0"/>
              <a:t>First</a:t>
            </a:r>
            <a:r>
              <a:rPr lang="en-US" sz="1200" dirty="0"/>
              <a:t>-Year Performance. </a:t>
            </a:r>
          </a:p>
          <a:p>
            <a:pPr>
              <a:defRPr sz="1800" b="1" i="0" u="none" strike="noStrike" kern="1200" baseline="0">
                <a:solidFill>
                  <a:srgbClr val="4B545D"/>
                </a:solidFill>
                <a:latin typeface="+mn-lt"/>
                <a:ea typeface="+mn-ea"/>
                <a:cs typeface="+mn-cs"/>
              </a:defRPr>
            </a:pPr>
            <a:r>
              <a:rPr lang="en-US" sz="1200" dirty="0"/>
              <a:t>Includes 5 Year MACRS. </a:t>
            </a:r>
            <a:r>
              <a:rPr lang="en-US" sz="1200" dirty="0" smtClean="0"/>
              <a:t> Cost of capital is 7% and inflation is 2.5%.</a:t>
            </a:r>
            <a:endParaRPr lang="en-US" sz="1200" dirty="0"/>
          </a:p>
        </p:txBody>
      </p:sp>
      <p:sp>
        <p:nvSpPr>
          <p:cNvPr id="13" name="Oval 12"/>
          <p:cNvSpPr/>
          <p:nvPr/>
        </p:nvSpPr>
        <p:spPr>
          <a:xfrm>
            <a:off x="1637689" y="1049551"/>
            <a:ext cx="1584742" cy="156063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455254" y="3479057"/>
            <a:ext cx="2355524" cy="646331"/>
          </a:xfrm>
          <a:prstGeom prst="rect">
            <a:avLst/>
          </a:prstGeom>
          <a:noFill/>
        </p:spPr>
        <p:txBody>
          <a:bodyPr wrap="square" rtlCol="0">
            <a:spAutoFit/>
          </a:bodyPr>
          <a:lstStyle/>
          <a:p>
            <a:r>
              <a:rPr lang="en-US" dirty="0" smtClean="0"/>
              <a:t>Improve efficiency while decreasing cost</a:t>
            </a:r>
          </a:p>
        </p:txBody>
      </p:sp>
    </p:spTree>
    <p:extLst>
      <p:ext uri="{BB962C8B-B14F-4D97-AF65-F5344CB8AC3E}">
        <p14:creationId xmlns:p14="http://schemas.microsoft.com/office/powerpoint/2010/main" val="10813008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39" y="77800"/>
            <a:ext cx="8934260" cy="5283126"/>
          </a:xfrm>
          <a:prstGeom prst="rect">
            <a:avLst/>
          </a:prstGeom>
        </p:spPr>
      </p:pic>
      <p:sp>
        <p:nvSpPr>
          <p:cNvPr id="53" name="Rectangle 52"/>
          <p:cNvSpPr/>
          <p:nvPr/>
        </p:nvSpPr>
        <p:spPr>
          <a:xfrm>
            <a:off x="76200" y="6324600"/>
            <a:ext cx="2433109"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57200" y="0"/>
            <a:ext cx="8229600" cy="93456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F38F26"/>
                </a:solidFill>
                <a:latin typeface="Calibri"/>
                <a:ea typeface="+mj-ea"/>
                <a:cs typeface="Calibri"/>
              </a:defRPr>
            </a:lvl1pPr>
          </a:lstStyle>
          <a:p>
            <a:r>
              <a:rPr lang="en-US" dirty="0">
                <a:solidFill>
                  <a:srgbClr val="F18F25"/>
                </a:solidFill>
              </a:rPr>
              <a:t>A Pathway To 3 Cents per </a:t>
            </a:r>
            <a:r>
              <a:rPr lang="en-US" dirty="0" smtClean="0">
                <a:solidFill>
                  <a:srgbClr val="F18F25"/>
                </a:solidFill>
              </a:rPr>
              <a:t>kWh</a:t>
            </a:r>
          </a:p>
        </p:txBody>
      </p:sp>
      <p:sp>
        <p:nvSpPr>
          <p:cNvPr id="2" name="Slide Number Placeholder 1"/>
          <p:cNvSpPr>
            <a:spLocks noGrp="1"/>
          </p:cNvSpPr>
          <p:nvPr>
            <p:ph type="sldNum" sz="quarter" idx="4"/>
          </p:nvPr>
        </p:nvSpPr>
        <p:spPr/>
        <p:txBody>
          <a:bodyPr/>
          <a:lstStyle/>
          <a:p>
            <a:pPr algn="ctr"/>
            <a:fld id="{6C18F691-EA95-6046-80B7-51AACA2B9C03}" type="slidenum">
              <a:rPr lang="en-US" smtClean="0"/>
              <a:pPr algn="ctr"/>
              <a:t>9</a:t>
            </a:fld>
            <a:endParaRPr lang="en-US" dirty="0"/>
          </a:p>
        </p:txBody>
      </p:sp>
      <p:sp>
        <p:nvSpPr>
          <p:cNvPr id="15" name="TextBox 14"/>
          <p:cNvSpPr txBox="1"/>
          <p:nvPr/>
        </p:nvSpPr>
        <p:spPr>
          <a:xfrm>
            <a:off x="370926" y="5233196"/>
            <a:ext cx="1133330" cy="923330"/>
          </a:xfrm>
          <a:prstGeom prst="rect">
            <a:avLst/>
          </a:prstGeom>
          <a:noFill/>
        </p:spPr>
        <p:txBody>
          <a:bodyPr wrap="square" lIns="91440" rtlCol="0">
            <a:noAutofit/>
          </a:bodyPr>
          <a:lstStyle/>
          <a:p>
            <a:pPr algn="ctr"/>
            <a:r>
              <a:rPr lang="en-US" sz="1600" dirty="0" smtClean="0">
                <a:solidFill>
                  <a:schemeClr val="bg2">
                    <a:lumMod val="50000"/>
                  </a:schemeClr>
                </a:solidFill>
              </a:rPr>
              <a:t>2016</a:t>
            </a:r>
          </a:p>
          <a:p>
            <a:pPr algn="ctr"/>
            <a:r>
              <a:rPr lang="en-US" sz="1600" dirty="0" smtClean="0">
                <a:solidFill>
                  <a:schemeClr val="bg2">
                    <a:lumMod val="50000"/>
                  </a:schemeClr>
                </a:solidFill>
              </a:rPr>
              <a:t>Benchmark</a:t>
            </a:r>
            <a:endParaRPr lang="en-US" sz="1600" dirty="0">
              <a:solidFill>
                <a:schemeClr val="bg2">
                  <a:lumMod val="50000"/>
                </a:schemeClr>
              </a:solidFill>
            </a:endParaRPr>
          </a:p>
        </p:txBody>
      </p:sp>
      <p:sp>
        <p:nvSpPr>
          <p:cNvPr id="16" name="TextBox 15"/>
          <p:cNvSpPr txBox="1"/>
          <p:nvPr/>
        </p:nvSpPr>
        <p:spPr>
          <a:xfrm>
            <a:off x="4555979" y="5233196"/>
            <a:ext cx="1720115"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Improve Lifetime:</a:t>
            </a:r>
          </a:p>
          <a:p>
            <a:pPr algn="ctr">
              <a:lnSpc>
                <a:spcPct val="90000"/>
              </a:lnSpc>
            </a:pPr>
            <a:r>
              <a:rPr lang="en-US" sz="1200" dirty="0" smtClean="0">
                <a:solidFill>
                  <a:srgbClr val="6B737C"/>
                </a:solidFill>
              </a:rPr>
              <a:t>30 to 50 years</a:t>
            </a:r>
          </a:p>
          <a:p>
            <a:pPr algn="ctr">
              <a:lnSpc>
                <a:spcPct val="90000"/>
              </a:lnSpc>
            </a:pPr>
            <a:r>
              <a:rPr lang="en-US" sz="1400" dirty="0" smtClean="0">
                <a:solidFill>
                  <a:srgbClr val="6B737C"/>
                </a:solidFill>
              </a:rPr>
              <a:t>and </a:t>
            </a:r>
            <a:r>
              <a:rPr lang="en-US" sz="1400" dirty="0">
                <a:solidFill>
                  <a:srgbClr val="6B737C"/>
                </a:solidFill>
              </a:rPr>
              <a:t>Lower </a:t>
            </a:r>
            <a:r>
              <a:rPr lang="en-US" sz="1400" dirty="0" smtClean="0">
                <a:solidFill>
                  <a:srgbClr val="6B737C"/>
                </a:solidFill>
              </a:rPr>
              <a:t>Degradation </a:t>
            </a:r>
            <a:r>
              <a:rPr lang="en-US" sz="1400" dirty="0">
                <a:solidFill>
                  <a:srgbClr val="6B737C"/>
                </a:solidFill>
              </a:rPr>
              <a:t>Rate:</a:t>
            </a:r>
          </a:p>
          <a:p>
            <a:pPr algn="ctr">
              <a:lnSpc>
                <a:spcPct val="90000"/>
              </a:lnSpc>
            </a:pPr>
            <a:r>
              <a:rPr lang="en-US" sz="1200" dirty="0">
                <a:solidFill>
                  <a:srgbClr val="6B737C"/>
                </a:solidFill>
              </a:rPr>
              <a:t>0.75% to </a:t>
            </a:r>
            <a:r>
              <a:rPr lang="en-US" sz="1200" dirty="0" smtClean="0">
                <a:solidFill>
                  <a:srgbClr val="6B737C"/>
                </a:solidFill>
              </a:rPr>
              <a:t>0.2% /year</a:t>
            </a:r>
            <a:endParaRPr lang="en-US" sz="1200" dirty="0">
              <a:solidFill>
                <a:srgbClr val="6B737C"/>
              </a:solidFill>
            </a:endParaRPr>
          </a:p>
          <a:p>
            <a:pPr algn="ctr">
              <a:lnSpc>
                <a:spcPct val="90000"/>
              </a:lnSpc>
            </a:pPr>
            <a:endParaRPr lang="en-US" sz="1200" dirty="0">
              <a:solidFill>
                <a:srgbClr val="6B737C"/>
              </a:solidFill>
            </a:endParaRPr>
          </a:p>
        </p:txBody>
      </p:sp>
      <p:sp>
        <p:nvSpPr>
          <p:cNvPr id="17" name="TextBox 16"/>
          <p:cNvSpPr txBox="1"/>
          <p:nvPr/>
        </p:nvSpPr>
        <p:spPr>
          <a:xfrm>
            <a:off x="1820086" y="5233196"/>
            <a:ext cx="1332743"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a:t>
            </a:r>
            <a:r>
              <a:rPr lang="en-US" sz="1400" b="1" dirty="0" smtClean="0">
                <a:solidFill>
                  <a:srgbClr val="6B737C"/>
                </a:solidFill>
              </a:rPr>
              <a:t>Sustainable</a:t>
            </a:r>
            <a:r>
              <a:rPr lang="en-US" sz="1400" dirty="0" smtClean="0">
                <a:solidFill>
                  <a:srgbClr val="6B737C"/>
                </a:solidFill>
              </a:rPr>
              <a:t> Module Price:</a:t>
            </a:r>
          </a:p>
          <a:p>
            <a:pPr algn="ctr">
              <a:lnSpc>
                <a:spcPct val="90000"/>
              </a:lnSpc>
            </a:pPr>
            <a:r>
              <a:rPr lang="en-US" sz="1200" dirty="0" smtClean="0">
                <a:solidFill>
                  <a:srgbClr val="6B737C"/>
                </a:solidFill>
              </a:rPr>
              <a:t>$0.65 to $0.30/W</a:t>
            </a:r>
            <a:endParaRPr lang="en-US" sz="1200" dirty="0">
              <a:solidFill>
                <a:srgbClr val="6B737C"/>
              </a:solidFill>
            </a:endParaRPr>
          </a:p>
        </p:txBody>
      </p:sp>
      <p:sp>
        <p:nvSpPr>
          <p:cNvPr id="19" name="TextBox 18"/>
          <p:cNvSpPr txBox="1"/>
          <p:nvPr/>
        </p:nvSpPr>
        <p:spPr>
          <a:xfrm>
            <a:off x="6280492" y="5233196"/>
            <a:ext cx="1345734"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O&amp;M:</a:t>
            </a:r>
          </a:p>
          <a:p>
            <a:pPr algn="ctr">
              <a:lnSpc>
                <a:spcPct val="90000"/>
              </a:lnSpc>
            </a:pPr>
            <a:r>
              <a:rPr lang="en-US" sz="1200" dirty="0" smtClean="0">
                <a:solidFill>
                  <a:srgbClr val="6B737C"/>
                </a:solidFill>
              </a:rPr>
              <a:t>$14 </a:t>
            </a:r>
            <a:r>
              <a:rPr lang="en-US" sz="1200" dirty="0">
                <a:solidFill>
                  <a:srgbClr val="6B737C"/>
                </a:solidFill>
              </a:rPr>
              <a:t>to </a:t>
            </a:r>
          </a:p>
          <a:p>
            <a:pPr algn="ctr">
              <a:lnSpc>
                <a:spcPct val="90000"/>
              </a:lnSpc>
            </a:pPr>
            <a:r>
              <a:rPr lang="en-US" sz="1200" dirty="0" smtClean="0">
                <a:solidFill>
                  <a:srgbClr val="6B737C"/>
                </a:solidFill>
              </a:rPr>
              <a:t>$4/kW-yr</a:t>
            </a:r>
            <a:endParaRPr lang="en-US" sz="1200" dirty="0">
              <a:solidFill>
                <a:srgbClr val="6B737C"/>
              </a:solidFill>
            </a:endParaRPr>
          </a:p>
        </p:txBody>
      </p:sp>
      <p:sp>
        <p:nvSpPr>
          <p:cNvPr id="20" name="TextBox 19"/>
          <p:cNvSpPr txBox="1"/>
          <p:nvPr/>
        </p:nvSpPr>
        <p:spPr>
          <a:xfrm>
            <a:off x="3240565" y="5233196"/>
            <a:ext cx="1396978" cy="923330"/>
          </a:xfrm>
          <a:prstGeom prst="rect">
            <a:avLst/>
          </a:prstGeom>
          <a:noFill/>
        </p:spPr>
        <p:txBody>
          <a:bodyPr wrap="square" lIns="91440" rtlCol="0">
            <a:noAutofit/>
          </a:bodyPr>
          <a:lstStyle/>
          <a:p>
            <a:pPr algn="ctr">
              <a:lnSpc>
                <a:spcPct val="90000"/>
              </a:lnSpc>
            </a:pPr>
            <a:r>
              <a:rPr lang="en-US" sz="1400" dirty="0" smtClean="0">
                <a:solidFill>
                  <a:srgbClr val="6B737C"/>
                </a:solidFill>
              </a:rPr>
              <a:t>Lower Balance of System Hardware and Soft Costs</a:t>
            </a:r>
          </a:p>
          <a:p>
            <a:pPr algn="ctr">
              <a:lnSpc>
                <a:spcPct val="90000"/>
              </a:lnSpc>
            </a:pPr>
            <a:r>
              <a:rPr lang="en-US" sz="1200" dirty="0" smtClean="0">
                <a:solidFill>
                  <a:srgbClr val="6B737C"/>
                </a:solidFill>
              </a:rPr>
              <a:t>$0.85 to $0.55/W</a:t>
            </a:r>
            <a:endParaRPr lang="en-US" sz="1200" dirty="0">
              <a:solidFill>
                <a:srgbClr val="6B737C"/>
              </a:solidFill>
            </a:endParaRPr>
          </a:p>
        </p:txBody>
      </p:sp>
      <p:sp>
        <p:nvSpPr>
          <p:cNvPr id="22" name="TextBox 21"/>
          <p:cNvSpPr txBox="1"/>
          <p:nvPr/>
        </p:nvSpPr>
        <p:spPr>
          <a:xfrm>
            <a:off x="7760311" y="5233196"/>
            <a:ext cx="1186335" cy="923330"/>
          </a:xfrm>
          <a:prstGeom prst="rect">
            <a:avLst/>
          </a:prstGeom>
          <a:noFill/>
        </p:spPr>
        <p:txBody>
          <a:bodyPr wrap="square" lIns="91440" rtlCol="0">
            <a:noAutofit/>
          </a:bodyPr>
          <a:lstStyle/>
          <a:p>
            <a:pPr algn="ctr">
              <a:lnSpc>
                <a:spcPct val="90000"/>
              </a:lnSpc>
            </a:pPr>
            <a:r>
              <a:rPr lang="en-US" sz="1600" dirty="0" smtClean="0">
                <a:solidFill>
                  <a:schemeClr val="bg2">
                    <a:lumMod val="50000"/>
                  </a:schemeClr>
                </a:solidFill>
              </a:rPr>
              <a:t>SunShot 2030</a:t>
            </a:r>
          </a:p>
          <a:p>
            <a:pPr algn="ctr">
              <a:lnSpc>
                <a:spcPct val="90000"/>
              </a:lnSpc>
            </a:pPr>
            <a:r>
              <a:rPr lang="en-US" sz="1600" dirty="0" smtClean="0">
                <a:solidFill>
                  <a:schemeClr val="bg2">
                    <a:lumMod val="50000"/>
                  </a:schemeClr>
                </a:solidFill>
              </a:rPr>
              <a:t>Goal</a:t>
            </a:r>
          </a:p>
        </p:txBody>
      </p:sp>
      <p:sp>
        <p:nvSpPr>
          <p:cNvPr id="24" name="TextBox 23"/>
          <p:cNvSpPr txBox="1"/>
          <p:nvPr/>
        </p:nvSpPr>
        <p:spPr>
          <a:xfrm>
            <a:off x="200946" y="6331231"/>
            <a:ext cx="6640608" cy="461665"/>
          </a:xfrm>
          <a:prstGeom prst="rect">
            <a:avLst/>
          </a:prstGeom>
          <a:noFill/>
        </p:spPr>
        <p:txBody>
          <a:bodyPr wrap="square" rtlCol="0">
            <a:spAutoFit/>
          </a:bodyPr>
          <a:lstStyle/>
          <a:p>
            <a:pPr>
              <a:defRPr sz="1800" b="1" i="0" u="none" strike="noStrike" kern="1200" baseline="0">
                <a:solidFill>
                  <a:srgbClr val="4B545D"/>
                </a:solidFill>
                <a:latin typeface="+mn-lt"/>
                <a:ea typeface="+mn-ea"/>
                <a:cs typeface="+mn-cs"/>
              </a:defRPr>
            </a:pPr>
            <a:r>
              <a:rPr lang="en-US" sz="1200" dirty="0"/>
              <a:t>100 MW</a:t>
            </a:r>
            <a:r>
              <a:rPr lang="en-US" sz="1200" baseline="-25000" dirty="0"/>
              <a:t>(DC) </a:t>
            </a:r>
            <a:r>
              <a:rPr lang="en-US" sz="1200" baseline="-25000" dirty="0" smtClean="0"/>
              <a:t> </a:t>
            </a:r>
            <a:r>
              <a:rPr lang="en-US" sz="1200" dirty="0" smtClean="0"/>
              <a:t>One</a:t>
            </a:r>
            <a:r>
              <a:rPr lang="en-US" sz="1200" dirty="0"/>
              <a:t>-Axis Tracking Systems With 1,860 kWh</a:t>
            </a:r>
            <a:r>
              <a:rPr lang="en-US" sz="1200" baseline="-25000" dirty="0"/>
              <a:t>(AC)</a:t>
            </a:r>
            <a:r>
              <a:rPr lang="en-US" sz="1200" dirty="0"/>
              <a:t>/kW</a:t>
            </a:r>
            <a:r>
              <a:rPr lang="en-US" sz="1200" baseline="-25000" dirty="0"/>
              <a:t>(DC) </a:t>
            </a:r>
            <a:r>
              <a:rPr lang="en-US" sz="1200" baseline="-25000" dirty="0" smtClean="0"/>
              <a:t> </a:t>
            </a:r>
            <a:r>
              <a:rPr lang="en-US" sz="1200" dirty="0" smtClean="0"/>
              <a:t>First</a:t>
            </a:r>
            <a:r>
              <a:rPr lang="en-US" sz="1200" dirty="0"/>
              <a:t>-Year Performance. </a:t>
            </a:r>
          </a:p>
          <a:p>
            <a:pPr>
              <a:defRPr sz="1800" b="1" i="0" u="none" strike="noStrike" kern="1200" baseline="0">
                <a:solidFill>
                  <a:srgbClr val="4B545D"/>
                </a:solidFill>
                <a:latin typeface="+mn-lt"/>
                <a:ea typeface="+mn-ea"/>
                <a:cs typeface="+mn-cs"/>
              </a:defRPr>
            </a:pPr>
            <a:r>
              <a:rPr lang="en-US" sz="1200" dirty="0"/>
              <a:t>Includes 5 Year MACRS. Cost of capital is 7% and inflation is 2.5%.</a:t>
            </a:r>
          </a:p>
        </p:txBody>
      </p:sp>
      <p:sp>
        <p:nvSpPr>
          <p:cNvPr id="18" name="Oval 17"/>
          <p:cNvSpPr/>
          <p:nvPr/>
        </p:nvSpPr>
        <p:spPr>
          <a:xfrm>
            <a:off x="3263515" y="1831697"/>
            <a:ext cx="1275921" cy="1254788"/>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2391524" y="3416004"/>
            <a:ext cx="3502839" cy="1200329"/>
          </a:xfrm>
          <a:prstGeom prst="rect">
            <a:avLst/>
          </a:prstGeom>
          <a:noFill/>
        </p:spPr>
        <p:txBody>
          <a:bodyPr wrap="square" rtlCol="0">
            <a:spAutoFit/>
          </a:bodyPr>
          <a:lstStyle/>
          <a:p>
            <a:r>
              <a:rPr lang="en-US" dirty="0" smtClean="0"/>
              <a:t>Speed up installation and interconnection processes, reduce balance of system hardware costs </a:t>
            </a:r>
          </a:p>
          <a:p>
            <a:r>
              <a:rPr lang="en-US" dirty="0" smtClean="0"/>
              <a:t>(and improve module efficiency)</a:t>
            </a:r>
            <a:endParaRPr lang="en-US" dirty="0"/>
          </a:p>
        </p:txBody>
      </p:sp>
    </p:spTree>
    <p:extLst>
      <p:ext uri="{BB962C8B-B14F-4D97-AF65-F5344CB8AC3E}">
        <p14:creationId xmlns:p14="http://schemas.microsoft.com/office/powerpoint/2010/main" val="8962721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theme/theme1.xml><?xml version="1.0" encoding="utf-8"?>
<a:theme xmlns:a="http://schemas.openxmlformats.org/drawingml/2006/main" name="SunShot2015">
  <a:themeElements>
    <a:clrScheme name="SunShot">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F18F2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Sunshot.thmx</Template>
  <TotalTime>6996</TotalTime>
  <Words>2385</Words>
  <Application>Microsoft Office PowerPoint</Application>
  <PresentationFormat>On-screen Show (4:3)</PresentationFormat>
  <Paragraphs>283</Paragraphs>
  <Slides>20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Arial Narrow</vt:lpstr>
      <vt:lpstr>Calibri</vt:lpstr>
      <vt:lpstr>Courier New</vt:lpstr>
      <vt:lpstr>Gill Sans MT</vt:lpstr>
      <vt:lpstr>Gotham Narrow Book</vt:lpstr>
      <vt:lpstr>Wingdings</vt:lpstr>
      <vt:lpstr>SunShot2015</vt:lpstr>
      <vt:lpstr>SunShot 2030 Goal:  Half the Costs,  More than Double the Solar</vt:lpstr>
      <vt:lpstr>Speakers</vt:lpstr>
      <vt:lpstr>SunShot 2020</vt:lpstr>
      <vt:lpstr>PowerPoint Presentation</vt:lpstr>
      <vt:lpstr>PowerPoint Presentation</vt:lpstr>
      <vt:lpstr>Average Solar Resource Calculation</vt:lpstr>
      <vt:lpstr>SunShot Progress and Goals</vt:lpstr>
      <vt:lpstr>PowerPoint Presentation</vt:lpstr>
      <vt:lpstr>PowerPoint Presentation</vt:lpstr>
      <vt:lpstr>PowerPoint Presentation</vt:lpstr>
      <vt:lpstr>PowerPoint Presentation</vt:lpstr>
      <vt:lpstr>There are Many Technology Pathways</vt:lpstr>
      <vt:lpstr>Grid Integration is also Critical</vt:lpstr>
      <vt:lpstr>Capacity &amp; Economic Impact</vt:lpstr>
      <vt:lpstr>Breakdown of the U.S. Solar Workforce</vt:lpstr>
      <vt:lpstr>Half the Cost, More than Double the Solar</vt:lpstr>
      <vt:lpstr>FOR MORE INFORMATION</vt:lpstr>
      <vt:lpstr>SunShot Open Funding Opportunities </vt:lpstr>
      <vt:lpstr>Science &amp; Technology Policy Fellowships at SunShot</vt:lpstr>
      <vt:lpstr>INTERESTED IN JOINING SUNSHOT?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Margolis, Robert</dc:creator>
  <dc:description>Updated 050713</dc:description>
  <cp:lastModifiedBy>Jones-Albertus, Rebecca</cp:lastModifiedBy>
  <cp:revision>420</cp:revision>
  <cp:lastPrinted>2016-11-29T14:55:36Z</cp:lastPrinted>
  <dcterms:created xsi:type="dcterms:W3CDTF">2016-01-27T19:52:39Z</dcterms:created>
  <dcterms:modified xsi:type="dcterms:W3CDTF">2016-12-06T14:31:53Z</dcterms:modified>
</cp:coreProperties>
</file>