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 id="2147483787" r:id="rId5"/>
    <p:sldMasterId id="2147483791" r:id="rId6"/>
    <p:sldMasterId id="2147483799" r:id="rId7"/>
    <p:sldMasterId id="2147483824" r:id="rId8"/>
    <p:sldMasterId id="2147483894" r:id="rId9"/>
    <p:sldMasterId id="2147483915" r:id="rId10"/>
    <p:sldMasterId id="2147483942" r:id="rId11"/>
    <p:sldMasterId id="2147483978" r:id="rId12"/>
  </p:sldMasterIdLst>
  <p:notesMasterIdLst>
    <p:notesMasterId r:id="rId25"/>
  </p:notesMasterIdLst>
  <p:sldIdLst>
    <p:sldId id="1627" r:id="rId13"/>
    <p:sldId id="1620" r:id="rId14"/>
    <p:sldId id="1621" r:id="rId15"/>
    <p:sldId id="1573" r:id="rId16"/>
    <p:sldId id="1588" r:id="rId17"/>
    <p:sldId id="1624" r:id="rId18"/>
    <p:sldId id="1563" r:id="rId19"/>
    <p:sldId id="1617" r:id="rId20"/>
    <p:sldId id="1622" r:id="rId21"/>
    <p:sldId id="1580" r:id="rId22"/>
    <p:sldId id="1626" r:id="rId23"/>
    <p:sldId id="493" r:id="rId2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alrond, Christina (CONTR)" initials="WC(" lastIdx="7" clrIdx="6">
    <p:extLst>
      <p:ext uri="{19B8F6BF-5375-455C-9EA6-DF929625EA0E}">
        <p15:presenceInfo xmlns:p15="http://schemas.microsoft.com/office/powerpoint/2012/main" userId="S-1-5-21-2844929807-1687724802-988633214-252012" providerId="AD"/>
      </p:ext>
    </p:extLst>
  </p:cmAuthor>
  <p:cmAuthor id="1" name="Winkel, John" initials="WJ" lastIdx="4" clrIdx="0">
    <p:extLst>
      <p:ext uri="{19B8F6BF-5375-455C-9EA6-DF929625EA0E}">
        <p15:presenceInfo xmlns:p15="http://schemas.microsoft.com/office/powerpoint/2012/main" userId="S-1-5-21-2844929807-1687724802-988633214-167708" providerId="AD"/>
      </p:ext>
    </p:extLst>
  </p:cmAuthor>
  <p:cmAuthor id="8" name="Bauer, Diana" initials="BD" lastIdx="41" clrIdx="7">
    <p:extLst>
      <p:ext uri="{19B8F6BF-5375-455C-9EA6-DF929625EA0E}">
        <p15:presenceInfo xmlns:p15="http://schemas.microsoft.com/office/powerpoint/2012/main" userId="S-1-5-21-2844929807-1687724802-988633214-70958" providerId="AD"/>
      </p:ext>
    </p:extLst>
  </p:cmAuthor>
  <p:cmAuthor id="2" name="Klembara, Melissa" initials="KM" lastIdx="1" clrIdx="1">
    <p:extLst>
      <p:ext uri="{19B8F6BF-5375-455C-9EA6-DF929625EA0E}">
        <p15:presenceInfo xmlns:p15="http://schemas.microsoft.com/office/powerpoint/2012/main" userId="S-1-5-21-2844929807-1687724802-988633214-44929" providerId="AD"/>
      </p:ext>
    </p:extLst>
  </p:cmAuthor>
  <p:cmAuthor id="9" name="Lucci, Felicia (CONTR)" initials="LF(" lastIdx="1" clrIdx="8">
    <p:extLst>
      <p:ext uri="{19B8F6BF-5375-455C-9EA6-DF929625EA0E}">
        <p15:presenceInfo xmlns:p15="http://schemas.microsoft.com/office/powerpoint/2012/main" userId="S-1-5-21-2844929807-1687724802-988633214-259193" providerId="AD"/>
      </p:ext>
    </p:extLst>
  </p:cmAuthor>
  <p:cmAuthor id="3" name="Lightner, Valri" initials="LV" lastIdx="2" clrIdx="2">
    <p:extLst>
      <p:ext uri="{19B8F6BF-5375-455C-9EA6-DF929625EA0E}">
        <p15:presenceInfo xmlns:p15="http://schemas.microsoft.com/office/powerpoint/2012/main" userId="S-1-5-21-2844929807-1687724802-988633214-45725" providerId="AD"/>
      </p:ext>
    </p:extLst>
  </p:cmAuthor>
  <p:cmAuthor id="4" name="Khazdozian, Helena (FELLOW)" initials="KH(" lastIdx="1" clrIdx="3">
    <p:extLst>
      <p:ext uri="{19B8F6BF-5375-455C-9EA6-DF929625EA0E}">
        <p15:presenceInfo xmlns:p15="http://schemas.microsoft.com/office/powerpoint/2012/main" userId="S-1-5-21-2844929807-1687724802-988633214-242091" providerId="AD"/>
      </p:ext>
    </p:extLst>
  </p:cmAuthor>
  <p:cmAuthor id="5" name="Tanya" initials="T" lastIdx="159" clrIdx="4"/>
  <p:cmAuthor id="6" name="Lauren Illing" initials="LI" lastIdx="8" clrIdx="5">
    <p:extLst>
      <p:ext uri="{19B8F6BF-5375-455C-9EA6-DF929625EA0E}">
        <p15:presenceInfo xmlns:p15="http://schemas.microsoft.com/office/powerpoint/2012/main" userId="S::lilling@bcs-hq.com::60cdc43f-36ce-40ac-85fe-af0431e721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E28"/>
    <a:srgbClr val="007934"/>
    <a:srgbClr val="005B82"/>
    <a:srgbClr val="FECB00"/>
    <a:srgbClr val="E37222"/>
    <a:srgbClr val="C3C8C8"/>
    <a:srgbClr val="00A9E0"/>
    <a:srgbClr val="005C82"/>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4" autoAdjust="0"/>
    <p:restoredTop sz="89862" autoAdjust="0"/>
  </p:normalViewPr>
  <p:slideViewPr>
    <p:cSldViewPr snapToGrid="0">
      <p:cViewPr varScale="1">
        <p:scale>
          <a:sx n="78" d="100"/>
          <a:sy n="78" d="100"/>
        </p:scale>
        <p:origin x="942" y="90"/>
      </p:cViewPr>
      <p:guideLst>
        <p:guide orient="horz" pos="2160"/>
        <p:guide pos="3840"/>
      </p:guideLst>
    </p:cSldViewPr>
  </p:slideViewPr>
  <p:notesTextViewPr>
    <p:cViewPr>
      <p:scale>
        <a:sx n="1" d="1"/>
        <a:sy n="1" d="1"/>
      </p:scale>
      <p:origin x="0" y="0"/>
    </p:cViewPr>
  </p:notesTextViewPr>
  <p:sorterViewPr>
    <p:cViewPr varScale="1">
      <p:scale>
        <a:sx n="1" d="1"/>
        <a:sy n="1" d="1"/>
      </p:scale>
      <p:origin x="0" y="-31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CEA00B9E-B56F-4493-B0C2-702D091C5040}" type="datetimeFigureOut">
              <a:rPr lang="en-US" smtClean="0"/>
              <a:t>5/29/2020</a:t>
            </a:fld>
            <a:endParaRPr lang="en-US"/>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695E4F5A-D7DD-4B3F-8D26-2BB23556C96C}" type="slidenum">
              <a:rPr lang="en-US" smtClean="0"/>
              <a:t>‹#›</a:t>
            </a:fld>
            <a:endParaRPr lang="en-US"/>
          </a:p>
        </p:txBody>
      </p:sp>
    </p:spTree>
    <p:extLst>
      <p:ext uri="{BB962C8B-B14F-4D97-AF65-F5344CB8AC3E}">
        <p14:creationId xmlns:p14="http://schemas.microsoft.com/office/powerpoint/2010/main" val="320761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cs typeface="Arial" pitchFamily="34" charset="0"/>
              </a:rPr>
              <a:t>AMO’s broad portfolio allows the office to respond to national needs nimbly. The office brings fundamental and applied science foundations to bear through an integrative approach and uses fundamental systems methods to tackle new challenges. AMO’s goal is to strengthen manufacturing in the U.S. through both a top-down and bottom-up approach. </a:t>
            </a:r>
            <a:endParaRPr lang="en-US" sz="12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Work with other DOE offices to characterize and sketch out National Needs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itchFamily="34" charset="0"/>
                <a:cs typeface="Arial" pitchFamily="34" charset="0"/>
              </a:rPr>
              <a:t>Use fundamental systems methods to lay out the highest impact manufacturing challenges and opportunities in National Needs.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latin typeface="Arial" pitchFamily="34" charset="0"/>
                <a:cs typeface="Arial" pitchFamily="34" charset="0"/>
              </a:rPr>
              <a:t>Target fundamental</a:t>
            </a:r>
            <a:r>
              <a:rPr lang="en-US" sz="1200" baseline="0" dirty="0">
                <a:latin typeface="Arial" pitchFamily="34" charset="0"/>
                <a:cs typeface="Arial" pitchFamily="34" charset="0"/>
              </a:rPr>
              <a:t> applied science and technology to address these challenges and opportunities.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Arial" pitchFamily="34" charset="0"/>
                <a:cs typeface="Arial" pitchFamily="34" charset="0"/>
              </a:rPr>
              <a:t>Draw from fundamental systems methods to identify emerging national needs.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Arial" pitchFamily="34" charset="0"/>
                <a:cs typeface="Arial" pitchFamily="34" charset="0"/>
              </a:rPr>
              <a:t>Build and strengthen fundamental systems methods.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latin typeface="Arial" pitchFamily="34" charset="0"/>
                <a:cs typeface="Arial" pitchFamily="34" charset="0"/>
              </a:rPr>
              <a:t>Build and strengthen fundamental applied science foundation. </a:t>
            </a:r>
          </a:p>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smtClean="0"/>
              <a:t>2</a:t>
            </a:fld>
            <a:endParaRPr lang="en-US"/>
          </a:p>
        </p:txBody>
      </p:sp>
    </p:spTree>
    <p:extLst>
      <p:ext uri="{BB962C8B-B14F-4D97-AF65-F5344CB8AC3E}">
        <p14:creationId xmlns:p14="http://schemas.microsoft.com/office/powerpoint/2010/main" val="138049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695E4F5A-D7DD-4B3F-8D26-2BB23556C96C}" type="slidenum">
              <a:rPr lang="en-US" smtClean="0"/>
              <a:t>5</a:t>
            </a:fld>
            <a:endParaRPr lang="en-US" dirty="0"/>
          </a:p>
        </p:txBody>
      </p:sp>
    </p:spTree>
    <p:extLst>
      <p:ext uri="{BB962C8B-B14F-4D97-AF65-F5344CB8AC3E}">
        <p14:creationId xmlns:p14="http://schemas.microsoft.com/office/powerpoint/2010/main" val="413230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E4F5A-D7DD-4B3F-8D26-2BB23556C96C}" type="slidenum">
              <a:rPr lang="en-US" smtClean="0"/>
              <a:t>6</a:t>
            </a:fld>
            <a:endParaRPr lang="en-US"/>
          </a:p>
        </p:txBody>
      </p:sp>
    </p:spTree>
    <p:extLst>
      <p:ext uri="{BB962C8B-B14F-4D97-AF65-F5344CB8AC3E}">
        <p14:creationId xmlns:p14="http://schemas.microsoft.com/office/powerpoint/2010/main" val="377306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 www.flaticon.com&lt;/a&gt;</a:t>
            </a:r>
          </a:p>
        </p:txBody>
      </p:sp>
      <p:sp>
        <p:nvSpPr>
          <p:cNvPr id="4" name="Slide Number Placeholder 3"/>
          <p:cNvSpPr>
            <a:spLocks noGrp="1"/>
          </p:cNvSpPr>
          <p:nvPr>
            <p:ph type="sldNum" sz="quarter" idx="10"/>
          </p:nvPr>
        </p:nvSpPr>
        <p:spPr/>
        <p:txBody>
          <a:bodyPr/>
          <a:lstStyle/>
          <a:p>
            <a:fld id="{695E4F5A-D7DD-4B3F-8D26-2BB23556C96C}" type="slidenum">
              <a:rPr lang="en-US" smtClean="0"/>
              <a:t>7</a:t>
            </a:fld>
            <a:endParaRPr lang="en-US"/>
          </a:p>
        </p:txBody>
      </p:sp>
    </p:spTree>
    <p:extLst>
      <p:ext uri="{BB962C8B-B14F-4D97-AF65-F5344CB8AC3E}">
        <p14:creationId xmlns:p14="http://schemas.microsoft.com/office/powerpoint/2010/main" val="102322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smtClean="0"/>
              <a:t>8</a:t>
            </a:fld>
            <a:endParaRPr lang="en-US"/>
          </a:p>
        </p:txBody>
      </p:sp>
    </p:spTree>
    <p:extLst>
      <p:ext uri="{BB962C8B-B14F-4D97-AF65-F5344CB8AC3E}">
        <p14:creationId xmlns:p14="http://schemas.microsoft.com/office/powerpoint/2010/main" val="95092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8068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smtClean="0"/>
              <a:t>10</a:t>
            </a:fld>
            <a:endParaRPr lang="en-US"/>
          </a:p>
        </p:txBody>
      </p:sp>
    </p:spTree>
    <p:extLst>
      <p:ext uri="{BB962C8B-B14F-4D97-AF65-F5344CB8AC3E}">
        <p14:creationId xmlns:p14="http://schemas.microsoft.com/office/powerpoint/2010/main" val="253712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smtClean="0"/>
              <a:t>11</a:t>
            </a:fld>
            <a:endParaRPr lang="en-US"/>
          </a:p>
        </p:txBody>
      </p:sp>
    </p:spTree>
    <p:extLst>
      <p:ext uri="{BB962C8B-B14F-4D97-AF65-F5344CB8AC3E}">
        <p14:creationId xmlns:p14="http://schemas.microsoft.com/office/powerpoint/2010/main" val="125192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591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smtClean="0"/>
              <a:t>12</a:t>
            </a:fld>
            <a:endParaRPr lang="en-US"/>
          </a:p>
        </p:txBody>
      </p:sp>
    </p:spTree>
    <p:extLst>
      <p:ext uri="{BB962C8B-B14F-4D97-AF65-F5344CB8AC3E}">
        <p14:creationId xmlns:p14="http://schemas.microsoft.com/office/powerpoint/2010/main" val="3147295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5.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31.jpeg"/><Relationship Id="rId11" Type="http://schemas.openxmlformats.org/officeDocument/2006/relationships/image" Target="../media/image13.png"/><Relationship Id="rId5" Type="http://schemas.openxmlformats.org/officeDocument/2006/relationships/image" Target="../media/image30.jpeg"/><Relationship Id="rId10" Type="http://schemas.openxmlformats.org/officeDocument/2006/relationships/image" Target="../media/image33.jpeg"/><Relationship Id="rId4" Type="http://schemas.openxmlformats.org/officeDocument/2006/relationships/image" Target="../media/image29.jpeg"/><Relationship Id="rId9" Type="http://schemas.openxmlformats.org/officeDocument/2006/relationships/image" Target="../media/image32.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1187" cy="6857542"/>
          </a:xfrm>
          <a:prstGeom prst="rect">
            <a:avLst/>
          </a:prstGeom>
        </p:spPr>
      </p:pic>
      <p:sp>
        <p:nvSpPr>
          <p:cNvPr id="2" name="Title 1"/>
          <p:cNvSpPr>
            <a:spLocks noGrp="1"/>
          </p:cNvSpPr>
          <p:nvPr>
            <p:ph type="ctrTitle"/>
          </p:nvPr>
        </p:nvSpPr>
        <p:spPr>
          <a:xfrm>
            <a:off x="2174704" y="3429005"/>
            <a:ext cx="9407696" cy="445507"/>
          </a:xfrm>
        </p:spPr>
        <p:txBody>
          <a:bodyPr/>
          <a:lstStyle>
            <a:lvl1pPr algn="r">
              <a:defRPr sz="27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153107" y="4953000"/>
            <a:ext cx="4340396" cy="757130"/>
          </a:xfrm>
        </p:spPr>
        <p:txBody>
          <a:bodyPr/>
          <a:lstStyle>
            <a:lvl1pPr marL="0" indent="0" algn="r">
              <a:buNone/>
              <a:defRPr sz="1800">
                <a:solidFill>
                  <a:srgbClr val="277592"/>
                </a:solidFill>
                <a:latin typeface="Franklin Gothic Book"/>
                <a:cs typeface="Franklin Gothic Book"/>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author name</a:t>
            </a:r>
          </a:p>
        </p:txBody>
      </p:sp>
    </p:spTree>
    <p:extLst>
      <p:ext uri="{BB962C8B-B14F-4D97-AF65-F5344CB8AC3E}">
        <p14:creationId xmlns:p14="http://schemas.microsoft.com/office/powerpoint/2010/main" val="311688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1514441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2"/>
            <a:ext cx="109728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037940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66"/>
          </a:solidFill>
        </p:spPr>
        <p:txBody>
          <a:bodyPr vert="horz" lIns="91440" tIns="45720" rIns="91440" bIns="45720" rtlCol="0" anchor="ctr">
            <a:normAutofit/>
          </a:bodyPr>
          <a:lstStyle>
            <a:lvl1pPr>
              <a:defRPr lang="en-US"/>
            </a:lvl1pPr>
          </a:lstStyle>
          <a:p>
            <a:pPr lvl="0"/>
            <a:r>
              <a:rPr lang="en-US"/>
              <a:t>Click to edit Master title style</a:t>
            </a:r>
          </a:p>
        </p:txBody>
      </p:sp>
      <p:sp>
        <p:nvSpPr>
          <p:cNvPr id="4" name="Content Placeholder 3"/>
          <p:cNvSpPr>
            <a:spLocks noGrp="1"/>
          </p:cNvSpPr>
          <p:nvPr>
            <p:ph sz="quarter" idx="10"/>
          </p:nvPr>
        </p:nvSpPr>
        <p:spPr>
          <a:xfrm>
            <a:off x="256117" y="819150"/>
            <a:ext cx="11641667" cy="5524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6791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826" y="1"/>
            <a:ext cx="1832452" cy="133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 y="3412569"/>
            <a:ext cx="12192000" cy="3457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39121" y="1544721"/>
            <a:ext cx="11026338"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7"/>
          <p:cNvSpPr>
            <a:spLocks noGrp="1"/>
          </p:cNvSpPr>
          <p:nvPr>
            <p:ph type="body" sz="quarter" idx="10"/>
          </p:nvPr>
        </p:nvSpPr>
        <p:spPr>
          <a:xfrm>
            <a:off x="739559" y="2400760"/>
            <a:ext cx="556140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p:nvPr>
        </p:nvSpPr>
        <p:spPr>
          <a:xfrm>
            <a:off x="745475" y="2848575"/>
            <a:ext cx="2473252"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1166656442"/>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0"/>
          </p:nvPr>
        </p:nvSpPr>
        <p:spPr>
          <a:xfrm>
            <a:off x="477615" y="1046533"/>
            <a:ext cx="11236267" cy="53707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1054297"/>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6317130" y="1677981"/>
            <a:ext cx="5665694"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lvl1pPr>
          </a:lstStyle>
          <a:p>
            <a:pPr lvl="0"/>
            <a:r>
              <a:rPr lang="en-US" smtClean="0"/>
              <a:t>Click to edit Master text styles</a:t>
            </a:r>
          </a:p>
        </p:txBody>
      </p:sp>
      <p:sp>
        <p:nvSpPr>
          <p:cNvPr id="9"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1894804976"/>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87701" y="1045595"/>
            <a:ext cx="10100613" cy="5244640"/>
          </a:xfrm>
          <a:prstGeom prst="rect">
            <a:avLst/>
          </a:prstGeom>
        </p:spPr>
        <p:txBody>
          <a:bodyPr rtlCol="0">
            <a:norm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966525156"/>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1" y="2389458"/>
            <a:ext cx="12192000" cy="812725"/>
          </a:xfrm>
        </p:spPr>
        <p:txBody>
          <a:bodyPr/>
          <a:lstStyle>
            <a:lvl1pPr algn="ctr">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4135073960"/>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Content Placeholder 6"/>
          <p:cNvSpPr>
            <a:spLocks noGrp="1"/>
          </p:cNvSpPr>
          <p:nvPr>
            <p:ph sz="quarter" idx="10"/>
          </p:nvPr>
        </p:nvSpPr>
        <p:spPr>
          <a:xfrm>
            <a:off x="477615" y="1046533"/>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8271549"/>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6317130" y="1677981"/>
            <a:ext cx="5665694"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solidFill>
                  <a:srgbClr val="FFFFFF"/>
                </a:solidFill>
              </a:defRPr>
            </a:lvl1pPr>
          </a:lstStyle>
          <a:p>
            <a:pPr lvl="0"/>
            <a:r>
              <a:rPr lang="en-US" smtClean="0"/>
              <a:t>Click to edit Master text styles</a:t>
            </a:r>
          </a:p>
        </p:txBody>
      </p:sp>
      <p:sp>
        <p:nvSpPr>
          <p:cNvPr id="12"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838827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44000" y="6356353"/>
            <a:ext cx="28448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19507027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Chart Placeholder 6"/>
          <p:cNvSpPr>
            <a:spLocks noGrp="1"/>
          </p:cNvSpPr>
          <p:nvPr>
            <p:ph type="chart" sz="quarter" idx="10"/>
          </p:nvPr>
        </p:nvSpPr>
        <p:spPr>
          <a:xfrm>
            <a:off x="487701" y="1045595"/>
            <a:ext cx="10100613" cy="5244640"/>
          </a:xfrm>
          <a:prstGeom prst="rect">
            <a:avLst/>
          </a:prstGeom>
        </p:spPr>
        <p:txBody>
          <a:bodyPr rtlCol="0">
            <a:normAutofit/>
          </a:bodyPr>
          <a:lstStyle>
            <a:lvl1pPr>
              <a:defRPr>
                <a:solidFill>
                  <a:srgbClr val="FFFFFF"/>
                </a:solidFill>
              </a:defRPr>
            </a:lvl1pPr>
          </a:lstStyle>
          <a:p>
            <a:pPr lvl="0"/>
            <a:r>
              <a:rPr lang="en-US" noProof="0" smtClean="0"/>
              <a:t>Click icon to add chart</a:t>
            </a:r>
            <a:endParaRPr lang="en-US" noProof="0"/>
          </a:p>
        </p:txBody>
      </p:sp>
    </p:spTree>
    <p:extLst>
      <p:ext uri="{BB962C8B-B14F-4D97-AF65-F5344CB8AC3E}">
        <p14:creationId xmlns:p14="http://schemas.microsoft.com/office/powerpoint/2010/main" val="4183551592"/>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1" y="1"/>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1"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a:solidFill>
                  <a:srgbClr val="FFFFFF"/>
                </a:solidFill>
              </a:rPr>
              <a:t>Click to edit Master title style</a:t>
            </a: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86757604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12192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9"/>
          <p:cNvSpPr/>
          <p:nvPr userDrawn="1"/>
        </p:nvSpPr>
        <p:spPr>
          <a:xfrm flipH="1">
            <a:off x="7112000" y="3276600"/>
            <a:ext cx="508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6"/>
          <p:cNvSpPr/>
          <p:nvPr userDrawn="1"/>
        </p:nvSpPr>
        <p:spPr>
          <a:xfrm flipH="1">
            <a:off x="0" y="1905000"/>
            <a:ext cx="12192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pic>
        <p:nvPicPr>
          <p:cNvPr id="15" name="Picture 16" descr="vol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67200" y="3"/>
            <a:ext cx="28448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524000"/>
            <a:ext cx="2540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7112000" y="1524003"/>
            <a:ext cx="2844800" cy="1762125"/>
          </a:xfrm>
          <a:prstGeom prst="rect">
            <a:avLst/>
          </a:prstGeom>
          <a:noFill/>
          <a:ln w="9525">
            <a:noFill/>
            <a:miter lim="800000"/>
            <a:headEnd/>
            <a:tailEnd/>
          </a:ln>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524000" cy="1524000"/>
          </a:xfrm>
          <a:prstGeom prst="rect">
            <a:avLst/>
          </a:prstGeom>
        </p:spPr>
      </p:pic>
      <p:pic>
        <p:nvPicPr>
          <p:cNvPr id="22" name="Picture 2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956800" y="1524000"/>
            <a:ext cx="2235200" cy="1762124"/>
          </a:xfrm>
          <a:prstGeom prst="rect">
            <a:avLst/>
          </a:prstGeom>
        </p:spPr>
      </p:pic>
      <p:pic>
        <p:nvPicPr>
          <p:cNvPr id="13" name="Picture 12" descr="led.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422400" y="3"/>
            <a:ext cx="28448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267200" y="1524000"/>
            <a:ext cx="28448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422400" y="1523144"/>
            <a:ext cx="2844800" cy="1753456"/>
          </a:xfrm>
          <a:prstGeom prst="rect">
            <a:avLst/>
          </a:prstGeom>
        </p:spPr>
      </p:pic>
      <p:pic>
        <p:nvPicPr>
          <p:cNvPr id="26" name="Picture 25"/>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1523144"/>
            <a:ext cx="1422400" cy="1753456"/>
          </a:xfrm>
          <a:prstGeom prst="rect">
            <a:avLst/>
          </a:prstGeom>
        </p:spPr>
      </p:pic>
      <p:sp>
        <p:nvSpPr>
          <p:cNvPr id="6" name="Rectangle 15"/>
          <p:cNvSpPr/>
          <p:nvPr/>
        </p:nvSpPr>
        <p:spPr>
          <a:xfrm>
            <a:off x="0" y="6610350"/>
            <a:ext cx="12192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 Placeholder 9"/>
          <p:cNvSpPr txBox="1">
            <a:spLocks/>
          </p:cNvSpPr>
          <p:nvPr/>
        </p:nvSpPr>
        <p:spPr>
          <a:xfrm>
            <a:off x="173567" y="6616700"/>
            <a:ext cx="9715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z="1000" smtClean="0">
                <a:solidFill>
                  <a:prstClr val="white"/>
                </a:solidFill>
                <a:latin typeface="Calibri"/>
                <a:cs typeface="Calibri"/>
              </a:rPr>
              <a:pPr marL="342900" indent="-342900" defTabSz="457200">
                <a:spcBef>
                  <a:spcPct val="20000"/>
                </a:spcBef>
                <a:buFont typeface="Arial"/>
                <a:buNone/>
                <a:defRPr/>
              </a:pPr>
              <a:t>‹#›</a:t>
            </a:fld>
            <a:r>
              <a:rPr lang="en-US" sz="1000" dirty="0">
                <a:solidFill>
                  <a:prstClr val="white"/>
                </a:solidFill>
                <a:latin typeface="Calibri"/>
                <a:cs typeface="Calibri"/>
              </a:rPr>
              <a:t> | Energy Efficiency and Renewable Energy</a:t>
            </a:r>
          </a:p>
        </p:txBody>
      </p:sp>
      <p:sp>
        <p:nvSpPr>
          <p:cNvPr id="8" name="Text Placeholder 9"/>
          <p:cNvSpPr txBox="1">
            <a:spLocks/>
          </p:cNvSpPr>
          <p:nvPr/>
        </p:nvSpPr>
        <p:spPr>
          <a:xfrm>
            <a:off x="7302502" y="6616700"/>
            <a:ext cx="4889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sz="1000" dirty="0">
                <a:solidFill>
                  <a:prstClr val="white"/>
                </a:solidFill>
                <a:latin typeface="Calibri"/>
                <a:cs typeface="Calibri"/>
              </a:rPr>
              <a:t>eere.energy.gov</a:t>
            </a:r>
          </a:p>
        </p:txBody>
      </p:sp>
      <p:pic>
        <p:nvPicPr>
          <p:cNvPr id="21" name="Picture 20"/>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16800" y="477004"/>
            <a:ext cx="4470400" cy="492725"/>
          </a:xfrm>
          <a:prstGeom prst="rect">
            <a:avLst/>
          </a:prstGeom>
        </p:spPr>
      </p:pic>
      <p:sp>
        <p:nvSpPr>
          <p:cNvPr id="3" name="Text Placeholder 2"/>
          <p:cNvSpPr>
            <a:spLocks noGrp="1"/>
          </p:cNvSpPr>
          <p:nvPr>
            <p:ph type="body" sz="quarter" idx="10" hasCustomPrompt="1"/>
          </p:nvPr>
        </p:nvSpPr>
        <p:spPr>
          <a:xfrm>
            <a:off x="304800" y="3892818"/>
            <a:ext cx="64008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304800" y="4477722"/>
            <a:ext cx="64008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7518400" y="3886200"/>
            <a:ext cx="42672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7518400" y="4495800"/>
            <a:ext cx="42672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016823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643079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942390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44000" y="6356353"/>
            <a:ext cx="28448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33142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lvl1pPr>
              <a:defRPr>
                <a:latin typeface="Franklin Gothic Book"/>
              </a:defRPr>
            </a:lvl1pPr>
          </a:lstStyle>
          <a:p>
            <a:pPr fontAlgn="base">
              <a:spcBef>
                <a:spcPct val="0"/>
              </a:spcBef>
              <a:spcAft>
                <a:spcPct val="0"/>
              </a:spcAft>
            </a:pPr>
            <a:fld id="{92895636-9E42-40CA-8302-CAC5FE1A2BDF}" type="datetimeFigureOut">
              <a:rPr lang="en-US" smtClean="0">
                <a:solidFill>
                  <a:srgbClr val="50565C"/>
                </a:solidFill>
              </a:rPr>
              <a:pPr fontAlgn="base">
                <a:spcBef>
                  <a:spcPct val="0"/>
                </a:spcBef>
                <a:spcAft>
                  <a:spcPct val="0"/>
                </a:spcAft>
              </a:pPr>
              <a:t>5/29/2020</a:t>
            </a:fld>
            <a:endParaRPr lang="en-US" dirty="0">
              <a:solidFill>
                <a:srgbClr val="50565C"/>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srgbClr val="50565C"/>
              </a:solidFill>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lvl1pPr>
              <a:defRPr>
                <a:latin typeface="Franklin Gothic Book"/>
              </a:defRPr>
            </a:lvl1pPr>
          </a:lstStyle>
          <a:p>
            <a:pPr fontAlgn="base">
              <a:spcBef>
                <a:spcPct val="0"/>
              </a:spcBef>
              <a:spcAft>
                <a:spcPct val="0"/>
              </a:spcAft>
            </a:pPr>
            <a:fld id="{4EDB527D-EE55-4560-AACB-8E36AF3A86C4}" type="slidenum">
              <a:rPr lang="en-US" smtClean="0">
                <a:solidFill>
                  <a:srgbClr val="50565C"/>
                </a:solidFill>
              </a:rPr>
              <a:pPr fontAlgn="base">
                <a:spcBef>
                  <a:spcPct val="0"/>
                </a:spcBef>
                <a:spcAft>
                  <a:spcPct val="0"/>
                </a:spcAft>
              </a:pPr>
              <a:t>‹#›</a:t>
            </a:fld>
            <a:endParaRPr lang="en-US" dirty="0">
              <a:solidFill>
                <a:srgbClr val="50565C"/>
              </a:solidFill>
            </a:endParaRPr>
          </a:p>
        </p:txBody>
      </p:sp>
    </p:spTree>
    <p:extLst>
      <p:ext uri="{BB962C8B-B14F-4D97-AF65-F5344CB8AC3E}">
        <p14:creationId xmlns:p14="http://schemas.microsoft.com/office/powerpoint/2010/main" val="1376216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09600" y="868708"/>
            <a:ext cx="109728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45750"/>
            <a:ext cx="109728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874566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12192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9"/>
          <p:cNvSpPr/>
          <p:nvPr userDrawn="1"/>
        </p:nvSpPr>
        <p:spPr>
          <a:xfrm flipH="1">
            <a:off x="7112000" y="3276600"/>
            <a:ext cx="508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6"/>
          <p:cNvSpPr/>
          <p:nvPr userDrawn="1"/>
        </p:nvSpPr>
        <p:spPr>
          <a:xfrm flipH="1">
            <a:off x="0" y="1905000"/>
            <a:ext cx="12192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pic>
        <p:nvPicPr>
          <p:cNvPr id="15" name="Picture 16" descr="vol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67200" y="3"/>
            <a:ext cx="28448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524000"/>
            <a:ext cx="2540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7112000" y="1524003"/>
            <a:ext cx="2844800" cy="1762125"/>
          </a:xfrm>
          <a:prstGeom prst="rect">
            <a:avLst/>
          </a:prstGeom>
          <a:noFill/>
          <a:ln w="9525">
            <a:noFill/>
            <a:miter lim="800000"/>
            <a:headEnd/>
            <a:tailEnd/>
          </a:ln>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524000" cy="1524000"/>
          </a:xfrm>
          <a:prstGeom prst="rect">
            <a:avLst/>
          </a:prstGeom>
        </p:spPr>
      </p:pic>
      <p:pic>
        <p:nvPicPr>
          <p:cNvPr id="22" name="Picture 2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956800" y="1524000"/>
            <a:ext cx="2235200" cy="1762124"/>
          </a:xfrm>
          <a:prstGeom prst="rect">
            <a:avLst/>
          </a:prstGeom>
        </p:spPr>
      </p:pic>
      <p:pic>
        <p:nvPicPr>
          <p:cNvPr id="13" name="Picture 12" descr="led.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422400" y="3"/>
            <a:ext cx="28448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267200" y="1524000"/>
            <a:ext cx="28448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422400" y="1523144"/>
            <a:ext cx="2844800" cy="1753456"/>
          </a:xfrm>
          <a:prstGeom prst="rect">
            <a:avLst/>
          </a:prstGeom>
        </p:spPr>
      </p:pic>
      <p:pic>
        <p:nvPicPr>
          <p:cNvPr id="26" name="Picture 25"/>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1523144"/>
            <a:ext cx="1422400" cy="1753456"/>
          </a:xfrm>
          <a:prstGeom prst="rect">
            <a:avLst/>
          </a:prstGeom>
        </p:spPr>
      </p:pic>
      <p:sp>
        <p:nvSpPr>
          <p:cNvPr id="6" name="Rectangle 15"/>
          <p:cNvSpPr/>
          <p:nvPr/>
        </p:nvSpPr>
        <p:spPr>
          <a:xfrm>
            <a:off x="0" y="6610350"/>
            <a:ext cx="12192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 Placeholder 9"/>
          <p:cNvSpPr txBox="1">
            <a:spLocks/>
          </p:cNvSpPr>
          <p:nvPr/>
        </p:nvSpPr>
        <p:spPr>
          <a:xfrm>
            <a:off x="173567" y="6616700"/>
            <a:ext cx="9715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z="1000" smtClean="0">
                <a:solidFill>
                  <a:prstClr val="white"/>
                </a:solidFill>
                <a:latin typeface="Calibri"/>
                <a:cs typeface="Calibri"/>
              </a:rPr>
              <a:pPr marL="342900" indent="-342900" defTabSz="457200">
                <a:spcBef>
                  <a:spcPct val="20000"/>
                </a:spcBef>
                <a:buFont typeface="Arial"/>
                <a:buNone/>
                <a:defRPr/>
              </a:pPr>
              <a:t>‹#›</a:t>
            </a:fld>
            <a:r>
              <a:rPr lang="en-US" sz="1000" dirty="0">
                <a:solidFill>
                  <a:prstClr val="white"/>
                </a:solidFill>
                <a:latin typeface="Calibri"/>
                <a:cs typeface="Calibri"/>
              </a:rPr>
              <a:t> | Energy Efficiency and Renewable Energy</a:t>
            </a:r>
          </a:p>
        </p:txBody>
      </p:sp>
      <p:sp>
        <p:nvSpPr>
          <p:cNvPr id="8" name="Text Placeholder 9"/>
          <p:cNvSpPr txBox="1">
            <a:spLocks/>
          </p:cNvSpPr>
          <p:nvPr/>
        </p:nvSpPr>
        <p:spPr>
          <a:xfrm>
            <a:off x="7302502" y="6616700"/>
            <a:ext cx="4889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sz="1000" dirty="0">
                <a:solidFill>
                  <a:prstClr val="white"/>
                </a:solidFill>
                <a:latin typeface="Calibri"/>
                <a:cs typeface="Calibri"/>
              </a:rPr>
              <a:t>eere.energy.gov</a:t>
            </a:r>
          </a:p>
        </p:txBody>
      </p:sp>
      <p:pic>
        <p:nvPicPr>
          <p:cNvPr id="21" name="Picture 20"/>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16800" y="477004"/>
            <a:ext cx="4470400" cy="492725"/>
          </a:xfrm>
          <a:prstGeom prst="rect">
            <a:avLst/>
          </a:prstGeom>
        </p:spPr>
      </p:pic>
      <p:sp>
        <p:nvSpPr>
          <p:cNvPr id="3" name="Text Placeholder 2"/>
          <p:cNvSpPr>
            <a:spLocks noGrp="1"/>
          </p:cNvSpPr>
          <p:nvPr>
            <p:ph type="body" sz="quarter" idx="10" hasCustomPrompt="1"/>
          </p:nvPr>
        </p:nvSpPr>
        <p:spPr>
          <a:xfrm>
            <a:off x="304800" y="3892818"/>
            <a:ext cx="64008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304800" y="4477722"/>
            <a:ext cx="64008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7518400" y="3886200"/>
            <a:ext cx="42672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7518400" y="4495800"/>
            <a:ext cx="42672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567369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914400" y="6507506"/>
            <a:ext cx="5283200" cy="350494"/>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FF0000"/>
                </a:solidFill>
                <a:cs typeface="Franklin Gothic Book"/>
              </a:rPr>
              <a:t>For Internal DOE discussion only.  Do not distribute</a:t>
            </a:r>
          </a:p>
        </p:txBody>
      </p:sp>
    </p:spTree>
    <p:extLst>
      <p:ext uri="{BB962C8B-B14F-4D97-AF65-F5344CB8AC3E}">
        <p14:creationId xmlns:p14="http://schemas.microsoft.com/office/powerpoint/2010/main" val="339710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0548" y="177800"/>
            <a:ext cx="11515053" cy="386644"/>
          </a:xfrm>
        </p:spPr>
        <p:txBody>
          <a:bodyPr/>
          <a:lstStyle/>
          <a:p>
            <a:r>
              <a:rPr lang="en-US" dirty="0"/>
              <a:t>Click to edit Master title style</a:t>
            </a:r>
          </a:p>
        </p:txBody>
      </p:sp>
      <p:sp>
        <p:nvSpPr>
          <p:cNvPr id="3" name="Content Placeholder 2"/>
          <p:cNvSpPr>
            <a:spLocks noGrp="1"/>
          </p:cNvSpPr>
          <p:nvPr>
            <p:ph idx="1"/>
          </p:nvPr>
        </p:nvSpPr>
        <p:spPr>
          <a:xfrm>
            <a:off x="262080" y="1367194"/>
            <a:ext cx="9694720" cy="2976215"/>
          </a:xfrm>
        </p:spPr>
        <p:txBody>
          <a:bodyPr/>
          <a:lstStyle>
            <a:lvl1pPr>
              <a:defRPr>
                <a:latin typeface="Franklin Gothic Book"/>
                <a:cs typeface="Franklin Gothic Book"/>
              </a:defRPr>
            </a:lvl1pPr>
            <a:lvl2pPr>
              <a:defRPr>
                <a:latin typeface="Franklin Gothic Book"/>
                <a:cs typeface="Franklin Gothic Book"/>
              </a:defRPr>
            </a:lvl2pPr>
            <a:lvl3pPr>
              <a:defRPr>
                <a:latin typeface="Franklin Gothic Book"/>
                <a:cs typeface="Franklin Gothic Book"/>
              </a:defRPr>
            </a:lvl3pPr>
            <a:lvl4pPr>
              <a:defRPr>
                <a:latin typeface="Franklin Gothic Book"/>
                <a:cs typeface="Franklin Gothic Book"/>
              </a:defRPr>
            </a:lvl4pPr>
            <a:lvl5pPr marL="1112016" indent="-166684">
              <a:buFont typeface="Arial" panose="020B0604020202020204" pitchFamily="34" charset="0"/>
              <a:buChar char="•"/>
              <a:defRPr>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3482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3"/>
            <a:ext cx="12192000" cy="45719"/>
          </a:xfrm>
          <a:prstGeom prst="rect">
            <a:avLst/>
          </a:prstGeom>
        </p:spPr>
      </p:pic>
    </p:spTree>
    <p:extLst>
      <p:ext uri="{BB962C8B-B14F-4D97-AF65-F5344CB8AC3E}">
        <p14:creationId xmlns:p14="http://schemas.microsoft.com/office/powerpoint/2010/main" val="2874008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914400" y="6507506"/>
            <a:ext cx="5283200" cy="350494"/>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FF0000"/>
                </a:solidFill>
                <a:cs typeface="Franklin Gothic Book"/>
              </a:rPr>
              <a:t>For Internal DOE discussion only.  Do not distribute</a:t>
            </a:r>
          </a:p>
        </p:txBody>
      </p:sp>
    </p:spTree>
    <p:extLst>
      <p:ext uri="{BB962C8B-B14F-4D97-AF65-F5344CB8AC3E}">
        <p14:creationId xmlns:p14="http://schemas.microsoft.com/office/powerpoint/2010/main" val="351569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09600" y="868708"/>
            <a:ext cx="109728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45750"/>
            <a:ext cx="109728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1219200" y="6507506"/>
            <a:ext cx="5283200" cy="350494"/>
          </a:xfrm>
          <a:prstGeom prst="rect">
            <a:avLst/>
          </a:prstGeom>
        </p:spPr>
        <p:txBody>
          <a:bodyPr vert="horz" wrap="none" lIns="91440" tIns="45720" rIns="91440" bIns="45720" rtlCol="0">
            <a:normAutofit/>
          </a:bodyPr>
          <a:lstStyle/>
          <a:p>
            <a:pPr defTabSz="457200">
              <a:spcBef>
                <a:spcPct val="20000"/>
              </a:spcBef>
              <a:buFont typeface="Arial"/>
              <a:buNone/>
            </a:pPr>
            <a:r>
              <a:rPr lang="en-US" sz="1400" b="1" dirty="0">
                <a:solidFill>
                  <a:srgbClr val="FF0000"/>
                </a:solidFill>
                <a:cs typeface="Franklin Gothic Book"/>
              </a:rPr>
              <a:t>For Internal DOE discussion only.  Do not distribute</a:t>
            </a:r>
          </a:p>
        </p:txBody>
      </p:sp>
    </p:spTree>
    <p:extLst>
      <p:ext uri="{BB962C8B-B14F-4D97-AF65-F5344CB8AC3E}">
        <p14:creationId xmlns:p14="http://schemas.microsoft.com/office/powerpoint/2010/main" val="2205577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12192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9"/>
          <p:cNvSpPr/>
          <p:nvPr userDrawn="1"/>
        </p:nvSpPr>
        <p:spPr>
          <a:xfrm flipH="1">
            <a:off x="7112000" y="3276600"/>
            <a:ext cx="508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6"/>
          <p:cNvSpPr/>
          <p:nvPr userDrawn="1"/>
        </p:nvSpPr>
        <p:spPr>
          <a:xfrm flipH="1">
            <a:off x="0" y="1905000"/>
            <a:ext cx="12192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pic>
        <p:nvPicPr>
          <p:cNvPr id="15" name="Picture 16" descr="vol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67200" y="3"/>
            <a:ext cx="28448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524000"/>
            <a:ext cx="2540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7112000" y="1524003"/>
            <a:ext cx="2844800" cy="1762125"/>
          </a:xfrm>
          <a:prstGeom prst="rect">
            <a:avLst/>
          </a:prstGeom>
          <a:noFill/>
          <a:ln w="9525">
            <a:noFill/>
            <a:miter lim="800000"/>
            <a:headEnd/>
            <a:tailEnd/>
          </a:ln>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524000" cy="1524000"/>
          </a:xfrm>
          <a:prstGeom prst="rect">
            <a:avLst/>
          </a:prstGeom>
        </p:spPr>
      </p:pic>
      <p:pic>
        <p:nvPicPr>
          <p:cNvPr id="22" name="Picture 2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956800" y="1524000"/>
            <a:ext cx="2235200" cy="1762124"/>
          </a:xfrm>
          <a:prstGeom prst="rect">
            <a:avLst/>
          </a:prstGeom>
        </p:spPr>
      </p:pic>
      <p:pic>
        <p:nvPicPr>
          <p:cNvPr id="13" name="Picture 12" descr="led.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422400" y="3"/>
            <a:ext cx="28448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267200" y="1524000"/>
            <a:ext cx="28448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422400" y="1523144"/>
            <a:ext cx="2844800" cy="1753456"/>
          </a:xfrm>
          <a:prstGeom prst="rect">
            <a:avLst/>
          </a:prstGeom>
        </p:spPr>
      </p:pic>
      <p:pic>
        <p:nvPicPr>
          <p:cNvPr id="26" name="Picture 25"/>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1523144"/>
            <a:ext cx="1422400" cy="1753456"/>
          </a:xfrm>
          <a:prstGeom prst="rect">
            <a:avLst/>
          </a:prstGeom>
        </p:spPr>
      </p:pic>
      <p:sp>
        <p:nvSpPr>
          <p:cNvPr id="6" name="Rectangle 15"/>
          <p:cNvSpPr/>
          <p:nvPr/>
        </p:nvSpPr>
        <p:spPr>
          <a:xfrm>
            <a:off x="0" y="6610350"/>
            <a:ext cx="12192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 Placeholder 9"/>
          <p:cNvSpPr txBox="1">
            <a:spLocks/>
          </p:cNvSpPr>
          <p:nvPr/>
        </p:nvSpPr>
        <p:spPr>
          <a:xfrm>
            <a:off x="173567" y="6616700"/>
            <a:ext cx="9715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z="1000" smtClean="0">
                <a:solidFill>
                  <a:prstClr val="white"/>
                </a:solidFill>
                <a:latin typeface="Calibri"/>
                <a:cs typeface="Calibri"/>
              </a:rPr>
              <a:pPr marL="342900" indent="-342900" defTabSz="457200">
                <a:spcBef>
                  <a:spcPct val="20000"/>
                </a:spcBef>
                <a:buFont typeface="Arial"/>
                <a:buNone/>
                <a:defRPr/>
              </a:pPr>
              <a:t>‹#›</a:t>
            </a:fld>
            <a:r>
              <a:rPr lang="en-US" sz="1000" dirty="0">
                <a:solidFill>
                  <a:prstClr val="white"/>
                </a:solidFill>
                <a:latin typeface="Calibri"/>
                <a:cs typeface="Calibri"/>
              </a:rPr>
              <a:t> | Energy Efficiency and Renewable Energy</a:t>
            </a:r>
          </a:p>
        </p:txBody>
      </p:sp>
      <p:sp>
        <p:nvSpPr>
          <p:cNvPr id="8" name="Text Placeholder 9"/>
          <p:cNvSpPr txBox="1">
            <a:spLocks/>
          </p:cNvSpPr>
          <p:nvPr/>
        </p:nvSpPr>
        <p:spPr>
          <a:xfrm>
            <a:off x="7302502" y="6616700"/>
            <a:ext cx="4889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sz="1000" dirty="0">
                <a:solidFill>
                  <a:prstClr val="white"/>
                </a:solidFill>
                <a:latin typeface="Calibri"/>
                <a:cs typeface="Calibri"/>
              </a:rPr>
              <a:t>eere.energy.gov</a:t>
            </a:r>
          </a:p>
        </p:txBody>
      </p:sp>
      <p:pic>
        <p:nvPicPr>
          <p:cNvPr id="21" name="Picture 20"/>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16800" y="477004"/>
            <a:ext cx="4470400" cy="492725"/>
          </a:xfrm>
          <a:prstGeom prst="rect">
            <a:avLst/>
          </a:prstGeom>
        </p:spPr>
      </p:pic>
      <p:sp>
        <p:nvSpPr>
          <p:cNvPr id="3" name="Text Placeholder 2"/>
          <p:cNvSpPr>
            <a:spLocks noGrp="1"/>
          </p:cNvSpPr>
          <p:nvPr>
            <p:ph type="body" sz="quarter" idx="10" hasCustomPrompt="1"/>
          </p:nvPr>
        </p:nvSpPr>
        <p:spPr>
          <a:xfrm>
            <a:off x="304800" y="3892818"/>
            <a:ext cx="64008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304800" y="4477722"/>
            <a:ext cx="64008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7518400" y="3886200"/>
            <a:ext cx="42672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7518400" y="4495800"/>
            <a:ext cx="42672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12641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32861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991368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37068" y="0"/>
            <a:ext cx="11751733" cy="901700"/>
          </a:xfrm>
        </p:spPr>
        <p:txBody>
          <a:bodyPr/>
          <a:lstStyle>
            <a:lvl1pPr>
              <a:defRPr>
                <a:latin typeface="Franklin Gothic Book"/>
              </a:defRPr>
            </a:lvl1pPr>
          </a:lstStyle>
          <a:p>
            <a:r>
              <a:rPr lang="en-US" dirty="0"/>
              <a:t>Click to edit Master title style</a:t>
            </a:r>
          </a:p>
        </p:txBody>
      </p:sp>
    </p:spTree>
    <p:extLst>
      <p:ext uri="{BB962C8B-B14F-4D97-AF65-F5344CB8AC3E}">
        <p14:creationId xmlns:p14="http://schemas.microsoft.com/office/powerpoint/2010/main" val="1251132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928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8935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grpSp>
        <p:nvGrpSpPr>
          <p:cNvPr id="177" name="Group 177"/>
          <p:cNvGrpSpPr/>
          <p:nvPr/>
        </p:nvGrpSpPr>
        <p:grpSpPr>
          <a:xfrm>
            <a:off x="-1" y="656989"/>
            <a:ext cx="12192001" cy="55565"/>
            <a:chOff x="0" y="0"/>
            <a:chExt cx="9144000" cy="55563"/>
          </a:xfrm>
        </p:grpSpPr>
        <p:sp>
          <p:nvSpPr>
            <p:cNvPr id="174" name="Shape 174"/>
            <p:cNvSpPr/>
            <p:nvPr/>
          </p:nvSpPr>
          <p:spPr>
            <a:xfrm rot="10800000">
              <a:off x="0" y="0"/>
              <a:ext cx="4572000" cy="555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defTabSz="457200" fontAlgn="base">
                <a:spcBef>
                  <a:spcPct val="0"/>
                </a:spcBef>
                <a:spcAft>
                  <a:spcPct val="0"/>
                </a:spcAft>
                <a:defRPr>
                  <a:solidFill>
                    <a:srgbClr val="FFFFFF"/>
                  </a:solidFill>
                </a:defRPr>
              </a:pPr>
              <a:endParaRPr sz="1800" dirty="0">
                <a:solidFill>
                  <a:srgbClr val="FFFFFF"/>
                </a:solidFill>
                <a:latin typeface="Franklin Gothic Book"/>
              </a:endParaRPr>
            </a:p>
          </p:txBody>
        </p:sp>
        <p:sp>
          <p:nvSpPr>
            <p:cNvPr id="175" name="Shape 175"/>
            <p:cNvSpPr/>
            <p:nvPr/>
          </p:nvSpPr>
          <p:spPr>
            <a:xfrm rot="10800000">
              <a:off x="4572000" y="0"/>
              <a:ext cx="1262063" cy="555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defTabSz="457200" fontAlgn="base">
                <a:spcBef>
                  <a:spcPct val="0"/>
                </a:spcBef>
                <a:spcAft>
                  <a:spcPct val="0"/>
                </a:spcAft>
                <a:defRPr>
                  <a:solidFill>
                    <a:srgbClr val="FFFFFF"/>
                  </a:solidFill>
                </a:defRPr>
              </a:pPr>
              <a:endParaRPr sz="1800" dirty="0">
                <a:solidFill>
                  <a:srgbClr val="FFFFFF"/>
                </a:solidFill>
                <a:latin typeface="Franklin Gothic Book"/>
              </a:endParaRPr>
            </a:p>
          </p:txBody>
        </p:sp>
        <p:sp>
          <p:nvSpPr>
            <p:cNvPr id="176" name="Shape 176"/>
            <p:cNvSpPr/>
            <p:nvPr/>
          </p:nvSpPr>
          <p:spPr>
            <a:xfrm rot="10800000">
              <a:off x="5834062" y="0"/>
              <a:ext cx="3309938" cy="555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defTabSz="457200" fontAlgn="base">
                <a:spcBef>
                  <a:spcPct val="0"/>
                </a:spcBef>
                <a:spcAft>
                  <a:spcPct val="0"/>
                </a:spcAft>
                <a:defRPr>
                  <a:solidFill>
                    <a:srgbClr val="FFFFFF"/>
                  </a:solidFill>
                </a:defRPr>
              </a:pPr>
              <a:endParaRPr sz="1800" dirty="0">
                <a:solidFill>
                  <a:srgbClr val="FFFFFF"/>
                </a:solidFill>
                <a:latin typeface="Franklin Gothic Book"/>
              </a:endParaRPr>
            </a:p>
          </p:txBody>
        </p:sp>
      </p:grpSp>
      <p:sp>
        <p:nvSpPr>
          <p:cNvPr id="178" name="Shape 178"/>
          <p:cNvSpPr>
            <a:spLocks noGrp="1"/>
          </p:cNvSpPr>
          <p:nvPr>
            <p:ph type="sldNum" sz="quarter" idx="2"/>
          </p:nvPr>
        </p:nvSpPr>
        <p:spPr>
          <a:xfrm>
            <a:off x="199757" y="6532125"/>
            <a:ext cx="316456" cy="231141"/>
          </a:xfrm>
          <a:prstGeom prst="rect">
            <a:avLst/>
          </a:prstGeom>
        </p:spPr>
        <p:txBody>
          <a:bodyPr/>
          <a:lstStyle>
            <a:lvl1pPr>
              <a:defRPr>
                <a:solidFill>
                  <a:srgbClr val="50565C"/>
                </a:solidFill>
                <a:latin typeface="Franklin Gothic Book"/>
              </a:defRPr>
            </a:lvl1pPr>
          </a:lstStyle>
          <a:p>
            <a:pPr fontAlgn="base">
              <a:spcBef>
                <a:spcPct val="0"/>
              </a:spcBef>
              <a:spcAft>
                <a:spcPct val="0"/>
              </a:spcAft>
            </a:pPr>
            <a:fld id="{86CB4B4D-7CA3-9044-876B-883B54F8677D}" type="slidenum">
              <a:rPr lang="uk-UA" smtClean="0"/>
              <a:pPr fontAlgn="base">
                <a:spcBef>
                  <a:spcPct val="0"/>
                </a:spcBef>
                <a:spcAft>
                  <a:spcPct val="0"/>
                </a:spcAft>
              </a:pPr>
              <a:t>‹#›</a:t>
            </a:fld>
            <a:endParaRPr lang="uk-UA" dirty="0"/>
          </a:p>
        </p:txBody>
      </p:sp>
      <p:pic>
        <p:nvPicPr>
          <p:cNvPr id="179" name="image1.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4808" y="6308610"/>
            <a:ext cx="3657621" cy="402071"/>
          </a:xfrm>
          <a:prstGeom prst="rect">
            <a:avLst/>
          </a:prstGeom>
          <a:ln w="12700">
            <a:miter lim="400000"/>
          </a:ln>
        </p:spPr>
      </p:pic>
      <p:sp>
        <p:nvSpPr>
          <p:cNvPr id="180" name="Shape 180"/>
          <p:cNvSpPr>
            <a:spLocks noGrp="1"/>
          </p:cNvSpPr>
          <p:nvPr>
            <p:ph type="title"/>
          </p:nvPr>
        </p:nvSpPr>
        <p:spPr>
          <a:xfrm>
            <a:off x="237068" y="0"/>
            <a:ext cx="7552267" cy="901700"/>
          </a:xfrm>
          <a:prstGeom prst="rect">
            <a:avLst/>
          </a:prstGeom>
        </p:spPr>
        <p:txBody>
          <a:bodyPr/>
          <a:lstStyle/>
          <a:p>
            <a:r>
              <a:t>Title Text</a:t>
            </a:r>
          </a:p>
        </p:txBody>
      </p:sp>
      <p:sp>
        <p:nvSpPr>
          <p:cNvPr id="181" name="Shape 181"/>
          <p:cNvSpPr>
            <a:spLocks noGrp="1"/>
          </p:cNvSpPr>
          <p:nvPr>
            <p:ph type="body" idx="1"/>
          </p:nvPr>
        </p:nvSpPr>
        <p:spPr>
          <a:xfrm>
            <a:off x="366186" y="1141412"/>
            <a:ext cx="10972801" cy="51101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1463525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0548" y="177800"/>
            <a:ext cx="11515053" cy="386644"/>
          </a:xfrm>
        </p:spPr>
        <p:txBody>
          <a:bodyPr/>
          <a:lstStyle/>
          <a:p>
            <a:r>
              <a:rPr lang="en-US" dirty="0"/>
              <a:t>Click to edit Master title style</a:t>
            </a:r>
          </a:p>
        </p:txBody>
      </p:sp>
      <p:sp>
        <p:nvSpPr>
          <p:cNvPr id="3" name="Content Placeholder 2"/>
          <p:cNvSpPr>
            <a:spLocks noGrp="1"/>
          </p:cNvSpPr>
          <p:nvPr>
            <p:ph sz="half" idx="1"/>
          </p:nvPr>
        </p:nvSpPr>
        <p:spPr>
          <a:xfrm>
            <a:off x="266096" y="1363056"/>
            <a:ext cx="5597677"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864" y="1363056"/>
            <a:ext cx="5597677"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279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184" y="1141413"/>
            <a:ext cx="10972800" cy="51101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4947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44000" y="6356353"/>
            <a:ext cx="28448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653940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a:defRPr>
                <a:latin typeface="Franklin Gothic Book"/>
              </a:defRPr>
            </a:lvl1pPr>
          </a:lstStyle>
          <a:p>
            <a:pPr fontAlgn="base">
              <a:spcBef>
                <a:spcPct val="0"/>
              </a:spcBef>
              <a:spcAft>
                <a:spcPct val="0"/>
              </a:spcAft>
            </a:pPr>
            <a:fld id="{DE51EDCC-7389-4B4C-BF29-1DB2B91A557A}" type="slidenum">
              <a:rPr lang="en-US" smtClean="0">
                <a:solidFill>
                  <a:prstClr val="black">
                    <a:tint val="75000"/>
                  </a:prstClr>
                </a:solidFill>
              </a:rPr>
              <a:pPr fontAlgn="base">
                <a:spcBef>
                  <a:spcPct val="0"/>
                </a:spcBef>
                <a:spcAft>
                  <a:spcPct val="0"/>
                </a:spcAft>
              </a:pPr>
              <a:t>‹#›</a:t>
            </a:fld>
            <a:endParaRPr lang="en-US" dirty="0">
              <a:solidFill>
                <a:prstClr val="black">
                  <a:tint val="75000"/>
                </a:prstClr>
              </a:solidFill>
            </a:endParaRPr>
          </a:p>
        </p:txBody>
      </p:sp>
    </p:spTree>
    <p:extLst>
      <p:ext uri="{BB962C8B-B14F-4D97-AF65-F5344CB8AC3E}">
        <p14:creationId xmlns:p14="http://schemas.microsoft.com/office/powerpoint/2010/main" val="1916707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lvl1pPr>
              <a:defRPr>
                <a:latin typeface="Franklin Gothic Book"/>
              </a:defRPr>
            </a:lvl1pPr>
          </a:lstStyle>
          <a:p>
            <a:pPr fontAlgn="base">
              <a:spcBef>
                <a:spcPct val="0"/>
              </a:spcBef>
              <a:spcAft>
                <a:spcPct val="0"/>
              </a:spcAft>
            </a:pPr>
            <a:fld id="{92895636-9E42-40CA-8302-CAC5FE1A2BDF}" type="datetimeFigureOut">
              <a:rPr lang="en-US" smtClean="0">
                <a:solidFill>
                  <a:srgbClr val="50565C"/>
                </a:solidFill>
              </a:rPr>
              <a:pPr fontAlgn="base">
                <a:spcBef>
                  <a:spcPct val="0"/>
                </a:spcBef>
                <a:spcAft>
                  <a:spcPct val="0"/>
                </a:spcAft>
              </a:pPr>
              <a:t>5/29/2020</a:t>
            </a:fld>
            <a:endParaRPr lang="en-US" dirty="0">
              <a:solidFill>
                <a:srgbClr val="50565C"/>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latin typeface="Franklin Gothic Book"/>
              </a:defRPr>
            </a:lvl1pPr>
          </a:lstStyle>
          <a:p>
            <a:pPr fontAlgn="base">
              <a:spcBef>
                <a:spcPct val="0"/>
              </a:spcBef>
              <a:spcAft>
                <a:spcPct val="0"/>
              </a:spcAft>
            </a:pPr>
            <a:endParaRPr lang="en-US" dirty="0">
              <a:solidFill>
                <a:srgbClr val="50565C"/>
              </a:solidFill>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lvl1pPr>
              <a:defRPr>
                <a:latin typeface="Franklin Gothic Book"/>
              </a:defRPr>
            </a:lvl1pPr>
          </a:lstStyle>
          <a:p>
            <a:pPr fontAlgn="base">
              <a:spcBef>
                <a:spcPct val="0"/>
              </a:spcBef>
              <a:spcAft>
                <a:spcPct val="0"/>
              </a:spcAft>
            </a:pPr>
            <a:fld id="{4EDB527D-EE55-4560-AACB-8E36AF3A86C4}" type="slidenum">
              <a:rPr lang="en-US" smtClean="0">
                <a:solidFill>
                  <a:srgbClr val="50565C"/>
                </a:solidFill>
              </a:rPr>
              <a:pPr fontAlgn="base">
                <a:spcBef>
                  <a:spcPct val="0"/>
                </a:spcBef>
                <a:spcAft>
                  <a:spcPct val="0"/>
                </a:spcAft>
              </a:pPr>
              <a:t>‹#›</a:t>
            </a:fld>
            <a:endParaRPr lang="en-US" dirty="0">
              <a:solidFill>
                <a:srgbClr val="50565C"/>
              </a:solidFill>
            </a:endParaRPr>
          </a:p>
        </p:txBody>
      </p:sp>
    </p:spTree>
    <p:extLst>
      <p:ext uri="{BB962C8B-B14F-4D97-AF65-F5344CB8AC3E}">
        <p14:creationId xmlns:p14="http://schemas.microsoft.com/office/powerpoint/2010/main" val="2463426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8"/>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803" y="0"/>
            <a:ext cx="1859280" cy="135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4" y="4148138"/>
            <a:ext cx="1222163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949" y="1544720"/>
            <a:ext cx="11026339"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739560" y="2976354"/>
            <a:ext cx="556140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745475" y="3424169"/>
            <a:ext cx="3798903"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183749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616"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0276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317130" y="1677981"/>
            <a:ext cx="5665695"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30" y="1068381"/>
            <a:ext cx="5665695"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464943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983165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8"/>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9"/>
            <a:ext cx="12192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2"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46038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477616" y="1046534"/>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648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61264" y="1462314"/>
            <a:ext cx="5590037" cy="639762"/>
          </a:xfrm>
        </p:spPr>
        <p:txBody>
          <a:bodyPr anchor="b"/>
          <a:lstStyle>
            <a:lvl1pPr marL="0" indent="0">
              <a:buNone/>
              <a:defRPr sz="18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61264" y="2102076"/>
            <a:ext cx="5590037" cy="3951288"/>
          </a:xfrm>
        </p:spPr>
        <p:txBody>
          <a:bodyPr/>
          <a:lstStyle>
            <a:lvl1pPr>
              <a:defRPr sz="1800"/>
            </a:lvl1pPr>
            <a:lvl2pPr>
              <a:defRPr sz="1500"/>
            </a:lvl2pPr>
            <a:lvl3pPr>
              <a:defRPr sz="1350"/>
            </a:lvl3pPr>
            <a:lvl4pPr>
              <a:defRPr sz="1200"/>
            </a:lvl4pPr>
            <a:lvl5pPr marL="1112016" indent="-166684">
              <a:buFont typeface="Arial" panose="020B0604020202020204" pitchFamily="34" charset="0"/>
              <a:buChar char="•"/>
              <a:defRPr sz="13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3" y="1476828"/>
            <a:ext cx="5592233" cy="639762"/>
          </a:xfrm>
        </p:spPr>
        <p:txBody>
          <a:bodyPr anchor="b"/>
          <a:lstStyle>
            <a:lvl1pPr marL="0" indent="0">
              <a:buNone/>
              <a:defRPr sz="18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93373" y="2116590"/>
            <a:ext cx="5592233" cy="3951288"/>
          </a:xfrm>
        </p:spPr>
        <p:txBody>
          <a:bodyPr/>
          <a:lstStyle>
            <a:lvl1pPr>
              <a:defRPr sz="1800"/>
            </a:lvl1pPr>
            <a:lvl2pPr>
              <a:defRPr sz="1500"/>
            </a:lvl2pPr>
            <a:lvl3pPr>
              <a:defRPr sz="1350"/>
            </a:lvl3pPr>
            <a:lvl4pPr>
              <a:defRPr sz="1200"/>
            </a:lvl4pPr>
            <a:lvl5pPr marL="1112016" indent="-166684">
              <a:defRPr lang="en-US" sz="1350" kern="1200" dirty="0">
                <a:solidFill>
                  <a:schemeClr val="tx1"/>
                </a:solidFill>
                <a:latin typeface="Franklin Gothic Book"/>
                <a:ea typeface="+mn-ea"/>
                <a:cs typeface="+mn-cs"/>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112016" lvl="4" indent="-166684" algn="l" rtl="0" eaLnBrk="1" fontAlgn="base" hangingPunct="1">
              <a:lnSpc>
                <a:spcPct val="90000"/>
              </a:lnSpc>
              <a:spcBef>
                <a:spcPts val="450"/>
              </a:spcBef>
              <a:spcAft>
                <a:spcPct val="0"/>
              </a:spcAft>
              <a:buClr>
                <a:schemeClr val="tx2"/>
              </a:buClr>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882103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317130" y="1677981"/>
            <a:ext cx="5665695"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30" y="1068381"/>
            <a:ext cx="5665695"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61326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119973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3"/>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sz="3300" dirty="0">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2"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10573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0776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78" name="Shape 178"/>
          <p:cNvSpPr>
            <a:spLocks noGrp="1"/>
          </p:cNvSpPr>
          <p:nvPr>
            <p:ph type="sldNum" sz="quarter" idx="2"/>
          </p:nvPr>
        </p:nvSpPr>
        <p:spPr>
          <a:xfrm>
            <a:off x="199757" y="6532125"/>
            <a:ext cx="316456" cy="231141"/>
          </a:xfrm>
          <a:prstGeom prst="rect">
            <a:avLst/>
          </a:prstGeom>
        </p:spPr>
        <p:txBody>
          <a:bodyPr/>
          <a:lstStyle>
            <a:lvl1pPr>
              <a:defRPr>
                <a:solidFill>
                  <a:srgbClr val="50565C"/>
                </a:solidFill>
                <a:latin typeface="Franklin Gothic Book"/>
              </a:defRPr>
            </a:lvl1pPr>
          </a:lstStyle>
          <a:p>
            <a:pPr fontAlgn="base">
              <a:spcBef>
                <a:spcPct val="0"/>
              </a:spcBef>
              <a:spcAft>
                <a:spcPct val="0"/>
              </a:spcAft>
            </a:pPr>
            <a:fld id="{86CB4B4D-7CA3-9044-876B-883B54F8677D}" type="slidenum">
              <a:rPr lang="uk-UA" smtClean="0"/>
              <a:pPr fontAlgn="base">
                <a:spcBef>
                  <a:spcPct val="0"/>
                </a:spcBef>
                <a:spcAft>
                  <a:spcPct val="0"/>
                </a:spcAft>
              </a:pPr>
              <a:t>‹#›</a:t>
            </a:fld>
            <a:endParaRPr lang="uk-UA" dirty="0"/>
          </a:p>
        </p:txBody>
      </p:sp>
      <p:sp>
        <p:nvSpPr>
          <p:cNvPr id="180" name="Shape 180"/>
          <p:cNvSpPr>
            <a:spLocks noGrp="1"/>
          </p:cNvSpPr>
          <p:nvPr>
            <p:ph type="title"/>
          </p:nvPr>
        </p:nvSpPr>
        <p:spPr>
          <a:xfrm>
            <a:off x="237068" y="0"/>
            <a:ext cx="7552267" cy="901700"/>
          </a:xfrm>
          <a:prstGeom prst="rect">
            <a:avLst/>
          </a:prstGeom>
        </p:spPr>
        <p:txBody>
          <a:bodyPr/>
          <a:lstStyle/>
          <a:p>
            <a:r>
              <a:t>Title Text</a:t>
            </a:r>
          </a:p>
        </p:txBody>
      </p:sp>
      <p:sp>
        <p:nvSpPr>
          <p:cNvPr id="181" name="Shape 181"/>
          <p:cNvSpPr>
            <a:spLocks noGrp="1"/>
          </p:cNvSpPr>
          <p:nvPr>
            <p:ph type="body" idx="1"/>
          </p:nvPr>
        </p:nvSpPr>
        <p:spPr>
          <a:xfrm>
            <a:off x="366186" y="1141412"/>
            <a:ext cx="10972801" cy="51101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1463525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2"/>
            <a:ext cx="109728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989986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Title 4"/>
          <p:cNvSpPr>
            <a:spLocks noGrp="1"/>
          </p:cNvSpPr>
          <p:nvPr>
            <p:ph type="ctrTitle" hasCustomPrompt="1"/>
          </p:nvPr>
        </p:nvSpPr>
        <p:spPr>
          <a:xfrm>
            <a:off x="5323844" y="1231163"/>
            <a:ext cx="6486117"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5180845" y="4263457"/>
            <a:ext cx="6624152"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5181552" y="4722131"/>
            <a:ext cx="6630304"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5181552" y="5222875"/>
            <a:ext cx="6630301"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5192833" y="3760788"/>
            <a:ext cx="6613216"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492257" y="3209773"/>
            <a:ext cx="2571577" cy="569855"/>
          </a:xfrm>
          <a:prstGeom prst="rect">
            <a:avLst/>
          </a:prstGeom>
        </p:spPr>
      </p:pic>
      <p:sp>
        <p:nvSpPr>
          <p:cNvPr id="15" name="Text Placeholder 14"/>
          <p:cNvSpPr>
            <a:spLocks noGrp="1"/>
          </p:cNvSpPr>
          <p:nvPr>
            <p:ph type="body" sz="quarter" idx="22" hasCustomPrompt="1"/>
          </p:nvPr>
        </p:nvSpPr>
        <p:spPr>
          <a:xfrm>
            <a:off x="1" y="4972059"/>
            <a:ext cx="4377267"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6" y="5603875"/>
            <a:ext cx="8555567"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6" y="6224588"/>
            <a:ext cx="8555567"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196119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1350">
              <a:solidFill>
                <a:srgbClr val="000000"/>
              </a:solidFill>
            </a:endParaRPr>
          </a:p>
        </p:txBody>
      </p:sp>
      <p:sp>
        <p:nvSpPr>
          <p:cNvPr id="30" name="Text Placeholder 43"/>
          <p:cNvSpPr>
            <a:spLocks noGrp="1"/>
          </p:cNvSpPr>
          <p:nvPr>
            <p:ph type="body" sz="quarter" idx="17" hasCustomPrompt="1"/>
          </p:nvPr>
        </p:nvSpPr>
        <p:spPr>
          <a:xfrm>
            <a:off x="4592326" y="3200400"/>
            <a:ext cx="7213729"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492257" y="3209773"/>
            <a:ext cx="2571577" cy="569855"/>
          </a:xfrm>
          <a:prstGeom prst="rect">
            <a:avLst/>
          </a:prstGeom>
        </p:spPr>
      </p:pic>
    </p:spTree>
    <p:extLst>
      <p:ext uri="{BB962C8B-B14F-4D97-AF65-F5344CB8AC3E}">
        <p14:creationId xmlns:p14="http://schemas.microsoft.com/office/powerpoint/2010/main" val="357827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9408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73148" y="6477009"/>
            <a:ext cx="463307" cy="247637"/>
          </a:xfrm>
          <a:prstGeom prst="rect">
            <a:avLst/>
          </a:prstGeom>
          <a:ln/>
        </p:spPr>
        <p:txBody>
          <a:bodyPr/>
          <a:lstStyle>
            <a:lvl1pPr>
              <a:defRPr/>
            </a:lvl1pPr>
          </a:lstStyle>
          <a:p>
            <a:fld id="{F6EFC63E-F8D9-44BB-A462-AC735E845F95}" type="slidenum">
              <a:rPr lang="en-US"/>
              <a:pPr/>
              <a:t>‹#›</a:t>
            </a:fld>
            <a:endParaRPr lang="en-US"/>
          </a:p>
        </p:txBody>
      </p:sp>
    </p:spTree>
    <p:extLst>
      <p:ext uri="{BB962C8B-B14F-4D97-AF65-F5344CB8AC3E}">
        <p14:creationId xmlns:p14="http://schemas.microsoft.com/office/powerpoint/2010/main" val="3470201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655091" y="1310185"/>
            <a:ext cx="10980460"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274638"/>
            <a:ext cx="109728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4874690" y="6478597"/>
            <a:ext cx="1706033"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7021148" y="6478596"/>
            <a:ext cx="454757"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301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1954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26451" y="496888"/>
            <a:ext cx="30099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1281" y="1365664"/>
            <a:ext cx="9836727"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823357" y="2663899"/>
            <a:ext cx="9828811"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5"/>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76780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7658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581901" y="5932488"/>
            <a:ext cx="4210051"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fontAlgn="base" hangingPunct="0">
              <a:spcBef>
                <a:spcPct val="0"/>
              </a:spcBef>
              <a:spcAft>
                <a:spcPct val="0"/>
              </a:spcAft>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627" y="2362882"/>
            <a:ext cx="11363572"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930877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42164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73" y="1627188"/>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73" y="2671763"/>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5373" y="3740150"/>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5373" y="4797425"/>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0075" y="83140"/>
            <a:ext cx="11101388"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690755" y="2588445"/>
            <a:ext cx="7077692"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585789" y="1543056"/>
            <a:ext cx="32004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8498417" y="6213484"/>
            <a:ext cx="27432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12" name="Footer Placeholder 4"/>
          <p:cNvSpPr>
            <a:spLocks noGrp="1"/>
          </p:cNvSpPr>
          <p:nvPr>
            <p:ph type="ftr" sz="quarter" idx="15"/>
          </p:nvPr>
        </p:nvSpPr>
        <p:spPr>
          <a:xfrm>
            <a:off x="2137839" y="6226184"/>
            <a:ext cx="63055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13" name="Slide Number Placeholder 5"/>
          <p:cNvSpPr>
            <a:spLocks noGrp="1"/>
          </p:cNvSpPr>
          <p:nvPr>
            <p:ph type="sldNum" sz="quarter" idx="16"/>
          </p:nvPr>
        </p:nvSpPr>
        <p:spPr>
          <a:xfrm>
            <a:off x="11245853" y="6213484"/>
            <a:ext cx="440267" cy="365125"/>
          </a:xfrm>
          <a:prstGeom prst="rect">
            <a:avLst/>
          </a:prstGeom>
        </p:spPr>
        <p:txBody>
          <a:bodyPr/>
          <a:lstStyle>
            <a:lvl1pPr>
              <a:defRPr/>
            </a:lvl1pPr>
          </a:lstStyle>
          <a:p>
            <a:fld id="{A1A6E02B-33B2-4B3F-A839-A7601A3319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787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5367" y="2671763"/>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67" y="3740150"/>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67" y="4797425"/>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6" y="83140"/>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6" y="1585916"/>
            <a:ext cx="11144249"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8498417" y="6213484"/>
            <a:ext cx="27432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10" name="Footer Placeholder 4"/>
          <p:cNvSpPr>
            <a:spLocks noGrp="1"/>
          </p:cNvSpPr>
          <p:nvPr>
            <p:ph type="ftr" sz="quarter" idx="15"/>
          </p:nvPr>
        </p:nvSpPr>
        <p:spPr>
          <a:xfrm>
            <a:off x="2137839" y="6226184"/>
            <a:ext cx="61785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11" name="Slide Number Placeholder 5"/>
          <p:cNvSpPr>
            <a:spLocks noGrp="1"/>
          </p:cNvSpPr>
          <p:nvPr>
            <p:ph type="sldNum" sz="quarter" idx="16"/>
          </p:nvPr>
        </p:nvSpPr>
        <p:spPr>
          <a:xfrm>
            <a:off x="11245853" y="6213484"/>
            <a:ext cx="440267" cy="365125"/>
          </a:xfrm>
          <a:prstGeom prst="rect">
            <a:avLst/>
          </a:prstGeom>
        </p:spPr>
        <p:txBody>
          <a:bodyPr/>
          <a:lstStyle>
            <a:lvl1pPr>
              <a:defRPr/>
            </a:lvl1pPr>
          </a:lstStyle>
          <a:p>
            <a:fld id="{4B4EF199-5C60-4CA1-9953-629704BE1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7270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6" y="83140"/>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6" y="2486025"/>
            <a:ext cx="11144249"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4"/>
            <a:ext cx="27432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7" name="Footer Placeholder 4"/>
          <p:cNvSpPr>
            <a:spLocks noGrp="1"/>
          </p:cNvSpPr>
          <p:nvPr>
            <p:ph type="ftr" sz="quarter" idx="15"/>
          </p:nvPr>
        </p:nvSpPr>
        <p:spPr>
          <a:xfrm>
            <a:off x="2137833" y="6226184"/>
            <a:ext cx="62928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8" name="Slide Number Placeholder 5"/>
          <p:cNvSpPr>
            <a:spLocks noGrp="1"/>
          </p:cNvSpPr>
          <p:nvPr>
            <p:ph type="sldNum" sz="quarter" idx="16"/>
          </p:nvPr>
        </p:nvSpPr>
        <p:spPr>
          <a:xfrm>
            <a:off x="11245853" y="6213484"/>
            <a:ext cx="440267" cy="365125"/>
          </a:xfrm>
          <a:prstGeom prst="rect">
            <a:avLst/>
          </a:prstGeom>
        </p:spPr>
        <p:txBody>
          <a:bodyPr/>
          <a:lstStyle>
            <a:lvl1pPr>
              <a:defRPr/>
            </a:lvl1pPr>
          </a:lstStyle>
          <a:p>
            <a:fld id="{BEA3D1BA-E4AE-4D99-ACC2-F63F1EAB33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5276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6" y="83140"/>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6" y="1828806"/>
            <a:ext cx="11144249"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4"/>
            <a:ext cx="27432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7" name="Footer Placeholder 4"/>
          <p:cNvSpPr>
            <a:spLocks noGrp="1"/>
          </p:cNvSpPr>
          <p:nvPr>
            <p:ph type="ftr" sz="quarter" idx="15"/>
          </p:nvPr>
        </p:nvSpPr>
        <p:spPr>
          <a:xfrm>
            <a:off x="2137833" y="6226184"/>
            <a:ext cx="62928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8" name="Slide Number Placeholder 5"/>
          <p:cNvSpPr>
            <a:spLocks noGrp="1"/>
          </p:cNvSpPr>
          <p:nvPr>
            <p:ph type="sldNum" sz="quarter" idx="16"/>
          </p:nvPr>
        </p:nvSpPr>
        <p:spPr>
          <a:xfrm>
            <a:off x="11245853" y="6213484"/>
            <a:ext cx="440267" cy="365125"/>
          </a:xfrm>
          <a:prstGeom prst="rect">
            <a:avLst/>
          </a:prstGeom>
        </p:spPr>
        <p:txBody>
          <a:bodyPr/>
          <a:lstStyle>
            <a:lvl1pPr>
              <a:defRPr/>
            </a:lvl1pPr>
          </a:lstStyle>
          <a:p>
            <a:fld id="{E83FBD0B-C542-4823-BBF6-B7A5EEB354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5228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26451" y="496888"/>
            <a:ext cx="30099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8862487"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fontAlgn="base" hangingPunct="0">
              <a:spcBef>
                <a:spcPct val="0"/>
              </a:spcBef>
              <a:spcAft>
                <a:spcPct val="0"/>
              </a:spcAft>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8862485" y="2487618"/>
            <a:ext cx="1837362" cy="213585"/>
          </a:xfrm>
          <a:prstGeom prst="rect">
            <a:avLst/>
          </a:prstGeom>
        </p:spPr>
        <p:txBody>
          <a:bodyPr wrap="none">
            <a:spAutoFit/>
          </a:bodyPr>
          <a:lstStyle/>
          <a:p>
            <a:pPr defTabSz="342892" eaLnBrk="0" fontAlgn="base" hangingPunct="0">
              <a:spcBef>
                <a:spcPct val="0"/>
              </a:spcBef>
              <a:spcAft>
                <a:spcPct val="0"/>
              </a:spcAft>
              <a:defRPr/>
            </a:pPr>
            <a:r>
              <a:rPr lang="en-US" sz="788" dirty="0" err="1">
                <a:solidFill>
                  <a:srgbClr val="E7E6E6">
                    <a:lumMod val="25000"/>
                  </a:srgbClr>
                </a:solidFill>
                <a:cs typeface="Franklin Gothic Book"/>
              </a:rPr>
              <a:t>Facebook.com</a:t>
            </a:r>
            <a:r>
              <a:rPr lang="en-US" sz="788" dirty="0">
                <a:solidFill>
                  <a:srgbClr val="E7E6E6">
                    <a:lumMod val="25000"/>
                  </a:srgbClr>
                </a:solidFill>
                <a:cs typeface="Franklin Gothic Book"/>
              </a:rPr>
              <a:t>/</a:t>
            </a:r>
            <a:r>
              <a:rPr lang="en-US" sz="788" dirty="0" err="1">
                <a:solidFill>
                  <a:srgbClr val="E7E6E6">
                    <a:lumMod val="25000"/>
                  </a:srgbClr>
                </a:solidFill>
                <a:cs typeface="Franklin Gothic Book"/>
              </a:rPr>
              <a:t>SMLeadershipCoalition</a:t>
            </a:r>
            <a:endParaRPr lang="en-US" sz="788" dirty="0">
              <a:solidFill>
                <a:srgbClr val="E7E6E6">
                  <a:lumMod val="25000"/>
                </a:srgbClr>
              </a:solidFill>
              <a:cs typeface="Franklin Gothic Book"/>
            </a:endParaRPr>
          </a:p>
        </p:txBody>
      </p:sp>
      <p:sp>
        <p:nvSpPr>
          <p:cNvPr id="9" name="Rectangle 8"/>
          <p:cNvSpPr/>
          <p:nvPr userDrawn="1"/>
        </p:nvSpPr>
        <p:spPr>
          <a:xfrm>
            <a:off x="8862484" y="3059119"/>
            <a:ext cx="2952749" cy="334835"/>
          </a:xfrm>
          <a:prstGeom prst="rect">
            <a:avLst/>
          </a:prstGeom>
        </p:spPr>
        <p:txBody>
          <a:bodyPr>
            <a:spAutoFit/>
          </a:bodyPr>
          <a:lstStyle/>
          <a:p>
            <a:pPr defTabSz="342892" eaLnBrk="0" fontAlgn="base" hangingPunct="0">
              <a:spcBef>
                <a:spcPct val="0"/>
              </a:spcBef>
              <a:spcAft>
                <a:spcPct val="0"/>
              </a:spcAft>
              <a:defRPr/>
            </a:pPr>
            <a:r>
              <a:rPr lang="en-US" sz="788" dirty="0">
                <a:solidFill>
                  <a:srgbClr val="E7E6E6">
                    <a:lumMod val="25000"/>
                  </a:srgbClr>
                </a:solidFill>
                <a:cs typeface="Franklin Gothic Book"/>
              </a:rPr>
              <a:t>http://</a:t>
            </a:r>
            <a:r>
              <a:rPr lang="en-US" sz="788" dirty="0" err="1">
                <a:solidFill>
                  <a:srgbClr val="E7E6E6">
                    <a:lumMod val="25000"/>
                  </a:srgbClr>
                </a:solidFill>
                <a:cs typeface="Franklin Gothic Book"/>
              </a:rPr>
              <a:t>www.linkedin.com</a:t>
            </a:r>
            <a:r>
              <a:rPr lang="en-US" sz="788" dirty="0">
                <a:solidFill>
                  <a:srgbClr val="E7E6E6">
                    <a:lumMod val="25000"/>
                  </a:srgbClr>
                </a:solidFill>
                <a:cs typeface="Franklin Gothic Book"/>
              </a:rPr>
              <a:t> /groups </a:t>
            </a:r>
          </a:p>
          <a:p>
            <a:pPr defTabSz="342892" eaLnBrk="0" fontAlgn="base" hangingPunct="0">
              <a:spcBef>
                <a:spcPct val="0"/>
              </a:spcBef>
              <a:spcAft>
                <a:spcPct val="0"/>
              </a:spcAft>
              <a:defRPr/>
            </a:pPr>
            <a:r>
              <a:rPr lang="en-US" sz="788" dirty="0">
                <a:solidFill>
                  <a:srgbClr val="E7E6E6">
                    <a:lumMod val="25000"/>
                  </a:srgbClr>
                </a:solidFill>
                <a:cs typeface="Franklin Gothic Book"/>
              </a:rPr>
              <a:t>/Smart-Manufacturing-Leadership-Coalition</a:t>
            </a:r>
          </a:p>
        </p:txBody>
      </p:sp>
      <p:pic>
        <p:nvPicPr>
          <p:cNvPr id="10" name="Picture 16"/>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386235" y="1976447"/>
            <a:ext cx="404284"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386235" y="2493972"/>
            <a:ext cx="404284"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8386235" y="3011497"/>
            <a:ext cx="404284"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4101" y="451270"/>
            <a:ext cx="6855403"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566189" y="1906649"/>
            <a:ext cx="6877607"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5"/>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4293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alphaModFix amt="26000"/>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4" name="Title 8"/>
          <p:cNvSpPr>
            <a:spLocks noGrp="1"/>
          </p:cNvSpPr>
          <p:nvPr>
            <p:ph type="ctrTitle"/>
          </p:nvPr>
        </p:nvSpPr>
        <p:spPr>
          <a:xfrm>
            <a:off x="880076" y="3646140"/>
            <a:ext cx="103632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914400" y="5568516"/>
            <a:ext cx="103632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96404" y="121940"/>
            <a:ext cx="4474413" cy="1561218"/>
          </a:xfrm>
          <a:prstGeom prst="rect">
            <a:avLst/>
          </a:prstGeom>
        </p:spPr>
      </p:pic>
    </p:spTree>
    <p:extLst>
      <p:ext uri="{BB962C8B-B14F-4D97-AF65-F5344CB8AC3E}">
        <p14:creationId xmlns:p14="http://schemas.microsoft.com/office/powerpoint/2010/main" val="1266075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609600" y="274647"/>
            <a:ext cx="109728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11277605" y="6442269"/>
            <a:ext cx="327911"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a:fld id="{6D56EEAD-0332-044B-8491-07E146F0D709}" type="slidenum">
              <a:rPr lang="en-GB" smtClean="0">
                <a:solidFill>
                  <a:prstClr val="white">
                    <a:lumMod val="65000"/>
                  </a:prstClr>
                </a:solidFill>
              </a:rPr>
              <a:pPr defTabSz="342892"/>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4" y="6214842"/>
            <a:ext cx="1498344" cy="522804"/>
          </a:xfrm>
          <a:prstGeom prst="rect">
            <a:avLst/>
          </a:prstGeom>
        </p:spPr>
      </p:pic>
      <p:sp>
        <p:nvSpPr>
          <p:cNvPr id="19" name="Footer Placeholder 21"/>
          <p:cNvSpPr>
            <a:spLocks noGrp="1"/>
          </p:cNvSpPr>
          <p:nvPr>
            <p:ph type="ftr" sz="quarter" idx="3"/>
          </p:nvPr>
        </p:nvSpPr>
        <p:spPr>
          <a:xfrm>
            <a:off x="1852960" y="6442277"/>
            <a:ext cx="942464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a:endParaRPr lang="en-GB" dirty="0"/>
          </a:p>
        </p:txBody>
      </p:sp>
      <p:cxnSp>
        <p:nvCxnSpPr>
          <p:cNvPr id="20" name="Straight Connector 19"/>
          <p:cNvCxnSpPr/>
          <p:nvPr userDrawn="1"/>
        </p:nvCxnSpPr>
        <p:spPr>
          <a:xfrm>
            <a:off x="3402419" y="6449283"/>
            <a:ext cx="8187488"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3002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4"/>
            <a:ext cx="109728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201900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1723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12192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solidFill>
                <a:prstClr val="white"/>
              </a:solidFill>
            </a:endParaRPr>
          </a:p>
        </p:txBody>
      </p:sp>
      <p:sp>
        <p:nvSpPr>
          <p:cNvPr id="9" name="Rectangle 9"/>
          <p:cNvSpPr/>
          <p:nvPr userDrawn="1"/>
        </p:nvSpPr>
        <p:spPr>
          <a:xfrm flipH="1">
            <a:off x="7112000" y="3276600"/>
            <a:ext cx="508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solidFill>
                <a:prstClr val="white"/>
              </a:solidFill>
            </a:endParaRPr>
          </a:p>
        </p:txBody>
      </p:sp>
      <p:sp>
        <p:nvSpPr>
          <p:cNvPr id="11" name="Rectangle 6"/>
          <p:cNvSpPr/>
          <p:nvPr userDrawn="1"/>
        </p:nvSpPr>
        <p:spPr>
          <a:xfrm flipH="1">
            <a:off x="0" y="1905000"/>
            <a:ext cx="12192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solidFill>
                <a:prstClr val="white"/>
              </a:solidFill>
            </a:endParaRPr>
          </a:p>
        </p:txBody>
      </p:sp>
      <p:pic>
        <p:nvPicPr>
          <p:cNvPr id="15" name="Picture 16" descr="vol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67200" y="7"/>
            <a:ext cx="28448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524000"/>
            <a:ext cx="2540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7112000" y="1524007"/>
            <a:ext cx="2844800" cy="1762125"/>
          </a:xfrm>
          <a:prstGeom prst="rect">
            <a:avLst/>
          </a:prstGeom>
          <a:noFill/>
          <a:ln w="9525">
            <a:noFill/>
            <a:miter lim="800000"/>
            <a:headEnd/>
            <a:tailEnd/>
          </a:ln>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524000" cy="1524000"/>
          </a:xfrm>
          <a:prstGeom prst="rect">
            <a:avLst/>
          </a:prstGeom>
        </p:spPr>
      </p:pic>
      <p:pic>
        <p:nvPicPr>
          <p:cNvPr id="22" name="Picture 2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956800" y="1524000"/>
            <a:ext cx="2235200" cy="1762124"/>
          </a:xfrm>
          <a:prstGeom prst="rect">
            <a:avLst/>
          </a:prstGeom>
        </p:spPr>
      </p:pic>
      <p:pic>
        <p:nvPicPr>
          <p:cNvPr id="13" name="Picture 12" descr="led.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422400" y="7"/>
            <a:ext cx="28448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267200" y="1524000"/>
            <a:ext cx="28448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422400" y="1523144"/>
            <a:ext cx="2844800" cy="1753456"/>
          </a:xfrm>
          <a:prstGeom prst="rect">
            <a:avLst/>
          </a:prstGeom>
        </p:spPr>
      </p:pic>
      <p:pic>
        <p:nvPicPr>
          <p:cNvPr id="26" name="Picture 25"/>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1523144"/>
            <a:ext cx="1422400" cy="1753456"/>
          </a:xfrm>
          <a:prstGeom prst="rect">
            <a:avLst/>
          </a:prstGeom>
        </p:spPr>
      </p:pic>
      <p:sp>
        <p:nvSpPr>
          <p:cNvPr id="6" name="Rectangle 15"/>
          <p:cNvSpPr/>
          <p:nvPr/>
        </p:nvSpPr>
        <p:spPr>
          <a:xfrm>
            <a:off x="0" y="6610350"/>
            <a:ext cx="12192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solidFill>
                <a:prstClr val="white"/>
              </a:solidFill>
            </a:endParaRPr>
          </a:p>
        </p:txBody>
      </p:sp>
      <p:sp>
        <p:nvSpPr>
          <p:cNvPr id="7" name="Text Placeholder 9"/>
          <p:cNvSpPr txBox="1">
            <a:spLocks/>
          </p:cNvSpPr>
          <p:nvPr/>
        </p:nvSpPr>
        <p:spPr>
          <a:xfrm>
            <a:off x="173567" y="6616700"/>
            <a:ext cx="9715500" cy="2413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192881" indent="-192881" defTabSz="257175">
              <a:spcBef>
                <a:spcPct val="20000"/>
              </a:spcBef>
              <a:buFont typeface="Arial"/>
              <a:buNone/>
              <a:defRPr/>
            </a:pPr>
            <a:fld id="{24289C06-C21E-485E-9AAF-A99C6B017E3B}" type="slidenum">
              <a:rPr lang="en-US" sz="563" smtClean="0">
                <a:solidFill>
                  <a:prstClr val="white"/>
                </a:solidFill>
                <a:latin typeface="Calibri"/>
                <a:cs typeface="Calibri"/>
              </a:rPr>
              <a:pPr marL="192881" indent="-192881" defTabSz="257175">
                <a:spcBef>
                  <a:spcPct val="20000"/>
                </a:spcBef>
                <a:buFont typeface="Arial"/>
                <a:buNone/>
                <a:defRPr/>
              </a:pPr>
              <a:t>‹#›</a:t>
            </a:fld>
            <a:r>
              <a:rPr lang="en-US" sz="563" dirty="0">
                <a:solidFill>
                  <a:prstClr val="white"/>
                </a:solidFill>
                <a:latin typeface="Calibri"/>
                <a:cs typeface="Calibri"/>
              </a:rPr>
              <a:t> | Energy Efficiency and Renewable Energy</a:t>
            </a:r>
          </a:p>
        </p:txBody>
      </p:sp>
      <p:sp>
        <p:nvSpPr>
          <p:cNvPr id="8" name="Text Placeholder 9"/>
          <p:cNvSpPr txBox="1">
            <a:spLocks/>
          </p:cNvSpPr>
          <p:nvPr/>
        </p:nvSpPr>
        <p:spPr>
          <a:xfrm>
            <a:off x="7302503" y="6616700"/>
            <a:ext cx="4889500" cy="2413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192881" indent="-192881" algn="r" defTabSz="257175">
              <a:spcBef>
                <a:spcPct val="20000"/>
              </a:spcBef>
              <a:buFont typeface="Arial"/>
              <a:buNone/>
              <a:defRPr/>
            </a:pPr>
            <a:r>
              <a:rPr lang="en-US" sz="563" dirty="0">
                <a:solidFill>
                  <a:prstClr val="white"/>
                </a:solidFill>
                <a:latin typeface="Calibri"/>
                <a:cs typeface="Calibri"/>
              </a:rPr>
              <a:t>eere.energy.gov</a:t>
            </a:r>
          </a:p>
        </p:txBody>
      </p:sp>
      <p:pic>
        <p:nvPicPr>
          <p:cNvPr id="21" name="Picture 20"/>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16800" y="477008"/>
            <a:ext cx="4470400" cy="492725"/>
          </a:xfrm>
          <a:prstGeom prst="rect">
            <a:avLst/>
          </a:prstGeom>
        </p:spPr>
      </p:pic>
      <p:sp>
        <p:nvSpPr>
          <p:cNvPr id="3" name="Text Placeholder 2"/>
          <p:cNvSpPr>
            <a:spLocks noGrp="1"/>
          </p:cNvSpPr>
          <p:nvPr>
            <p:ph type="body" sz="quarter" idx="10" hasCustomPrompt="1"/>
          </p:nvPr>
        </p:nvSpPr>
        <p:spPr>
          <a:xfrm>
            <a:off x="304800" y="3892822"/>
            <a:ext cx="6400800" cy="526785"/>
          </a:xfrm>
          <a:prstGeom prst="rect">
            <a:avLst/>
          </a:prstGeom>
        </p:spPr>
        <p:txBody>
          <a:bodyPr vert="horz" lIns="0" tIns="0" rIns="0" bIns="0"/>
          <a:lstStyle>
            <a:lvl1pPr marL="0" indent="0">
              <a:buNone/>
              <a:defRPr sz="1575" b="0"/>
            </a:lvl1pPr>
          </a:lstStyle>
          <a:p>
            <a:pPr lvl="0"/>
            <a:r>
              <a:rPr lang="en-US" dirty="0"/>
              <a:t>Headline</a:t>
            </a:r>
          </a:p>
        </p:txBody>
      </p:sp>
      <p:sp>
        <p:nvSpPr>
          <p:cNvPr id="24" name="Text Placeholder 2"/>
          <p:cNvSpPr>
            <a:spLocks noGrp="1"/>
          </p:cNvSpPr>
          <p:nvPr>
            <p:ph type="body" sz="quarter" idx="11" hasCustomPrompt="1"/>
          </p:nvPr>
        </p:nvSpPr>
        <p:spPr>
          <a:xfrm>
            <a:off x="304800" y="4477726"/>
            <a:ext cx="6400800" cy="526785"/>
          </a:xfrm>
          <a:prstGeom prst="rect">
            <a:avLst/>
          </a:prstGeom>
        </p:spPr>
        <p:txBody>
          <a:bodyPr vert="horz" lIns="0" tIns="0" rIns="0" bIns="0"/>
          <a:lstStyle>
            <a:lvl1pPr marL="0" indent="0">
              <a:buNone/>
              <a:defRPr sz="1350" b="0"/>
            </a:lvl1pPr>
          </a:lstStyle>
          <a:p>
            <a:pPr lvl="0"/>
            <a:r>
              <a:rPr lang="en-US" dirty="0"/>
              <a:t>Date</a:t>
            </a:r>
          </a:p>
        </p:txBody>
      </p:sp>
      <p:sp>
        <p:nvSpPr>
          <p:cNvPr id="27" name="Text Placeholder 9"/>
          <p:cNvSpPr>
            <a:spLocks noGrp="1"/>
          </p:cNvSpPr>
          <p:nvPr>
            <p:ph type="body" sz="quarter" idx="12" hasCustomPrompt="1"/>
          </p:nvPr>
        </p:nvSpPr>
        <p:spPr>
          <a:xfrm>
            <a:off x="7518400" y="3886200"/>
            <a:ext cx="42672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7518400" y="4495800"/>
            <a:ext cx="4267200" cy="457200"/>
          </a:xfrm>
          <a:prstGeom prst="rect">
            <a:avLst/>
          </a:prstGeom>
        </p:spPr>
        <p:txBody>
          <a:bodyPr vert="horz"/>
          <a:lstStyle>
            <a:lvl1pPr marL="0" indent="0">
              <a:buNone/>
              <a:defRPr sz="1125" b="0">
                <a:solidFill>
                  <a:srgbClr val="FFFFFF"/>
                </a:solidFill>
              </a:defRPr>
            </a:lvl1pPr>
          </a:lstStyle>
          <a:p>
            <a:pPr lvl="0"/>
            <a:r>
              <a:rPr lang="en-US" dirty="0"/>
              <a:t>Position</a:t>
            </a:r>
          </a:p>
        </p:txBody>
      </p:sp>
    </p:spTree>
    <p:extLst>
      <p:ext uri="{BB962C8B-B14F-4D97-AF65-F5344CB8AC3E}">
        <p14:creationId xmlns:p14="http://schemas.microsoft.com/office/powerpoint/2010/main" val="13936250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502684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1350">
                <a:latin typeface="Arial Narrow" pitchFamily="34" charset="0"/>
              </a:defRPr>
            </a:lvl1pPr>
            <a:lvl2pPr>
              <a:defRPr sz="1125">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37068" y="0"/>
            <a:ext cx="11751733"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42780635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7068" y="0"/>
            <a:ext cx="11751733" cy="901700"/>
          </a:xfrm>
        </p:spPr>
        <p:txBody>
          <a:bodyPr/>
          <a:lstStyle/>
          <a:p>
            <a:r>
              <a:rPr lang="en-US"/>
              <a:t>Click to edit Master title style</a:t>
            </a:r>
          </a:p>
        </p:txBody>
      </p:sp>
    </p:spTree>
    <p:extLst>
      <p:ext uri="{BB962C8B-B14F-4D97-AF65-F5344CB8AC3E}">
        <p14:creationId xmlns:p14="http://schemas.microsoft.com/office/powerpoint/2010/main" val="1787439951"/>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184" y="1141413"/>
            <a:ext cx="10972800" cy="51101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6949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endParaRPr lang="en-US">
              <a:solidFill>
                <a:srgbClr val="50565C"/>
              </a:solidFill>
            </a:endParaRPr>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r>
              <a:rPr lang="en-US">
                <a:solidFill>
                  <a:srgbClr val="50565C"/>
                </a:solidFill>
              </a:rPr>
              <a:t>FOR INTERNAL USE ONLY - DRAFT</a:t>
            </a:r>
          </a:p>
        </p:txBody>
      </p:sp>
      <p:sp>
        <p:nvSpPr>
          <p:cNvPr id="6" name="Slide Number Placeholder 5"/>
          <p:cNvSpPr>
            <a:spLocks noGrp="1"/>
          </p:cNvSpPr>
          <p:nvPr>
            <p:ph type="sldNum" sz="quarter" idx="12"/>
          </p:nvPr>
        </p:nvSpPr>
        <p:spPr>
          <a:xfrm>
            <a:off x="9347200" y="6477007"/>
            <a:ext cx="2844800" cy="365125"/>
          </a:xfrm>
          <a:prstGeom prst="rect">
            <a:avLst/>
          </a:prstGeom>
        </p:spPr>
        <p:txBody>
          <a:bodyPr/>
          <a:lstStyle/>
          <a:p>
            <a:fld id="{9674A71A-F4B2-4E10-A573-45B7E04BE11B}" type="slidenum">
              <a:rPr lang="en-US">
                <a:solidFill>
                  <a:srgbClr val="50565C"/>
                </a:solidFill>
              </a:rPr>
              <a:pPr/>
              <a:t>‹#›</a:t>
            </a:fld>
            <a:endParaRPr lang="en-US" dirty="0">
              <a:solidFill>
                <a:srgbClr val="50565C"/>
              </a:solidFill>
            </a:endParaRPr>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0" y="0"/>
            <a:ext cx="12192000" cy="990600"/>
          </a:xfrm>
          <a:prstGeom prst="rect">
            <a:avLst/>
          </a:prstGeom>
          <a:noFill/>
          <a:ln w="9525" cap="flat" cmpd="sng" algn="ctr">
            <a:noFill/>
            <a:prstDash val="solid"/>
            <a:miter lim="800000"/>
            <a:headEnd/>
            <a:tailEnd/>
          </a:ln>
        </p:spPr>
      </p:pic>
    </p:spTree>
    <p:extLst>
      <p:ext uri="{BB962C8B-B14F-4D97-AF65-F5344CB8AC3E}">
        <p14:creationId xmlns:p14="http://schemas.microsoft.com/office/powerpoint/2010/main" val="22458264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12192000" cy="762000"/>
          </a:xfrm>
          <a:prstGeom prst="rect">
            <a:avLst/>
          </a:prstGeom>
          <a:solidFill>
            <a:srgbClr val="006600"/>
          </a:solidFill>
          <a:ln w="9525">
            <a:noFill/>
            <a:miter lim="800000"/>
            <a:headEnd/>
            <a:tailEnd/>
          </a:ln>
          <a:effectLst/>
        </p:spPr>
        <p:txBody>
          <a:bodyPr wrap="none" anchor="ctr"/>
          <a:lstStyle/>
          <a:p>
            <a:pPr algn="ctr">
              <a:defRPr/>
            </a:pPr>
            <a:endParaRPr lang="en-US" sz="1350" dirty="0">
              <a:solidFill>
                <a:prstClr val="black"/>
              </a:solidFill>
            </a:endParaRPr>
          </a:p>
        </p:txBody>
      </p:sp>
      <p:sp>
        <p:nvSpPr>
          <p:cNvPr id="2" name="Title 1"/>
          <p:cNvSpPr>
            <a:spLocks noGrp="1"/>
          </p:cNvSpPr>
          <p:nvPr>
            <p:ph type="title" hasCustomPrompt="1"/>
          </p:nvPr>
        </p:nvSpPr>
        <p:spPr>
          <a:xfrm>
            <a:off x="215900" y="158157"/>
            <a:ext cx="9550400" cy="762000"/>
          </a:xfrm>
        </p:spPr>
        <p:txBody>
          <a:bodyPr>
            <a:normAutofit/>
          </a:bodyPr>
          <a:lstStyle>
            <a:lvl1pPr algn="l">
              <a:defRPr sz="1800" b="1" i="0" cap="none" baseline="0">
                <a:solidFill>
                  <a:schemeClr val="bg1"/>
                </a:solidFill>
                <a:latin typeface="+mj-lt"/>
                <a:cs typeface="Arial" pitchFamily="34" charset="0"/>
              </a:defRPr>
            </a:lvl1pPr>
          </a:lstStyle>
          <a:p>
            <a:r>
              <a:rPr lang="en-US" dirty="0"/>
              <a:t>Click to edit Master title style</a:t>
            </a:r>
            <a:br>
              <a:rPr lang="en-US" dirty="0"/>
            </a:br>
            <a:r>
              <a:rPr lang="en-US" dirty="0"/>
              <a:t>Subtitle</a:t>
            </a:r>
            <a:br>
              <a:rPr lang="en-US" dirty="0"/>
            </a:br>
            <a:endParaRPr lang="en-US" dirty="0"/>
          </a:p>
        </p:txBody>
      </p:sp>
      <p:sp>
        <p:nvSpPr>
          <p:cNvPr id="17" name="Text Placeholder 16"/>
          <p:cNvSpPr>
            <a:spLocks noGrp="1"/>
          </p:cNvSpPr>
          <p:nvPr>
            <p:ph type="body" sz="quarter" idx="13"/>
          </p:nvPr>
        </p:nvSpPr>
        <p:spPr>
          <a:xfrm>
            <a:off x="399907" y="924519"/>
            <a:ext cx="11379200" cy="5562600"/>
          </a:xfrm>
          <a:prstGeom prst="rect">
            <a:avLst/>
          </a:prstGeom>
        </p:spPr>
        <p:txBody>
          <a:bodyPr>
            <a:normAutofit/>
          </a:bodyPr>
          <a:lstStyle>
            <a:lvl1pPr marL="0" indent="0">
              <a:spcBef>
                <a:spcPts val="225"/>
              </a:spcBef>
              <a:spcAft>
                <a:spcPts val="225"/>
              </a:spcAft>
              <a:buFont typeface="Wingdings" pitchFamily="2" charset="2"/>
              <a:buNone/>
              <a:defRPr sz="1350" b="1">
                <a:solidFill>
                  <a:srgbClr val="002060"/>
                </a:solidFill>
                <a:latin typeface="+mn-lt"/>
                <a:cs typeface="Arial" pitchFamily="34" charset="0"/>
              </a:defRPr>
            </a:lvl1pPr>
            <a:lvl2pPr marL="685800" indent="-342900">
              <a:spcBef>
                <a:spcPts val="225"/>
              </a:spcBef>
              <a:spcAft>
                <a:spcPts val="225"/>
              </a:spcAft>
              <a:buFont typeface="Arial" pitchFamily="34" charset="0"/>
              <a:buChar char="●"/>
              <a:defRPr sz="1200">
                <a:solidFill>
                  <a:srgbClr val="002060"/>
                </a:solidFill>
                <a:latin typeface="+mn-lt"/>
                <a:cs typeface="Arial" pitchFamily="34" charset="0"/>
              </a:defRPr>
            </a:lvl2pPr>
            <a:lvl3pPr marL="1028700" indent="-342900">
              <a:buFont typeface="Courier New" pitchFamily="49" charset="0"/>
              <a:buChar char="o"/>
              <a:defRPr sz="1125" baseline="0">
                <a:solidFill>
                  <a:srgbClr val="002060"/>
                </a:solidFill>
                <a:latin typeface="+mn-lt"/>
              </a:defRPr>
            </a:lvl3pPr>
            <a:lvl4pPr marL="1371600" indent="-342900">
              <a:buFont typeface="+mj-lt"/>
              <a:buNone/>
              <a:defRPr sz="1275">
                <a:solidFill>
                  <a:srgbClr val="002060"/>
                </a:solidFill>
              </a:defRPr>
            </a:lvl4pPr>
            <a:lvl5pPr marL="1714500" indent="-342900">
              <a:buFont typeface="+mj-lt"/>
              <a:buNone/>
              <a:defRPr sz="1275">
                <a:solidFill>
                  <a:srgbClr val="002060"/>
                </a:solidFill>
              </a:defRPr>
            </a:lvl5pPr>
          </a:lstStyle>
          <a:p>
            <a:pPr lvl="0"/>
            <a:r>
              <a:rPr lang="en-US" dirty="0"/>
              <a:t>Click to edit Master text styles</a:t>
            </a:r>
          </a:p>
        </p:txBody>
      </p:sp>
      <p:sp>
        <p:nvSpPr>
          <p:cNvPr id="6" name="Date Placeholder 3"/>
          <p:cNvSpPr>
            <a:spLocks noGrp="1"/>
          </p:cNvSpPr>
          <p:nvPr>
            <p:ph type="dt" sz="half" idx="14"/>
          </p:nvPr>
        </p:nvSpPr>
        <p:spPr>
          <a:xfrm>
            <a:off x="508000" y="6356355"/>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13" name="Rectangle 2"/>
          <p:cNvSpPr>
            <a:spLocks noChangeArrowheads="1"/>
          </p:cNvSpPr>
          <p:nvPr userDrawn="1"/>
        </p:nvSpPr>
        <p:spPr bwMode="auto">
          <a:xfrm rot="16200000">
            <a:off x="5979541" y="645543"/>
            <a:ext cx="232920" cy="12191997"/>
          </a:xfrm>
          <a:prstGeom prst="rect">
            <a:avLst/>
          </a:prstGeom>
          <a:solidFill>
            <a:srgbClr val="006600"/>
          </a:solidFill>
          <a:ln w="9525">
            <a:solidFill>
              <a:schemeClr val="tx1"/>
            </a:solidFill>
            <a:miter lim="800000"/>
            <a:headEnd/>
            <a:tailEnd/>
          </a:ln>
          <a:effectLst/>
        </p:spPr>
        <p:txBody>
          <a:bodyPr wrap="none" anchor="ctr"/>
          <a:lstStyle/>
          <a:p>
            <a:pPr algn="ctr">
              <a:defRPr/>
            </a:pPr>
            <a:endParaRPr lang="en-US" sz="1350" dirty="0">
              <a:solidFill>
                <a:prstClr val="white"/>
              </a:solidFill>
            </a:endParaRPr>
          </a:p>
        </p:txBody>
      </p:sp>
      <p:sp>
        <p:nvSpPr>
          <p:cNvPr id="8" name="Slide Number Placeholder 5"/>
          <p:cNvSpPr>
            <a:spLocks noGrp="1"/>
          </p:cNvSpPr>
          <p:nvPr>
            <p:ph type="sldNum" sz="quarter" idx="16"/>
          </p:nvPr>
        </p:nvSpPr>
        <p:spPr>
          <a:xfrm>
            <a:off x="11566242" y="6538917"/>
            <a:ext cx="625761" cy="365125"/>
          </a:xfrm>
          <a:prstGeom prst="rect">
            <a:avLst/>
          </a:prstGeom>
        </p:spPr>
        <p:txBody>
          <a:bodyPr/>
          <a:lstStyle>
            <a:lvl1pPr algn="ctr">
              <a:defRPr>
                <a:solidFill>
                  <a:schemeClr val="bg1"/>
                </a:solidFill>
              </a:defRPr>
            </a:lvl1pPr>
          </a:lstStyle>
          <a:p>
            <a:pPr>
              <a:defRPr/>
            </a:pPr>
            <a:fld id="{1131EA82-0226-494D-BCD0-CAC795CE0BBC}" type="slidenum">
              <a:rPr lang="en-US" smtClean="0">
                <a:solidFill>
                  <a:prstClr val="white"/>
                </a:solidFill>
              </a:rPr>
              <a:pPr>
                <a:defRPr/>
              </a:pPr>
              <a:t>‹#›</a:t>
            </a:fld>
            <a:endParaRPr lang="en-US" dirty="0">
              <a:solidFill>
                <a:prstClr val="white"/>
              </a:solidFill>
            </a:endParaRPr>
          </a:p>
        </p:txBody>
      </p:sp>
      <p:pic>
        <p:nvPicPr>
          <p:cNvPr id="9" name="Picture 4" descr="New_DOE_Seal_Color_Hi-Res_042808"/>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69364" y="5943600"/>
            <a:ext cx="793749"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48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 y="6"/>
            <a:ext cx="12203820" cy="646331"/>
          </a:xfrm>
        </p:spPr>
        <p:txBody>
          <a:bodyPr/>
          <a:lstStyle>
            <a:lvl1pPr>
              <a:lnSpc>
                <a:spcPct val="100000"/>
              </a:lnSpc>
              <a:defRPr sz="2700" b="0">
                <a:solidFill>
                  <a:schemeClr val="tx1">
                    <a:lumMod val="50000"/>
                    <a:lumOff val="50000"/>
                  </a:schemeClr>
                </a:solidFill>
              </a:defRPr>
            </a:lvl1pPr>
          </a:lstStyle>
          <a:p>
            <a:r>
              <a:rPr lang="en-US" dirty="0"/>
              <a:t>Title</a:t>
            </a:r>
          </a:p>
        </p:txBody>
      </p:sp>
      <p:sp>
        <p:nvSpPr>
          <p:cNvPr id="3" name="Content Placeholder 2"/>
          <p:cNvSpPr>
            <a:spLocks noGrp="1"/>
          </p:cNvSpPr>
          <p:nvPr>
            <p:ph idx="1" hasCustomPrompt="1"/>
          </p:nvPr>
        </p:nvSpPr>
        <p:spPr>
          <a:xfrm>
            <a:off x="2570" y="997804"/>
            <a:ext cx="12189433" cy="802784"/>
          </a:xfrm>
          <a:prstGeom prst="rect">
            <a:avLst/>
          </a:prstGeom>
        </p:spPr>
        <p:txBody>
          <a:bodyPr wrap="square">
            <a:spAutoFit/>
          </a:bodyPr>
          <a:lstStyle>
            <a:lvl1pPr marL="0" indent="0">
              <a:lnSpc>
                <a:spcPct val="100000"/>
              </a:lnSpc>
              <a:spcBef>
                <a:spcPts val="900"/>
              </a:spcBef>
              <a:buClr>
                <a:schemeClr val="accent1"/>
              </a:buClr>
              <a:buNone/>
              <a:defRPr sz="1500" b="1">
                <a:solidFill>
                  <a:srgbClr val="AA1D29"/>
                </a:solidFill>
                <a:latin typeface="Arial"/>
                <a:cs typeface="Arial"/>
              </a:defRPr>
            </a:lvl1pPr>
            <a:lvl2pPr marL="0" indent="0">
              <a:lnSpc>
                <a:spcPct val="100000"/>
              </a:lnSpc>
              <a:spcBef>
                <a:spcPts val="0"/>
              </a:spcBef>
              <a:spcAft>
                <a:spcPts val="450"/>
              </a:spcAft>
              <a:buClr>
                <a:schemeClr val="accent1"/>
              </a:buClr>
              <a:buFont typeface="Arial Narrow" pitchFamily="34" charset="0"/>
              <a:buNone/>
              <a:defRPr sz="1350">
                <a:solidFill>
                  <a:schemeClr val="tx1"/>
                </a:solidFill>
                <a:latin typeface="Arial"/>
                <a:cs typeface="Arial"/>
              </a:defRPr>
            </a:lvl2pPr>
            <a:lvl3pPr marL="173831" indent="-173831">
              <a:lnSpc>
                <a:spcPct val="100000"/>
              </a:lnSpc>
              <a:spcBef>
                <a:spcPts val="0"/>
              </a:spcBef>
              <a:spcAft>
                <a:spcPts val="450"/>
              </a:spcAft>
              <a:buClr>
                <a:srgbClr val="008000"/>
              </a:buClr>
              <a:buFont typeface="Arial"/>
              <a:buChar char="•"/>
              <a:defRPr sz="1350">
                <a:solidFill>
                  <a:srgbClr val="000000"/>
                </a:solidFill>
                <a:latin typeface="Arial"/>
                <a:cs typeface="Arial"/>
              </a:defRPr>
            </a:lvl3pPr>
            <a:lvl4pPr marL="729854" indent="-171450">
              <a:lnSpc>
                <a:spcPct val="100000"/>
              </a:lnSpc>
              <a:buClr>
                <a:schemeClr val="accent1"/>
              </a:buClr>
              <a:defRPr sz="1200">
                <a:solidFill>
                  <a:schemeClr val="accent6">
                    <a:lumMod val="50000"/>
                  </a:schemeClr>
                </a:solidFill>
                <a:latin typeface="Arial"/>
                <a:cs typeface="Arial"/>
              </a:defRPr>
            </a:lvl4pPr>
            <a:lvl5pPr marL="857250" indent="-127397">
              <a:lnSpc>
                <a:spcPct val="100000"/>
              </a:lnSpc>
              <a:buClr>
                <a:schemeClr val="accent1"/>
              </a:buClr>
              <a:buFont typeface="Arial" pitchFamily="34" charset="0"/>
              <a:buChar char="•"/>
              <a:defRPr sz="1200">
                <a:solidFill>
                  <a:schemeClr val="accent6">
                    <a:lumMod val="50000"/>
                  </a:schemeClr>
                </a:solidFill>
                <a:latin typeface="Arial"/>
                <a:cs typeface="Arial"/>
              </a:defRPr>
            </a:lvl5pPr>
          </a:lstStyle>
          <a:p>
            <a:pPr lvl="0"/>
            <a:r>
              <a:rPr lang="en-US" dirty="0"/>
              <a:t>Heading</a:t>
            </a:r>
          </a:p>
          <a:p>
            <a:pPr lvl="1"/>
            <a:r>
              <a:rPr lang="en-US" dirty="0" err="1"/>
              <a:t>Unbulleted</a:t>
            </a:r>
            <a:r>
              <a:rPr lang="en-US" dirty="0"/>
              <a:t> paragraph</a:t>
            </a:r>
          </a:p>
          <a:p>
            <a:pPr lvl="2"/>
            <a:r>
              <a:rPr lang="en-US" dirty="0"/>
              <a:t>Bulleted paragraph</a:t>
            </a:r>
          </a:p>
        </p:txBody>
      </p:sp>
    </p:spTree>
    <p:extLst>
      <p:ext uri="{BB962C8B-B14F-4D97-AF65-F5344CB8AC3E}">
        <p14:creationId xmlns:p14="http://schemas.microsoft.com/office/powerpoint/2010/main" val="39115327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3601" y="0"/>
            <a:ext cx="2476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4" y="4148138"/>
            <a:ext cx="1222163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707948" y="1544720"/>
            <a:ext cx="11026339"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739559" y="2976352"/>
            <a:ext cx="556140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745474" y="3424167"/>
            <a:ext cx="3798903"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2622373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736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609600" y="177800"/>
            <a:ext cx="10972800" cy="386644"/>
          </a:xfrm>
          <a:prstGeom prst="rect">
            <a:avLst/>
          </a:prstGeom>
          <a:noFill/>
          <a:ln w="9525">
            <a:noFill/>
            <a:miter lim="800000"/>
            <a:headEnd/>
            <a:tailEnd/>
          </a:ln>
        </p:spPr>
        <p:txBody>
          <a:bodyPr/>
          <a:lstStyle>
            <a:lvl1pPr algn="ctr">
              <a:defRPr/>
            </a:lvl1pPr>
          </a:lstStyle>
          <a:p>
            <a:pPr lvl="0"/>
            <a:r>
              <a:rPr lang="en-US"/>
              <a:t>Click to edit Master title style</a:t>
            </a:r>
          </a:p>
        </p:txBody>
      </p:sp>
      <p:sp>
        <p:nvSpPr>
          <p:cNvPr id="5" name="Date Placeholder 7"/>
          <p:cNvSpPr>
            <a:spLocks noGrp="1"/>
          </p:cNvSpPr>
          <p:nvPr>
            <p:ph type="dt" sz="half" idx="10"/>
          </p:nvPr>
        </p:nvSpPr>
        <p:spPr>
          <a:xfrm>
            <a:off x="4673600" y="6602382"/>
            <a:ext cx="2844800" cy="178813"/>
          </a:xfrm>
          <a:prstGeom prst="rect">
            <a:avLst/>
          </a:prstGeom>
        </p:spPr>
        <p:txBody>
          <a:bodyPr/>
          <a:lstStyle>
            <a:lvl1pPr algn="ctr">
              <a:lnSpc>
                <a:spcPct val="90000"/>
              </a:lnSpc>
              <a:defRPr sz="675">
                <a:solidFill>
                  <a:schemeClr val="tx1">
                    <a:tint val="75000"/>
                  </a:schemeClr>
                </a:solidFill>
                <a:latin typeface="Times New Roman" pitchFamily="18" charset="0"/>
                <a:cs typeface="Times New Roman" pitchFamily="18" charset="0"/>
              </a:defRPr>
            </a:lvl1pPr>
          </a:lstStyle>
          <a:p>
            <a:pPr fontAlgn="base">
              <a:spcBef>
                <a:spcPct val="0"/>
              </a:spcBef>
              <a:spcAft>
                <a:spcPct val="0"/>
              </a:spcAft>
              <a:defRPr/>
            </a:pPr>
            <a:fld id="{1E98151F-1DE3-476A-8028-5E7ADDCA83F3}" type="datetime1">
              <a:rPr lang="en-US">
                <a:solidFill>
                  <a:prstClr val="black">
                    <a:tint val="75000"/>
                  </a:prstClr>
                </a:solidFill>
              </a:rPr>
              <a:pPr fontAlgn="base">
                <a:spcBef>
                  <a:spcPct val="0"/>
                </a:spcBef>
                <a:spcAft>
                  <a:spcPct val="0"/>
                </a:spcAft>
                <a:defRPr/>
              </a:pPr>
              <a:t>5/29/2020</a:t>
            </a:fld>
            <a:endParaRPr lang="en-US" dirty="0">
              <a:solidFill>
                <a:prstClr val="black">
                  <a:tint val="75000"/>
                </a:prstClr>
              </a:solidFill>
            </a:endParaRPr>
          </a:p>
        </p:txBody>
      </p:sp>
    </p:spTree>
    <p:extLst>
      <p:ext uri="{BB962C8B-B14F-4D97-AF65-F5344CB8AC3E}">
        <p14:creationId xmlns:p14="http://schemas.microsoft.com/office/powerpoint/2010/main" val="30019659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8442247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479317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92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170388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477615" y="1046532"/>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12882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167762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747099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1"/>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a:defRPr/>
            </a:pPr>
            <a:r>
              <a:rPr sz="3300">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1394196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72476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09600" y="868708"/>
            <a:ext cx="109728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45750"/>
            <a:ext cx="109728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5039815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70398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2"/>
            <a:ext cx="109728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989986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78" name="Shape 178"/>
          <p:cNvSpPr>
            <a:spLocks noGrp="1"/>
          </p:cNvSpPr>
          <p:nvPr>
            <p:ph type="sldNum" sz="quarter" idx="2"/>
          </p:nvPr>
        </p:nvSpPr>
        <p:spPr>
          <a:xfrm>
            <a:off x="199757" y="6532123"/>
            <a:ext cx="316456" cy="231141"/>
          </a:xfrm>
          <a:prstGeom prst="rect">
            <a:avLst/>
          </a:prstGeom>
        </p:spPr>
        <p:txBody>
          <a:bodyPr/>
          <a:lstStyle>
            <a:lvl1pPr>
              <a:defRPr>
                <a:solidFill>
                  <a:srgbClr val="50565C"/>
                </a:solidFill>
                <a:latin typeface="Franklin Gothic Book"/>
              </a:defRPr>
            </a:lvl1pPr>
          </a:lstStyle>
          <a:p>
            <a:pPr fontAlgn="base">
              <a:spcBef>
                <a:spcPct val="0"/>
              </a:spcBef>
              <a:spcAft>
                <a:spcPct val="0"/>
              </a:spcAft>
            </a:pPr>
            <a:fld id="{86CB4B4D-7CA3-9044-876B-883B54F8677D}" type="slidenum">
              <a:rPr lang="uk-UA" smtClean="0"/>
              <a:pPr fontAlgn="base">
                <a:spcBef>
                  <a:spcPct val="0"/>
                </a:spcBef>
                <a:spcAft>
                  <a:spcPct val="0"/>
                </a:spcAft>
              </a:pPr>
              <a:t>‹#›</a:t>
            </a:fld>
            <a:endParaRPr lang="uk-UA" dirty="0"/>
          </a:p>
        </p:txBody>
      </p:sp>
      <p:sp>
        <p:nvSpPr>
          <p:cNvPr id="180" name="Shape 180"/>
          <p:cNvSpPr>
            <a:spLocks noGrp="1"/>
          </p:cNvSpPr>
          <p:nvPr>
            <p:ph type="title"/>
          </p:nvPr>
        </p:nvSpPr>
        <p:spPr>
          <a:xfrm>
            <a:off x="237067" y="0"/>
            <a:ext cx="7552267" cy="901700"/>
          </a:xfrm>
          <a:prstGeom prst="rect">
            <a:avLst/>
          </a:prstGeom>
        </p:spPr>
        <p:txBody>
          <a:bodyPr/>
          <a:lstStyle/>
          <a:p>
            <a:r>
              <a:t>Title Text</a:t>
            </a:r>
          </a:p>
        </p:txBody>
      </p:sp>
      <p:sp>
        <p:nvSpPr>
          <p:cNvPr id="181" name="Shape 181"/>
          <p:cNvSpPr>
            <a:spLocks noGrp="1"/>
          </p:cNvSpPr>
          <p:nvPr>
            <p:ph type="body" idx="1"/>
          </p:nvPr>
        </p:nvSpPr>
        <p:spPr>
          <a:xfrm>
            <a:off x="366185" y="1141412"/>
            <a:ext cx="10972801" cy="51101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661202254"/>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44000" y="6356351"/>
            <a:ext cx="2844800" cy="365125"/>
          </a:xfrm>
          <a:prstGeom prst="rect">
            <a:avLst/>
          </a:prstGeom>
          <a:noFill/>
        </p:spPr>
        <p:txBody>
          <a:bodyPr/>
          <a:lstStyle>
            <a:lvl1pPr>
              <a:defRPr>
                <a:solidFill>
                  <a:srgbClr val="002060"/>
                </a:solidFill>
                <a:latin typeface="Franklin Gothic Book"/>
              </a:defRPr>
            </a:lvl1pPr>
          </a:lstStyle>
          <a:p>
            <a:pPr fontAlgn="base">
              <a:spcBef>
                <a:spcPct val="0"/>
              </a:spcBef>
              <a:spcAft>
                <a:spcPct val="0"/>
              </a:spcAft>
            </a:pPr>
            <a:fld id="{9B5E1708-F8A3-4564-8049-367EAB969392}"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33553636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9408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812800" y="6662056"/>
            <a:ext cx="3859093" cy="195944"/>
          </a:xfrm>
          <a:prstGeom prst="rect">
            <a:avLst/>
          </a:prstGeom>
          <a:ln/>
        </p:spPr>
        <p:txBody>
          <a:bodyPr/>
          <a:lstStyle>
            <a:lvl1pPr>
              <a:defRPr/>
            </a:lvl1pPr>
          </a:lstStyle>
          <a:p>
            <a:pPr>
              <a:defRPr/>
            </a:pPr>
            <a:endParaRPr lang="en-US">
              <a:solidFill>
                <a:srgbClr val="000000"/>
              </a:solidFill>
            </a:endParaRPr>
          </a:p>
        </p:txBody>
      </p:sp>
      <p:sp>
        <p:nvSpPr>
          <p:cNvPr id="6" name="Rectangle 89"/>
          <p:cNvSpPr>
            <a:spLocks noGrp="1" noChangeArrowheads="1"/>
          </p:cNvSpPr>
          <p:nvPr>
            <p:ph type="sldNum" sz="quarter" idx="11"/>
          </p:nvPr>
        </p:nvSpPr>
        <p:spPr>
          <a:xfrm>
            <a:off x="73147" y="6477007"/>
            <a:ext cx="463307" cy="247637"/>
          </a:xfrm>
          <a:prstGeom prst="rect">
            <a:avLst/>
          </a:prstGeom>
          <a:ln/>
        </p:spPr>
        <p:txBody>
          <a:bodyPr/>
          <a:lstStyle>
            <a:lvl1pPr>
              <a:defRPr/>
            </a:lvl1pPr>
          </a:lstStyle>
          <a:p>
            <a:fld id="{BE6D4B03-E339-4C9D-AC39-0BD7C921B5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10799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2"/>
            <a:ext cx="109728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79767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Title 4"/>
          <p:cNvSpPr>
            <a:spLocks noGrp="1"/>
          </p:cNvSpPr>
          <p:nvPr>
            <p:ph type="ctrTitle" hasCustomPrompt="1"/>
          </p:nvPr>
        </p:nvSpPr>
        <p:spPr>
          <a:xfrm>
            <a:off x="5323844" y="1231163"/>
            <a:ext cx="6486117"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5180845" y="4263457"/>
            <a:ext cx="6624152"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5181552" y="4722131"/>
            <a:ext cx="6630304"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5181552" y="5222875"/>
            <a:ext cx="6630301"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5192833" y="3760788"/>
            <a:ext cx="6613216"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492256" y="3209773"/>
            <a:ext cx="2571577" cy="569855"/>
          </a:xfrm>
          <a:prstGeom prst="rect">
            <a:avLst/>
          </a:prstGeom>
        </p:spPr>
      </p:pic>
      <p:sp>
        <p:nvSpPr>
          <p:cNvPr id="15" name="Text Placeholder 14"/>
          <p:cNvSpPr>
            <a:spLocks noGrp="1"/>
          </p:cNvSpPr>
          <p:nvPr>
            <p:ph type="body" sz="quarter" idx="22" hasCustomPrompt="1"/>
          </p:nvPr>
        </p:nvSpPr>
        <p:spPr>
          <a:xfrm>
            <a:off x="1" y="4972057"/>
            <a:ext cx="4377267"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5" y="5603875"/>
            <a:ext cx="8555567"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5" y="6224588"/>
            <a:ext cx="8555567"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06034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p:cNvSpPr/>
          <p:nvPr userDrawn="1"/>
        </p:nvSpPr>
        <p:spPr>
          <a:xfrm>
            <a:off x="0" y="0"/>
            <a:ext cx="12192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1350">
              <a:solidFill>
                <a:srgbClr val="000000"/>
              </a:solidFill>
            </a:endParaRPr>
          </a:p>
        </p:txBody>
      </p:sp>
      <p:sp>
        <p:nvSpPr>
          <p:cNvPr id="30" name="Text Placeholder 43"/>
          <p:cNvSpPr>
            <a:spLocks noGrp="1"/>
          </p:cNvSpPr>
          <p:nvPr>
            <p:ph type="body" sz="quarter" idx="17" hasCustomPrompt="1"/>
          </p:nvPr>
        </p:nvSpPr>
        <p:spPr>
          <a:xfrm>
            <a:off x="4592325" y="3200400"/>
            <a:ext cx="7213729"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492256" y="3209773"/>
            <a:ext cx="2571577" cy="569855"/>
          </a:xfrm>
          <a:prstGeom prst="rect">
            <a:avLst/>
          </a:prstGeom>
        </p:spPr>
      </p:pic>
    </p:spTree>
    <p:extLst>
      <p:ext uri="{BB962C8B-B14F-4D97-AF65-F5344CB8AC3E}">
        <p14:creationId xmlns:p14="http://schemas.microsoft.com/office/powerpoint/2010/main" val="32232590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3152"/>
            <a:ext cx="89408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73147" y="6477007"/>
            <a:ext cx="463307" cy="247637"/>
          </a:xfrm>
          <a:prstGeom prst="rect">
            <a:avLst/>
          </a:prstGeom>
          <a:ln/>
        </p:spPr>
        <p:txBody>
          <a:bodyPr/>
          <a:lstStyle>
            <a:lvl1pPr>
              <a:defRPr/>
            </a:lvl1pPr>
          </a:lstStyle>
          <a:p>
            <a:fld id="{F6EFC63E-F8D9-44BB-A462-AC735E845F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1073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655091" y="1310185"/>
            <a:ext cx="10980460"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09600" y="274638"/>
            <a:ext cx="109728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4874689" y="6478595"/>
            <a:ext cx="1706033"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7021147" y="6478594"/>
            <a:ext cx="454757"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71495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26451" y="496888"/>
            <a:ext cx="30099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1279" y="1365664"/>
            <a:ext cx="9836727"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823357" y="2663897"/>
            <a:ext cx="9828811"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3"/>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45906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 y="0"/>
            <a:ext cx="7658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7581901" y="5932488"/>
            <a:ext cx="4210051"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fontAlgn="base" hangingPunct="0">
              <a:spcBef>
                <a:spcPct val="0"/>
              </a:spcBef>
              <a:spcAft>
                <a:spcPct val="0"/>
              </a:spcAft>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428627" y="2362882"/>
            <a:ext cx="11363572"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9960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12192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9"/>
          <p:cNvSpPr/>
          <p:nvPr userDrawn="1"/>
        </p:nvSpPr>
        <p:spPr>
          <a:xfrm flipH="1">
            <a:off x="7112000" y="3276600"/>
            <a:ext cx="508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6"/>
          <p:cNvSpPr/>
          <p:nvPr userDrawn="1"/>
        </p:nvSpPr>
        <p:spPr>
          <a:xfrm flipH="1">
            <a:off x="0" y="1905000"/>
            <a:ext cx="12192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pic>
        <p:nvPicPr>
          <p:cNvPr id="15" name="Picture 16" descr="vol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67200" y="3"/>
            <a:ext cx="28448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524000"/>
            <a:ext cx="2540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7112000" y="1524003"/>
            <a:ext cx="2844800" cy="1762125"/>
          </a:xfrm>
          <a:prstGeom prst="rect">
            <a:avLst/>
          </a:prstGeom>
          <a:noFill/>
          <a:ln w="9525">
            <a:noFill/>
            <a:miter lim="800000"/>
            <a:headEnd/>
            <a:tailEnd/>
          </a:ln>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524000" cy="1524000"/>
          </a:xfrm>
          <a:prstGeom prst="rect">
            <a:avLst/>
          </a:prstGeom>
        </p:spPr>
      </p:pic>
      <p:pic>
        <p:nvPicPr>
          <p:cNvPr id="22" name="Picture 2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956800" y="1524000"/>
            <a:ext cx="2235200" cy="1762124"/>
          </a:xfrm>
          <a:prstGeom prst="rect">
            <a:avLst/>
          </a:prstGeom>
        </p:spPr>
      </p:pic>
      <p:pic>
        <p:nvPicPr>
          <p:cNvPr id="13" name="Picture 12" descr="led.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422400" y="3"/>
            <a:ext cx="28448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4267200" y="1524000"/>
            <a:ext cx="28448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422400" y="1523144"/>
            <a:ext cx="2844800" cy="1753456"/>
          </a:xfrm>
          <a:prstGeom prst="rect">
            <a:avLst/>
          </a:prstGeom>
        </p:spPr>
      </p:pic>
      <p:pic>
        <p:nvPicPr>
          <p:cNvPr id="26" name="Picture 25"/>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1523144"/>
            <a:ext cx="1422400" cy="1753456"/>
          </a:xfrm>
          <a:prstGeom prst="rect">
            <a:avLst/>
          </a:prstGeom>
        </p:spPr>
      </p:pic>
      <p:sp>
        <p:nvSpPr>
          <p:cNvPr id="6" name="Rectangle 15"/>
          <p:cNvSpPr/>
          <p:nvPr/>
        </p:nvSpPr>
        <p:spPr>
          <a:xfrm>
            <a:off x="0" y="6610350"/>
            <a:ext cx="12192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 Placeholder 9"/>
          <p:cNvSpPr txBox="1">
            <a:spLocks/>
          </p:cNvSpPr>
          <p:nvPr/>
        </p:nvSpPr>
        <p:spPr>
          <a:xfrm>
            <a:off x="173567" y="6616700"/>
            <a:ext cx="9715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a:spcBef>
                <a:spcPct val="20000"/>
              </a:spcBef>
              <a:buFont typeface="Arial"/>
              <a:buNone/>
              <a:defRPr/>
            </a:pPr>
            <a:fld id="{24289C06-C21E-485E-9AAF-A99C6B017E3B}" type="slidenum">
              <a:rPr lang="en-US" sz="1000" smtClean="0">
                <a:solidFill>
                  <a:prstClr val="white"/>
                </a:solidFill>
                <a:latin typeface="Calibri"/>
                <a:cs typeface="Calibri"/>
              </a:rPr>
              <a:pPr marL="342900" indent="-342900" defTabSz="457200">
                <a:spcBef>
                  <a:spcPct val="20000"/>
                </a:spcBef>
                <a:buFont typeface="Arial"/>
                <a:buNone/>
                <a:defRPr/>
              </a:pPr>
              <a:t>‹#›</a:t>
            </a:fld>
            <a:r>
              <a:rPr lang="en-US" sz="1000" dirty="0">
                <a:solidFill>
                  <a:prstClr val="white"/>
                </a:solidFill>
                <a:latin typeface="Calibri"/>
                <a:cs typeface="Calibri"/>
              </a:rPr>
              <a:t> | Energy Efficiency and Renewable Energy</a:t>
            </a:r>
          </a:p>
        </p:txBody>
      </p:sp>
      <p:sp>
        <p:nvSpPr>
          <p:cNvPr id="8" name="Text Placeholder 9"/>
          <p:cNvSpPr txBox="1">
            <a:spLocks/>
          </p:cNvSpPr>
          <p:nvPr/>
        </p:nvSpPr>
        <p:spPr>
          <a:xfrm>
            <a:off x="7302502" y="6616700"/>
            <a:ext cx="488950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r>
              <a:rPr lang="en-US" sz="1000" dirty="0">
                <a:solidFill>
                  <a:prstClr val="white"/>
                </a:solidFill>
                <a:latin typeface="Calibri"/>
                <a:cs typeface="Calibri"/>
              </a:rPr>
              <a:t>eere.energy.gov</a:t>
            </a:r>
          </a:p>
        </p:txBody>
      </p:sp>
      <p:pic>
        <p:nvPicPr>
          <p:cNvPr id="21" name="Picture 20"/>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16800" y="477004"/>
            <a:ext cx="4470400" cy="492725"/>
          </a:xfrm>
          <a:prstGeom prst="rect">
            <a:avLst/>
          </a:prstGeom>
        </p:spPr>
      </p:pic>
      <p:sp>
        <p:nvSpPr>
          <p:cNvPr id="3" name="Text Placeholder 2"/>
          <p:cNvSpPr>
            <a:spLocks noGrp="1"/>
          </p:cNvSpPr>
          <p:nvPr>
            <p:ph type="body" sz="quarter" idx="10" hasCustomPrompt="1"/>
          </p:nvPr>
        </p:nvSpPr>
        <p:spPr>
          <a:xfrm>
            <a:off x="304800" y="3892818"/>
            <a:ext cx="64008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304800" y="4477722"/>
            <a:ext cx="64008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7518400" y="3886200"/>
            <a:ext cx="42672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7518400" y="4495800"/>
            <a:ext cx="42672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0981033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42164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72" y="1627188"/>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72" y="2671763"/>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5372" y="3740150"/>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5372" y="4797425"/>
            <a:ext cx="305223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0075" y="83138"/>
            <a:ext cx="11101388"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690755" y="2588445"/>
            <a:ext cx="7077692"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585789" y="1543056"/>
            <a:ext cx="32004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8498417" y="6213482"/>
            <a:ext cx="27432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12" name="Footer Placeholder 4"/>
          <p:cNvSpPr>
            <a:spLocks noGrp="1"/>
          </p:cNvSpPr>
          <p:nvPr>
            <p:ph type="ftr" sz="quarter" idx="15"/>
          </p:nvPr>
        </p:nvSpPr>
        <p:spPr>
          <a:xfrm>
            <a:off x="2137838" y="6226182"/>
            <a:ext cx="63055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13"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fld id="{A1A6E02B-33B2-4B3F-A839-A7601A3319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3897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5367" y="2671763"/>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05367" y="3740150"/>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5367" y="4797425"/>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1585916"/>
            <a:ext cx="11144249"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8498417" y="6213482"/>
            <a:ext cx="27432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10" name="Footer Placeholder 4"/>
          <p:cNvSpPr>
            <a:spLocks noGrp="1"/>
          </p:cNvSpPr>
          <p:nvPr>
            <p:ph type="ftr" sz="quarter" idx="15"/>
          </p:nvPr>
        </p:nvSpPr>
        <p:spPr>
          <a:xfrm>
            <a:off x="2137838" y="6226182"/>
            <a:ext cx="61785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11"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fld id="{4B4EF199-5C60-4CA1-9953-629704BE1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27916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2486025"/>
            <a:ext cx="11144249"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2"/>
            <a:ext cx="27432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7" name="Footer Placeholder 4"/>
          <p:cNvSpPr>
            <a:spLocks noGrp="1"/>
          </p:cNvSpPr>
          <p:nvPr>
            <p:ph type="ftr" sz="quarter" idx="15"/>
          </p:nvPr>
        </p:nvSpPr>
        <p:spPr>
          <a:xfrm>
            <a:off x="2137833" y="6226182"/>
            <a:ext cx="62928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8"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fld id="{BEA3D1BA-E4AE-4D99-ACC2-F63F1EAB33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71708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605367" y="1627188"/>
            <a:ext cx="11137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8801" y="6043613"/>
            <a:ext cx="11032067"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794" y="83138"/>
            <a:ext cx="11172825"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585794" y="1828806"/>
            <a:ext cx="11144249"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8498417" y="6213482"/>
            <a:ext cx="2743200" cy="365125"/>
          </a:xfrm>
          <a:prstGeom prst="rect">
            <a:avLst/>
          </a:prstGeom>
        </p:spPr>
        <p:txBody>
          <a:bodyPr/>
          <a:lstStyle>
            <a:lvl1pPr>
              <a:defRPr/>
            </a:lvl1pPr>
          </a:lstStyle>
          <a:p>
            <a:pPr>
              <a:defRPr/>
            </a:pPr>
            <a:endParaRPr lang="en-US" altLang="en-US">
              <a:solidFill>
                <a:prstClr val="black">
                  <a:tint val="75000"/>
                </a:prstClr>
              </a:solidFill>
            </a:endParaRPr>
          </a:p>
        </p:txBody>
      </p:sp>
      <p:sp>
        <p:nvSpPr>
          <p:cNvPr id="7" name="Footer Placeholder 4"/>
          <p:cNvSpPr>
            <a:spLocks noGrp="1"/>
          </p:cNvSpPr>
          <p:nvPr>
            <p:ph type="ftr" sz="quarter" idx="15"/>
          </p:nvPr>
        </p:nvSpPr>
        <p:spPr>
          <a:xfrm>
            <a:off x="2137833" y="6226182"/>
            <a:ext cx="6292851" cy="365125"/>
          </a:xfrm>
          <a:prstGeom prst="rect">
            <a:avLst/>
          </a:prstGeom>
        </p:spPr>
        <p:txBody>
          <a:bodyPr/>
          <a:lstStyle>
            <a:lvl1pPr algn="l">
              <a:defRPr>
                <a:solidFill>
                  <a:schemeClr val="tx1">
                    <a:lumMod val="75000"/>
                    <a:lumOff val="25000"/>
                  </a:schemeClr>
                </a:solidFill>
              </a:defRPr>
            </a:lvl1pPr>
          </a:lstStyle>
          <a:p>
            <a:pPr>
              <a:defRPr/>
            </a:pPr>
            <a:endParaRPr lang="en-US" dirty="0">
              <a:solidFill>
                <a:srgbClr val="000000">
                  <a:lumMod val="75000"/>
                  <a:lumOff val="25000"/>
                </a:srgbClr>
              </a:solidFill>
            </a:endParaRPr>
          </a:p>
        </p:txBody>
      </p:sp>
      <p:sp>
        <p:nvSpPr>
          <p:cNvPr id="8" name="Slide Number Placeholder 5"/>
          <p:cNvSpPr>
            <a:spLocks noGrp="1"/>
          </p:cNvSpPr>
          <p:nvPr>
            <p:ph type="sldNum" sz="quarter" idx="16"/>
          </p:nvPr>
        </p:nvSpPr>
        <p:spPr>
          <a:xfrm>
            <a:off x="11245853" y="6213482"/>
            <a:ext cx="440267" cy="365125"/>
          </a:xfrm>
          <a:prstGeom prst="rect">
            <a:avLst/>
          </a:prstGeom>
        </p:spPr>
        <p:txBody>
          <a:bodyPr/>
          <a:lstStyle>
            <a:lvl1pPr>
              <a:defRPr/>
            </a:lvl1pPr>
          </a:lstStyle>
          <a:p>
            <a:fld id="{E83FBD0B-C542-4823-BBF6-B7A5EEB354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6433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26451" y="496888"/>
            <a:ext cx="30099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8862487"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fontAlgn="base" hangingPunct="0">
              <a:spcBef>
                <a:spcPct val="0"/>
              </a:spcBef>
              <a:spcAft>
                <a:spcPct val="0"/>
              </a:spcAft>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8862485" y="2487616"/>
            <a:ext cx="1837362" cy="213585"/>
          </a:xfrm>
          <a:prstGeom prst="rect">
            <a:avLst/>
          </a:prstGeom>
        </p:spPr>
        <p:txBody>
          <a:bodyPr wrap="none">
            <a:spAutoFit/>
          </a:bodyPr>
          <a:lstStyle/>
          <a:p>
            <a:pPr defTabSz="342892" eaLnBrk="0" fontAlgn="base" hangingPunct="0">
              <a:spcBef>
                <a:spcPct val="0"/>
              </a:spcBef>
              <a:spcAft>
                <a:spcPct val="0"/>
              </a:spcAft>
              <a:defRPr/>
            </a:pPr>
            <a:r>
              <a:rPr lang="en-US" sz="788" dirty="0" err="1">
                <a:solidFill>
                  <a:srgbClr val="E7E6E6">
                    <a:lumMod val="25000"/>
                  </a:srgbClr>
                </a:solidFill>
                <a:cs typeface="Franklin Gothic Book"/>
              </a:rPr>
              <a:t>Facebook.com</a:t>
            </a:r>
            <a:r>
              <a:rPr lang="en-US" sz="788" dirty="0">
                <a:solidFill>
                  <a:srgbClr val="E7E6E6">
                    <a:lumMod val="25000"/>
                  </a:srgbClr>
                </a:solidFill>
                <a:cs typeface="Franklin Gothic Book"/>
              </a:rPr>
              <a:t>/</a:t>
            </a:r>
            <a:r>
              <a:rPr lang="en-US" sz="788" dirty="0" err="1">
                <a:solidFill>
                  <a:srgbClr val="E7E6E6">
                    <a:lumMod val="25000"/>
                  </a:srgbClr>
                </a:solidFill>
                <a:cs typeface="Franklin Gothic Book"/>
              </a:rPr>
              <a:t>SMLeadershipCoalition</a:t>
            </a:r>
            <a:endParaRPr lang="en-US" sz="788" dirty="0">
              <a:solidFill>
                <a:srgbClr val="E7E6E6">
                  <a:lumMod val="25000"/>
                </a:srgbClr>
              </a:solidFill>
              <a:cs typeface="Franklin Gothic Book"/>
            </a:endParaRPr>
          </a:p>
        </p:txBody>
      </p:sp>
      <p:sp>
        <p:nvSpPr>
          <p:cNvPr id="9" name="Rectangle 8"/>
          <p:cNvSpPr/>
          <p:nvPr userDrawn="1"/>
        </p:nvSpPr>
        <p:spPr>
          <a:xfrm>
            <a:off x="8862484" y="3059117"/>
            <a:ext cx="2952749" cy="334835"/>
          </a:xfrm>
          <a:prstGeom prst="rect">
            <a:avLst/>
          </a:prstGeom>
        </p:spPr>
        <p:txBody>
          <a:bodyPr>
            <a:spAutoFit/>
          </a:bodyPr>
          <a:lstStyle/>
          <a:p>
            <a:pPr defTabSz="342892" eaLnBrk="0" fontAlgn="base" hangingPunct="0">
              <a:spcBef>
                <a:spcPct val="0"/>
              </a:spcBef>
              <a:spcAft>
                <a:spcPct val="0"/>
              </a:spcAft>
              <a:defRPr/>
            </a:pPr>
            <a:r>
              <a:rPr lang="en-US" sz="788" dirty="0">
                <a:solidFill>
                  <a:srgbClr val="E7E6E6">
                    <a:lumMod val="25000"/>
                  </a:srgbClr>
                </a:solidFill>
                <a:cs typeface="Franklin Gothic Book"/>
              </a:rPr>
              <a:t>http://</a:t>
            </a:r>
            <a:r>
              <a:rPr lang="en-US" sz="788" dirty="0" err="1">
                <a:solidFill>
                  <a:srgbClr val="E7E6E6">
                    <a:lumMod val="25000"/>
                  </a:srgbClr>
                </a:solidFill>
                <a:cs typeface="Franklin Gothic Book"/>
              </a:rPr>
              <a:t>www.linkedin.com</a:t>
            </a:r>
            <a:r>
              <a:rPr lang="en-US" sz="788" dirty="0">
                <a:solidFill>
                  <a:srgbClr val="E7E6E6">
                    <a:lumMod val="25000"/>
                  </a:srgbClr>
                </a:solidFill>
                <a:cs typeface="Franklin Gothic Book"/>
              </a:rPr>
              <a:t> /groups </a:t>
            </a:r>
          </a:p>
          <a:p>
            <a:pPr defTabSz="342892" eaLnBrk="0" fontAlgn="base" hangingPunct="0">
              <a:spcBef>
                <a:spcPct val="0"/>
              </a:spcBef>
              <a:spcAft>
                <a:spcPct val="0"/>
              </a:spcAft>
              <a:defRPr/>
            </a:pPr>
            <a:r>
              <a:rPr lang="en-US" sz="788" dirty="0">
                <a:solidFill>
                  <a:srgbClr val="E7E6E6">
                    <a:lumMod val="25000"/>
                  </a:srgbClr>
                </a:solidFill>
                <a:cs typeface="Franklin Gothic Book"/>
              </a:rPr>
              <a:t>/Smart-Manufacturing-Leadership-Coalition</a:t>
            </a:r>
          </a:p>
        </p:txBody>
      </p:sp>
      <p:pic>
        <p:nvPicPr>
          <p:cNvPr id="10" name="Picture 16"/>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386235" y="1976445"/>
            <a:ext cx="404284"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386235" y="2493970"/>
            <a:ext cx="404284"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8386235" y="3011495"/>
            <a:ext cx="404284"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4101" y="451268"/>
            <a:ext cx="6855403"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566187" y="1906649"/>
            <a:ext cx="6877607"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3014663" y="6200783"/>
            <a:ext cx="6286500"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58537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alphaModFix amt="26000"/>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4" name="Title 8"/>
          <p:cNvSpPr>
            <a:spLocks noGrp="1"/>
          </p:cNvSpPr>
          <p:nvPr>
            <p:ph type="ctrTitle"/>
          </p:nvPr>
        </p:nvSpPr>
        <p:spPr>
          <a:xfrm>
            <a:off x="880076" y="3646138"/>
            <a:ext cx="103632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914400" y="5568514"/>
            <a:ext cx="103632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96404" y="121940"/>
            <a:ext cx="4474413" cy="1561218"/>
          </a:xfrm>
          <a:prstGeom prst="rect">
            <a:avLst/>
          </a:prstGeom>
        </p:spPr>
      </p:pic>
    </p:spTree>
    <p:extLst>
      <p:ext uri="{BB962C8B-B14F-4D97-AF65-F5344CB8AC3E}">
        <p14:creationId xmlns:p14="http://schemas.microsoft.com/office/powerpoint/2010/main" val="1375383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609600" y="274645"/>
            <a:ext cx="109728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11277603" y="6442269"/>
            <a:ext cx="327911"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a:fld id="{6D56EEAD-0332-044B-8491-07E146F0D709}" type="slidenum">
              <a:rPr lang="en-GB" smtClean="0">
                <a:solidFill>
                  <a:prstClr val="white">
                    <a:lumMod val="65000"/>
                  </a:prstClr>
                </a:solidFill>
              </a:rPr>
              <a:pPr defTabSz="342892"/>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4" y="6214842"/>
            <a:ext cx="1498344" cy="522804"/>
          </a:xfrm>
          <a:prstGeom prst="rect">
            <a:avLst/>
          </a:prstGeom>
        </p:spPr>
      </p:pic>
      <p:sp>
        <p:nvSpPr>
          <p:cNvPr id="19" name="Footer Placeholder 21"/>
          <p:cNvSpPr>
            <a:spLocks noGrp="1"/>
          </p:cNvSpPr>
          <p:nvPr>
            <p:ph type="ftr" sz="quarter" idx="3"/>
          </p:nvPr>
        </p:nvSpPr>
        <p:spPr>
          <a:xfrm>
            <a:off x="1852960" y="6442275"/>
            <a:ext cx="942464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a:endParaRPr lang="en-GB" dirty="0"/>
          </a:p>
        </p:txBody>
      </p:sp>
      <p:cxnSp>
        <p:nvCxnSpPr>
          <p:cNvPr id="20" name="Straight Connector 19"/>
          <p:cNvCxnSpPr/>
          <p:nvPr userDrawn="1"/>
        </p:nvCxnSpPr>
        <p:spPr>
          <a:xfrm>
            <a:off x="3402419" y="6449283"/>
            <a:ext cx="8187488"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262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276" y="177114"/>
            <a:ext cx="11738929"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48272" y="1294023"/>
            <a:ext cx="11535728"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6176433" y="6356357"/>
            <a:ext cx="3860800" cy="365125"/>
          </a:xfrm>
          <a:prstGeom prst="rect">
            <a:avLst/>
          </a:prstGeom>
        </p:spPr>
        <p:txBody>
          <a:bodyPr/>
          <a:lstStyle>
            <a:lvl1pPr>
              <a:defRPr>
                <a:latin typeface="Franklin Gothic Book"/>
              </a:defRPr>
            </a:lvl1pPr>
          </a:lstStyle>
          <a:p>
            <a:pPr>
              <a:defRPr/>
            </a:pPr>
            <a:endParaRPr lang="en-US" dirty="0">
              <a:solidFill>
                <a:srgbClr val="04617B">
                  <a:shade val="90000"/>
                </a:srgbClr>
              </a:solidFill>
            </a:endParaRPr>
          </a:p>
        </p:txBody>
      </p:sp>
    </p:spTree>
    <p:extLst>
      <p:ext uri="{BB962C8B-B14F-4D97-AF65-F5344CB8AC3E}">
        <p14:creationId xmlns:p14="http://schemas.microsoft.com/office/powerpoint/2010/main" val="37892576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9042401" y="6601440"/>
            <a:ext cx="1189567" cy="276225"/>
          </a:xfrm>
          <a:prstGeom prst="rect">
            <a:avLst/>
          </a:prstGeom>
          <a:ln/>
        </p:spPr>
        <p:txBody>
          <a:bodyPr/>
          <a:lstStyle>
            <a:lvl1pPr>
              <a:defRPr/>
            </a:lvl1pPr>
          </a:lstStyle>
          <a:p>
            <a:pPr>
              <a:defRPr/>
            </a:pPr>
            <a:endParaRPr lang="en-US">
              <a:solidFill>
                <a:srgbClr val="4D4D4D"/>
              </a:solidFill>
            </a:endParaRPr>
          </a:p>
        </p:txBody>
      </p:sp>
      <p:sp>
        <p:nvSpPr>
          <p:cNvPr id="5" name="Slide Number Placeholder 15"/>
          <p:cNvSpPr>
            <a:spLocks noGrp="1"/>
          </p:cNvSpPr>
          <p:nvPr>
            <p:ph type="sldNum" sz="quarter" idx="4"/>
          </p:nvPr>
        </p:nvSpPr>
        <p:spPr>
          <a:xfrm>
            <a:off x="117995" y="6453548"/>
            <a:ext cx="14224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val="3286499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609600" y="914400"/>
            <a:ext cx="107696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777811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image" Target="../media/image3.jpeg"/><Relationship Id="rId4" Type="http://schemas.openxmlformats.org/officeDocument/2006/relationships/slideLayout" Target="../slideLayouts/slideLayout6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theme" Target="../theme/theme8.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10" Type="http://schemas.openxmlformats.org/officeDocument/2006/relationships/theme" Target="../theme/theme9.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2" y="458"/>
            <a:ext cx="12191187" cy="6857543"/>
          </a:xfrm>
          <a:prstGeom prst="rect">
            <a:avLst/>
          </a:prstGeom>
        </p:spPr>
      </p:pic>
      <p:sp>
        <p:nvSpPr>
          <p:cNvPr id="1026" name="Title Placeholder 1"/>
          <p:cNvSpPr>
            <a:spLocks noGrp="1"/>
          </p:cNvSpPr>
          <p:nvPr>
            <p:ph type="title"/>
          </p:nvPr>
        </p:nvSpPr>
        <p:spPr bwMode="auto">
          <a:xfrm>
            <a:off x="270547" y="353455"/>
            <a:ext cx="11504904" cy="3953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251584" y="1445478"/>
            <a:ext cx="11523520" cy="427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11563662" y="6581318"/>
            <a:ext cx="254911" cy="152400"/>
          </a:xfrm>
          <a:prstGeom prst="rect">
            <a:avLst/>
          </a:prstGeom>
          <a:noFill/>
          <a:ln w="9525">
            <a:noFill/>
            <a:miter lim="800000"/>
            <a:headEnd/>
            <a:tailEnd/>
          </a:ln>
          <a:effectLst/>
        </p:spPr>
        <p:txBody>
          <a:bodyPr lIns="0" tIns="0" rIns="0" bIns="0"/>
          <a:lstStyle/>
          <a:p>
            <a:pPr algn="r" defTabSz="129776" fontAlgn="base">
              <a:lnSpc>
                <a:spcPct val="90000"/>
              </a:lnSpc>
              <a:spcBef>
                <a:spcPct val="0"/>
              </a:spcBef>
              <a:spcAft>
                <a:spcPct val="0"/>
              </a:spcAft>
              <a:tabLst>
                <a:tab pos="172637" algn="l"/>
              </a:tabLst>
              <a:defRPr/>
            </a:pPr>
            <a:fld id="{040BB257-551A-4736-B50F-DCF1BA034C06}" type="slidenum">
              <a:rPr lang="en-US" sz="750" smtClean="0">
                <a:solidFill>
                  <a:prstClr val="white">
                    <a:lumMod val="75000"/>
                  </a:prstClr>
                </a:solidFill>
                <a:latin typeface="Franklin Gothic Book"/>
                <a:cs typeface="Franklin Gothic Book"/>
              </a:rPr>
              <a:pPr algn="r" defTabSz="129776" fontAlgn="base">
                <a:lnSpc>
                  <a:spcPct val="90000"/>
                </a:lnSpc>
                <a:spcBef>
                  <a:spcPct val="0"/>
                </a:spcBef>
                <a:spcAft>
                  <a:spcPct val="0"/>
                </a:spcAft>
                <a:tabLst>
                  <a:tab pos="172637" algn="l"/>
                </a:tabLst>
                <a:defRPr/>
              </a:pPr>
              <a:t>‹#›</a:t>
            </a:fld>
            <a:endParaRPr lang="en-US" sz="750" dirty="0">
              <a:solidFill>
                <a:prstClr val="white">
                  <a:lumMod val="75000"/>
                </a:prstClr>
              </a:solidFill>
              <a:latin typeface="Franklin Gothic Book"/>
              <a:cs typeface="Franklin Gothic Book"/>
            </a:endParaRPr>
          </a:p>
        </p:txBody>
      </p:sp>
    </p:spTree>
    <p:extLst>
      <p:ext uri="{BB962C8B-B14F-4D97-AF65-F5344CB8AC3E}">
        <p14:creationId xmlns:p14="http://schemas.microsoft.com/office/powerpoint/2010/main" val="18845922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p:hf hdr="0" ftr="0" dt="0"/>
  <p:txStyles>
    <p:titleStyle>
      <a:lvl1pPr algn="l" rtl="0" eaLnBrk="1" fontAlgn="base" hangingPunct="1">
        <a:lnSpc>
          <a:spcPct val="85000"/>
        </a:lnSpc>
        <a:spcBef>
          <a:spcPct val="0"/>
        </a:spcBef>
        <a:spcAft>
          <a:spcPct val="0"/>
        </a:spcAft>
        <a:defRPr sz="2250" kern="1200">
          <a:solidFill>
            <a:srgbClr val="049FD8"/>
          </a:solidFill>
          <a:latin typeface="Franklin Gothic Medium"/>
          <a:ea typeface="+mj-ea"/>
          <a:cs typeface="+mj-cs"/>
        </a:defRPr>
      </a:lvl1pPr>
      <a:lvl2pPr algn="l" rtl="0" eaLnBrk="1" fontAlgn="base" hangingPunct="1">
        <a:lnSpc>
          <a:spcPct val="85000"/>
        </a:lnSpc>
        <a:spcBef>
          <a:spcPct val="0"/>
        </a:spcBef>
        <a:spcAft>
          <a:spcPct val="0"/>
        </a:spcAft>
        <a:defRPr sz="2250">
          <a:solidFill>
            <a:srgbClr val="006C3A"/>
          </a:solidFill>
          <a:latin typeface="Arial Black" pitchFamily="34" charset="0"/>
        </a:defRPr>
      </a:lvl2pPr>
      <a:lvl3pPr algn="l" rtl="0" eaLnBrk="1" fontAlgn="base" hangingPunct="1">
        <a:lnSpc>
          <a:spcPct val="85000"/>
        </a:lnSpc>
        <a:spcBef>
          <a:spcPct val="0"/>
        </a:spcBef>
        <a:spcAft>
          <a:spcPct val="0"/>
        </a:spcAft>
        <a:defRPr sz="2250">
          <a:solidFill>
            <a:srgbClr val="006C3A"/>
          </a:solidFill>
          <a:latin typeface="Arial Black" pitchFamily="34" charset="0"/>
        </a:defRPr>
      </a:lvl3pPr>
      <a:lvl4pPr algn="l" rtl="0" eaLnBrk="1" fontAlgn="base" hangingPunct="1">
        <a:lnSpc>
          <a:spcPct val="85000"/>
        </a:lnSpc>
        <a:spcBef>
          <a:spcPct val="0"/>
        </a:spcBef>
        <a:spcAft>
          <a:spcPct val="0"/>
        </a:spcAft>
        <a:defRPr sz="2250">
          <a:solidFill>
            <a:srgbClr val="006C3A"/>
          </a:solidFill>
          <a:latin typeface="Arial Black" pitchFamily="34" charset="0"/>
        </a:defRPr>
      </a:lvl4pPr>
      <a:lvl5pPr algn="l" rtl="0" eaLnBrk="1" fontAlgn="base" hangingPunct="1">
        <a:lnSpc>
          <a:spcPct val="85000"/>
        </a:lnSpc>
        <a:spcBef>
          <a:spcPct val="0"/>
        </a:spcBef>
        <a:spcAft>
          <a:spcPct val="0"/>
        </a:spcAft>
        <a:defRPr sz="2250">
          <a:solidFill>
            <a:srgbClr val="006C3A"/>
          </a:solidFill>
          <a:latin typeface="Arial Black" pitchFamily="34" charset="0"/>
        </a:defRPr>
      </a:lvl5pPr>
      <a:lvl6pPr marL="342892" algn="l" rtl="0" eaLnBrk="1" fontAlgn="base" hangingPunct="1">
        <a:lnSpc>
          <a:spcPct val="85000"/>
        </a:lnSpc>
        <a:spcBef>
          <a:spcPct val="0"/>
        </a:spcBef>
        <a:spcAft>
          <a:spcPct val="0"/>
        </a:spcAft>
        <a:defRPr sz="2250">
          <a:solidFill>
            <a:srgbClr val="006C3A"/>
          </a:solidFill>
          <a:latin typeface="Arial Black" pitchFamily="34" charset="0"/>
        </a:defRPr>
      </a:lvl6pPr>
      <a:lvl7pPr marL="685783" algn="l" rtl="0" eaLnBrk="1" fontAlgn="base" hangingPunct="1">
        <a:lnSpc>
          <a:spcPct val="85000"/>
        </a:lnSpc>
        <a:spcBef>
          <a:spcPct val="0"/>
        </a:spcBef>
        <a:spcAft>
          <a:spcPct val="0"/>
        </a:spcAft>
        <a:defRPr sz="2250">
          <a:solidFill>
            <a:srgbClr val="006C3A"/>
          </a:solidFill>
          <a:latin typeface="Arial Black" pitchFamily="34" charset="0"/>
        </a:defRPr>
      </a:lvl7pPr>
      <a:lvl8pPr marL="1028675" algn="l" rtl="0" eaLnBrk="1" fontAlgn="base" hangingPunct="1">
        <a:lnSpc>
          <a:spcPct val="85000"/>
        </a:lnSpc>
        <a:spcBef>
          <a:spcPct val="0"/>
        </a:spcBef>
        <a:spcAft>
          <a:spcPct val="0"/>
        </a:spcAft>
        <a:defRPr sz="2250">
          <a:solidFill>
            <a:srgbClr val="006C3A"/>
          </a:solidFill>
          <a:latin typeface="Arial Black" pitchFamily="34" charset="0"/>
        </a:defRPr>
      </a:lvl8pPr>
      <a:lvl9pPr marL="1371566" algn="l" rtl="0" eaLnBrk="1" fontAlgn="base" hangingPunct="1">
        <a:lnSpc>
          <a:spcPct val="85000"/>
        </a:lnSpc>
        <a:spcBef>
          <a:spcPct val="0"/>
        </a:spcBef>
        <a:spcAft>
          <a:spcPct val="0"/>
        </a:spcAft>
        <a:defRPr sz="2250">
          <a:solidFill>
            <a:srgbClr val="006C3A"/>
          </a:solidFill>
          <a:latin typeface="Arial Black" pitchFamily="34" charset="0"/>
        </a:defRPr>
      </a:lvl9pPr>
    </p:titleStyle>
    <p:bodyStyle>
      <a:lvl1pPr marL="172637" indent="-172637" algn="l" rtl="0" eaLnBrk="1" fontAlgn="base" hangingPunct="1">
        <a:lnSpc>
          <a:spcPct val="90000"/>
        </a:lnSpc>
        <a:spcBef>
          <a:spcPts val="1050"/>
        </a:spcBef>
        <a:spcAft>
          <a:spcPct val="0"/>
        </a:spcAft>
        <a:buClr>
          <a:srgbClr val="049FD8"/>
        </a:buClr>
        <a:buFont typeface="Arial" charset="0"/>
        <a:buChar char="•"/>
        <a:defRPr sz="2100" kern="1200">
          <a:solidFill>
            <a:schemeClr val="tx1"/>
          </a:solidFill>
          <a:latin typeface="Franklin Gothic Book"/>
          <a:ea typeface="+mn-ea"/>
          <a:cs typeface="+mn-cs"/>
        </a:defRPr>
      </a:lvl1pPr>
      <a:lvl2pPr marL="469094" indent="-209545" algn="l" rtl="0" eaLnBrk="1" fontAlgn="base" hangingPunct="1">
        <a:lnSpc>
          <a:spcPct val="90000"/>
        </a:lnSpc>
        <a:spcBef>
          <a:spcPts val="600"/>
        </a:spcBef>
        <a:spcAft>
          <a:spcPct val="0"/>
        </a:spcAft>
        <a:buClr>
          <a:srgbClr val="049FD8"/>
        </a:buClr>
        <a:buFont typeface="Arial" charset="0"/>
        <a:buChar char="–"/>
        <a:defRPr sz="1800" kern="1200">
          <a:solidFill>
            <a:schemeClr val="tx1"/>
          </a:solidFill>
          <a:latin typeface="Franklin Gothic Book"/>
          <a:ea typeface="+mn-ea"/>
          <a:cs typeface="+mn-cs"/>
        </a:defRPr>
      </a:lvl2pPr>
      <a:lvl3pPr marL="685783" indent="-172637" algn="l" rtl="0" eaLnBrk="1" fontAlgn="base" hangingPunct="1">
        <a:lnSpc>
          <a:spcPct val="90000"/>
        </a:lnSpc>
        <a:spcBef>
          <a:spcPts val="600"/>
        </a:spcBef>
        <a:spcAft>
          <a:spcPct val="0"/>
        </a:spcAft>
        <a:buClr>
          <a:srgbClr val="049FD8"/>
        </a:buClr>
        <a:buFont typeface="Arial" charset="0"/>
        <a:buChar char="•"/>
        <a:defRPr sz="1500" kern="1200">
          <a:solidFill>
            <a:schemeClr val="tx1"/>
          </a:solidFill>
          <a:latin typeface="Franklin Gothic Book"/>
          <a:ea typeface="+mn-ea"/>
          <a:cs typeface="+mn-cs"/>
        </a:defRPr>
      </a:lvl3pPr>
      <a:lvl4pPr marL="858419" indent="-129776" algn="l" rtl="0" eaLnBrk="1" fontAlgn="base" hangingPunct="1">
        <a:lnSpc>
          <a:spcPct val="90000"/>
        </a:lnSpc>
        <a:spcBef>
          <a:spcPts val="600"/>
        </a:spcBef>
        <a:spcAft>
          <a:spcPct val="0"/>
        </a:spcAft>
        <a:buClr>
          <a:srgbClr val="049FD8"/>
        </a:buClr>
        <a:buFont typeface="Arial" charset="0"/>
        <a:buChar char="–"/>
        <a:defRPr kern="1200">
          <a:solidFill>
            <a:schemeClr val="tx1"/>
          </a:solidFill>
          <a:latin typeface="Franklin Gothic Book"/>
          <a:ea typeface="+mn-ea"/>
          <a:cs typeface="+mn-cs"/>
        </a:defRPr>
      </a:lvl4pPr>
      <a:lvl5pPr marL="1112016" indent="-166684" algn="l" rtl="0" eaLnBrk="1" fontAlgn="base" hangingPunct="1">
        <a:lnSpc>
          <a:spcPct val="90000"/>
        </a:lnSpc>
        <a:spcBef>
          <a:spcPts val="450"/>
        </a:spcBef>
        <a:spcAft>
          <a:spcPct val="0"/>
        </a:spcAft>
        <a:buClr>
          <a:srgbClr val="049FD8"/>
        </a:buClr>
        <a:buFont typeface="Arial" charset="0"/>
        <a:buChar char="»"/>
        <a:defRPr kern="1200">
          <a:solidFill>
            <a:schemeClr val="tx1"/>
          </a:solidFill>
          <a:latin typeface="Franklin Gothic Book"/>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90"/>
            <a:ext cx="12192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56448" y="6532122"/>
            <a:ext cx="603077"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4811" y="6308608"/>
            <a:ext cx="3657620" cy="402070"/>
          </a:xfrm>
          <a:prstGeom prst="rect">
            <a:avLst/>
          </a:prstGeom>
        </p:spPr>
      </p:pic>
    </p:spTree>
    <p:extLst>
      <p:ext uri="{BB962C8B-B14F-4D97-AF65-F5344CB8AC3E}">
        <p14:creationId xmlns:p14="http://schemas.microsoft.com/office/powerpoint/2010/main" val="363823100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90"/>
            <a:ext cx="12192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56448" y="6532122"/>
            <a:ext cx="603077"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4811" y="6308608"/>
            <a:ext cx="3657620" cy="402070"/>
          </a:xfrm>
          <a:prstGeom prst="rect">
            <a:avLst/>
          </a:prstGeom>
        </p:spPr>
      </p:pic>
    </p:spTree>
    <p:extLst>
      <p:ext uri="{BB962C8B-B14F-4D97-AF65-F5344CB8AC3E}">
        <p14:creationId xmlns:p14="http://schemas.microsoft.com/office/powerpoint/2010/main" val="235666805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6" r:id="rId4"/>
    <p:sldLayoutId id="2147483797" r:id="rId5"/>
    <p:sldLayoutId id="2147483798" r:id="rId6"/>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90"/>
            <a:ext cx="12192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56448" y="6532122"/>
            <a:ext cx="603077"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4811" y="6308608"/>
            <a:ext cx="3657620" cy="402070"/>
          </a:xfrm>
          <a:prstGeom prst="rect">
            <a:avLst/>
          </a:prstGeom>
        </p:spPr>
      </p:pic>
    </p:spTree>
    <p:extLst>
      <p:ext uri="{BB962C8B-B14F-4D97-AF65-F5344CB8AC3E}">
        <p14:creationId xmlns:p14="http://schemas.microsoft.com/office/powerpoint/2010/main" val="187875608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90"/>
            <a:ext cx="12192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sz="180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56448" y="6532122"/>
            <a:ext cx="603077"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Franklin Gothic Book"/>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Franklin Gothic Book"/>
              <a:cs typeface="Calibri"/>
            </a:endParaRPr>
          </a:p>
        </p:txBody>
      </p:sp>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24811" y="6308608"/>
            <a:ext cx="3657620" cy="402070"/>
          </a:xfrm>
          <a:prstGeom prst="rect">
            <a:avLst/>
          </a:prstGeom>
        </p:spPr>
      </p:pic>
    </p:spTree>
    <p:extLst>
      <p:ext uri="{BB962C8B-B14F-4D97-AF65-F5344CB8AC3E}">
        <p14:creationId xmlns:p14="http://schemas.microsoft.com/office/powerpoint/2010/main" val="229488861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30" r:id="rId5"/>
    <p:sldLayoutId id="2147483831" r:id="rId6"/>
    <p:sldLayoutId id="2147483833" r:id="rId7"/>
    <p:sldLayoutId id="2147483834" r:id="rId8"/>
    <p:sldLayoutId id="2147483835" r:id="rId9"/>
    <p:sldLayoutId id="2147483836" r:id="rId10"/>
    <p:sldLayoutId id="2147483837" r:id="rId11"/>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1467" y="6578603"/>
            <a:ext cx="9770533"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2" y="6578603"/>
            <a:ext cx="2434167"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4" y="-38100"/>
            <a:ext cx="11633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11588753" y="6605588"/>
            <a:ext cx="603249"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00">
                <a:solidFill>
                  <a:srgbClr val="FFFFFF"/>
                </a:solidFill>
                <a:latin typeface="Franklin Gothic Book" charset="0"/>
                <a:cs typeface="Franklin Gothic Book"/>
              </a:rPr>
              <a:pPr algn="ctr" eaLnBrk="1" hangingPunct="1">
                <a:lnSpc>
                  <a:spcPct val="90000"/>
                </a:lnSpc>
                <a:spcBef>
                  <a:spcPct val="20000"/>
                </a:spcBef>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3"/>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97369" y="6596066"/>
            <a:ext cx="6593417" cy="238125"/>
          </a:xfrm>
          <a:prstGeom prst="rect">
            <a:avLst/>
          </a:prstGeom>
          <a:noFill/>
        </p:spPr>
        <p:txBody>
          <a:bodyPr>
            <a:spAutoFit/>
          </a:bodyPr>
          <a:lstStyle/>
          <a:p>
            <a:pPr>
              <a:defRPr/>
            </a:pPr>
            <a:r>
              <a:rPr lang="en-US" sz="950" dirty="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484" y="104775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5" r:id="rId10"/>
    <p:sldLayoutId id="2147483908" r:id="rId11"/>
    <p:sldLayoutId id="2147483911" r:id="rId12"/>
    <p:sldLayoutId id="2147483723" r:id="rId13"/>
    <p:sldLayoutId id="2147483724" r:id="rId14"/>
    <p:sldLayoutId id="2147483725" r:id="rId15"/>
    <p:sldLayoutId id="2147483729" r:id="rId16"/>
    <p:sldLayoutId id="2147483752" r:id="rId17"/>
    <p:sldLayoutId id="2147483753" r:id="rId18"/>
    <p:sldLayoutId id="2147483754" r:id="rId19"/>
    <p:sldLayoutId id="2147483755" r:id="rId20"/>
    <p:sldLayoutId id="2147483756" r:id="rId21"/>
    <p:sldLayoutId id="2147483757" r:id="rId22"/>
    <p:sldLayoutId id="2147483758" r:id="rId23"/>
    <p:sldLayoutId id="2147483772" r:id="rId24"/>
    <p:sldLayoutId id="2147483774" r:id="rId25"/>
    <p:sldLayoutId id="2147483940" r:id="rId26"/>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94"/>
            <a:ext cx="12192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257175" fontAlgn="base">
                <a:spcBef>
                  <a:spcPct val="0"/>
                </a:spcBef>
                <a:spcAft>
                  <a:spcPct val="0"/>
                </a:spcAft>
              </a:pPr>
              <a:endParaRPr lang="en-US" sz="1013">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257175" fontAlgn="base">
                <a:spcBef>
                  <a:spcPct val="0"/>
                </a:spcBef>
                <a:spcAft>
                  <a:spcPct val="0"/>
                </a:spcAft>
              </a:pPr>
              <a:endParaRPr lang="en-US" sz="1013">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257175" fontAlgn="base">
                <a:spcBef>
                  <a:spcPct val="0"/>
                </a:spcBef>
                <a:spcAft>
                  <a:spcPct val="0"/>
                </a:spcAft>
              </a:pPr>
              <a:endParaRPr lang="en-US" sz="1013">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56448" y="6532122"/>
            <a:ext cx="603077" cy="241300"/>
          </a:xfrm>
          <a:prstGeom prst="rect">
            <a:avLst/>
          </a:prstGeom>
        </p:spPr>
        <p:txBody>
          <a:bodyPr>
            <a:prstTxWarp prst="textNoShape">
              <a:avLst/>
            </a:prstTxWarp>
            <a:normAutofit/>
          </a:bodyPr>
          <a:lstStyle/>
          <a:p>
            <a:pPr marL="192881" indent="-192881" algn="ctr" defTabSz="257175" fontAlgn="base">
              <a:lnSpc>
                <a:spcPct val="90000"/>
              </a:lnSpc>
              <a:spcBef>
                <a:spcPct val="20000"/>
              </a:spcBef>
              <a:spcAft>
                <a:spcPct val="0"/>
              </a:spcAft>
              <a:buFont typeface="Arial" pitchFamily="-106" charset="0"/>
              <a:buNone/>
            </a:pPr>
            <a:fld id="{1EF35371-194E-174F-9528-630C4585B8CC}" type="slidenum">
              <a:rPr lang="en-US" sz="563">
                <a:solidFill>
                  <a:srgbClr val="50565C"/>
                </a:solidFill>
                <a:ea typeface="Arial" pitchFamily="-106" charset="0"/>
                <a:cs typeface="Calibri"/>
              </a:rPr>
              <a:pPr marL="192881" indent="-192881" algn="ctr" defTabSz="257175" fontAlgn="base">
                <a:lnSpc>
                  <a:spcPct val="90000"/>
                </a:lnSpc>
                <a:spcBef>
                  <a:spcPct val="20000"/>
                </a:spcBef>
                <a:spcAft>
                  <a:spcPct val="0"/>
                </a:spcAft>
                <a:buFont typeface="Arial" pitchFamily="-106" charset="0"/>
                <a:buNone/>
              </a:pPr>
              <a:t>‹#›</a:t>
            </a:fld>
            <a:endParaRPr lang="en-US" sz="563" dirty="0">
              <a:solidFill>
                <a:srgbClr val="50565C"/>
              </a:solidFill>
              <a:ea typeface="Arial" pitchFamily="-106" charset="0"/>
              <a:cs typeface="Calibri"/>
            </a:endParaRPr>
          </a:p>
        </p:txBody>
      </p:sp>
      <p:sp>
        <p:nvSpPr>
          <p:cNvPr id="2" name="Title Placeholder 1"/>
          <p:cNvSpPr>
            <a:spLocks noGrp="1"/>
          </p:cNvSpPr>
          <p:nvPr>
            <p:ph type="title"/>
          </p:nvPr>
        </p:nvSpPr>
        <p:spPr>
          <a:xfrm>
            <a:off x="609600" y="0"/>
            <a:ext cx="109728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24811" y="6308608"/>
            <a:ext cx="3657620" cy="402070"/>
          </a:xfrm>
          <a:prstGeom prst="rect">
            <a:avLst/>
          </a:prstGeom>
        </p:spPr>
      </p:pic>
    </p:spTree>
    <p:extLst>
      <p:ext uri="{BB962C8B-B14F-4D97-AF65-F5344CB8AC3E}">
        <p14:creationId xmlns:p14="http://schemas.microsoft.com/office/powerpoint/2010/main" val="257992450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924" r:id="rId6"/>
    <p:sldLayoutId id="2147483925" r:id="rId7"/>
    <p:sldLayoutId id="2147483926" r:id="rId8"/>
  </p:sldLayoutIdLst>
  <p:hf sldNum="0" hdr="0" dt="0"/>
  <p:txStyles>
    <p:titleStyle>
      <a:lvl1pPr algn="l" defTabSz="257175" rtl="0" eaLnBrk="0" fontAlgn="base" hangingPunct="0">
        <a:lnSpc>
          <a:spcPts val="1575"/>
        </a:lnSpc>
        <a:spcBef>
          <a:spcPct val="0"/>
        </a:spcBef>
        <a:spcAft>
          <a:spcPct val="0"/>
        </a:spcAft>
        <a:defRPr sz="1575" b="1" i="0" kern="1200">
          <a:solidFill>
            <a:srgbClr val="282B2E"/>
          </a:solidFill>
          <a:latin typeface="Calibri"/>
          <a:ea typeface="+mj-ea"/>
          <a:cs typeface="Calibri"/>
        </a:defRPr>
      </a:lvl1pPr>
      <a:lvl2pPr algn="l" defTabSz="257175" rtl="0" eaLnBrk="0" fontAlgn="base" hangingPunct="0">
        <a:lnSpc>
          <a:spcPts val="1575"/>
        </a:lnSpc>
        <a:spcBef>
          <a:spcPct val="0"/>
        </a:spcBef>
        <a:spcAft>
          <a:spcPct val="0"/>
        </a:spcAft>
        <a:defRPr sz="1463">
          <a:solidFill>
            <a:srgbClr val="FFFFFF"/>
          </a:solidFill>
          <a:latin typeface="Arial" charset="0"/>
        </a:defRPr>
      </a:lvl2pPr>
      <a:lvl3pPr algn="l" defTabSz="257175" rtl="0" eaLnBrk="0" fontAlgn="base" hangingPunct="0">
        <a:lnSpc>
          <a:spcPts val="1575"/>
        </a:lnSpc>
        <a:spcBef>
          <a:spcPct val="0"/>
        </a:spcBef>
        <a:spcAft>
          <a:spcPct val="0"/>
        </a:spcAft>
        <a:defRPr sz="1463">
          <a:solidFill>
            <a:srgbClr val="FFFFFF"/>
          </a:solidFill>
          <a:latin typeface="Arial" charset="0"/>
        </a:defRPr>
      </a:lvl3pPr>
      <a:lvl4pPr algn="l" defTabSz="257175" rtl="0" eaLnBrk="0" fontAlgn="base" hangingPunct="0">
        <a:lnSpc>
          <a:spcPts val="1575"/>
        </a:lnSpc>
        <a:spcBef>
          <a:spcPct val="0"/>
        </a:spcBef>
        <a:spcAft>
          <a:spcPct val="0"/>
        </a:spcAft>
        <a:defRPr sz="1463">
          <a:solidFill>
            <a:srgbClr val="FFFFFF"/>
          </a:solidFill>
          <a:latin typeface="Arial" charset="0"/>
        </a:defRPr>
      </a:lvl4pPr>
      <a:lvl5pPr algn="l" defTabSz="257175" rtl="0" eaLnBrk="0" fontAlgn="base" hangingPunct="0">
        <a:lnSpc>
          <a:spcPts val="1575"/>
        </a:lnSpc>
        <a:spcBef>
          <a:spcPct val="0"/>
        </a:spcBef>
        <a:spcAft>
          <a:spcPct val="0"/>
        </a:spcAft>
        <a:defRPr sz="1463">
          <a:solidFill>
            <a:srgbClr val="FFFFFF"/>
          </a:solidFill>
          <a:latin typeface="Arial" charset="0"/>
        </a:defRPr>
      </a:lvl5pPr>
      <a:lvl6pPr marL="257175" algn="l" defTabSz="257175" rtl="0" fontAlgn="base">
        <a:lnSpc>
          <a:spcPts val="1575"/>
        </a:lnSpc>
        <a:spcBef>
          <a:spcPct val="0"/>
        </a:spcBef>
        <a:spcAft>
          <a:spcPct val="0"/>
        </a:spcAft>
        <a:defRPr sz="1463">
          <a:solidFill>
            <a:srgbClr val="FFFFFF"/>
          </a:solidFill>
          <a:latin typeface="Arial" charset="0"/>
        </a:defRPr>
      </a:lvl6pPr>
      <a:lvl7pPr marL="514350" algn="l" defTabSz="257175" rtl="0" fontAlgn="base">
        <a:lnSpc>
          <a:spcPts val="1575"/>
        </a:lnSpc>
        <a:spcBef>
          <a:spcPct val="0"/>
        </a:spcBef>
        <a:spcAft>
          <a:spcPct val="0"/>
        </a:spcAft>
        <a:defRPr sz="1463">
          <a:solidFill>
            <a:srgbClr val="FFFFFF"/>
          </a:solidFill>
          <a:latin typeface="Arial" charset="0"/>
        </a:defRPr>
      </a:lvl7pPr>
      <a:lvl8pPr marL="771525" algn="l" defTabSz="257175" rtl="0" fontAlgn="base">
        <a:lnSpc>
          <a:spcPts val="1575"/>
        </a:lnSpc>
        <a:spcBef>
          <a:spcPct val="0"/>
        </a:spcBef>
        <a:spcAft>
          <a:spcPct val="0"/>
        </a:spcAft>
        <a:defRPr sz="1463">
          <a:solidFill>
            <a:srgbClr val="FFFFFF"/>
          </a:solidFill>
          <a:latin typeface="Arial" charset="0"/>
        </a:defRPr>
      </a:lvl8pPr>
      <a:lvl9pPr marL="1028700" algn="l" defTabSz="257175" rtl="0" fontAlgn="base">
        <a:lnSpc>
          <a:spcPts val="1575"/>
        </a:lnSpc>
        <a:spcBef>
          <a:spcPct val="0"/>
        </a:spcBef>
        <a:spcAft>
          <a:spcPct val="0"/>
        </a:spcAft>
        <a:defRPr sz="1463">
          <a:solidFill>
            <a:srgbClr val="FFFFFF"/>
          </a:solidFill>
          <a:latin typeface="Arial" charset="0"/>
        </a:defRPr>
      </a:lvl9pPr>
    </p:titleStyle>
    <p:bodyStyle>
      <a:lvl1pPr marL="192881" indent="-192881" algn="l" defTabSz="257175" rtl="0" eaLnBrk="0" fontAlgn="base" hangingPunct="0">
        <a:spcBef>
          <a:spcPct val="20000"/>
        </a:spcBef>
        <a:spcAft>
          <a:spcPct val="0"/>
        </a:spcAft>
        <a:buFont typeface="Arial" charset="0"/>
        <a:buChar char="•"/>
        <a:defRPr sz="1350" kern="1200">
          <a:solidFill>
            <a:schemeClr val="tx1">
              <a:lumMod val="50000"/>
            </a:schemeClr>
          </a:solidFill>
          <a:latin typeface="Calibri"/>
          <a:ea typeface="+mn-ea"/>
          <a:cs typeface="Calibri"/>
        </a:defRPr>
      </a:lvl1pPr>
      <a:lvl2pPr marL="417910" indent="-160735" algn="l" defTabSz="257175" rtl="0" eaLnBrk="0" fontAlgn="base" hangingPunct="0">
        <a:spcBef>
          <a:spcPct val="20000"/>
        </a:spcBef>
        <a:spcAft>
          <a:spcPct val="0"/>
        </a:spcAft>
        <a:buFont typeface="Arial" charset="0"/>
        <a:buChar char="–"/>
        <a:defRPr sz="1125" kern="1200">
          <a:solidFill>
            <a:schemeClr val="tx1">
              <a:lumMod val="50000"/>
            </a:schemeClr>
          </a:solidFill>
          <a:latin typeface="Calibri"/>
          <a:ea typeface="+mn-ea"/>
          <a:cs typeface="Calibri"/>
        </a:defRPr>
      </a:lvl2pPr>
      <a:lvl3pPr marL="642938" indent="-128588" algn="l" defTabSz="257175"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900113" indent="-128588" algn="l" defTabSz="257175"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1157288" indent="-128588" algn="l" defTabSz="257175"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1467" y="6578601"/>
            <a:ext cx="9770533"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1" y="6578601"/>
            <a:ext cx="2434167"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4" y="-38100"/>
            <a:ext cx="11633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11588752" y="6605588"/>
            <a:ext cx="603249"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pPr>
            <a:fld id="{3B8FDC89-80CC-DB49-B2EA-BD0F5E541433}" type="slidenum">
              <a:rPr lang="en-US" sz="900">
                <a:solidFill>
                  <a:srgbClr val="FFFFFF"/>
                </a:solidFill>
                <a:latin typeface="Franklin Gothic Book" charset="0"/>
                <a:cs typeface="Franklin Gothic Book"/>
              </a:rPr>
              <a:pPr algn="ctr" eaLnBrk="1" hangingPunct="1">
                <a:lnSpc>
                  <a:spcPct val="90000"/>
                </a:lnSpc>
                <a:spcBef>
                  <a:spcPct val="20000"/>
                </a:spcBef>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1"/>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97368" y="6596064"/>
            <a:ext cx="6593417" cy="238125"/>
          </a:xfrm>
          <a:prstGeom prst="rect">
            <a:avLst/>
          </a:prstGeom>
          <a:noFill/>
        </p:spPr>
        <p:txBody>
          <a:bodyPr>
            <a:spAutoFit/>
          </a:bodyPr>
          <a:lstStyle/>
          <a:p>
            <a:pPr>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484" y="104775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62768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965" r:id="rId23"/>
    <p:sldLayoutId id="2147483966" r:id="rId24"/>
    <p:sldLayoutId id="2147483967" r:id="rId25"/>
    <p:sldLayoutId id="2147483968" r:id="rId26"/>
    <p:sldLayoutId id="2147483969" r:id="rId27"/>
    <p:sldLayoutId id="2147483970" r:id="rId28"/>
    <p:sldLayoutId id="2147483971" r:id="rId29"/>
    <p:sldLayoutId id="2147483972" r:id="rId30"/>
    <p:sldLayoutId id="2147483973" r:id="rId31"/>
    <p:sldLayoutId id="2147483974" r:id="rId32"/>
    <p:sldLayoutId id="2147483975" r:id="rId33"/>
    <p:sldLayoutId id="2147483976" r:id="rId34"/>
    <p:sldLayoutId id="2147483977" r:id="rId35"/>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49920" y="6578601"/>
            <a:ext cx="1034208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1"/>
            <a:ext cx="1849920"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4" name="Text Placeholder 9"/>
          <p:cNvSpPr txBox="1">
            <a:spLocks/>
          </p:cNvSpPr>
          <p:nvPr/>
        </p:nvSpPr>
        <p:spPr>
          <a:xfrm>
            <a:off x="11588593" y="6605588"/>
            <a:ext cx="603407"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lnSpc>
                <a:spcPct val="90000"/>
              </a:lnSpc>
              <a:spcBef>
                <a:spcPct val="20000"/>
              </a:spcBef>
              <a:buFont typeface="Arial" charset="0"/>
              <a:buNone/>
              <a:defRPr/>
            </a:pPr>
            <a:fld id="{964C6B53-FBBF-5547-9B59-8D6BF7FA2888}" type="slidenum">
              <a:rPr lang="en-US" sz="900">
                <a:solidFill>
                  <a:srgbClr val="FFFFFF"/>
                </a:solidFill>
                <a:latin typeface="Franklin Gothic Book" charset="0"/>
                <a:cs typeface="Arial" charset="0"/>
              </a:rPr>
              <a:pPr algn="ctr" eaLnBrk="1" hangingPunct="1">
                <a:lnSpc>
                  <a:spcPct val="90000"/>
                </a:lnSpc>
                <a:spcBef>
                  <a:spcPct val="20000"/>
                </a:spcBef>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1" y="787401"/>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6864" y="6596064"/>
            <a:ext cx="6594604" cy="238125"/>
          </a:xfrm>
          <a:prstGeom prst="rect">
            <a:avLst/>
          </a:prstGeom>
          <a:noFill/>
        </p:spPr>
        <p:txBody>
          <a:bodyPr>
            <a:spAutoFit/>
          </a:bodyPr>
          <a:lstStyle/>
          <a:p>
            <a:pPr>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139" y="1047751"/>
            <a:ext cx="10972482"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456449"/>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Lst>
  <p:hf hdr="0" ftr="0" dt="0"/>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hyperlink" Target="https://energy.gov/eere/amo/advanced-manufacturing-office" TargetMode="External"/><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ubtitle 1"/>
          <p:cNvSpPr>
            <a:spLocks noGrp="1"/>
          </p:cNvSpPr>
          <p:nvPr>
            <p:ph type="subTitle" idx="1"/>
          </p:nvPr>
        </p:nvSpPr>
        <p:spPr>
          <a:xfrm>
            <a:off x="739776" y="1544638"/>
            <a:ext cx="11023600" cy="703262"/>
          </a:xfrm>
        </p:spPr>
        <p:txBody>
          <a:bodyPr/>
          <a:lstStyle/>
          <a:p>
            <a:r>
              <a:rPr lang="en-US" dirty="0"/>
              <a:t>Advanced Manufacturing Office</a:t>
            </a:r>
          </a:p>
          <a:p>
            <a:endParaRPr lang="en-US" dirty="0">
              <a:latin typeface="Franklin Gothic Medium" charset="0"/>
            </a:endParaRPr>
          </a:p>
        </p:txBody>
      </p:sp>
      <p:sp>
        <p:nvSpPr>
          <p:cNvPr id="7" name="TextBox 6"/>
          <p:cNvSpPr txBox="1"/>
          <p:nvPr/>
        </p:nvSpPr>
        <p:spPr>
          <a:xfrm>
            <a:off x="739776" y="2732088"/>
            <a:ext cx="9591663" cy="584775"/>
          </a:xfrm>
          <a:prstGeom prst="rect">
            <a:avLst/>
          </a:prstGeom>
          <a:noFill/>
        </p:spPr>
        <p:txBody>
          <a:bodyPr wrap="square" rtlCol="0">
            <a:spAutoFit/>
          </a:bodyPr>
          <a:lstStyle/>
          <a:p>
            <a:r>
              <a:rPr lang="en-US" sz="1600" i="1" dirty="0" smtClean="0">
                <a:solidFill>
                  <a:srgbClr val="000000"/>
                </a:solidFill>
              </a:rPr>
              <a:t>Advanced Manufacturing Office Peer Review</a:t>
            </a:r>
            <a:endParaRPr lang="en-US" sz="1600" i="1" dirty="0">
              <a:solidFill>
                <a:srgbClr val="000000"/>
              </a:solidFill>
            </a:endParaRPr>
          </a:p>
          <a:p>
            <a:r>
              <a:rPr lang="en-US" sz="1600" i="1" dirty="0" smtClean="0">
                <a:solidFill>
                  <a:srgbClr val="000000"/>
                </a:solidFill>
              </a:rPr>
              <a:t>June 2, </a:t>
            </a:r>
            <a:r>
              <a:rPr lang="en-US" sz="1600" i="1" dirty="0">
                <a:solidFill>
                  <a:srgbClr val="000000"/>
                </a:solidFill>
              </a:rPr>
              <a:t>2020</a:t>
            </a:r>
          </a:p>
        </p:txBody>
      </p:sp>
      <p:sp>
        <p:nvSpPr>
          <p:cNvPr id="6" name="Text Placeholder 2"/>
          <p:cNvSpPr>
            <a:spLocks noGrp="1"/>
          </p:cNvSpPr>
          <p:nvPr>
            <p:ph type="body" sz="quarter" idx="10"/>
          </p:nvPr>
        </p:nvSpPr>
        <p:spPr>
          <a:xfrm>
            <a:off x="739776" y="2310214"/>
            <a:ext cx="8330024" cy="359560"/>
          </a:xfrm>
        </p:spPr>
        <p:txBody>
          <a:bodyPr/>
          <a:lstStyle/>
          <a:p>
            <a:r>
              <a:rPr lang="en-US" sz="2000" dirty="0" smtClean="0"/>
              <a:t>Diana Bauer, Senior Technical Manager, </a:t>
            </a:r>
            <a:r>
              <a:rPr lang="en-US" sz="1800" b="0" dirty="0"/>
              <a:t>Advanced Manufacturing Office</a:t>
            </a:r>
            <a:endParaRPr lang="en-US" sz="2000" b="0" dirty="0"/>
          </a:p>
        </p:txBody>
      </p:sp>
    </p:spTree>
    <p:extLst>
      <p:ext uri="{BB962C8B-B14F-4D97-AF65-F5344CB8AC3E}">
        <p14:creationId xmlns:p14="http://schemas.microsoft.com/office/powerpoint/2010/main" val="2127659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Future of Manufacturing</a:t>
            </a:r>
          </a:p>
        </p:txBody>
      </p:sp>
      <p:sp>
        <p:nvSpPr>
          <p:cNvPr id="13" name="TextBox 12"/>
          <p:cNvSpPr txBox="1"/>
          <p:nvPr/>
        </p:nvSpPr>
        <p:spPr>
          <a:xfrm>
            <a:off x="6688718" y="1003899"/>
            <a:ext cx="5486349" cy="5401479"/>
          </a:xfrm>
          <a:prstGeom prst="rect">
            <a:avLst/>
          </a:prstGeom>
          <a:solidFill>
            <a:srgbClr val="005B82"/>
          </a:solidFill>
        </p:spPr>
        <p:txBody>
          <a:bodyPr wrap="square" rtlCol="0">
            <a:spAutoFit/>
          </a:bodyPr>
          <a:lstStyle/>
          <a:p>
            <a:pPr marL="800100" lvl="1" indent="-342900">
              <a:spcAft>
                <a:spcPts val="1200"/>
              </a:spcAft>
              <a:buFont typeface="Arial" panose="020B0604020202020204" pitchFamily="34" charset="0"/>
              <a:buChar char="•"/>
            </a:pPr>
            <a:endParaRPr lang="en-US" sz="2000" dirty="0">
              <a:solidFill>
                <a:schemeClr val="bg1"/>
              </a:solidFill>
              <a:latin typeface="+mj-lt"/>
              <a:cs typeface="Arial" pitchFamily="34" charset="0"/>
            </a:endParaRPr>
          </a:p>
          <a:p>
            <a:pPr marL="800100" lvl="1" indent="-342900">
              <a:spcAft>
                <a:spcPts val="1800"/>
              </a:spcAft>
              <a:buFont typeface="Arial" panose="020B0604020202020204" pitchFamily="34" charset="0"/>
              <a:buChar char="•"/>
            </a:pPr>
            <a:r>
              <a:rPr lang="en-US" sz="2000" dirty="0" smtClean="0">
                <a:solidFill>
                  <a:schemeClr val="bg1"/>
                </a:solidFill>
                <a:latin typeface="+mj-lt"/>
                <a:cs typeface="Arial" pitchFamily="34" charset="0"/>
              </a:rPr>
              <a:t>Accelerate </a:t>
            </a:r>
            <a:r>
              <a:rPr lang="en-US" sz="2000" dirty="0">
                <a:solidFill>
                  <a:schemeClr val="bg1"/>
                </a:solidFill>
                <a:latin typeface="+mj-lt"/>
                <a:cs typeface="Arial" pitchFamily="34" charset="0"/>
              </a:rPr>
              <a:t>the development of new materials and processes through computational methods</a:t>
            </a:r>
          </a:p>
          <a:p>
            <a:pPr marL="800100" lvl="1" indent="-342900">
              <a:spcAft>
                <a:spcPts val="1800"/>
              </a:spcAft>
              <a:buFont typeface="Arial" panose="020B0604020202020204" pitchFamily="34" charset="0"/>
              <a:buChar char="•"/>
            </a:pPr>
            <a:r>
              <a:rPr lang="en-US" sz="2000" dirty="0">
                <a:solidFill>
                  <a:schemeClr val="bg1"/>
                </a:solidFill>
                <a:latin typeface="+mj-lt"/>
                <a:cs typeface="Arial" pitchFamily="34" charset="0"/>
              </a:rPr>
              <a:t>Capitalize on advanced sensors and controls for intelligent manufacturing</a:t>
            </a:r>
          </a:p>
          <a:p>
            <a:pPr marL="800100" lvl="1" indent="-342900">
              <a:spcAft>
                <a:spcPts val="1800"/>
              </a:spcAft>
              <a:buFont typeface="Arial" panose="020B0604020202020204" pitchFamily="34" charset="0"/>
              <a:buChar char="•"/>
            </a:pPr>
            <a:r>
              <a:rPr lang="en-US" sz="2000" dirty="0">
                <a:solidFill>
                  <a:schemeClr val="bg1"/>
                </a:solidFill>
                <a:latin typeface="+mj-lt"/>
                <a:cs typeface="Arial" pitchFamily="34" charset="0"/>
              </a:rPr>
              <a:t>Enable the circular economy </a:t>
            </a:r>
            <a:r>
              <a:rPr lang="en-US" sz="2000" dirty="0">
                <a:solidFill>
                  <a:schemeClr val="bg1"/>
                </a:solidFill>
                <a:latin typeface="+mj-lt"/>
              </a:rPr>
              <a:t>to extend the life of raw materials </a:t>
            </a:r>
          </a:p>
          <a:p>
            <a:pPr marL="800100" lvl="1" indent="-342900">
              <a:spcAft>
                <a:spcPts val="1800"/>
              </a:spcAft>
              <a:buFont typeface="Arial" panose="020B0604020202020204" pitchFamily="34" charset="0"/>
              <a:buChar char="•"/>
            </a:pPr>
            <a:r>
              <a:rPr lang="en-US" sz="2000" dirty="0">
                <a:solidFill>
                  <a:schemeClr val="bg1"/>
                </a:solidFill>
                <a:latin typeface="+mj-lt"/>
                <a:cs typeface="Arial" pitchFamily="34" charset="0"/>
              </a:rPr>
              <a:t>Attract, develop, and grow tomorrow’s manufacturing </a:t>
            </a:r>
            <a:r>
              <a:rPr lang="en-US" sz="2000" dirty="0" smtClean="0">
                <a:solidFill>
                  <a:schemeClr val="bg1"/>
                </a:solidFill>
                <a:latin typeface="+mj-lt"/>
                <a:cs typeface="Arial" pitchFamily="34" charset="0"/>
              </a:rPr>
              <a:t>workforce</a:t>
            </a:r>
          </a:p>
          <a:p>
            <a:pPr marL="800100" lvl="1" indent="-342900">
              <a:spcAft>
                <a:spcPts val="1800"/>
              </a:spcAft>
              <a:buFont typeface="Arial" panose="020B0604020202020204" pitchFamily="34" charset="0"/>
              <a:buChar char="•"/>
            </a:pPr>
            <a:r>
              <a:rPr lang="en-US" sz="2000" dirty="0" smtClean="0">
                <a:solidFill>
                  <a:schemeClr val="bg1"/>
                </a:solidFill>
                <a:latin typeface="+mj-lt"/>
                <a:cs typeface="Arial" pitchFamily="34" charset="0"/>
              </a:rPr>
              <a:t>Convene stakeholders to develop and pursue an integrated vision</a:t>
            </a:r>
            <a:endParaRPr lang="en-US" sz="2000" dirty="0">
              <a:solidFill>
                <a:schemeClr val="bg1"/>
              </a:solidFill>
              <a:latin typeface="+mj-lt"/>
              <a:cs typeface="Arial" pitchFamily="34" charset="0"/>
            </a:endParaRPr>
          </a:p>
          <a:p>
            <a:pPr marL="800100" lvl="1" indent="-342900">
              <a:spcAft>
                <a:spcPts val="1200"/>
              </a:spcAft>
              <a:buFont typeface="Arial" panose="020B0604020202020204" pitchFamily="34" charset="0"/>
              <a:buChar char="•"/>
            </a:pPr>
            <a:endParaRPr lang="en-US" sz="2000" dirty="0">
              <a:solidFill>
                <a:schemeClr val="bg1"/>
              </a:solidFill>
              <a:latin typeface="+mj-lt"/>
              <a:cs typeface="Arial" pitchFamily="34" charset="0"/>
            </a:endParaRPr>
          </a:p>
        </p:txBody>
      </p:sp>
      <p:sp>
        <p:nvSpPr>
          <p:cNvPr id="7" name="Rectangular Callout 6"/>
          <p:cNvSpPr/>
          <p:nvPr/>
        </p:nvSpPr>
        <p:spPr>
          <a:xfrm rot="10800000">
            <a:off x="626533" y="4020715"/>
            <a:ext cx="5206836" cy="2352705"/>
          </a:xfrm>
          <a:prstGeom prst="wedgeRectCallout">
            <a:avLst>
              <a:gd name="adj1" fmla="val -41979"/>
              <a:gd name="adj2" fmla="val 76984"/>
            </a:avLst>
          </a:prstGeom>
          <a:solidFill>
            <a:srgbClr val="00A9E0"/>
          </a:solidFill>
          <a:ln>
            <a:solidFill>
              <a:srgbClr val="00A9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858127" y="4049708"/>
            <a:ext cx="5570621" cy="2323713"/>
          </a:xfrm>
          <a:prstGeom prst="rect">
            <a:avLst/>
          </a:prstGeom>
        </p:spPr>
        <p:txBody>
          <a:bodyPr wrap="square">
            <a:spAutoFit/>
          </a:bodyPr>
          <a:lstStyle/>
          <a:p>
            <a:pPr>
              <a:spcAft>
                <a:spcPts val="600"/>
              </a:spcAft>
            </a:pPr>
            <a:r>
              <a:rPr lang="en-US" sz="2000" dirty="0">
                <a:solidFill>
                  <a:schemeClr val="bg1"/>
                </a:solidFill>
              </a:rPr>
              <a:t>Data Driven</a:t>
            </a:r>
          </a:p>
          <a:p>
            <a:pPr>
              <a:spcAft>
                <a:spcPts val="600"/>
              </a:spcAft>
            </a:pPr>
            <a:r>
              <a:rPr lang="en-US" sz="2000" dirty="0">
                <a:solidFill>
                  <a:schemeClr val="bg1"/>
                </a:solidFill>
              </a:rPr>
              <a:t>Artificial Intelligence-informed</a:t>
            </a:r>
          </a:p>
          <a:p>
            <a:pPr>
              <a:spcAft>
                <a:spcPts val="600"/>
              </a:spcAft>
            </a:pPr>
            <a:r>
              <a:rPr lang="en-US" sz="2000" dirty="0">
                <a:solidFill>
                  <a:schemeClr val="bg1"/>
                </a:solidFill>
              </a:rPr>
              <a:t>Resilient</a:t>
            </a:r>
          </a:p>
          <a:p>
            <a:pPr>
              <a:spcAft>
                <a:spcPts val="600"/>
              </a:spcAft>
            </a:pPr>
            <a:r>
              <a:rPr lang="en-US" sz="2000" dirty="0">
                <a:solidFill>
                  <a:schemeClr val="bg1"/>
                </a:solidFill>
              </a:rPr>
              <a:t>Distributed Manufacturing</a:t>
            </a:r>
          </a:p>
          <a:p>
            <a:pPr>
              <a:spcAft>
                <a:spcPts val="600"/>
              </a:spcAft>
            </a:pPr>
            <a:r>
              <a:rPr lang="en-US" sz="2000" dirty="0">
                <a:solidFill>
                  <a:schemeClr val="bg1"/>
                </a:solidFill>
              </a:rPr>
              <a:t>Additive Manufacturing</a:t>
            </a:r>
          </a:p>
          <a:p>
            <a:pPr>
              <a:spcAft>
                <a:spcPts val="600"/>
              </a:spcAft>
            </a:pPr>
            <a:r>
              <a:rPr lang="en-US" sz="2000" dirty="0" smtClean="0">
                <a:solidFill>
                  <a:schemeClr val="bg1"/>
                </a:solidFill>
              </a:rPr>
              <a:t>Circular </a:t>
            </a:r>
            <a:r>
              <a:rPr lang="en-US" sz="2000" dirty="0">
                <a:solidFill>
                  <a:schemeClr val="bg1"/>
                </a:solidFill>
              </a:rPr>
              <a:t>Economy</a:t>
            </a:r>
            <a:endParaRPr lang="en-US" sz="2000" dirty="0" smtClean="0">
              <a:solidFill>
                <a:schemeClr val="bg1"/>
              </a:solidFill>
            </a:endParaRPr>
          </a:p>
        </p:txBody>
      </p:sp>
      <p:sp>
        <p:nvSpPr>
          <p:cNvPr id="9" name="Rectangle 8"/>
          <p:cNvSpPr/>
          <p:nvPr/>
        </p:nvSpPr>
        <p:spPr>
          <a:xfrm>
            <a:off x="842059" y="3557165"/>
            <a:ext cx="523861" cy="3173576"/>
          </a:xfrm>
          <a:prstGeom prst="rect">
            <a:avLst/>
          </a:prstGeom>
        </p:spPr>
        <p:txBody>
          <a:bodyPr vert="wordArtVert" wrap="square">
            <a:spAutoFit/>
          </a:bodyPr>
          <a:lstStyle/>
          <a:p>
            <a:pPr algn="ctr"/>
            <a:r>
              <a:rPr lang="en-US" sz="2000" b="1" spc="-800" dirty="0" smtClean="0">
                <a:solidFill>
                  <a:schemeClr val="bg1"/>
                </a:solidFill>
              </a:rPr>
              <a:t>FEATURES</a:t>
            </a:r>
          </a:p>
        </p:txBody>
      </p:sp>
      <p:cxnSp>
        <p:nvCxnSpPr>
          <p:cNvPr id="11" name="Straight Connector 10"/>
          <p:cNvCxnSpPr/>
          <p:nvPr/>
        </p:nvCxnSpPr>
        <p:spPr>
          <a:xfrm>
            <a:off x="1701162" y="4020720"/>
            <a:ext cx="5695" cy="23774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86819" y="1003900"/>
            <a:ext cx="591765" cy="5401478"/>
          </a:xfrm>
          <a:prstGeom prst="rect">
            <a:avLst/>
          </a:prstGeom>
          <a:solidFill>
            <a:srgbClr val="005B82"/>
          </a:solidFill>
        </p:spPr>
        <p:txBody>
          <a:bodyPr vert="wordArtVert" wrap="square" rtlCol="0">
            <a:spAutoFit/>
          </a:bodyPr>
          <a:lstStyle/>
          <a:p>
            <a:pPr algn="ctr"/>
            <a:r>
              <a:rPr lang="en-US" sz="2400" b="1" spc="-1000" dirty="0" smtClean="0">
                <a:solidFill>
                  <a:schemeClr val="bg1"/>
                </a:solidFill>
              </a:rPr>
              <a:t>  AMO ROLE </a:t>
            </a:r>
            <a:endParaRPr lang="en-US" sz="2400" b="1" spc="-1000" dirty="0">
              <a:solidFill>
                <a:schemeClr val="bg1"/>
              </a:solidFill>
            </a:endParaRPr>
          </a:p>
        </p:txBody>
      </p:sp>
      <p:cxnSp>
        <p:nvCxnSpPr>
          <p:cNvPr id="19" name="Straight Connector 18"/>
          <p:cNvCxnSpPr/>
          <p:nvPr/>
        </p:nvCxnSpPr>
        <p:spPr>
          <a:xfrm>
            <a:off x="6978584" y="1003898"/>
            <a:ext cx="1" cy="536952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 y="932212"/>
            <a:ext cx="6485041" cy="242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179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74698"/>
            <a:ext cx="12192000" cy="5788939"/>
          </a:xfrm>
          <a:prstGeom prst="rect">
            <a:avLst/>
          </a:prstGeom>
          <a:solidFill>
            <a:srgbClr val="0079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0" name="Rectangle 59"/>
          <p:cNvSpPr/>
          <p:nvPr/>
        </p:nvSpPr>
        <p:spPr>
          <a:xfrm>
            <a:off x="7837798" y="1446663"/>
            <a:ext cx="4354202" cy="511697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 Development: AMO Annual Report</a:t>
            </a:r>
            <a:endParaRPr lang="en-US" dirty="0"/>
          </a:p>
        </p:txBody>
      </p:sp>
      <p:sp>
        <p:nvSpPr>
          <p:cNvPr id="3" name="Content Placeholder 2"/>
          <p:cNvSpPr>
            <a:spLocks noGrp="1"/>
          </p:cNvSpPr>
          <p:nvPr>
            <p:ph sz="quarter" idx="10"/>
          </p:nvPr>
        </p:nvSpPr>
        <p:spPr>
          <a:xfrm>
            <a:off x="8487938" y="774698"/>
            <a:ext cx="3704062" cy="5788939"/>
          </a:xfrm>
          <a:solidFill>
            <a:schemeClr val="bg1"/>
          </a:solidFill>
          <a:ln>
            <a:noFill/>
          </a:ln>
        </p:spPr>
        <p:txBody>
          <a:bodyPr/>
          <a:lstStyle/>
          <a:p>
            <a:pPr marL="0" indent="0" algn="ctr">
              <a:buNone/>
            </a:pPr>
            <a:endParaRPr lang="en-US" sz="100" spc="600" dirty="0" smtClean="0">
              <a:solidFill>
                <a:srgbClr val="007934"/>
              </a:solidFill>
            </a:endParaRPr>
          </a:p>
          <a:p>
            <a:pPr marL="0" indent="0" algn="ctr">
              <a:buNone/>
            </a:pPr>
            <a:endParaRPr lang="en-US" sz="2800" u="sng" spc="600" dirty="0" smtClean="0">
              <a:solidFill>
                <a:srgbClr val="007934"/>
              </a:solidFill>
            </a:endParaRPr>
          </a:p>
          <a:p>
            <a:pPr marL="0" indent="0" algn="ctr">
              <a:buNone/>
            </a:pPr>
            <a:endParaRPr lang="en-US" sz="1400" spc="600" dirty="0">
              <a:solidFill>
                <a:srgbClr val="007934"/>
              </a:solidFill>
            </a:endParaRPr>
          </a:p>
          <a:p>
            <a:pPr marL="0" indent="0">
              <a:spcAft>
                <a:spcPts val="800"/>
              </a:spcAft>
              <a:buClr>
                <a:srgbClr val="69BE28"/>
              </a:buClr>
              <a:buNone/>
            </a:pPr>
            <a:r>
              <a:rPr lang="en-US" sz="1800" i="1" dirty="0">
                <a:solidFill>
                  <a:srgbClr val="007934"/>
                </a:solidFill>
              </a:rPr>
              <a:t>AMO drives energy and material efficiency in manufacturing. </a:t>
            </a:r>
            <a:endParaRPr lang="en-US" sz="1800" i="1" dirty="0" smtClean="0">
              <a:solidFill>
                <a:srgbClr val="007934"/>
              </a:solidFill>
            </a:endParaRPr>
          </a:p>
          <a:p>
            <a:pPr marL="0" indent="0">
              <a:spcAft>
                <a:spcPts val="800"/>
              </a:spcAft>
              <a:buClr>
                <a:srgbClr val="69BE28"/>
              </a:buClr>
              <a:buNone/>
            </a:pPr>
            <a:r>
              <a:rPr lang="en-US" sz="1800" i="1" dirty="0" smtClean="0">
                <a:solidFill>
                  <a:srgbClr val="007934"/>
                </a:solidFill>
              </a:rPr>
              <a:t>AMO’s technology investments build </a:t>
            </a:r>
            <a:r>
              <a:rPr lang="en-US" sz="1800" i="1" dirty="0">
                <a:solidFill>
                  <a:srgbClr val="007934"/>
                </a:solidFill>
              </a:rPr>
              <a:t>a stronger </a:t>
            </a:r>
            <a:r>
              <a:rPr lang="en-US" sz="1800" i="1" dirty="0" smtClean="0">
                <a:solidFill>
                  <a:srgbClr val="007934"/>
                </a:solidFill>
              </a:rPr>
              <a:t>U.S. manufacturing sector.</a:t>
            </a:r>
          </a:p>
          <a:p>
            <a:pPr marL="0" indent="0">
              <a:spcAft>
                <a:spcPts val="800"/>
              </a:spcAft>
              <a:buClr>
                <a:srgbClr val="69BE28"/>
              </a:buClr>
              <a:buNone/>
            </a:pPr>
            <a:r>
              <a:rPr lang="en-US" sz="1800" i="1" dirty="0" smtClean="0">
                <a:solidFill>
                  <a:srgbClr val="007934"/>
                </a:solidFill>
              </a:rPr>
              <a:t>AMO collaborates with a diverse </a:t>
            </a:r>
            <a:br>
              <a:rPr lang="en-US" sz="1800" i="1" dirty="0" smtClean="0">
                <a:solidFill>
                  <a:srgbClr val="007934"/>
                </a:solidFill>
              </a:rPr>
            </a:br>
            <a:r>
              <a:rPr lang="en-US" sz="1800" i="1" dirty="0" smtClean="0">
                <a:solidFill>
                  <a:srgbClr val="007934"/>
                </a:solidFill>
              </a:rPr>
              <a:t>range of federal and state agencies, academic institutions, National Laboratories, and members </a:t>
            </a:r>
            <a:br>
              <a:rPr lang="en-US" sz="1800" i="1" dirty="0" smtClean="0">
                <a:solidFill>
                  <a:srgbClr val="007934"/>
                </a:solidFill>
              </a:rPr>
            </a:br>
            <a:r>
              <a:rPr lang="en-US" sz="1800" i="1" dirty="0" smtClean="0">
                <a:solidFill>
                  <a:srgbClr val="007934"/>
                </a:solidFill>
              </a:rPr>
              <a:t>of industry.</a:t>
            </a:r>
          </a:p>
          <a:p>
            <a:pPr marL="0" indent="0">
              <a:spcAft>
                <a:spcPts val="800"/>
              </a:spcAft>
              <a:buClr>
                <a:srgbClr val="69BE28"/>
              </a:buClr>
              <a:buNone/>
            </a:pPr>
            <a:r>
              <a:rPr lang="en-US" sz="1800" i="1" dirty="0" smtClean="0">
                <a:solidFill>
                  <a:srgbClr val="007934"/>
                </a:solidFill>
              </a:rPr>
              <a:t>AMO </a:t>
            </a:r>
            <a:r>
              <a:rPr lang="en-US" sz="1800" i="1" dirty="0">
                <a:solidFill>
                  <a:srgbClr val="007934"/>
                </a:solidFill>
              </a:rPr>
              <a:t>provides valuable technical assistance </a:t>
            </a:r>
            <a:r>
              <a:rPr lang="en-US" sz="1800" i="1" dirty="0" smtClean="0">
                <a:solidFill>
                  <a:srgbClr val="007934"/>
                </a:solidFill>
              </a:rPr>
              <a:t>to U.S. manufacturers.</a:t>
            </a:r>
          </a:p>
          <a:p>
            <a:pPr marL="0" indent="0">
              <a:spcAft>
                <a:spcPts val="800"/>
              </a:spcAft>
              <a:buClr>
                <a:srgbClr val="69BE28"/>
              </a:buClr>
              <a:buNone/>
            </a:pPr>
            <a:r>
              <a:rPr lang="en-US" sz="1800" i="1" dirty="0" smtClean="0">
                <a:solidFill>
                  <a:srgbClr val="007934"/>
                </a:solidFill>
              </a:rPr>
              <a:t>AMO’s support for the manufacturing industry enables a nimble response to national needs. </a:t>
            </a:r>
          </a:p>
          <a:p>
            <a:pPr marL="0" indent="0">
              <a:spcAft>
                <a:spcPts val="800"/>
              </a:spcAft>
              <a:buClr>
                <a:schemeClr val="bg1">
                  <a:lumMod val="50000"/>
                </a:schemeClr>
              </a:buClr>
              <a:buNone/>
            </a:pPr>
            <a:endParaRPr lang="en-US" sz="1800" dirty="0" smtClean="0">
              <a:solidFill>
                <a:srgbClr val="007934"/>
              </a:solidFill>
            </a:endParaRPr>
          </a:p>
        </p:txBody>
      </p:sp>
      <p:grpSp>
        <p:nvGrpSpPr>
          <p:cNvPr id="38" name="Group 37"/>
          <p:cNvGrpSpPr/>
          <p:nvPr/>
        </p:nvGrpSpPr>
        <p:grpSpPr>
          <a:xfrm>
            <a:off x="1233786" y="1851654"/>
            <a:ext cx="6641134" cy="4306991"/>
            <a:chOff x="4136595" y="1935124"/>
            <a:chExt cx="7695477" cy="2580311"/>
          </a:xfrm>
        </p:grpSpPr>
        <p:sp>
          <p:nvSpPr>
            <p:cNvPr id="9" name="Moon 8"/>
            <p:cNvSpPr/>
            <p:nvPr/>
          </p:nvSpPr>
          <p:spPr>
            <a:xfrm rot="10800000">
              <a:off x="4136595" y="2266811"/>
              <a:ext cx="1146048" cy="2248624"/>
            </a:xfrm>
            <a:prstGeom prst="moon">
              <a:avLst>
                <a:gd name="adj" fmla="val 28723"/>
              </a:avLst>
            </a:prstGeom>
            <a:solidFill>
              <a:srgbClr val="69BE28"/>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5718084" y="2529310"/>
              <a:ext cx="5765812" cy="239705"/>
            </a:xfrm>
            <a:prstGeom prst="rect">
              <a:avLst/>
            </a:prstGeom>
            <a:noFill/>
          </p:spPr>
          <p:txBody>
            <a:bodyPr wrap="none" rtlCol="0">
              <a:spAutoFit/>
            </a:bodyPr>
            <a:lstStyle/>
            <a:p>
              <a:r>
                <a:rPr lang="en-US" sz="2000" dirty="0" smtClean="0">
                  <a:solidFill>
                    <a:schemeClr val="bg1"/>
                  </a:solidFill>
                </a:rPr>
                <a:t>Present </a:t>
              </a:r>
              <a:r>
                <a:rPr lang="en-US" sz="2000" b="1" dirty="0" smtClean="0">
                  <a:solidFill>
                    <a:schemeClr val="bg1"/>
                  </a:solidFill>
                </a:rPr>
                <a:t>energy and material impact analysis</a:t>
              </a:r>
              <a:endParaRPr lang="en-US" sz="2000" b="1" dirty="0">
                <a:solidFill>
                  <a:schemeClr val="bg1"/>
                </a:solidFill>
              </a:endParaRPr>
            </a:p>
          </p:txBody>
        </p:sp>
        <p:cxnSp>
          <p:nvCxnSpPr>
            <p:cNvPr id="16" name="Straight Connector 15"/>
            <p:cNvCxnSpPr>
              <a:endCxn id="14" idx="1"/>
            </p:cNvCxnSpPr>
            <p:nvPr/>
          </p:nvCxnSpPr>
          <p:spPr>
            <a:xfrm flipV="1">
              <a:off x="5141800" y="2649164"/>
              <a:ext cx="576284" cy="11588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114178" y="1935124"/>
              <a:ext cx="6717894" cy="424093"/>
            </a:xfrm>
            <a:prstGeom prst="rect">
              <a:avLst/>
            </a:prstGeom>
            <a:noFill/>
          </p:spPr>
          <p:txBody>
            <a:bodyPr wrap="square" rtlCol="0">
              <a:spAutoFit/>
            </a:bodyPr>
            <a:lstStyle/>
            <a:p>
              <a:r>
                <a:rPr lang="en-US" sz="2000" dirty="0" smtClean="0">
                  <a:solidFill>
                    <a:schemeClr val="bg1"/>
                  </a:solidFill>
                </a:rPr>
                <a:t>Explain the </a:t>
              </a:r>
              <a:r>
                <a:rPr lang="en-US" sz="2000" b="1" dirty="0" smtClean="0">
                  <a:solidFill>
                    <a:schemeClr val="bg1"/>
                  </a:solidFill>
                </a:rPr>
                <a:t>structural </a:t>
              </a:r>
              <a:r>
                <a:rPr lang="en-US" sz="2000" b="1" dirty="0">
                  <a:solidFill>
                    <a:schemeClr val="bg1"/>
                  </a:solidFill>
                </a:rPr>
                <a:t>and </a:t>
              </a:r>
              <a:r>
                <a:rPr lang="en-US" sz="2000" b="1" dirty="0" smtClean="0">
                  <a:solidFill>
                    <a:schemeClr val="bg1"/>
                  </a:solidFill>
                </a:rPr>
                <a:t>systematic framework</a:t>
              </a:r>
              <a:br>
                <a:rPr lang="en-US" sz="2000" b="1" dirty="0" smtClean="0">
                  <a:solidFill>
                    <a:schemeClr val="bg1"/>
                  </a:solidFill>
                </a:rPr>
              </a:br>
              <a:r>
                <a:rPr lang="en-US" sz="2000" dirty="0" smtClean="0">
                  <a:solidFill>
                    <a:schemeClr val="bg1"/>
                  </a:solidFill>
                </a:rPr>
                <a:t>that shapes AMO’s work</a:t>
              </a:r>
              <a:endParaRPr lang="en-US" sz="2000" dirty="0">
                <a:solidFill>
                  <a:schemeClr val="bg1"/>
                </a:solidFill>
              </a:endParaRPr>
            </a:p>
          </p:txBody>
        </p:sp>
        <p:cxnSp>
          <p:nvCxnSpPr>
            <p:cNvPr id="20" name="Straight Connector 19"/>
            <p:cNvCxnSpPr>
              <a:stCxn id="18" idx="1"/>
            </p:cNvCxnSpPr>
            <p:nvPr/>
          </p:nvCxnSpPr>
          <p:spPr>
            <a:xfrm flipH="1">
              <a:off x="4636991" y="2147171"/>
              <a:ext cx="477186" cy="18390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864951" y="3079023"/>
              <a:ext cx="5603841" cy="424093"/>
            </a:xfrm>
            <a:prstGeom prst="rect">
              <a:avLst/>
            </a:prstGeom>
            <a:noFill/>
          </p:spPr>
          <p:txBody>
            <a:bodyPr wrap="square" rtlCol="0">
              <a:spAutoFit/>
            </a:bodyPr>
            <a:lstStyle/>
            <a:p>
              <a:r>
                <a:rPr lang="en-US" sz="2000" dirty="0">
                  <a:solidFill>
                    <a:schemeClr val="bg1"/>
                  </a:solidFill>
                </a:rPr>
                <a:t>Communicate </a:t>
              </a:r>
              <a:r>
                <a:rPr lang="en-US" sz="2000" b="1" dirty="0" smtClean="0">
                  <a:solidFill>
                    <a:schemeClr val="bg1"/>
                  </a:solidFill>
                </a:rPr>
                <a:t>successes </a:t>
              </a:r>
              <a:r>
                <a:rPr lang="en-US" sz="2000" dirty="0" smtClean="0">
                  <a:solidFill>
                    <a:schemeClr val="bg1"/>
                  </a:solidFill>
                </a:rPr>
                <a:t>and integrate learnings</a:t>
              </a:r>
            </a:p>
          </p:txBody>
        </p:sp>
        <p:cxnSp>
          <p:nvCxnSpPr>
            <p:cNvPr id="24" name="Straight Connector 23"/>
            <p:cNvCxnSpPr>
              <a:endCxn id="23" idx="1"/>
            </p:cNvCxnSpPr>
            <p:nvPr/>
          </p:nvCxnSpPr>
          <p:spPr>
            <a:xfrm flipV="1">
              <a:off x="5331132" y="3291069"/>
              <a:ext cx="533818" cy="75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792768" y="3774551"/>
              <a:ext cx="5603842" cy="239705"/>
            </a:xfrm>
            <a:prstGeom prst="rect">
              <a:avLst/>
            </a:prstGeom>
            <a:noFill/>
          </p:spPr>
          <p:txBody>
            <a:bodyPr wrap="square" rtlCol="0">
              <a:spAutoFit/>
            </a:bodyPr>
            <a:lstStyle/>
            <a:p>
              <a:r>
                <a:rPr lang="en-US" sz="2000" dirty="0">
                  <a:solidFill>
                    <a:prstClr val="white"/>
                  </a:solidFill>
                </a:rPr>
                <a:t>Characterize </a:t>
              </a:r>
              <a:r>
                <a:rPr lang="en-US" sz="2000" b="1" dirty="0">
                  <a:solidFill>
                    <a:prstClr val="white"/>
                  </a:solidFill>
                </a:rPr>
                <a:t>future </a:t>
              </a:r>
              <a:r>
                <a:rPr lang="en-US" sz="2000" b="1" dirty="0" smtClean="0">
                  <a:solidFill>
                    <a:prstClr val="white"/>
                  </a:solidFill>
                </a:rPr>
                <a:t>opportunities</a:t>
              </a:r>
              <a:endParaRPr lang="en-US" sz="2000" dirty="0">
                <a:solidFill>
                  <a:prstClr val="white"/>
                </a:solidFill>
              </a:endParaRPr>
            </a:p>
          </p:txBody>
        </p:sp>
        <p:cxnSp>
          <p:nvCxnSpPr>
            <p:cNvPr id="27" name="Straight Connector 26"/>
            <p:cNvCxnSpPr/>
            <p:nvPr/>
          </p:nvCxnSpPr>
          <p:spPr>
            <a:xfrm>
              <a:off x="5251622" y="3856687"/>
              <a:ext cx="572168" cy="298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331132" y="4275730"/>
              <a:ext cx="6221808" cy="239705"/>
            </a:xfrm>
            <a:prstGeom prst="rect">
              <a:avLst/>
            </a:prstGeom>
            <a:noFill/>
          </p:spPr>
          <p:txBody>
            <a:bodyPr wrap="square" rtlCol="0">
              <a:spAutoFit/>
            </a:bodyPr>
            <a:lstStyle/>
            <a:p>
              <a:r>
                <a:rPr lang="en-US" sz="2000" dirty="0" smtClean="0">
                  <a:solidFill>
                    <a:prstClr val="white"/>
                  </a:solidFill>
                </a:rPr>
                <a:t>Inform audiences on </a:t>
              </a:r>
              <a:r>
                <a:rPr lang="en-US" sz="2000" b="1" dirty="0" smtClean="0">
                  <a:solidFill>
                    <a:prstClr val="white"/>
                  </a:solidFill>
                </a:rPr>
                <a:t>avenues for collaboration</a:t>
              </a:r>
              <a:endParaRPr lang="en-US" sz="2000" b="1" dirty="0">
                <a:solidFill>
                  <a:prstClr val="white"/>
                </a:solidFill>
              </a:endParaRPr>
            </a:p>
          </p:txBody>
        </p:sp>
        <p:cxnSp>
          <p:nvCxnSpPr>
            <p:cNvPr id="30" name="Straight Connector 29"/>
            <p:cNvCxnSpPr>
              <a:stCxn id="29" idx="1"/>
            </p:cNvCxnSpPr>
            <p:nvPr/>
          </p:nvCxnSpPr>
          <p:spPr>
            <a:xfrm flipH="1" flipV="1">
              <a:off x="4801011" y="4355054"/>
              <a:ext cx="530121" cy="405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47119" y="3368243"/>
            <a:ext cx="1834861" cy="1815882"/>
          </a:xfrm>
          <a:prstGeom prst="rect">
            <a:avLst/>
          </a:prstGeom>
          <a:noFill/>
        </p:spPr>
        <p:txBody>
          <a:bodyPr wrap="none" rtlCol="0">
            <a:spAutoFit/>
          </a:bodyPr>
          <a:lstStyle/>
          <a:p>
            <a:pPr algn="ctr"/>
            <a:r>
              <a:rPr lang="en-US" sz="2800" b="1" spc="500" dirty="0" smtClean="0">
                <a:solidFill>
                  <a:prstClr val="white"/>
                </a:solidFill>
              </a:rPr>
              <a:t>AMO’S</a:t>
            </a:r>
          </a:p>
          <a:p>
            <a:pPr algn="ctr"/>
            <a:r>
              <a:rPr lang="en-US" sz="2800" b="1" spc="500" dirty="0" smtClean="0">
                <a:solidFill>
                  <a:prstClr val="white"/>
                </a:solidFill>
              </a:rPr>
              <a:t>ANNUAL</a:t>
            </a:r>
            <a:endParaRPr lang="en-US" sz="2800" b="1" spc="500" dirty="0">
              <a:solidFill>
                <a:prstClr val="white"/>
              </a:solidFill>
            </a:endParaRPr>
          </a:p>
          <a:p>
            <a:pPr algn="ctr"/>
            <a:r>
              <a:rPr lang="en-US" sz="2800" b="1" spc="500" dirty="0" smtClean="0">
                <a:solidFill>
                  <a:prstClr val="white"/>
                </a:solidFill>
              </a:rPr>
              <a:t>REPORT</a:t>
            </a:r>
          </a:p>
          <a:p>
            <a:pPr algn="ctr"/>
            <a:r>
              <a:rPr lang="en-US" sz="2800" b="1" dirty="0" smtClean="0">
                <a:solidFill>
                  <a:prstClr val="white"/>
                </a:solidFill>
              </a:rPr>
              <a:t>APPROACH</a:t>
            </a:r>
            <a:endParaRPr lang="en-US" sz="2800" b="1" dirty="0">
              <a:solidFill>
                <a:prstClr val="white"/>
              </a:solidFill>
            </a:endParaRPr>
          </a:p>
        </p:txBody>
      </p:sp>
      <p:cxnSp>
        <p:nvCxnSpPr>
          <p:cNvPr id="6" name="Straight Connector 5"/>
          <p:cNvCxnSpPr/>
          <p:nvPr/>
        </p:nvCxnSpPr>
        <p:spPr>
          <a:xfrm>
            <a:off x="7867171" y="774698"/>
            <a:ext cx="0" cy="5788939"/>
          </a:xfrm>
          <a:prstGeom prst="line">
            <a:avLst/>
          </a:prstGeom>
          <a:ln w="38100">
            <a:solidFill>
              <a:srgbClr val="C3C8C8"/>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774698"/>
            <a:ext cx="12192000" cy="0"/>
          </a:xfrm>
          <a:prstGeom prst="line">
            <a:avLst/>
          </a:prstGeom>
          <a:ln>
            <a:solidFill>
              <a:srgbClr val="C3C8C8"/>
            </a:solidFill>
          </a:ln>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0" y="774696"/>
            <a:ext cx="12192000" cy="793041"/>
          </a:xfrm>
          <a:prstGeom prst="rect">
            <a:avLst/>
          </a:prstGeom>
          <a:solidFill>
            <a:srgbClr val="69BE2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90548" y="973827"/>
            <a:ext cx="11393568" cy="430887"/>
          </a:xfrm>
          <a:prstGeom prst="rect">
            <a:avLst/>
          </a:prstGeom>
          <a:noFill/>
        </p:spPr>
        <p:txBody>
          <a:bodyPr wrap="none" rtlCol="0">
            <a:spAutoFit/>
          </a:bodyPr>
          <a:lstStyle/>
          <a:p>
            <a:r>
              <a:rPr lang="en-US" sz="2200" b="1" dirty="0" smtClean="0">
                <a:solidFill>
                  <a:prstClr val="white"/>
                </a:solidFill>
              </a:rPr>
              <a:t>A holistic </a:t>
            </a:r>
            <a:r>
              <a:rPr lang="en-US" sz="2200" b="1" dirty="0">
                <a:solidFill>
                  <a:prstClr val="white"/>
                </a:solidFill>
              </a:rPr>
              <a:t>view of how AMO’s work influences and responds to national needs in </a:t>
            </a:r>
            <a:r>
              <a:rPr lang="en-US" sz="2200" b="1" dirty="0" smtClean="0">
                <a:solidFill>
                  <a:prstClr val="white"/>
                </a:solidFill>
              </a:rPr>
              <a:t>manufacturing</a:t>
            </a:r>
            <a:endParaRPr lang="en-US" sz="2200" b="1" dirty="0">
              <a:solidFill>
                <a:prstClr val="white"/>
              </a:solidFill>
            </a:endParaRPr>
          </a:p>
        </p:txBody>
      </p:sp>
      <p:sp>
        <p:nvSpPr>
          <p:cNvPr id="58" name="Rectangle 57"/>
          <p:cNvSpPr/>
          <p:nvPr/>
        </p:nvSpPr>
        <p:spPr>
          <a:xfrm>
            <a:off x="7896543" y="1886187"/>
            <a:ext cx="523861" cy="4156010"/>
          </a:xfrm>
          <a:prstGeom prst="rect">
            <a:avLst/>
          </a:prstGeom>
          <a:solidFill>
            <a:schemeClr val="bg1"/>
          </a:solidFill>
        </p:spPr>
        <p:txBody>
          <a:bodyPr vert="wordArtVert" wrap="none">
            <a:spAutoFit/>
          </a:bodyPr>
          <a:lstStyle/>
          <a:p>
            <a:pPr algn="ctr"/>
            <a:r>
              <a:rPr lang="en-US" sz="2000" b="1" dirty="0">
                <a:solidFill>
                  <a:srgbClr val="007934"/>
                </a:solidFill>
              </a:rPr>
              <a:t>KEY MESSAGES</a:t>
            </a:r>
          </a:p>
        </p:txBody>
      </p:sp>
      <p:cxnSp>
        <p:nvCxnSpPr>
          <p:cNvPr id="62" name="Straight Connector 61"/>
          <p:cNvCxnSpPr/>
          <p:nvPr/>
        </p:nvCxnSpPr>
        <p:spPr>
          <a:xfrm>
            <a:off x="8420404" y="1446663"/>
            <a:ext cx="0" cy="51169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62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4294967295"/>
          </p:nvPr>
        </p:nvSpPr>
        <p:spPr>
          <a:xfrm>
            <a:off x="0" y="2134339"/>
            <a:ext cx="12192000" cy="3929063"/>
          </a:xfrm>
          <a:prstGeom prst="rect">
            <a:avLst/>
          </a:prstGeom>
        </p:spPr>
        <p:txBody>
          <a:bodyPr/>
          <a:lstStyle/>
          <a:p>
            <a:pPr marL="0" indent="0" algn="ctr">
              <a:spcAft>
                <a:spcPts val="600"/>
              </a:spcAft>
              <a:buNone/>
            </a:pPr>
            <a:r>
              <a:rPr lang="en-US" sz="4800" b="1" dirty="0">
                <a:latin typeface="Franklin Gothic Medium" panose="020B0603020102020204" pitchFamily="34" charset="0"/>
              </a:rPr>
              <a:t>Thank You</a:t>
            </a:r>
            <a:endParaRPr lang="en-US" sz="3600" b="1" dirty="0">
              <a:latin typeface="Franklin Gothic Medium" panose="020B0603020102020204" pitchFamily="34" charset="0"/>
            </a:endParaRPr>
          </a:p>
          <a:p>
            <a:pPr marL="0" indent="0" algn="ctr">
              <a:buNone/>
            </a:pPr>
            <a:r>
              <a:rPr lang="en-US" sz="2800" b="1" dirty="0">
                <a:latin typeface="Franklin Gothic Book"/>
              </a:rPr>
              <a:t>For additional information </a:t>
            </a:r>
            <a:br>
              <a:rPr lang="en-US" sz="2800" b="1" dirty="0">
                <a:latin typeface="Franklin Gothic Book"/>
              </a:rPr>
            </a:br>
            <a:r>
              <a:rPr lang="en-US" sz="2800" b="1" dirty="0">
                <a:latin typeface="Franklin Gothic Book"/>
              </a:rPr>
              <a:t>and to subscribe for updates:</a:t>
            </a:r>
          </a:p>
          <a:p>
            <a:pPr marL="0" indent="0" algn="ctr">
              <a:buNone/>
            </a:pPr>
            <a:r>
              <a:rPr lang="en-US" sz="2400" dirty="0">
                <a:latin typeface="Franklin Gothic Book"/>
                <a:hlinkClick r:id="rId3"/>
              </a:rPr>
              <a:t>energy.gov/eere/amo/advanced-manufacturing-office</a:t>
            </a:r>
            <a:endParaRPr lang="en-US" sz="2400" dirty="0">
              <a:latin typeface="Franklin Gothic Book"/>
            </a:endParaRPr>
          </a:p>
          <a:p>
            <a:pPr marL="0" indent="0" algn="ctr">
              <a:buNone/>
            </a:pPr>
            <a:endParaRPr lang="en-US" sz="4800" b="1" dirty="0">
              <a:latin typeface="Franklin Gothic Book"/>
            </a:endParaRPr>
          </a:p>
          <a:p>
            <a:pPr marL="0" indent="0">
              <a:buNone/>
            </a:pPr>
            <a:endParaRPr lang="en-US" sz="3600" dirty="0">
              <a:latin typeface="Franklin Gothic Book"/>
            </a:endParaRPr>
          </a:p>
        </p:txBody>
      </p:sp>
    </p:spTree>
    <p:extLst>
      <p:ext uri="{BB962C8B-B14F-4D97-AF65-F5344CB8AC3E}">
        <p14:creationId xmlns:p14="http://schemas.microsoft.com/office/powerpoint/2010/main" val="387430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Framework to Shape AMO’s Portfolio</a:t>
            </a:r>
          </a:p>
        </p:txBody>
      </p:sp>
      <p:sp>
        <p:nvSpPr>
          <p:cNvPr id="3" name="TextBox 2"/>
          <p:cNvSpPr txBox="1"/>
          <p:nvPr/>
        </p:nvSpPr>
        <p:spPr>
          <a:xfrm>
            <a:off x="0" y="805334"/>
            <a:ext cx="12192000" cy="830997"/>
          </a:xfrm>
          <a:prstGeom prst="rect">
            <a:avLst/>
          </a:prstGeom>
          <a:solidFill>
            <a:schemeClr val="bg1"/>
          </a:solidFill>
          <a:ln>
            <a:solidFill>
              <a:srgbClr val="00A9E0"/>
            </a:solidFill>
          </a:ln>
        </p:spPr>
        <p:txBody>
          <a:bodyPr wrap="square" rtlCol="0">
            <a:spAutoFit/>
          </a:bodyPr>
          <a:lstStyle/>
          <a:p>
            <a:pPr algn="ctr"/>
            <a:r>
              <a:rPr lang="en-US" sz="2400" dirty="0">
                <a:solidFill>
                  <a:srgbClr val="005B82"/>
                </a:solidFill>
              </a:rPr>
              <a:t>A holistic top-down and bottom-up systems approach to </a:t>
            </a:r>
            <a:br>
              <a:rPr lang="en-US" sz="2400" dirty="0">
                <a:solidFill>
                  <a:srgbClr val="005B82"/>
                </a:solidFill>
              </a:rPr>
            </a:br>
            <a:r>
              <a:rPr lang="en-US" sz="2400" dirty="0">
                <a:solidFill>
                  <a:srgbClr val="005B82"/>
                </a:solidFill>
              </a:rPr>
              <a:t>shape the AMO portfolio with the highest potential for impact</a:t>
            </a:r>
            <a:r>
              <a:rPr lang="en-US" sz="2400" b="1" dirty="0">
                <a:solidFill>
                  <a:srgbClr val="005B82"/>
                </a:solidFill>
              </a:rPr>
              <a:t>.</a:t>
            </a:r>
          </a:p>
        </p:txBody>
      </p:sp>
      <p:grpSp>
        <p:nvGrpSpPr>
          <p:cNvPr id="11" name="Group 10"/>
          <p:cNvGrpSpPr/>
          <p:nvPr/>
        </p:nvGrpSpPr>
        <p:grpSpPr>
          <a:xfrm>
            <a:off x="409524" y="1681884"/>
            <a:ext cx="11347773" cy="4683870"/>
            <a:chOff x="2881324" y="1716338"/>
            <a:chExt cx="6444940" cy="4029016"/>
          </a:xfrm>
        </p:grpSpPr>
        <p:sp>
          <p:nvSpPr>
            <p:cNvPr id="46" name="Flowchart: Process 45"/>
            <p:cNvSpPr/>
            <p:nvPr/>
          </p:nvSpPr>
          <p:spPr>
            <a:xfrm>
              <a:off x="3389971" y="4276313"/>
              <a:ext cx="5408341" cy="1426470"/>
            </a:xfrm>
            <a:prstGeom prst="flowChartProcess">
              <a:avLst/>
            </a:prstGeom>
            <a:solidFill>
              <a:schemeClr val="bg1"/>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lowchart: Process 3"/>
            <p:cNvSpPr/>
            <p:nvPr/>
          </p:nvSpPr>
          <p:spPr>
            <a:xfrm>
              <a:off x="3389971" y="2116249"/>
              <a:ext cx="5408341" cy="716222"/>
            </a:xfrm>
            <a:prstGeom prst="flowChartProcess">
              <a:avLst/>
            </a:prstGeom>
            <a:solidFill>
              <a:schemeClr val="bg1"/>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89971" y="2862618"/>
              <a:ext cx="5408341" cy="1452540"/>
            </a:xfrm>
            <a:prstGeom prst="rect">
              <a:avLst/>
            </a:prstGeom>
            <a:gradFill>
              <a:gsLst>
                <a:gs pos="0">
                  <a:srgbClr val="00A9E0"/>
                </a:gs>
                <a:gs pos="100000">
                  <a:srgbClr val="005B82"/>
                </a:gs>
              </a:gsLst>
              <a:lin ang="16200000" scaled="0"/>
            </a:gra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
              </a:r>
              <a:br>
                <a:rPr lang="en-US" dirty="0">
                  <a:solidFill>
                    <a:schemeClr val="bg1"/>
                  </a:solidFill>
                </a:rPr>
              </a:br>
              <a:endParaRPr lang="en-US" dirty="0">
                <a:solidFill>
                  <a:schemeClr val="bg1"/>
                </a:solidFill>
              </a:endParaRPr>
            </a:p>
          </p:txBody>
        </p:sp>
        <p:sp>
          <p:nvSpPr>
            <p:cNvPr id="29" name="TextBox 28"/>
            <p:cNvSpPr txBox="1"/>
            <p:nvPr/>
          </p:nvSpPr>
          <p:spPr>
            <a:xfrm>
              <a:off x="3389971" y="1725070"/>
              <a:ext cx="5408341" cy="397119"/>
            </a:xfrm>
            <a:prstGeom prst="rect">
              <a:avLst/>
            </a:prstGeom>
            <a:solidFill>
              <a:srgbClr val="005B82"/>
            </a:solidFill>
            <a:ln>
              <a:solidFill>
                <a:srgbClr val="00A9E0"/>
              </a:solidFill>
            </a:ln>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smtClean="0"/>
                <a:t>Identify &amp; Address National </a:t>
              </a:r>
              <a:r>
                <a:rPr lang="en-US" sz="2400" b="1" dirty="0"/>
                <a:t>Needs</a:t>
              </a:r>
            </a:p>
          </p:txBody>
        </p:sp>
        <p:sp>
          <p:nvSpPr>
            <p:cNvPr id="47" name="TextBox 46"/>
            <p:cNvSpPr txBox="1"/>
            <p:nvPr/>
          </p:nvSpPr>
          <p:spPr>
            <a:xfrm>
              <a:off x="3389972" y="5297865"/>
              <a:ext cx="5408341" cy="397119"/>
            </a:xfrm>
            <a:prstGeom prst="rect">
              <a:avLst/>
            </a:prstGeom>
            <a:solidFill>
              <a:srgbClr val="00A9E0"/>
            </a:solidFill>
            <a:ln>
              <a:solidFill>
                <a:srgbClr val="00A9E0"/>
              </a:solidFill>
            </a:ln>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en-US" sz="2400" b="1" dirty="0" smtClean="0"/>
                <a:t>Leverage Fundamental </a:t>
              </a:r>
              <a:r>
                <a:rPr lang="en-US" sz="2400" b="1" dirty="0"/>
                <a:t>&amp; Applied Science Foundation</a:t>
              </a:r>
            </a:p>
          </p:txBody>
        </p:sp>
        <p:sp>
          <p:nvSpPr>
            <p:cNvPr id="9" name="Down Arrow 8"/>
            <p:cNvSpPr/>
            <p:nvPr/>
          </p:nvSpPr>
          <p:spPr>
            <a:xfrm>
              <a:off x="2881324" y="1734369"/>
              <a:ext cx="435813" cy="4010985"/>
            </a:xfrm>
            <a:prstGeom prst="downArrow">
              <a:avLst/>
            </a:prstGeom>
            <a:gradFill>
              <a:gsLst>
                <a:gs pos="0">
                  <a:srgbClr val="00A9E0"/>
                </a:gs>
                <a:gs pos="100000">
                  <a:srgbClr val="005B82"/>
                </a:gs>
              </a:gsLst>
            </a:gradFill>
            <a:ln>
              <a:solidFill>
                <a:srgbClr val="00A9E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Down Arrow 63"/>
            <p:cNvSpPr/>
            <p:nvPr/>
          </p:nvSpPr>
          <p:spPr>
            <a:xfrm rot="10800000">
              <a:off x="8859425" y="1716338"/>
              <a:ext cx="466839" cy="4029016"/>
            </a:xfrm>
            <a:prstGeom prst="downArrow">
              <a:avLst/>
            </a:prstGeom>
            <a:gradFill>
              <a:gsLst>
                <a:gs pos="0">
                  <a:srgbClr val="005B82"/>
                </a:gs>
                <a:gs pos="100000">
                  <a:srgbClr val="00A9E0"/>
                </a:gs>
              </a:gsLst>
            </a:gradFill>
            <a:ln>
              <a:solidFill>
                <a:srgbClr val="00A9E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9" name="Rectangle 38"/>
            <p:cNvSpPr/>
            <p:nvPr/>
          </p:nvSpPr>
          <p:spPr>
            <a:xfrm>
              <a:off x="3406642" y="2226654"/>
              <a:ext cx="1038663" cy="492907"/>
            </a:xfrm>
            <a:prstGeom prst="rect">
              <a:avLst/>
            </a:prstGeom>
            <a:solidFill>
              <a:srgbClr val="005B82"/>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latin typeface="Arial" pitchFamily="34" charset="0"/>
                  <a:cs typeface="Arial" pitchFamily="34" charset="0"/>
                </a:rPr>
                <a:t>Energy Storage</a:t>
              </a:r>
              <a:endParaRPr lang="en-US" sz="1600" dirty="0">
                <a:solidFill>
                  <a:schemeClr val="bg1"/>
                </a:solidFill>
                <a:latin typeface="Arial" pitchFamily="34" charset="0"/>
                <a:cs typeface="Arial" pitchFamily="34" charset="0"/>
              </a:endParaRPr>
            </a:p>
          </p:txBody>
        </p:sp>
        <p:sp>
          <p:nvSpPr>
            <p:cNvPr id="45" name="Rectangle 44"/>
            <p:cNvSpPr/>
            <p:nvPr/>
          </p:nvSpPr>
          <p:spPr>
            <a:xfrm>
              <a:off x="4492114" y="2215036"/>
              <a:ext cx="1038663" cy="492907"/>
            </a:xfrm>
            <a:prstGeom prst="rect">
              <a:avLst/>
            </a:prstGeom>
            <a:solidFill>
              <a:srgbClr val="005B82"/>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itchFamily="34" charset="0"/>
                  <a:cs typeface="Arial" pitchFamily="34" charset="0"/>
                </a:rPr>
                <a:t>Critical</a:t>
              </a:r>
            </a:p>
            <a:p>
              <a:pPr algn="ctr"/>
              <a:r>
                <a:rPr lang="en-US" sz="1600" dirty="0">
                  <a:solidFill>
                    <a:schemeClr val="bg1"/>
                  </a:solidFill>
                  <a:latin typeface="Arial" pitchFamily="34" charset="0"/>
                  <a:cs typeface="Arial" pitchFamily="34" charset="0"/>
                </a:rPr>
                <a:t>Materials</a:t>
              </a:r>
            </a:p>
          </p:txBody>
        </p:sp>
        <p:sp>
          <p:nvSpPr>
            <p:cNvPr id="51" name="Rectangle 50"/>
            <p:cNvSpPr/>
            <p:nvPr/>
          </p:nvSpPr>
          <p:spPr>
            <a:xfrm>
              <a:off x="5580065" y="2207134"/>
              <a:ext cx="1038663" cy="492907"/>
            </a:xfrm>
            <a:prstGeom prst="rect">
              <a:avLst/>
            </a:prstGeom>
            <a:solidFill>
              <a:srgbClr val="005B82"/>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itchFamily="34" charset="0"/>
                  <a:cs typeface="Arial" pitchFamily="34" charset="0"/>
                </a:rPr>
                <a:t>Plastics</a:t>
              </a:r>
            </a:p>
          </p:txBody>
        </p:sp>
        <p:sp>
          <p:nvSpPr>
            <p:cNvPr id="53" name="Rectangle 52"/>
            <p:cNvSpPr/>
            <p:nvPr/>
          </p:nvSpPr>
          <p:spPr>
            <a:xfrm>
              <a:off x="6658308" y="2198147"/>
              <a:ext cx="1038663" cy="492907"/>
            </a:xfrm>
            <a:prstGeom prst="rect">
              <a:avLst/>
            </a:prstGeom>
            <a:solidFill>
              <a:srgbClr val="005B82"/>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itchFamily="34" charset="0"/>
                  <a:cs typeface="Arial" pitchFamily="34" charset="0"/>
                </a:rPr>
                <a:t>Cyber</a:t>
              </a:r>
            </a:p>
          </p:txBody>
        </p:sp>
        <p:sp>
          <p:nvSpPr>
            <p:cNvPr id="54" name="Rectangle 53"/>
            <p:cNvSpPr/>
            <p:nvPr/>
          </p:nvSpPr>
          <p:spPr>
            <a:xfrm>
              <a:off x="7724636" y="2207133"/>
              <a:ext cx="1038663" cy="492907"/>
            </a:xfrm>
            <a:prstGeom prst="rect">
              <a:avLst/>
            </a:prstGeom>
            <a:solidFill>
              <a:srgbClr val="005B82"/>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mtClean="0">
                  <a:solidFill>
                    <a:schemeClr val="bg1"/>
                  </a:solidFill>
                  <a:latin typeface="Arial" pitchFamily="34" charset="0"/>
                  <a:cs typeface="Arial" pitchFamily="34" charset="0"/>
                </a:rPr>
                <a:t>Water Security</a:t>
              </a:r>
              <a:endParaRPr lang="en-US" sz="1600" dirty="0">
                <a:solidFill>
                  <a:schemeClr val="bg1"/>
                </a:solidFill>
                <a:latin typeface="Arial" pitchFamily="34" charset="0"/>
                <a:cs typeface="Arial" pitchFamily="34" charset="0"/>
              </a:endParaRPr>
            </a:p>
          </p:txBody>
        </p:sp>
        <p:sp>
          <p:nvSpPr>
            <p:cNvPr id="68" name="Round Diagonal Corner Rectangle 67"/>
            <p:cNvSpPr/>
            <p:nvPr/>
          </p:nvSpPr>
          <p:spPr>
            <a:xfrm>
              <a:off x="3995472" y="4508255"/>
              <a:ext cx="1012696" cy="487219"/>
            </a:xfrm>
            <a:prstGeom prst="round2DiagRect">
              <a:avLst/>
            </a:prstGeom>
            <a:solidFill>
              <a:srgbClr val="00A9E0"/>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itchFamily="34" charset="0"/>
                  <a:cs typeface="Arial" pitchFamily="34" charset="0"/>
                </a:rPr>
                <a:t>Materials &amp; Processing</a:t>
              </a:r>
            </a:p>
          </p:txBody>
        </p:sp>
        <p:sp>
          <p:nvSpPr>
            <p:cNvPr id="69" name="Round Diagonal Corner Rectangle 68"/>
            <p:cNvSpPr/>
            <p:nvPr/>
          </p:nvSpPr>
          <p:spPr>
            <a:xfrm>
              <a:off x="5073717" y="4492065"/>
              <a:ext cx="1012696" cy="492907"/>
            </a:xfrm>
            <a:prstGeom prst="round2DiagRect">
              <a:avLst/>
            </a:prstGeom>
            <a:solidFill>
              <a:srgbClr val="00A9E0"/>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itchFamily="34" charset="0"/>
                  <a:cs typeface="Arial" pitchFamily="34" charset="0"/>
                </a:rPr>
                <a:t>Electronics</a:t>
              </a:r>
            </a:p>
          </p:txBody>
        </p:sp>
        <p:sp>
          <p:nvSpPr>
            <p:cNvPr id="70" name="Round Diagonal Corner Rectangle 69"/>
            <p:cNvSpPr/>
            <p:nvPr/>
          </p:nvSpPr>
          <p:spPr>
            <a:xfrm>
              <a:off x="6151958" y="4482236"/>
              <a:ext cx="1012696" cy="492907"/>
            </a:xfrm>
            <a:prstGeom prst="round2DiagRect">
              <a:avLst/>
            </a:prstGeom>
            <a:solidFill>
              <a:srgbClr val="00A9E0"/>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itchFamily="34" charset="0"/>
                  <a:cs typeface="Arial" pitchFamily="34" charset="0"/>
                </a:rPr>
                <a:t>Chemical Processes</a:t>
              </a:r>
            </a:p>
          </p:txBody>
        </p:sp>
        <p:sp>
          <p:nvSpPr>
            <p:cNvPr id="71" name="Round Diagonal Corner Rectangle 70"/>
            <p:cNvSpPr/>
            <p:nvPr/>
          </p:nvSpPr>
          <p:spPr>
            <a:xfrm>
              <a:off x="7236420" y="4478741"/>
              <a:ext cx="1012696" cy="492907"/>
            </a:xfrm>
            <a:prstGeom prst="round2DiagRect">
              <a:avLst/>
            </a:prstGeom>
            <a:solidFill>
              <a:srgbClr val="00A9E0"/>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itchFamily="34" charset="0"/>
                  <a:cs typeface="Arial" pitchFamily="34" charset="0"/>
                </a:rPr>
                <a:t>Sensors &amp;</a:t>
              </a:r>
            </a:p>
            <a:p>
              <a:pPr algn="ctr"/>
              <a:r>
                <a:rPr lang="en-US" sz="1600" dirty="0">
                  <a:solidFill>
                    <a:schemeClr val="bg1"/>
                  </a:solidFill>
                  <a:latin typeface="Arial" pitchFamily="34" charset="0"/>
                  <a:cs typeface="Arial" pitchFamily="34" charset="0"/>
                </a:rPr>
                <a:t>Controls</a:t>
              </a:r>
            </a:p>
          </p:txBody>
        </p:sp>
      </p:grpSp>
      <p:sp>
        <p:nvSpPr>
          <p:cNvPr id="24" name="Round Diagonal Corner Rectangle 23"/>
          <p:cNvSpPr/>
          <p:nvPr/>
        </p:nvSpPr>
        <p:spPr>
          <a:xfrm>
            <a:off x="9976549" y="4876943"/>
            <a:ext cx="735353" cy="605680"/>
          </a:xfrm>
          <a:prstGeom prst="round2DiagRect">
            <a:avLst/>
          </a:prstGeom>
          <a:solidFill>
            <a:srgbClr val="00A9E0"/>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latin typeface="Arial" pitchFamily="34" charset="0"/>
                <a:cs typeface="Arial" pitchFamily="34" charset="0"/>
              </a:rPr>
              <a:t>- - -</a:t>
            </a:r>
            <a:endParaRPr lang="en-US" sz="1600" dirty="0">
              <a:solidFill>
                <a:schemeClr val="bg1"/>
              </a:solidFill>
              <a:latin typeface="Arial" pitchFamily="34" charset="0"/>
              <a:cs typeface="Arial" pitchFamily="34" charset="0"/>
            </a:endParaRPr>
          </a:p>
        </p:txBody>
      </p:sp>
      <p:sp>
        <p:nvSpPr>
          <p:cNvPr id="7" name="Rectangle 6"/>
          <p:cNvSpPr/>
          <p:nvPr/>
        </p:nvSpPr>
        <p:spPr>
          <a:xfrm>
            <a:off x="6543281" y="3398524"/>
            <a:ext cx="3383280" cy="914400"/>
          </a:xfrm>
          <a:prstGeom prst="rect">
            <a:avLst/>
          </a:prstGeom>
          <a:noFill/>
          <a:ln w="28575">
            <a:solidFill>
              <a:schemeClr val="bg1"/>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Integrative Approach</a:t>
            </a:r>
          </a:p>
        </p:txBody>
      </p:sp>
      <p:sp>
        <p:nvSpPr>
          <p:cNvPr id="27" name="Round Diagonal Corner Rectangle 26"/>
          <p:cNvSpPr/>
          <p:nvPr/>
        </p:nvSpPr>
        <p:spPr>
          <a:xfrm>
            <a:off x="1520465" y="4935453"/>
            <a:ext cx="735353" cy="605680"/>
          </a:xfrm>
          <a:prstGeom prst="round2DiagRect">
            <a:avLst/>
          </a:prstGeom>
          <a:solidFill>
            <a:srgbClr val="00A9E0"/>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latin typeface="Arial" pitchFamily="34" charset="0"/>
                <a:cs typeface="Arial" pitchFamily="34" charset="0"/>
              </a:rPr>
              <a:t>- - -</a:t>
            </a:r>
            <a:endParaRPr lang="en-US" sz="1600" dirty="0">
              <a:solidFill>
                <a:schemeClr val="bg1"/>
              </a:solidFill>
              <a:latin typeface="Arial" pitchFamily="34" charset="0"/>
              <a:cs typeface="Arial" pitchFamily="34" charset="0"/>
            </a:endParaRPr>
          </a:p>
        </p:txBody>
      </p:sp>
      <p:sp>
        <p:nvSpPr>
          <p:cNvPr id="28" name="Rectangle 27"/>
          <p:cNvSpPr/>
          <p:nvPr/>
        </p:nvSpPr>
        <p:spPr>
          <a:xfrm>
            <a:off x="2248864" y="3408323"/>
            <a:ext cx="3378914" cy="914400"/>
          </a:xfrm>
          <a:prstGeom prst="rect">
            <a:avLst/>
          </a:prstGeom>
          <a:noFill/>
          <a:ln w="28575">
            <a:solidFill>
              <a:schemeClr val="bg1"/>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Fundamental Systems </a:t>
            </a:r>
            <a:r>
              <a:rPr lang="en-US" dirty="0" smtClean="0"/>
              <a:t>Analyses (e.g</a:t>
            </a:r>
            <a:r>
              <a:rPr lang="en-US" dirty="0"/>
              <a:t>. Lifecycle </a:t>
            </a:r>
            <a:r>
              <a:rPr lang="en-US" dirty="0" smtClean="0"/>
              <a:t>Analysis</a:t>
            </a:r>
            <a:r>
              <a:rPr lang="en-US" dirty="0"/>
              <a:t>)</a:t>
            </a:r>
          </a:p>
        </p:txBody>
      </p:sp>
    </p:spTree>
    <p:extLst>
      <p:ext uri="{BB962C8B-B14F-4D97-AF65-F5344CB8AC3E}">
        <p14:creationId xmlns:p14="http://schemas.microsoft.com/office/powerpoint/2010/main" val="357102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774700"/>
            <a:ext cx="12192000" cy="5806741"/>
          </a:xfrm>
          <a:prstGeom prst="rect">
            <a:avLst/>
          </a:prstGeom>
          <a:solidFill>
            <a:srgbClr val="00A9E0"/>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317812" y="774700"/>
            <a:ext cx="9749117" cy="580674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000" dirty="0"/>
              <a:t>AMO Strategic Process</a:t>
            </a:r>
          </a:p>
        </p:txBody>
      </p:sp>
      <p:grpSp>
        <p:nvGrpSpPr>
          <p:cNvPr id="5" name="Group 4"/>
          <p:cNvGrpSpPr/>
          <p:nvPr/>
        </p:nvGrpSpPr>
        <p:grpSpPr>
          <a:xfrm>
            <a:off x="3755791" y="1690869"/>
            <a:ext cx="4682119" cy="4569584"/>
            <a:chOff x="3755791" y="1690869"/>
            <a:chExt cx="4682119" cy="4569584"/>
          </a:xfrm>
        </p:grpSpPr>
        <p:sp>
          <p:nvSpPr>
            <p:cNvPr id="6" name="Freeform 5"/>
            <p:cNvSpPr/>
            <p:nvPr/>
          </p:nvSpPr>
          <p:spPr>
            <a:xfrm>
              <a:off x="3755791" y="2072010"/>
              <a:ext cx="2043906" cy="2043906"/>
            </a:xfrm>
            <a:custGeom>
              <a:avLst/>
              <a:gdLst>
                <a:gd name="connsiteX0" fmla="*/ 0 w 2043906"/>
                <a:gd name="connsiteY0" fmla="*/ 0 h 2043906"/>
                <a:gd name="connsiteX1" fmla="*/ 2043906 w 2043906"/>
                <a:gd name="connsiteY1" fmla="*/ 0 h 2043906"/>
                <a:gd name="connsiteX2" fmla="*/ 2043906 w 2043906"/>
                <a:gd name="connsiteY2" fmla="*/ 2043906 h 2043906"/>
                <a:gd name="connsiteX3" fmla="*/ 0 w 2043906"/>
                <a:gd name="connsiteY3" fmla="*/ 2043906 h 2043906"/>
                <a:gd name="connsiteX4" fmla="*/ 0 w 2043906"/>
                <a:gd name="connsiteY4" fmla="*/ 0 h 2043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906" h="2043906">
                  <a:moveTo>
                    <a:pt x="0" y="0"/>
                  </a:moveTo>
                  <a:lnTo>
                    <a:pt x="2043906" y="0"/>
                  </a:lnTo>
                  <a:lnTo>
                    <a:pt x="2043906" y="2043906"/>
                  </a:lnTo>
                  <a:lnTo>
                    <a:pt x="0" y="2043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kern="1200" dirty="0">
                  <a:solidFill>
                    <a:srgbClr val="005B82"/>
                  </a:solidFill>
                </a:rPr>
                <a:t>Spend Plan</a:t>
              </a:r>
            </a:p>
          </p:txBody>
        </p:sp>
        <p:sp>
          <p:nvSpPr>
            <p:cNvPr id="9" name="Circular Arrow 8"/>
            <p:cNvSpPr/>
            <p:nvPr/>
          </p:nvSpPr>
          <p:spPr>
            <a:xfrm rot="8467201" flipH="1">
              <a:off x="4675846" y="1690869"/>
              <a:ext cx="2635548" cy="4569584"/>
            </a:xfrm>
            <a:prstGeom prst="circularArrow">
              <a:avLst>
                <a:gd name="adj1" fmla="val 8252"/>
                <a:gd name="adj2" fmla="val 1274669"/>
                <a:gd name="adj3" fmla="val 10170905"/>
                <a:gd name="adj4" fmla="val 7184533"/>
                <a:gd name="adj5" fmla="val 962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6394004" y="2039148"/>
              <a:ext cx="2043906" cy="2043906"/>
            </a:xfrm>
            <a:custGeom>
              <a:avLst/>
              <a:gdLst>
                <a:gd name="connsiteX0" fmla="*/ 0 w 2043906"/>
                <a:gd name="connsiteY0" fmla="*/ 0 h 2043906"/>
                <a:gd name="connsiteX1" fmla="*/ 2043906 w 2043906"/>
                <a:gd name="connsiteY1" fmla="*/ 0 h 2043906"/>
                <a:gd name="connsiteX2" fmla="*/ 2043906 w 2043906"/>
                <a:gd name="connsiteY2" fmla="*/ 2043906 h 2043906"/>
                <a:gd name="connsiteX3" fmla="*/ 0 w 2043906"/>
                <a:gd name="connsiteY3" fmla="*/ 2043906 h 2043906"/>
                <a:gd name="connsiteX4" fmla="*/ 0 w 2043906"/>
                <a:gd name="connsiteY4" fmla="*/ 0 h 2043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906" h="2043906">
                  <a:moveTo>
                    <a:pt x="0" y="0"/>
                  </a:moveTo>
                  <a:lnTo>
                    <a:pt x="2043906" y="0"/>
                  </a:lnTo>
                  <a:lnTo>
                    <a:pt x="2043906" y="2043906"/>
                  </a:lnTo>
                  <a:lnTo>
                    <a:pt x="0" y="2043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dirty="0">
                  <a:solidFill>
                    <a:srgbClr val="005B82"/>
                  </a:solidFill>
                </a:rPr>
                <a:t>Investment </a:t>
              </a:r>
              <a:br>
                <a:rPr lang="en-US" dirty="0">
                  <a:solidFill>
                    <a:srgbClr val="005B82"/>
                  </a:solidFill>
                </a:rPr>
              </a:br>
              <a:r>
                <a:rPr lang="en-US" dirty="0">
                  <a:solidFill>
                    <a:srgbClr val="005B82"/>
                  </a:solidFill>
                </a:rPr>
                <a:t>Portfolio</a:t>
              </a:r>
              <a:endParaRPr lang="en-US" kern="1200" dirty="0">
                <a:solidFill>
                  <a:srgbClr val="005B82"/>
                </a:solidFill>
              </a:endParaRPr>
            </a:p>
          </p:txBody>
        </p:sp>
        <p:sp>
          <p:nvSpPr>
            <p:cNvPr id="8" name="Freeform 7"/>
            <p:cNvSpPr/>
            <p:nvPr/>
          </p:nvSpPr>
          <p:spPr>
            <a:xfrm>
              <a:off x="4995610" y="3884099"/>
              <a:ext cx="2043906" cy="2043906"/>
            </a:xfrm>
            <a:custGeom>
              <a:avLst/>
              <a:gdLst>
                <a:gd name="connsiteX0" fmla="*/ 0 w 2043906"/>
                <a:gd name="connsiteY0" fmla="*/ 0 h 2043906"/>
                <a:gd name="connsiteX1" fmla="*/ 2043906 w 2043906"/>
                <a:gd name="connsiteY1" fmla="*/ 0 h 2043906"/>
                <a:gd name="connsiteX2" fmla="*/ 2043906 w 2043906"/>
                <a:gd name="connsiteY2" fmla="*/ 2043906 h 2043906"/>
                <a:gd name="connsiteX3" fmla="*/ 0 w 2043906"/>
                <a:gd name="connsiteY3" fmla="*/ 2043906 h 2043906"/>
                <a:gd name="connsiteX4" fmla="*/ 0 w 2043906"/>
                <a:gd name="connsiteY4" fmla="*/ 0 h 2043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906" h="2043906">
                  <a:moveTo>
                    <a:pt x="0" y="0"/>
                  </a:moveTo>
                  <a:lnTo>
                    <a:pt x="2043906" y="0"/>
                  </a:lnTo>
                  <a:lnTo>
                    <a:pt x="2043906" y="2043906"/>
                  </a:lnTo>
                  <a:lnTo>
                    <a:pt x="0" y="2043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kern="1200" dirty="0">
                  <a:solidFill>
                    <a:srgbClr val="005B82"/>
                  </a:solidFill>
                </a:rPr>
                <a:t>Funding Opportunities</a:t>
              </a:r>
              <a:br>
                <a:rPr lang="en-US" kern="1200" dirty="0">
                  <a:solidFill>
                    <a:srgbClr val="005B82"/>
                  </a:solidFill>
                </a:rPr>
              </a:br>
              <a:r>
                <a:rPr lang="en-US" kern="1200" dirty="0">
                  <a:solidFill>
                    <a:srgbClr val="005B82"/>
                  </a:solidFill>
                </a:rPr>
                <a:t>&amp; Selections</a:t>
              </a:r>
            </a:p>
          </p:txBody>
        </p:sp>
      </p:grpSp>
      <p:sp>
        <p:nvSpPr>
          <p:cNvPr id="12" name="Oval 11"/>
          <p:cNvSpPr/>
          <p:nvPr/>
        </p:nvSpPr>
        <p:spPr>
          <a:xfrm>
            <a:off x="3352798" y="1112538"/>
            <a:ext cx="5486400" cy="5257800"/>
          </a:xfrm>
          <a:prstGeom prst="ellipse">
            <a:avLst/>
          </a:prstGeom>
          <a:noFill/>
          <a:ln w="57150">
            <a:solidFill>
              <a:srgbClr val="00A9E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9E0"/>
              </a:solidFill>
            </a:endParaRPr>
          </a:p>
        </p:txBody>
      </p:sp>
      <p:sp>
        <p:nvSpPr>
          <p:cNvPr id="16" name="Circular Arrow 15"/>
          <p:cNvSpPr/>
          <p:nvPr/>
        </p:nvSpPr>
        <p:spPr>
          <a:xfrm rot="1152033" flipH="1">
            <a:off x="5130955" y="906038"/>
            <a:ext cx="2635548" cy="4569584"/>
          </a:xfrm>
          <a:prstGeom prst="circularArrow">
            <a:avLst>
              <a:gd name="adj1" fmla="val 8252"/>
              <a:gd name="adj2" fmla="val 1274669"/>
              <a:gd name="adj3" fmla="val 10170905"/>
              <a:gd name="adj4" fmla="val 7184533"/>
              <a:gd name="adj5" fmla="val 9627"/>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p:cNvSpPr txBox="1"/>
          <p:nvPr/>
        </p:nvSpPr>
        <p:spPr>
          <a:xfrm>
            <a:off x="3667760" y="1365401"/>
            <a:ext cx="2219967" cy="461665"/>
          </a:xfrm>
          <a:prstGeom prst="rect">
            <a:avLst/>
          </a:prstGeom>
          <a:solidFill>
            <a:schemeClr val="bg1"/>
          </a:solidFill>
        </p:spPr>
        <p:txBody>
          <a:bodyPr wrap="none" rtlCol="0">
            <a:spAutoFit/>
          </a:bodyPr>
          <a:lstStyle/>
          <a:p>
            <a:r>
              <a:rPr lang="en-US" sz="2400" b="1" dirty="0" smtClean="0">
                <a:solidFill>
                  <a:srgbClr val="005B82"/>
                </a:solidFill>
              </a:rPr>
              <a:t>External Review</a:t>
            </a:r>
          </a:p>
        </p:txBody>
      </p:sp>
      <p:sp>
        <p:nvSpPr>
          <p:cNvPr id="18" name="TextBox 17"/>
          <p:cNvSpPr txBox="1"/>
          <p:nvPr/>
        </p:nvSpPr>
        <p:spPr>
          <a:xfrm>
            <a:off x="2174092" y="3560162"/>
            <a:ext cx="1750479" cy="830997"/>
          </a:xfrm>
          <a:prstGeom prst="rect">
            <a:avLst/>
          </a:prstGeom>
          <a:solidFill>
            <a:schemeClr val="bg1"/>
          </a:solidFill>
        </p:spPr>
        <p:txBody>
          <a:bodyPr wrap="none" rtlCol="0">
            <a:spAutoFit/>
          </a:bodyPr>
          <a:lstStyle/>
          <a:p>
            <a:pPr algn="r"/>
            <a:r>
              <a:rPr lang="en-US" sz="2400" b="1" dirty="0" smtClean="0">
                <a:solidFill>
                  <a:srgbClr val="005B82"/>
                </a:solidFill>
              </a:rPr>
              <a:t>Stakeholder</a:t>
            </a:r>
            <a:r>
              <a:rPr lang="en-US" sz="2400" b="1" dirty="0">
                <a:solidFill>
                  <a:srgbClr val="005B82"/>
                </a:solidFill>
              </a:rPr>
              <a:t/>
            </a:r>
            <a:br>
              <a:rPr lang="en-US" sz="2400" b="1" dirty="0">
                <a:solidFill>
                  <a:srgbClr val="005B82"/>
                </a:solidFill>
              </a:rPr>
            </a:br>
            <a:r>
              <a:rPr lang="en-US" sz="2400" b="1" dirty="0" smtClean="0">
                <a:solidFill>
                  <a:srgbClr val="005B82"/>
                </a:solidFill>
              </a:rPr>
              <a:t>Input</a:t>
            </a:r>
            <a:endParaRPr lang="en-US" sz="2400" b="1" dirty="0">
              <a:solidFill>
                <a:srgbClr val="005B82"/>
              </a:solidFill>
            </a:endParaRPr>
          </a:p>
        </p:txBody>
      </p:sp>
      <p:sp>
        <p:nvSpPr>
          <p:cNvPr id="19" name="TextBox 18"/>
          <p:cNvSpPr txBox="1"/>
          <p:nvPr/>
        </p:nvSpPr>
        <p:spPr>
          <a:xfrm>
            <a:off x="6721406" y="1738567"/>
            <a:ext cx="2460482" cy="1015663"/>
          </a:xfrm>
          <a:prstGeom prst="rect">
            <a:avLst/>
          </a:prstGeom>
          <a:solidFill>
            <a:schemeClr val="bg1"/>
          </a:solidFill>
        </p:spPr>
        <p:txBody>
          <a:bodyPr wrap="none" rtlCol="0">
            <a:spAutoFit/>
          </a:bodyPr>
          <a:lstStyle/>
          <a:p>
            <a:pPr algn="r"/>
            <a:r>
              <a:rPr lang="en-US" sz="2400" b="1" dirty="0" smtClean="0">
                <a:solidFill>
                  <a:srgbClr val="005B82"/>
                </a:solidFill>
              </a:rPr>
              <a:t>Strategic Analysis</a:t>
            </a:r>
            <a:br>
              <a:rPr lang="en-US" sz="2400" b="1" dirty="0" smtClean="0">
                <a:solidFill>
                  <a:srgbClr val="005B82"/>
                </a:solidFill>
              </a:rPr>
            </a:br>
            <a:r>
              <a:rPr lang="en-US" b="1" dirty="0" smtClean="0">
                <a:solidFill>
                  <a:srgbClr val="005B82"/>
                </a:solidFill>
              </a:rPr>
              <a:t>(Past, Current, </a:t>
            </a:r>
            <a:br>
              <a:rPr lang="en-US" b="1" dirty="0" smtClean="0">
                <a:solidFill>
                  <a:srgbClr val="005B82"/>
                </a:solidFill>
              </a:rPr>
            </a:br>
            <a:r>
              <a:rPr lang="en-US" b="1" dirty="0" smtClean="0">
                <a:solidFill>
                  <a:srgbClr val="005B82"/>
                </a:solidFill>
              </a:rPr>
              <a:t>&amp; Future)</a:t>
            </a:r>
            <a:endParaRPr lang="en-US" sz="2400" b="1" dirty="0">
              <a:solidFill>
                <a:srgbClr val="005B82"/>
              </a:solidFill>
            </a:endParaRPr>
          </a:p>
        </p:txBody>
      </p:sp>
      <p:sp>
        <p:nvSpPr>
          <p:cNvPr id="20" name="TextBox 19"/>
          <p:cNvSpPr txBox="1"/>
          <p:nvPr/>
        </p:nvSpPr>
        <p:spPr>
          <a:xfrm>
            <a:off x="7871685" y="4147652"/>
            <a:ext cx="1776448" cy="1200329"/>
          </a:xfrm>
          <a:prstGeom prst="rect">
            <a:avLst/>
          </a:prstGeom>
          <a:solidFill>
            <a:schemeClr val="bg1"/>
          </a:solidFill>
        </p:spPr>
        <p:txBody>
          <a:bodyPr wrap="none" rtlCol="0">
            <a:spAutoFit/>
          </a:bodyPr>
          <a:lstStyle/>
          <a:p>
            <a:r>
              <a:rPr lang="en-US" sz="2400" b="1" dirty="0" smtClean="0">
                <a:solidFill>
                  <a:srgbClr val="005B82"/>
                </a:solidFill>
              </a:rPr>
              <a:t>National </a:t>
            </a:r>
            <a:r>
              <a:rPr lang="en-US" sz="2400" b="1" dirty="0">
                <a:solidFill>
                  <a:srgbClr val="005B82"/>
                </a:solidFill>
              </a:rPr>
              <a:t/>
            </a:r>
            <a:br>
              <a:rPr lang="en-US" sz="2400" b="1" dirty="0">
                <a:solidFill>
                  <a:srgbClr val="005B82"/>
                </a:solidFill>
              </a:rPr>
            </a:br>
            <a:r>
              <a:rPr lang="en-US" sz="2400" b="1" dirty="0" smtClean="0">
                <a:solidFill>
                  <a:srgbClr val="005B82"/>
                </a:solidFill>
              </a:rPr>
              <a:t>Laboratory</a:t>
            </a:r>
            <a:r>
              <a:rPr lang="en-US" sz="2400" b="1" dirty="0">
                <a:solidFill>
                  <a:srgbClr val="005B82"/>
                </a:solidFill>
              </a:rPr>
              <a:t/>
            </a:r>
            <a:br>
              <a:rPr lang="en-US" sz="2400" b="1" dirty="0">
                <a:solidFill>
                  <a:srgbClr val="005B82"/>
                </a:solidFill>
              </a:rPr>
            </a:br>
            <a:r>
              <a:rPr lang="en-US" sz="2400" b="1" dirty="0" smtClean="0">
                <a:solidFill>
                  <a:srgbClr val="005B82"/>
                </a:solidFill>
              </a:rPr>
              <a:t>Capabilities </a:t>
            </a:r>
            <a:endParaRPr lang="en-US" sz="2400" b="1" dirty="0">
              <a:solidFill>
                <a:srgbClr val="005B82"/>
              </a:solidFill>
            </a:endParaRPr>
          </a:p>
        </p:txBody>
      </p:sp>
      <p:pic>
        <p:nvPicPr>
          <p:cNvPr id="23" name="Picture 22"/>
          <p:cNvPicPr>
            <a:picLocks noChangeAspect="1"/>
          </p:cNvPicPr>
          <p:nvPr/>
        </p:nvPicPr>
        <p:blipFill>
          <a:blip r:embed="rId2"/>
          <a:stretch>
            <a:fillRect/>
          </a:stretch>
        </p:blipFill>
        <p:spPr>
          <a:xfrm>
            <a:off x="5387210" y="2956169"/>
            <a:ext cx="1331693" cy="1331693"/>
          </a:xfrm>
          <a:prstGeom prst="rect">
            <a:avLst/>
          </a:prstGeom>
        </p:spPr>
      </p:pic>
    </p:spTree>
    <p:extLst>
      <p:ext uri="{BB962C8B-B14F-4D97-AF65-F5344CB8AC3E}">
        <p14:creationId xmlns:p14="http://schemas.microsoft.com/office/powerpoint/2010/main" val="149697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4700"/>
            <a:ext cx="12192000" cy="1956468"/>
          </a:xfrm>
          <a:prstGeom prst="rect">
            <a:avLst/>
          </a:prstGeom>
          <a:solidFill>
            <a:srgbClr val="69BE28"/>
          </a:solidFill>
        </p:spPr>
        <p:style>
          <a:lnRef idx="1">
            <a:schemeClr val="accent1"/>
          </a:lnRef>
          <a:fillRef idx="3">
            <a:schemeClr val="accent1"/>
          </a:fillRef>
          <a:effectRef idx="2">
            <a:schemeClr val="accent1"/>
          </a:effectRef>
          <a:fontRef idx="minor">
            <a:schemeClr val="lt1"/>
          </a:fontRef>
        </p:style>
        <p:txBody>
          <a:bodyPr rtlCol="0" anchor="ctr"/>
          <a:lstStyle/>
          <a:p>
            <a:pPr lvl="3">
              <a:spcAft>
                <a:spcPts val="800"/>
              </a:spcAft>
            </a:pPr>
            <a:r>
              <a:rPr lang="en-US" sz="2400" dirty="0">
                <a:latin typeface="Franklin Gothic Book (Body)"/>
              </a:rPr>
              <a:t>	AMO’s funding opportunities and selected projects:</a:t>
            </a:r>
          </a:p>
          <a:p>
            <a:pPr marL="2171700" lvl="4" indent="-342900">
              <a:spcAft>
                <a:spcPts val="800"/>
              </a:spcAft>
              <a:buFont typeface="Arial" panose="020B0604020202020204" pitchFamily="34" charset="0"/>
              <a:buChar char="•"/>
            </a:pPr>
            <a:r>
              <a:rPr lang="en-US" sz="2400" b="1" dirty="0">
                <a:latin typeface="Franklin Gothic Book (Body)"/>
              </a:rPr>
              <a:t>Address national needs </a:t>
            </a:r>
          </a:p>
          <a:p>
            <a:pPr marL="2171700" lvl="4" indent="-342900">
              <a:spcAft>
                <a:spcPts val="800"/>
              </a:spcAft>
              <a:buFont typeface="Arial" panose="020B0604020202020204" pitchFamily="34" charset="0"/>
              <a:buChar char="•"/>
            </a:pPr>
            <a:r>
              <a:rPr lang="en-US" sz="2400" b="1" dirty="0">
                <a:latin typeface="Franklin Gothic Book (Body)"/>
              </a:rPr>
              <a:t>Fund congressionally directed efforts </a:t>
            </a:r>
          </a:p>
          <a:p>
            <a:pPr marL="2171700" lvl="4" indent="-342900">
              <a:spcAft>
                <a:spcPts val="800"/>
              </a:spcAft>
              <a:buFont typeface="Arial" panose="020B0604020202020204" pitchFamily="34" charset="0"/>
              <a:buChar char="•"/>
            </a:pPr>
            <a:r>
              <a:rPr lang="en-US" sz="2400" b="1" dirty="0">
                <a:latin typeface="Franklin Gothic Book (Body)"/>
              </a:rPr>
              <a:t>Support the manufacturing enterprise of the future</a:t>
            </a:r>
            <a:r>
              <a:rPr lang="en-US" sz="2400" dirty="0">
                <a:latin typeface="Franklin Gothic Book (Body)"/>
              </a:rPr>
              <a:t> </a:t>
            </a:r>
          </a:p>
        </p:txBody>
      </p:sp>
      <p:sp>
        <p:nvSpPr>
          <p:cNvPr id="2" name="Title 1"/>
          <p:cNvSpPr>
            <a:spLocks noGrp="1"/>
          </p:cNvSpPr>
          <p:nvPr>
            <p:ph type="title"/>
          </p:nvPr>
        </p:nvSpPr>
        <p:spPr/>
        <p:txBody>
          <a:bodyPr/>
          <a:lstStyle/>
          <a:p>
            <a:r>
              <a:rPr lang="en-US" sz="4000" dirty="0"/>
              <a:t>Funding Opportunities and Investment Portfolio</a:t>
            </a:r>
          </a:p>
        </p:txBody>
      </p:sp>
      <p:sp>
        <p:nvSpPr>
          <p:cNvPr id="3" name="Content Placeholder 2"/>
          <p:cNvSpPr>
            <a:spLocks noGrp="1"/>
          </p:cNvSpPr>
          <p:nvPr>
            <p:ph sz="quarter" idx="10"/>
          </p:nvPr>
        </p:nvSpPr>
        <p:spPr>
          <a:xfrm>
            <a:off x="357739" y="2881302"/>
            <a:ext cx="6079957" cy="1325331"/>
          </a:xfrm>
        </p:spPr>
        <p:txBody>
          <a:bodyPr/>
          <a:lstStyle/>
          <a:p>
            <a:pPr marL="0" indent="0">
              <a:buNone/>
            </a:pPr>
            <a:endParaRPr lang="en-US" dirty="0"/>
          </a:p>
          <a:p>
            <a:pPr marL="0" indent="0">
              <a:buClr>
                <a:srgbClr val="69BE28"/>
              </a:buClr>
              <a:buNone/>
            </a:pPr>
            <a:r>
              <a:rPr lang="en-US" sz="2000" dirty="0">
                <a:solidFill>
                  <a:srgbClr val="007934"/>
                </a:solidFill>
              </a:rPr>
              <a:t>FOAs | PRIZES | LAB CALLS </a:t>
            </a:r>
          </a:p>
          <a:p>
            <a:pPr marL="0" indent="0">
              <a:buClr>
                <a:srgbClr val="69BE28"/>
              </a:buClr>
              <a:buNone/>
            </a:pPr>
            <a:endParaRPr lang="en-US" sz="2000" dirty="0">
              <a:solidFill>
                <a:srgbClr val="007934"/>
              </a:solidFill>
            </a:endParaRPr>
          </a:p>
        </p:txBody>
      </p:sp>
      <p:cxnSp>
        <p:nvCxnSpPr>
          <p:cNvPr id="6" name="Straight Connector 5"/>
          <p:cNvCxnSpPr>
            <a:stCxn id="4" idx="2"/>
          </p:cNvCxnSpPr>
          <p:nvPr/>
        </p:nvCxnSpPr>
        <p:spPr>
          <a:xfrm>
            <a:off x="6096000" y="2731168"/>
            <a:ext cx="16042" cy="385010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491978" y="2799251"/>
            <a:ext cx="6096000" cy="523220"/>
          </a:xfrm>
          <a:prstGeom prst="rect">
            <a:avLst/>
          </a:prstGeom>
        </p:spPr>
        <p:txBody>
          <a:bodyPr>
            <a:spAutoFit/>
          </a:bodyPr>
          <a:lstStyle/>
          <a:p>
            <a:r>
              <a:rPr lang="en-US" sz="2800" b="1" dirty="0">
                <a:solidFill>
                  <a:srgbClr val="69BE28"/>
                </a:solidFill>
              </a:rPr>
              <a:t>INVESTMENT PORTFOLIO</a:t>
            </a:r>
          </a:p>
        </p:txBody>
      </p:sp>
      <p:sp>
        <p:nvSpPr>
          <p:cNvPr id="8" name="TextBox 7"/>
          <p:cNvSpPr txBox="1"/>
          <p:nvPr/>
        </p:nvSpPr>
        <p:spPr>
          <a:xfrm>
            <a:off x="319423" y="2788319"/>
            <a:ext cx="4149277" cy="523220"/>
          </a:xfrm>
          <a:prstGeom prst="rect">
            <a:avLst/>
          </a:prstGeom>
          <a:noFill/>
        </p:spPr>
        <p:txBody>
          <a:bodyPr wrap="none" rtlCol="0">
            <a:spAutoFit/>
          </a:bodyPr>
          <a:lstStyle/>
          <a:p>
            <a:r>
              <a:rPr lang="en-US" sz="2800" b="1" dirty="0">
                <a:solidFill>
                  <a:srgbClr val="69BE28"/>
                </a:solidFill>
              </a:rPr>
              <a:t>FUNDING OPPORTUNITIES</a:t>
            </a:r>
          </a:p>
        </p:txBody>
      </p:sp>
      <p:cxnSp>
        <p:nvCxnSpPr>
          <p:cNvPr id="10" name="Straight Connector 9"/>
          <p:cNvCxnSpPr/>
          <p:nvPr/>
        </p:nvCxnSpPr>
        <p:spPr>
          <a:xfrm>
            <a:off x="0" y="3320716"/>
            <a:ext cx="6112042"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259763" y="3341104"/>
            <a:ext cx="5816600" cy="1015663"/>
          </a:xfrm>
          <a:prstGeom prst="rect">
            <a:avLst/>
          </a:prstGeom>
        </p:spPr>
        <p:txBody>
          <a:bodyPr wrap="square">
            <a:spAutoFit/>
          </a:bodyPr>
          <a:lstStyle/>
          <a:p>
            <a:r>
              <a:rPr lang="en-US" sz="2000" b="1" dirty="0" smtClean="0">
                <a:solidFill>
                  <a:srgbClr val="007934"/>
                </a:solidFill>
              </a:rPr>
              <a:t>    R&amp;D </a:t>
            </a:r>
            <a:r>
              <a:rPr lang="en-US" sz="2000" b="1" dirty="0">
                <a:solidFill>
                  <a:srgbClr val="007934"/>
                </a:solidFill>
              </a:rPr>
              <a:t>PROJECTS | </a:t>
            </a:r>
            <a:r>
              <a:rPr lang="en-US" sz="2000" b="1" dirty="0" smtClean="0">
                <a:solidFill>
                  <a:srgbClr val="007934"/>
                </a:solidFill>
              </a:rPr>
              <a:t>CONSORTIA</a:t>
            </a:r>
            <a:endParaRPr lang="en-US" sz="2000" b="1" dirty="0">
              <a:solidFill>
                <a:srgbClr val="007934"/>
              </a:solidFill>
            </a:endParaRPr>
          </a:p>
          <a:p>
            <a:endParaRPr lang="en-US" sz="2000" dirty="0">
              <a:solidFill>
                <a:srgbClr val="007934"/>
              </a:solidFill>
            </a:endParaRPr>
          </a:p>
          <a:p>
            <a:endParaRPr lang="en-US" sz="2000" dirty="0">
              <a:solidFill>
                <a:srgbClr val="007934"/>
              </a:solidFill>
            </a:endParaRPr>
          </a:p>
        </p:txBody>
      </p:sp>
      <p:cxnSp>
        <p:nvCxnSpPr>
          <p:cNvPr id="12" name="Straight Connector 11"/>
          <p:cNvCxnSpPr/>
          <p:nvPr/>
        </p:nvCxnSpPr>
        <p:spPr>
          <a:xfrm>
            <a:off x="6112042" y="3320716"/>
            <a:ext cx="6112042"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9423" y="1039213"/>
            <a:ext cx="1427442" cy="1427442"/>
          </a:xfrm>
          <a:prstGeom prst="rect">
            <a:avLst/>
          </a:prstGeom>
        </p:spPr>
      </p:pic>
      <p:sp>
        <p:nvSpPr>
          <p:cNvPr id="14" name="Rectangle 13"/>
          <p:cNvSpPr/>
          <p:nvPr/>
        </p:nvSpPr>
        <p:spPr>
          <a:xfrm>
            <a:off x="6188521" y="3840428"/>
            <a:ext cx="6019521" cy="2769989"/>
          </a:xfrm>
          <a:prstGeom prst="rect">
            <a:avLst/>
          </a:prstGeom>
        </p:spPr>
        <p:txBody>
          <a:bodyPr wrap="square">
            <a:spAutoFit/>
          </a:bodyPr>
          <a:lstStyle/>
          <a:p>
            <a:pPr marL="342900" indent="-342900">
              <a:spcAft>
                <a:spcPts val="800"/>
              </a:spcAft>
              <a:buClr>
                <a:srgbClr val="69BE28"/>
              </a:buClr>
              <a:buFont typeface="Arial" panose="020B0604020202020204" pitchFamily="34" charset="0"/>
              <a:buChar char="•"/>
            </a:pPr>
            <a:r>
              <a:rPr lang="en-US" sz="2200" dirty="0">
                <a:solidFill>
                  <a:srgbClr val="007934"/>
                </a:solidFill>
                <a:latin typeface="+mj-lt"/>
                <a:cs typeface="Arial" panose="020B0604020202020204" pitchFamily="34" charset="0"/>
              </a:rPr>
              <a:t>AMO actively manages a diverse portfolio, evaluating projects regularly for technical merit, energy impact, and progress against office goals through:</a:t>
            </a:r>
          </a:p>
          <a:p>
            <a:pPr marL="800100" lvl="1" indent="-342900">
              <a:spcAft>
                <a:spcPts val="800"/>
              </a:spcAft>
              <a:buClr>
                <a:srgbClr val="69BE28"/>
              </a:buClr>
              <a:buFont typeface="Arial" panose="020B0604020202020204" pitchFamily="34" charset="0"/>
              <a:buChar char="•"/>
            </a:pPr>
            <a:r>
              <a:rPr lang="en-US" sz="2200" dirty="0">
                <a:solidFill>
                  <a:srgbClr val="007934"/>
                </a:solidFill>
                <a:latin typeface="+mj-lt"/>
                <a:cs typeface="Arial" panose="020B0604020202020204" pitchFamily="34" charset="0"/>
              </a:rPr>
              <a:t>Peer Review</a:t>
            </a:r>
          </a:p>
          <a:p>
            <a:pPr marL="800100" lvl="1" indent="-342900">
              <a:spcAft>
                <a:spcPts val="800"/>
              </a:spcAft>
              <a:buClr>
                <a:srgbClr val="69BE28"/>
              </a:buClr>
              <a:buFont typeface="Arial" panose="020B0604020202020204" pitchFamily="34" charset="0"/>
              <a:buChar char="•"/>
            </a:pPr>
            <a:r>
              <a:rPr lang="en-US" sz="2200" dirty="0">
                <a:solidFill>
                  <a:srgbClr val="007934"/>
                </a:solidFill>
                <a:latin typeface="+mj-lt"/>
                <a:cs typeface="Arial" panose="020B0604020202020204" pitchFamily="34" charset="0"/>
              </a:rPr>
              <a:t>Introspective </a:t>
            </a:r>
            <a:r>
              <a:rPr lang="en-US" sz="2200" dirty="0" smtClean="0">
                <a:solidFill>
                  <a:srgbClr val="007934"/>
                </a:solidFill>
                <a:latin typeface="+mj-lt"/>
                <a:cs typeface="Arial" panose="020B0604020202020204" pitchFamily="34" charset="0"/>
              </a:rPr>
              <a:t>Portfolio Assessment</a:t>
            </a:r>
            <a:endParaRPr lang="en-US" sz="2200" dirty="0">
              <a:solidFill>
                <a:srgbClr val="007934"/>
              </a:solidFill>
              <a:latin typeface="+mj-lt"/>
              <a:cs typeface="Arial" panose="020B0604020202020204" pitchFamily="34" charset="0"/>
            </a:endParaRPr>
          </a:p>
          <a:p>
            <a:pPr marL="800100" lvl="1" indent="-342900">
              <a:spcAft>
                <a:spcPts val="800"/>
              </a:spcAft>
              <a:buClr>
                <a:srgbClr val="69BE28"/>
              </a:buClr>
              <a:buFont typeface="Arial" panose="020B0604020202020204" pitchFamily="34" charset="0"/>
              <a:buChar char="•"/>
            </a:pPr>
            <a:r>
              <a:rPr lang="en-US" sz="2200" dirty="0">
                <a:solidFill>
                  <a:srgbClr val="007934"/>
                </a:solidFill>
                <a:latin typeface="+mj-lt"/>
                <a:cs typeface="Arial" panose="020B0604020202020204" pitchFamily="34" charset="0"/>
              </a:rPr>
              <a:t>Verification &amp; Validation; Field Validation</a:t>
            </a:r>
          </a:p>
        </p:txBody>
      </p:sp>
      <p:sp>
        <p:nvSpPr>
          <p:cNvPr id="16" name="Rectangle 15"/>
          <p:cNvSpPr/>
          <p:nvPr/>
        </p:nvSpPr>
        <p:spPr>
          <a:xfrm>
            <a:off x="-16042" y="3840428"/>
            <a:ext cx="6096000" cy="2804870"/>
          </a:xfrm>
          <a:prstGeom prst="rect">
            <a:avLst/>
          </a:prstGeom>
        </p:spPr>
        <p:txBody>
          <a:bodyPr>
            <a:spAutoFit/>
          </a:bodyPr>
          <a:lstStyle/>
          <a:p>
            <a:pPr marL="342900" lvl="0" indent="-342900" defTabSz="457200" fontAlgn="base">
              <a:spcBef>
                <a:spcPct val="20000"/>
              </a:spcBef>
              <a:spcAft>
                <a:spcPts val="800"/>
              </a:spcAft>
              <a:buClr>
                <a:srgbClr val="69BE28"/>
              </a:buClr>
              <a:buFont typeface="Arial" panose="020B0604020202020204" pitchFamily="34" charset="0"/>
              <a:buChar char="•"/>
            </a:pPr>
            <a:r>
              <a:rPr lang="en-US" sz="2200" dirty="0">
                <a:solidFill>
                  <a:srgbClr val="007934"/>
                </a:solidFill>
                <a:latin typeface="Franklin Gothic Medium"/>
              </a:rPr>
              <a:t>AMO’s strategic framework guides development of new funding topics through:</a:t>
            </a:r>
          </a:p>
          <a:p>
            <a:pPr marL="800100" lvl="1" indent="-342900" defTabSz="457200" fontAlgn="base">
              <a:spcBef>
                <a:spcPct val="20000"/>
              </a:spcBef>
              <a:spcAft>
                <a:spcPts val="800"/>
              </a:spcAft>
              <a:buClr>
                <a:srgbClr val="69BE28"/>
              </a:buClr>
              <a:buFont typeface="Arial" panose="020B0604020202020204" pitchFamily="34" charset="0"/>
              <a:buChar char="•"/>
            </a:pPr>
            <a:r>
              <a:rPr lang="en-US" sz="2200" dirty="0">
                <a:solidFill>
                  <a:srgbClr val="007934"/>
                </a:solidFill>
                <a:latin typeface="Franklin Gothic Medium"/>
              </a:rPr>
              <a:t>Strategic </a:t>
            </a:r>
            <a:r>
              <a:rPr lang="en-US" sz="2200" dirty="0" smtClean="0">
                <a:solidFill>
                  <a:srgbClr val="007934"/>
                </a:solidFill>
                <a:latin typeface="Franklin Gothic Medium"/>
              </a:rPr>
              <a:t>Analysis </a:t>
            </a:r>
            <a:endParaRPr lang="en-US" sz="2200" dirty="0">
              <a:solidFill>
                <a:srgbClr val="007934"/>
              </a:solidFill>
              <a:latin typeface="Franklin Gothic Medium"/>
            </a:endParaRPr>
          </a:p>
          <a:p>
            <a:pPr marL="800100" lvl="1" indent="-342900" defTabSz="457200" fontAlgn="base">
              <a:spcBef>
                <a:spcPct val="20000"/>
              </a:spcBef>
              <a:spcAft>
                <a:spcPts val="800"/>
              </a:spcAft>
              <a:buClr>
                <a:srgbClr val="69BE28"/>
              </a:buClr>
              <a:buFont typeface="Arial" panose="020B0604020202020204" pitchFamily="34" charset="0"/>
              <a:buChar char="•"/>
            </a:pPr>
            <a:r>
              <a:rPr lang="en-US" sz="2200" dirty="0" smtClean="0">
                <a:solidFill>
                  <a:srgbClr val="007934"/>
                </a:solidFill>
                <a:latin typeface="Franklin Gothic Medium"/>
              </a:rPr>
              <a:t>Stakeholder </a:t>
            </a:r>
            <a:r>
              <a:rPr lang="en-US" sz="2200" dirty="0">
                <a:solidFill>
                  <a:srgbClr val="007934"/>
                </a:solidFill>
                <a:latin typeface="Franklin Gothic Medium"/>
              </a:rPr>
              <a:t>Workshops </a:t>
            </a:r>
          </a:p>
          <a:p>
            <a:pPr marL="800100" lvl="1" indent="-342900" defTabSz="457200" fontAlgn="base">
              <a:spcBef>
                <a:spcPct val="20000"/>
              </a:spcBef>
              <a:spcAft>
                <a:spcPts val="800"/>
              </a:spcAft>
              <a:buClr>
                <a:srgbClr val="69BE28"/>
              </a:buClr>
              <a:buFont typeface="Arial" panose="020B0604020202020204" pitchFamily="34" charset="0"/>
              <a:buChar char="•"/>
            </a:pPr>
            <a:r>
              <a:rPr lang="en-US" sz="2200" dirty="0">
                <a:solidFill>
                  <a:srgbClr val="007934"/>
                </a:solidFill>
                <a:latin typeface="Franklin Gothic Medium"/>
              </a:rPr>
              <a:t>National Laboratory Listening Sessions</a:t>
            </a:r>
          </a:p>
          <a:p>
            <a:pPr lvl="1" defTabSz="457200" fontAlgn="base">
              <a:spcBef>
                <a:spcPct val="20000"/>
              </a:spcBef>
              <a:spcAft>
                <a:spcPts val="800"/>
              </a:spcAft>
              <a:buClr>
                <a:srgbClr val="69BE28"/>
              </a:buClr>
            </a:pPr>
            <a:endParaRPr lang="en-US" sz="2200" dirty="0">
              <a:solidFill>
                <a:srgbClr val="007934"/>
              </a:solidFill>
              <a:latin typeface="Franklin Gothic Medium"/>
            </a:endParaRPr>
          </a:p>
        </p:txBody>
      </p:sp>
    </p:spTree>
    <p:extLst>
      <p:ext uri="{BB962C8B-B14F-4D97-AF65-F5344CB8AC3E}">
        <p14:creationId xmlns:p14="http://schemas.microsoft.com/office/powerpoint/2010/main" val="47043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08569"/>
            <a:ext cx="12192000" cy="1463633"/>
          </a:xfrm>
          <a:prstGeom prst="rect">
            <a:avLst/>
          </a:prstGeom>
          <a:solidFill>
            <a:srgbClr val="007934"/>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b="1" dirty="0"/>
          </a:p>
        </p:txBody>
      </p:sp>
      <p:sp>
        <p:nvSpPr>
          <p:cNvPr id="2" name="Title 1"/>
          <p:cNvSpPr>
            <a:spLocks noGrp="1"/>
          </p:cNvSpPr>
          <p:nvPr>
            <p:ph type="title"/>
          </p:nvPr>
        </p:nvSpPr>
        <p:spPr>
          <a:xfrm>
            <a:off x="480484" y="-68580"/>
            <a:ext cx="11633200" cy="812800"/>
          </a:xfrm>
        </p:spPr>
        <p:txBody>
          <a:bodyPr/>
          <a:lstStyle/>
          <a:p>
            <a:r>
              <a:rPr lang="en-US" sz="4000" dirty="0" smtClean="0"/>
              <a:t>External Review: Annual Peer </a:t>
            </a:r>
            <a:r>
              <a:rPr lang="en-US" sz="4000" dirty="0"/>
              <a:t>Review</a:t>
            </a:r>
          </a:p>
        </p:txBody>
      </p:sp>
      <p:sp>
        <p:nvSpPr>
          <p:cNvPr id="7" name="TextBox 6"/>
          <p:cNvSpPr txBox="1"/>
          <p:nvPr/>
        </p:nvSpPr>
        <p:spPr>
          <a:xfrm>
            <a:off x="2185535" y="1070614"/>
            <a:ext cx="6750694" cy="954107"/>
          </a:xfrm>
          <a:prstGeom prst="rect">
            <a:avLst/>
          </a:prstGeom>
          <a:noFill/>
        </p:spPr>
        <p:txBody>
          <a:bodyPr wrap="none" rtlCol="0">
            <a:spAutoFit/>
          </a:bodyPr>
          <a:lstStyle/>
          <a:p>
            <a:pPr algn="ctr"/>
            <a:r>
              <a:rPr lang="en-US" sz="2800" dirty="0">
                <a:solidFill>
                  <a:schemeClr val="bg1"/>
                </a:solidFill>
              </a:rPr>
              <a:t>industry </a:t>
            </a:r>
            <a:r>
              <a:rPr lang="en-US" sz="2800" dirty="0">
                <a:solidFill>
                  <a:schemeClr val="bg1"/>
                </a:solidFill>
                <a:latin typeface="Wingdings" panose="05000000000000000000" pitchFamily="2" charset="2"/>
              </a:rPr>
              <a:t>s</a:t>
            </a:r>
            <a:r>
              <a:rPr lang="en-US" sz="2800" dirty="0">
                <a:solidFill>
                  <a:schemeClr val="bg1"/>
                </a:solidFill>
                <a:latin typeface="+mj-lt"/>
              </a:rPr>
              <a:t> </a:t>
            </a:r>
            <a:r>
              <a:rPr lang="en-US" sz="2800" dirty="0">
                <a:solidFill>
                  <a:schemeClr val="bg1"/>
                </a:solidFill>
              </a:rPr>
              <a:t>academia </a:t>
            </a:r>
            <a:r>
              <a:rPr lang="en-US" sz="2800" dirty="0">
                <a:solidFill>
                  <a:schemeClr val="bg1"/>
                </a:solidFill>
                <a:latin typeface="Wingdings" panose="05000000000000000000" pitchFamily="2" charset="2"/>
              </a:rPr>
              <a:t>s</a:t>
            </a:r>
            <a:r>
              <a:rPr lang="en-US" sz="2800" dirty="0">
                <a:solidFill>
                  <a:schemeClr val="bg1"/>
                </a:solidFill>
              </a:rPr>
              <a:t> finance </a:t>
            </a:r>
            <a:r>
              <a:rPr lang="en-US" sz="2800" dirty="0">
                <a:solidFill>
                  <a:schemeClr val="bg1"/>
                </a:solidFill>
                <a:latin typeface="Wingdings" panose="05000000000000000000" pitchFamily="2" charset="2"/>
              </a:rPr>
              <a:t>s</a:t>
            </a:r>
            <a:r>
              <a:rPr lang="en-US" sz="2800" dirty="0">
                <a:solidFill>
                  <a:schemeClr val="bg1"/>
                </a:solidFill>
              </a:rPr>
              <a:t> nonprofit </a:t>
            </a:r>
            <a:br>
              <a:rPr lang="en-US" sz="2800" dirty="0">
                <a:solidFill>
                  <a:schemeClr val="bg1"/>
                </a:solidFill>
              </a:rPr>
            </a:br>
            <a:r>
              <a:rPr lang="en-US" sz="2800" dirty="0">
                <a:solidFill>
                  <a:schemeClr val="bg1"/>
                </a:solidFill>
              </a:rPr>
              <a:t>National Academies </a:t>
            </a:r>
            <a:r>
              <a:rPr lang="en-US" sz="2800" dirty="0">
                <a:solidFill>
                  <a:schemeClr val="bg1"/>
                </a:solidFill>
                <a:latin typeface="Wingdings" panose="05000000000000000000" pitchFamily="2" charset="2"/>
              </a:rPr>
              <a:t>s</a:t>
            </a:r>
            <a:r>
              <a:rPr lang="en-US" sz="2800" dirty="0">
                <a:solidFill>
                  <a:schemeClr val="bg1"/>
                </a:solidFill>
                <a:latin typeface="+mj-lt"/>
              </a:rPr>
              <a:t> </a:t>
            </a:r>
            <a:r>
              <a:rPr lang="en-US" sz="2800" dirty="0">
                <a:solidFill>
                  <a:schemeClr val="bg1"/>
                </a:solidFill>
              </a:rPr>
              <a:t>federal agencies</a:t>
            </a:r>
          </a:p>
        </p:txBody>
      </p:sp>
      <p:sp>
        <p:nvSpPr>
          <p:cNvPr id="8" name="TextBox 7"/>
          <p:cNvSpPr txBox="1"/>
          <p:nvPr/>
        </p:nvSpPr>
        <p:spPr>
          <a:xfrm>
            <a:off x="210518" y="973938"/>
            <a:ext cx="1718740" cy="1077218"/>
          </a:xfrm>
          <a:prstGeom prst="rect">
            <a:avLst/>
          </a:prstGeom>
          <a:noFill/>
        </p:spPr>
        <p:txBody>
          <a:bodyPr wrap="none" rtlCol="0">
            <a:spAutoFit/>
          </a:bodyPr>
          <a:lstStyle/>
          <a:p>
            <a:pPr algn="ctr"/>
            <a:r>
              <a:rPr lang="en-US" sz="3200" b="1" dirty="0">
                <a:solidFill>
                  <a:schemeClr val="bg1"/>
                </a:solidFill>
              </a:rPr>
              <a:t>OUTSIDE</a:t>
            </a:r>
            <a:br>
              <a:rPr lang="en-US" sz="3200" b="1" dirty="0">
                <a:solidFill>
                  <a:schemeClr val="bg1"/>
                </a:solidFill>
              </a:rPr>
            </a:br>
            <a:r>
              <a:rPr lang="en-US" sz="3200" b="1" dirty="0">
                <a:solidFill>
                  <a:schemeClr val="bg1"/>
                </a:solidFill>
              </a:rPr>
              <a:t>PANEL</a:t>
            </a:r>
          </a:p>
        </p:txBody>
      </p:sp>
      <p:cxnSp>
        <p:nvCxnSpPr>
          <p:cNvPr id="10" name="Straight Connector 9"/>
          <p:cNvCxnSpPr/>
          <p:nvPr/>
        </p:nvCxnSpPr>
        <p:spPr>
          <a:xfrm>
            <a:off x="2168409" y="1063332"/>
            <a:ext cx="0" cy="107721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Picture 2" descr="Program peer review - June 2-4, 202 - register today"/>
          <p:cNvPicPr>
            <a:picLocks noChangeAspect="1" noChangeArrowheads="1"/>
          </p:cNvPicPr>
          <p:nvPr/>
        </p:nvPicPr>
        <p:blipFill rotWithShape="1">
          <a:blip r:embed="rId3">
            <a:extLst>
              <a:ext uri="{28A0092B-C50C-407E-A947-70E740481C1C}">
                <a14:useLocalDpi xmlns:a14="http://schemas.microsoft.com/office/drawing/2010/main" val="0"/>
              </a:ext>
            </a:extLst>
          </a:blip>
          <a:srcRect b="54047"/>
          <a:stretch/>
        </p:blipFill>
        <p:spPr bwMode="auto">
          <a:xfrm>
            <a:off x="8802667" y="1115405"/>
            <a:ext cx="3311017" cy="93575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0" y="3075650"/>
            <a:ext cx="12192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4173579306"/>
              </p:ext>
            </p:extLst>
          </p:nvPr>
        </p:nvGraphicFramePr>
        <p:xfrm>
          <a:off x="0" y="2272202"/>
          <a:ext cx="12192002" cy="4271472"/>
        </p:xfrm>
        <a:graphic>
          <a:graphicData uri="http://schemas.openxmlformats.org/drawingml/2006/table">
            <a:tbl>
              <a:tblPr firstRow="1" bandRow="1">
                <a:tableStyleId>{22838BEF-8BB2-4498-84A7-C5851F593DF1}</a:tableStyleId>
              </a:tblPr>
              <a:tblGrid>
                <a:gridCol w="406830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gridCol w="7915422">
                  <a:extLst>
                    <a:ext uri="{9D8B030D-6E8A-4147-A177-3AD203B41FA5}">
                      <a16:colId xmlns:a16="http://schemas.microsoft.com/office/drawing/2014/main" xmlns="" val="20002"/>
                    </a:ext>
                  </a:extLst>
                </a:gridCol>
              </a:tblGrid>
              <a:tr h="7086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a:t>2019 PEER REVIEW FEEDBACK</a:t>
                      </a:r>
                      <a:endParaRPr lang="en-US" sz="2300" b="1" dirty="0">
                        <a:solidFill>
                          <a:srgbClr val="007934"/>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200" b="1" spc="-800" dirty="0"/>
                    </a:p>
                  </a:txBody>
                  <a:tcPr vert="wordArtVert" anchor="ctr">
                    <a:solidFill>
                      <a:srgbClr val="00793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a:t>AMO RESPONSE</a:t>
                      </a:r>
                      <a:endParaRPr lang="en-US" sz="2300" b="1" dirty="0">
                        <a:solidFill>
                          <a:srgbClr val="007934"/>
                        </a:solidFill>
                      </a:endParaRPr>
                    </a:p>
                  </a:txBody>
                  <a:tcPr anchor="ctr"/>
                </a:tc>
                <a:extLst>
                  <a:ext uri="{0D108BD9-81ED-4DB2-BD59-A6C34878D82A}">
                    <a16:rowId xmlns:a16="http://schemas.microsoft.com/office/drawing/2014/main" xmlns="" val="10000"/>
                  </a:ext>
                </a:extLst>
              </a:tr>
              <a:tr h="722668">
                <a:tc>
                  <a:txBody>
                    <a:bodyPr/>
                    <a:lstStyle/>
                    <a:p>
                      <a:pPr algn="l"/>
                      <a:r>
                        <a:rPr lang="en-US" sz="1800" dirty="0"/>
                        <a:t>Organize AMO’s technology areas into </a:t>
                      </a:r>
                      <a:r>
                        <a:rPr lang="en-US" sz="1800" dirty="0" smtClean="0"/>
                        <a:t/>
                      </a:r>
                      <a:br>
                        <a:rPr lang="en-US" sz="1800" dirty="0" smtClean="0"/>
                      </a:br>
                      <a:r>
                        <a:rPr lang="en-US" sz="1800" dirty="0" smtClean="0"/>
                        <a:t>a </a:t>
                      </a:r>
                      <a:r>
                        <a:rPr lang="en-US" sz="1800" dirty="0"/>
                        <a:t>higher-level framework</a:t>
                      </a:r>
                      <a:endParaRPr lang="en-US" sz="18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0" dirty="0"/>
                    </a:p>
                  </a:txBody>
                  <a:tcPr vert="wordArtVert" anchor="ctr">
                    <a:solidFill>
                      <a:srgbClr val="00793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Developing </a:t>
                      </a:r>
                      <a:r>
                        <a:rPr lang="en-US" sz="2000" dirty="0"/>
                        <a:t>a structured and systematic framework to help to shape,</a:t>
                      </a:r>
                      <a:r>
                        <a:rPr lang="en-US" sz="2000" baseline="0" dirty="0"/>
                        <a:t> </a:t>
                      </a:r>
                      <a:r>
                        <a:rPr lang="en-US" sz="2000" baseline="0" dirty="0" smtClean="0"/>
                        <a:t>guide</a:t>
                      </a:r>
                      <a:r>
                        <a:rPr lang="en-US" sz="2000" baseline="0" dirty="0"/>
                        <a:t>, and </a:t>
                      </a:r>
                      <a:r>
                        <a:rPr lang="en-US" sz="2000" dirty="0"/>
                        <a:t>describe AMO’s work</a:t>
                      </a:r>
                      <a:endParaRPr lang="en-US" sz="2000" b="0" dirty="0"/>
                    </a:p>
                  </a:txBody>
                  <a:tcPr anchor="ctr"/>
                </a:tc>
                <a:extLst>
                  <a:ext uri="{0D108BD9-81ED-4DB2-BD59-A6C34878D82A}">
                    <a16:rowId xmlns:a16="http://schemas.microsoft.com/office/drawing/2014/main" xmlns="" val="10001"/>
                  </a:ext>
                </a:extLst>
              </a:tr>
              <a:tr h="942610">
                <a:tc>
                  <a:txBody>
                    <a:bodyPr/>
                    <a:lstStyle/>
                    <a:p>
                      <a:pPr algn="l"/>
                      <a:r>
                        <a:rPr lang="en-US" sz="1800" dirty="0"/>
                        <a:t>Perform retrospective analyses to identify, communicate, and implement lessons learned </a:t>
                      </a:r>
                      <a:endParaRPr lang="en-US" sz="1800" b="0" dirty="0"/>
                    </a:p>
                  </a:txBody>
                  <a:tcPr anchor="ctr"/>
                </a:tc>
                <a:tc>
                  <a:txBody>
                    <a:bodyPr/>
                    <a:lstStyle/>
                    <a:p>
                      <a:endParaRPr lang="en-US" dirty="0"/>
                    </a:p>
                  </a:txBody>
                  <a:tcPr vert="wordArtVert" anchor="ctr">
                    <a:solidFill>
                      <a:srgbClr val="00793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Scaling up Introspective </a:t>
                      </a:r>
                      <a:r>
                        <a:rPr lang="en-US" sz="2000" dirty="0" smtClean="0"/>
                        <a:t>Portfolio Assessment and Retrospective Analysis</a:t>
                      </a:r>
                      <a:r>
                        <a:rPr lang="en-US" sz="2000" baseline="0" dirty="0" smtClean="0"/>
                        <a:t> </a:t>
                      </a:r>
                      <a:r>
                        <a:rPr lang="en-US" sz="2000" dirty="0" smtClean="0"/>
                        <a:t>to </a:t>
                      </a:r>
                      <a:r>
                        <a:rPr lang="en-US" sz="2000" dirty="0"/>
                        <a:t>examine selected </a:t>
                      </a:r>
                      <a:r>
                        <a:rPr lang="en-US" sz="2000" dirty="0" smtClean="0"/>
                        <a:t>projects</a:t>
                      </a:r>
                      <a:r>
                        <a:rPr lang="en-US" sz="2000" dirty="0"/>
                        <a:t>’ </a:t>
                      </a:r>
                      <a:r>
                        <a:rPr lang="en-US" sz="2000" dirty="0" smtClean="0"/>
                        <a:t>impacts</a:t>
                      </a:r>
                      <a:endParaRPr lang="en-US" sz="2000" b="0" dirty="0"/>
                    </a:p>
                  </a:txBody>
                  <a:tcPr anchor="ctr"/>
                </a:tc>
                <a:extLst>
                  <a:ext uri="{0D108BD9-81ED-4DB2-BD59-A6C34878D82A}">
                    <a16:rowId xmlns:a16="http://schemas.microsoft.com/office/drawing/2014/main" xmlns="" val="10002"/>
                  </a:ext>
                </a:extLst>
              </a:tr>
              <a:tr h="942610">
                <a:tc>
                  <a:txBody>
                    <a:bodyPr/>
                    <a:lstStyle/>
                    <a:p>
                      <a:pPr algn="l"/>
                      <a:r>
                        <a:rPr lang="en-US" sz="1800" dirty="0"/>
                        <a:t>Require every program to estimate energy and projected economic impacts</a:t>
                      </a:r>
                      <a:endParaRPr lang="en-US" sz="1800" b="0" dirty="0"/>
                    </a:p>
                  </a:txBody>
                  <a:tcPr anchor="ctr"/>
                </a:tc>
                <a:tc>
                  <a:txBody>
                    <a:bodyPr/>
                    <a:lstStyle/>
                    <a:p>
                      <a:endParaRPr lang="en-US" dirty="0"/>
                    </a:p>
                  </a:txBody>
                  <a:tcPr vert="wordArtVert" anchor="ctr">
                    <a:solidFill>
                      <a:srgbClr val="00793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Requiring</a:t>
                      </a:r>
                      <a:r>
                        <a:rPr lang="en-US" sz="2000" baseline="0" dirty="0"/>
                        <a:t> n</a:t>
                      </a:r>
                      <a:r>
                        <a:rPr lang="en-US" sz="2000" dirty="0"/>
                        <a:t>ew project proposals to include estimates on </a:t>
                      </a:r>
                      <a:br>
                        <a:rPr lang="en-US" sz="2000" dirty="0"/>
                      </a:br>
                      <a:r>
                        <a:rPr lang="en-US" sz="2000" dirty="0"/>
                        <a:t>energy impacts</a:t>
                      </a:r>
                    </a:p>
                  </a:txBody>
                  <a:tcPr anchor="ctr"/>
                </a:tc>
                <a:extLst>
                  <a:ext uri="{0D108BD9-81ED-4DB2-BD59-A6C34878D82A}">
                    <a16:rowId xmlns:a16="http://schemas.microsoft.com/office/drawing/2014/main" xmlns="" val="10003"/>
                  </a:ext>
                </a:extLst>
              </a:tr>
              <a:tr h="954914">
                <a:tc>
                  <a:txBody>
                    <a:bodyPr/>
                    <a:lstStyle/>
                    <a:p>
                      <a:pPr algn="l"/>
                      <a:r>
                        <a:rPr lang="en-US" sz="1800" dirty="0"/>
                        <a:t>Identify AMO’s biggest successes </a:t>
                      </a:r>
                      <a:br>
                        <a:rPr lang="en-US" sz="1800" dirty="0"/>
                      </a:br>
                      <a:r>
                        <a:rPr lang="en-US" sz="1800" dirty="0"/>
                        <a:t>and best practices</a:t>
                      </a:r>
                      <a:endParaRPr lang="en-US" sz="1800" b="0" dirty="0"/>
                    </a:p>
                  </a:txBody>
                  <a:tcPr anchor="ctr"/>
                </a:tc>
                <a:tc>
                  <a:txBody>
                    <a:bodyPr/>
                    <a:lstStyle/>
                    <a:p>
                      <a:endParaRPr lang="en-US" dirty="0"/>
                    </a:p>
                  </a:txBody>
                  <a:tcPr vert="wordArtVert" anchor="ctr">
                    <a:solidFill>
                      <a:srgbClr val="00793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Communicating </a:t>
                      </a:r>
                      <a:r>
                        <a:rPr lang="en-US" sz="2000" baseline="0" dirty="0"/>
                        <a:t>s</a:t>
                      </a:r>
                      <a:r>
                        <a:rPr lang="en-US" sz="2000" dirty="0"/>
                        <a:t>uccess stories that</a:t>
                      </a:r>
                      <a:r>
                        <a:rPr lang="en-US" sz="2000" baseline="0" dirty="0"/>
                        <a:t> will</a:t>
                      </a:r>
                      <a:r>
                        <a:rPr lang="en-US" sz="2000" dirty="0"/>
                        <a:t> inform learning from the investment</a:t>
                      </a:r>
                      <a:r>
                        <a:rPr lang="en-US" sz="2000" baseline="0" dirty="0"/>
                        <a:t> portfolio</a:t>
                      </a:r>
                      <a:endParaRPr lang="en-US" sz="2000" dirty="0"/>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2650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eft-Right Arrow 29"/>
          <p:cNvSpPr/>
          <p:nvPr/>
        </p:nvSpPr>
        <p:spPr>
          <a:xfrm>
            <a:off x="2990259" y="1792200"/>
            <a:ext cx="2647400" cy="679183"/>
          </a:xfrm>
          <a:prstGeom prst="leftRightArrow">
            <a:avLst/>
          </a:prstGeom>
          <a:gradFill flip="none" rotWithShape="1">
            <a:gsLst>
              <a:gs pos="0">
                <a:schemeClr val="tx1">
                  <a:lumMod val="50000"/>
                  <a:lumOff val="50000"/>
                  <a:alpha val="10000"/>
                </a:schemeClr>
              </a:gs>
              <a:gs pos="100000">
                <a:srgbClr val="00A9E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0" y="1789047"/>
            <a:ext cx="2835797" cy="2272604"/>
          </a:xfrm>
          <a:prstGeom prst="rect">
            <a:avLst/>
          </a:prstGeom>
          <a:solidFill>
            <a:schemeClr val="tx1">
              <a:lumMod val="50000"/>
              <a:lumOff val="50000"/>
              <a:alpha val="1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rapezoid 25"/>
          <p:cNvSpPr/>
          <p:nvPr/>
        </p:nvSpPr>
        <p:spPr>
          <a:xfrm>
            <a:off x="781665" y="4854445"/>
            <a:ext cx="6765029" cy="1696826"/>
          </a:xfrm>
          <a:prstGeom prst="trapezoid">
            <a:avLst>
              <a:gd name="adj" fmla="val 100895"/>
            </a:avLst>
          </a:prstGeom>
          <a:solidFill>
            <a:srgbClr val="69BE28">
              <a:alpha val="1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765817" y="1789047"/>
            <a:ext cx="6426183" cy="2214730"/>
          </a:xfrm>
          <a:prstGeom prst="rect">
            <a:avLst/>
          </a:prstGeom>
          <a:solidFill>
            <a:srgbClr val="00A9E0">
              <a:alpha val="1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318880" y="3711424"/>
            <a:ext cx="0" cy="365667"/>
          </a:xfrm>
          <a:prstGeom prst="line">
            <a:avLst/>
          </a:prstGeom>
        </p:spPr>
        <p:style>
          <a:lnRef idx="2">
            <a:schemeClr val="accent4"/>
          </a:lnRef>
          <a:fillRef idx="0">
            <a:schemeClr val="accent4"/>
          </a:fillRef>
          <a:effectRef idx="1">
            <a:schemeClr val="accent4"/>
          </a:effectRef>
          <a:fontRef idx="minor">
            <a:schemeClr val="tx1"/>
          </a:fontRef>
        </p:style>
      </p:cxnSp>
      <p:cxnSp>
        <p:nvCxnSpPr>
          <p:cNvPr id="16" name="Straight Connector 15"/>
          <p:cNvCxnSpPr/>
          <p:nvPr/>
        </p:nvCxnSpPr>
        <p:spPr>
          <a:xfrm>
            <a:off x="10567897" y="3695984"/>
            <a:ext cx="0" cy="365667"/>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3022922" y="4003778"/>
            <a:ext cx="2278283" cy="115747"/>
          </a:xfrm>
          <a:prstGeom prst="rect">
            <a:avLst/>
          </a:prstGeom>
          <a:solidFill>
            <a:srgbClr val="005B82"/>
          </a:solidFill>
          <a:ln>
            <a:solidFill>
              <a:srgbClr val="005B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22922" y="2061097"/>
            <a:ext cx="2742895" cy="2730822"/>
          </a:xfrm>
          <a:prstGeom prst="rect">
            <a:avLst/>
          </a:prstGeom>
        </p:spPr>
      </p:pic>
      <p:sp>
        <p:nvSpPr>
          <p:cNvPr id="2" name="Title 1"/>
          <p:cNvSpPr>
            <a:spLocks noGrp="1"/>
          </p:cNvSpPr>
          <p:nvPr>
            <p:ph type="title"/>
          </p:nvPr>
        </p:nvSpPr>
        <p:spPr/>
        <p:txBody>
          <a:bodyPr/>
          <a:lstStyle/>
          <a:p>
            <a:r>
              <a:rPr lang="en-US" sz="4000" dirty="0" smtClean="0"/>
              <a:t>Strategic Analysis</a:t>
            </a:r>
            <a:endParaRPr lang="en-US" sz="4000" dirty="0"/>
          </a:p>
        </p:txBody>
      </p:sp>
      <p:sp>
        <p:nvSpPr>
          <p:cNvPr id="3" name="Rectangle 2"/>
          <p:cNvSpPr/>
          <p:nvPr/>
        </p:nvSpPr>
        <p:spPr>
          <a:xfrm>
            <a:off x="0" y="810228"/>
            <a:ext cx="12192000" cy="856526"/>
          </a:xfrm>
          <a:prstGeom prst="rect">
            <a:avLst/>
          </a:prstGeom>
          <a:solidFill>
            <a:srgbClr val="00A9E0"/>
          </a:solidFill>
          <a:ln>
            <a:solidFill>
              <a:srgbClr val="00A9E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AMO has a </a:t>
            </a:r>
            <a:r>
              <a:rPr lang="en-US" sz="2000" b="1" dirty="0" smtClean="0"/>
              <a:t>robust and holistic </a:t>
            </a:r>
            <a:r>
              <a:rPr lang="en-US" sz="2000" b="1" dirty="0"/>
              <a:t>independent </a:t>
            </a:r>
            <a:r>
              <a:rPr lang="en-US" sz="2000" b="1" dirty="0" smtClean="0"/>
              <a:t>approach </a:t>
            </a:r>
            <a:r>
              <a:rPr lang="en-US" sz="2000" b="1" dirty="0"/>
              <a:t>that </a:t>
            </a:r>
            <a:r>
              <a:rPr lang="en-US" sz="2000" b="1" dirty="0" smtClean="0"/>
              <a:t>integrates analysis of past, current, and future investments with the office’s strategic success indicators, targets, and goals. </a:t>
            </a:r>
            <a:endParaRPr lang="en-US" sz="2000" b="1" dirty="0"/>
          </a:p>
        </p:txBody>
      </p:sp>
      <p:sp>
        <p:nvSpPr>
          <p:cNvPr id="4" name="Rectangle 3"/>
          <p:cNvSpPr/>
          <p:nvPr/>
        </p:nvSpPr>
        <p:spPr>
          <a:xfrm>
            <a:off x="278583" y="4003777"/>
            <a:ext cx="2557214" cy="115748"/>
          </a:xfrm>
          <a:prstGeom prst="rect">
            <a:avLst/>
          </a:prstGeom>
          <a:solidFill>
            <a:srgbClr val="005B82">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765818" y="4003778"/>
            <a:ext cx="6046926" cy="115747"/>
          </a:xfrm>
          <a:prstGeom prst="rect">
            <a:avLst/>
          </a:prstGeom>
          <a:solidFill>
            <a:srgbClr val="005B82"/>
          </a:solidFill>
          <a:ln>
            <a:solidFill>
              <a:srgbClr val="005B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022922" y="3588151"/>
            <a:ext cx="1014893" cy="461665"/>
          </a:xfrm>
          <a:prstGeom prst="rect">
            <a:avLst/>
          </a:prstGeom>
          <a:noFill/>
        </p:spPr>
        <p:txBody>
          <a:bodyPr wrap="none" rtlCol="0">
            <a:spAutoFit/>
          </a:bodyPr>
          <a:lstStyle/>
          <a:p>
            <a:r>
              <a:rPr lang="en-US" sz="2400" b="1" dirty="0" smtClean="0">
                <a:solidFill>
                  <a:srgbClr val="69BE28"/>
                </a:solidFill>
              </a:rPr>
              <a:t>TODAY</a:t>
            </a:r>
            <a:endParaRPr lang="en-US" b="1" dirty="0">
              <a:solidFill>
                <a:srgbClr val="69BE28"/>
              </a:solidFill>
            </a:endParaRPr>
          </a:p>
        </p:txBody>
      </p:sp>
      <p:sp>
        <p:nvSpPr>
          <p:cNvPr id="9" name="TextBox 8"/>
          <p:cNvSpPr txBox="1"/>
          <p:nvPr/>
        </p:nvSpPr>
        <p:spPr>
          <a:xfrm>
            <a:off x="231274" y="3680788"/>
            <a:ext cx="713465" cy="369332"/>
          </a:xfrm>
          <a:prstGeom prst="rect">
            <a:avLst/>
          </a:prstGeom>
          <a:noFill/>
        </p:spPr>
        <p:txBody>
          <a:bodyPr wrap="none" rtlCol="0">
            <a:spAutoFit/>
          </a:bodyPr>
          <a:lstStyle/>
          <a:p>
            <a:r>
              <a:rPr lang="en-US" b="1" dirty="0" smtClean="0">
                <a:solidFill>
                  <a:schemeClr val="tx1">
                    <a:lumMod val="50000"/>
                    <a:lumOff val="50000"/>
                  </a:schemeClr>
                </a:solidFill>
              </a:rPr>
              <a:t>2010</a:t>
            </a:r>
            <a:endParaRPr lang="en-US" b="1" dirty="0">
              <a:solidFill>
                <a:schemeClr val="tx1">
                  <a:lumMod val="50000"/>
                  <a:lumOff val="50000"/>
                </a:schemeClr>
              </a:solidFill>
            </a:endParaRPr>
          </a:p>
        </p:txBody>
      </p:sp>
      <p:sp>
        <p:nvSpPr>
          <p:cNvPr id="10" name="TextBox 9"/>
          <p:cNvSpPr txBox="1"/>
          <p:nvPr/>
        </p:nvSpPr>
        <p:spPr>
          <a:xfrm>
            <a:off x="5734987" y="3680484"/>
            <a:ext cx="729687" cy="369332"/>
          </a:xfrm>
          <a:prstGeom prst="rect">
            <a:avLst/>
          </a:prstGeom>
          <a:noFill/>
        </p:spPr>
        <p:txBody>
          <a:bodyPr wrap="none" rtlCol="0">
            <a:spAutoFit/>
          </a:bodyPr>
          <a:lstStyle/>
          <a:p>
            <a:r>
              <a:rPr lang="en-US" b="1" dirty="0" smtClean="0">
                <a:solidFill>
                  <a:srgbClr val="00A9E0"/>
                </a:solidFill>
              </a:rPr>
              <a:t>2025</a:t>
            </a:r>
            <a:endParaRPr lang="en-US" b="1" dirty="0">
              <a:solidFill>
                <a:srgbClr val="00A9E0"/>
              </a:solidFill>
            </a:endParaRPr>
          </a:p>
        </p:txBody>
      </p:sp>
      <p:sp>
        <p:nvSpPr>
          <p:cNvPr id="11" name="TextBox 10"/>
          <p:cNvSpPr txBox="1"/>
          <p:nvPr/>
        </p:nvSpPr>
        <p:spPr>
          <a:xfrm>
            <a:off x="7314413" y="3669367"/>
            <a:ext cx="729687" cy="369332"/>
          </a:xfrm>
          <a:prstGeom prst="rect">
            <a:avLst/>
          </a:prstGeom>
          <a:noFill/>
        </p:spPr>
        <p:txBody>
          <a:bodyPr wrap="none" rtlCol="0">
            <a:spAutoFit/>
          </a:bodyPr>
          <a:lstStyle/>
          <a:p>
            <a:r>
              <a:rPr lang="en-US" b="1" dirty="0" smtClean="0">
                <a:solidFill>
                  <a:srgbClr val="00A9E0"/>
                </a:solidFill>
              </a:rPr>
              <a:t>2030</a:t>
            </a:r>
            <a:endParaRPr lang="en-US" b="1" dirty="0">
              <a:solidFill>
                <a:srgbClr val="00A9E0"/>
              </a:solidFill>
            </a:endParaRPr>
          </a:p>
        </p:txBody>
      </p:sp>
      <p:sp>
        <p:nvSpPr>
          <p:cNvPr id="12" name="TextBox 11"/>
          <p:cNvSpPr txBox="1"/>
          <p:nvPr/>
        </p:nvSpPr>
        <p:spPr>
          <a:xfrm>
            <a:off x="10567896" y="3669367"/>
            <a:ext cx="1008481" cy="369332"/>
          </a:xfrm>
          <a:prstGeom prst="rect">
            <a:avLst/>
          </a:prstGeom>
          <a:noFill/>
        </p:spPr>
        <p:txBody>
          <a:bodyPr wrap="none" rtlCol="0">
            <a:spAutoFit/>
          </a:bodyPr>
          <a:lstStyle/>
          <a:p>
            <a:r>
              <a:rPr lang="en-US" b="1" dirty="0" smtClean="0">
                <a:solidFill>
                  <a:srgbClr val="00A9E0"/>
                </a:solidFill>
              </a:rPr>
              <a:t>BEYOND</a:t>
            </a:r>
            <a:endParaRPr lang="en-US" b="1" dirty="0">
              <a:solidFill>
                <a:srgbClr val="00A9E0"/>
              </a:solidFill>
            </a:endParaRPr>
          </a:p>
        </p:txBody>
      </p:sp>
      <p:cxnSp>
        <p:nvCxnSpPr>
          <p:cNvPr id="18" name="Straight Connector 17"/>
          <p:cNvCxnSpPr/>
          <p:nvPr/>
        </p:nvCxnSpPr>
        <p:spPr>
          <a:xfrm>
            <a:off x="8920743" y="3680484"/>
            <a:ext cx="0" cy="365667"/>
          </a:xfrm>
          <a:prstGeom prst="line">
            <a:avLst/>
          </a:prstGeom>
        </p:spPr>
        <p:style>
          <a:lnRef idx="2">
            <a:schemeClr val="accent4"/>
          </a:lnRef>
          <a:fillRef idx="0">
            <a:schemeClr val="accent4"/>
          </a:fillRef>
          <a:effectRef idx="1">
            <a:schemeClr val="accent4"/>
          </a:effectRef>
          <a:fontRef idx="minor">
            <a:schemeClr val="tx1"/>
          </a:fontRef>
        </p:style>
      </p:cxnSp>
      <p:sp>
        <p:nvSpPr>
          <p:cNvPr id="20" name="Isosceles Triangle 19"/>
          <p:cNvSpPr/>
          <p:nvPr/>
        </p:nvSpPr>
        <p:spPr>
          <a:xfrm rot="5400000">
            <a:off x="11697661" y="3911181"/>
            <a:ext cx="531106" cy="300940"/>
          </a:xfrm>
          <a:prstGeom prst="triangle">
            <a:avLst/>
          </a:prstGeom>
          <a:solidFill>
            <a:srgbClr val="005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61123" y="5120634"/>
            <a:ext cx="6453290" cy="1354217"/>
          </a:xfrm>
          <a:prstGeom prst="rect">
            <a:avLst/>
          </a:prstGeom>
          <a:noFill/>
        </p:spPr>
        <p:txBody>
          <a:bodyPr wrap="square" rtlCol="0">
            <a:spAutoFit/>
          </a:bodyPr>
          <a:lstStyle/>
          <a:p>
            <a:pPr algn="ctr"/>
            <a:r>
              <a:rPr lang="en-US" sz="2000" b="1" dirty="0" smtClean="0">
                <a:solidFill>
                  <a:srgbClr val="69BE28"/>
                </a:solidFill>
              </a:rPr>
              <a:t>INTROSPECTIVE</a:t>
            </a:r>
            <a:r>
              <a:rPr lang="en-US" sz="2000" b="1" dirty="0">
                <a:solidFill>
                  <a:srgbClr val="69BE28"/>
                </a:solidFill>
              </a:rPr>
              <a:t> </a:t>
            </a:r>
            <a:r>
              <a:rPr lang="en-US" sz="2000" b="1" dirty="0" smtClean="0">
                <a:solidFill>
                  <a:srgbClr val="69BE28"/>
                </a:solidFill>
              </a:rPr>
              <a:t>ANALYSIS</a:t>
            </a:r>
          </a:p>
          <a:p>
            <a:pPr algn="ctr"/>
            <a:endParaRPr lang="en-US" sz="800" b="1" dirty="0" smtClean="0">
              <a:solidFill>
                <a:srgbClr val="69BE28"/>
              </a:solidFill>
            </a:endParaRPr>
          </a:p>
          <a:p>
            <a:pPr algn="ctr"/>
            <a:r>
              <a:rPr lang="en-US" b="1" dirty="0" smtClean="0">
                <a:solidFill>
                  <a:srgbClr val="69BE28"/>
                </a:solidFill>
              </a:rPr>
              <a:t>Assess and validate ongoing project direction</a:t>
            </a:r>
          </a:p>
          <a:p>
            <a:pPr algn="ctr"/>
            <a:r>
              <a:rPr lang="en-US" b="1" dirty="0" smtClean="0">
                <a:solidFill>
                  <a:srgbClr val="69BE28"/>
                </a:solidFill>
              </a:rPr>
              <a:t>Establish continuity for next-generation investments</a:t>
            </a:r>
          </a:p>
          <a:p>
            <a:pPr algn="ctr"/>
            <a:r>
              <a:rPr lang="en-US" b="1" dirty="0">
                <a:solidFill>
                  <a:srgbClr val="69BE28"/>
                </a:solidFill>
              </a:rPr>
              <a:t>Consider how R&amp;D topics interconnect and build on one </a:t>
            </a:r>
            <a:r>
              <a:rPr lang="en-US" b="1" dirty="0" smtClean="0">
                <a:solidFill>
                  <a:srgbClr val="69BE28"/>
                </a:solidFill>
              </a:rPr>
              <a:t>another</a:t>
            </a:r>
            <a:endParaRPr lang="en-US" b="1" cap="small" dirty="0" smtClean="0">
              <a:solidFill>
                <a:srgbClr val="69BE28"/>
              </a:solidFill>
            </a:endParaRPr>
          </a:p>
        </p:txBody>
      </p:sp>
      <p:sp>
        <p:nvSpPr>
          <p:cNvPr id="22" name="TextBox 21"/>
          <p:cNvSpPr txBox="1"/>
          <p:nvPr/>
        </p:nvSpPr>
        <p:spPr>
          <a:xfrm>
            <a:off x="0" y="1707716"/>
            <a:ext cx="2628733" cy="2015936"/>
          </a:xfrm>
          <a:prstGeom prst="rect">
            <a:avLst/>
          </a:prstGeom>
          <a:noFill/>
        </p:spPr>
        <p:txBody>
          <a:bodyPr wrap="none" rtlCol="0">
            <a:spAutoFit/>
          </a:bodyPr>
          <a:lstStyle/>
          <a:p>
            <a:r>
              <a:rPr lang="en-US" sz="2000" b="1" dirty="0" smtClean="0">
                <a:solidFill>
                  <a:schemeClr val="tx1">
                    <a:lumMod val="50000"/>
                    <a:lumOff val="50000"/>
                  </a:schemeClr>
                </a:solidFill>
              </a:rPr>
              <a:t>RETROSPECTIVE </a:t>
            </a:r>
            <a:br>
              <a:rPr lang="en-US" sz="2000" b="1" dirty="0" smtClean="0">
                <a:solidFill>
                  <a:schemeClr val="tx1">
                    <a:lumMod val="50000"/>
                    <a:lumOff val="50000"/>
                  </a:schemeClr>
                </a:solidFill>
              </a:rPr>
            </a:br>
            <a:r>
              <a:rPr lang="en-US" sz="2000" b="1" dirty="0" smtClean="0">
                <a:solidFill>
                  <a:schemeClr val="tx1">
                    <a:lumMod val="50000"/>
                    <a:lumOff val="50000"/>
                  </a:schemeClr>
                </a:solidFill>
              </a:rPr>
              <a:t>ANALYSIS</a:t>
            </a:r>
          </a:p>
          <a:p>
            <a:pPr marL="285750" indent="-285750">
              <a:buFont typeface="Arial" panose="020B0604020202020204" pitchFamily="34" charset="0"/>
              <a:buChar char="•"/>
            </a:pPr>
            <a:r>
              <a:rPr lang="en-US" sz="1700" b="1" dirty="0" smtClean="0">
                <a:solidFill>
                  <a:schemeClr val="tx1">
                    <a:lumMod val="50000"/>
                    <a:lumOff val="50000"/>
                  </a:schemeClr>
                </a:solidFill>
              </a:rPr>
              <a:t>Examine project impact</a:t>
            </a:r>
          </a:p>
          <a:p>
            <a:pPr marL="285750" indent="-285750">
              <a:buFont typeface="Arial" panose="020B0604020202020204" pitchFamily="34" charset="0"/>
              <a:buChar char="•"/>
            </a:pPr>
            <a:r>
              <a:rPr lang="en-US" sz="1700" b="1" dirty="0" smtClean="0">
                <a:solidFill>
                  <a:schemeClr val="tx1">
                    <a:lumMod val="50000"/>
                    <a:lumOff val="50000"/>
                  </a:schemeClr>
                </a:solidFill>
              </a:rPr>
              <a:t>Incorporate technology </a:t>
            </a:r>
            <a:br>
              <a:rPr lang="en-US" sz="1700" b="1" dirty="0" smtClean="0">
                <a:solidFill>
                  <a:schemeClr val="tx1">
                    <a:lumMod val="50000"/>
                    <a:lumOff val="50000"/>
                  </a:schemeClr>
                </a:solidFill>
              </a:rPr>
            </a:br>
            <a:r>
              <a:rPr lang="en-US" sz="1700" b="1" dirty="0" smtClean="0">
                <a:solidFill>
                  <a:schemeClr val="tx1">
                    <a:lumMod val="50000"/>
                    <a:lumOff val="50000"/>
                  </a:schemeClr>
                </a:solidFill>
              </a:rPr>
              <a:t>tracking back to 1990s</a:t>
            </a:r>
          </a:p>
          <a:p>
            <a:pPr marL="285750" indent="-285750">
              <a:buFont typeface="Arial" panose="020B0604020202020204" pitchFamily="34" charset="0"/>
              <a:buChar char="•"/>
            </a:pPr>
            <a:r>
              <a:rPr lang="en-US" sz="1700" b="1" dirty="0" smtClean="0">
                <a:solidFill>
                  <a:schemeClr val="tx1">
                    <a:lumMod val="50000"/>
                    <a:lumOff val="50000"/>
                  </a:schemeClr>
                </a:solidFill>
              </a:rPr>
              <a:t>Draw on four decades </a:t>
            </a:r>
            <a:br>
              <a:rPr lang="en-US" sz="1700" b="1" dirty="0" smtClean="0">
                <a:solidFill>
                  <a:schemeClr val="tx1">
                    <a:lumMod val="50000"/>
                    <a:lumOff val="50000"/>
                  </a:schemeClr>
                </a:solidFill>
              </a:rPr>
            </a:br>
            <a:r>
              <a:rPr lang="en-US" sz="1700" b="1" dirty="0" smtClean="0">
                <a:solidFill>
                  <a:schemeClr val="tx1">
                    <a:lumMod val="50000"/>
                    <a:lumOff val="50000"/>
                  </a:schemeClr>
                </a:solidFill>
              </a:rPr>
              <a:t>of data</a:t>
            </a:r>
            <a:endParaRPr lang="en-US" sz="1700" b="1" dirty="0">
              <a:solidFill>
                <a:schemeClr val="tx1">
                  <a:lumMod val="50000"/>
                  <a:lumOff val="50000"/>
                </a:schemeClr>
              </a:solidFill>
            </a:endParaRPr>
          </a:p>
        </p:txBody>
      </p:sp>
      <p:sp>
        <p:nvSpPr>
          <p:cNvPr id="23" name="TextBox 22"/>
          <p:cNvSpPr txBox="1"/>
          <p:nvPr/>
        </p:nvSpPr>
        <p:spPr>
          <a:xfrm>
            <a:off x="5761475" y="1800050"/>
            <a:ext cx="3817263" cy="1508105"/>
          </a:xfrm>
          <a:prstGeom prst="rect">
            <a:avLst/>
          </a:prstGeom>
          <a:noFill/>
        </p:spPr>
        <p:txBody>
          <a:bodyPr wrap="none" rtlCol="0">
            <a:spAutoFit/>
          </a:bodyPr>
          <a:lstStyle/>
          <a:p>
            <a:r>
              <a:rPr lang="en-US" sz="2000" b="1" dirty="0" smtClean="0">
                <a:solidFill>
                  <a:srgbClr val="00A9E0"/>
                </a:solidFill>
              </a:rPr>
              <a:t>PROSPECTIVE ANALYSIS</a:t>
            </a:r>
          </a:p>
          <a:p>
            <a:pPr marL="285750" indent="-285750">
              <a:buFont typeface="Arial" panose="020B0604020202020204" pitchFamily="34" charset="0"/>
              <a:buChar char="•"/>
            </a:pPr>
            <a:r>
              <a:rPr lang="en-US" b="1" dirty="0" smtClean="0">
                <a:solidFill>
                  <a:srgbClr val="00A9E0"/>
                </a:solidFill>
              </a:rPr>
              <a:t>Envision what could be ahead</a:t>
            </a:r>
          </a:p>
          <a:p>
            <a:pPr marL="285750" indent="-285750">
              <a:buFont typeface="Arial" panose="020B0604020202020204" pitchFamily="34" charset="0"/>
              <a:buChar char="•"/>
            </a:pPr>
            <a:r>
              <a:rPr lang="en-US" b="1" dirty="0" smtClean="0">
                <a:solidFill>
                  <a:srgbClr val="00A9E0"/>
                </a:solidFill>
              </a:rPr>
              <a:t>Evaluate possible future scenarios</a:t>
            </a:r>
            <a:endParaRPr lang="en-US" b="1" dirty="0">
              <a:solidFill>
                <a:srgbClr val="00A9E0"/>
              </a:solidFill>
            </a:endParaRPr>
          </a:p>
          <a:p>
            <a:pPr marL="285750" indent="-285750">
              <a:buFont typeface="Arial" panose="020B0604020202020204" pitchFamily="34" charset="0"/>
              <a:buChar char="•"/>
            </a:pPr>
            <a:r>
              <a:rPr lang="en-US" b="1" spc="70" dirty="0" smtClean="0">
                <a:solidFill>
                  <a:srgbClr val="00A9E0"/>
                </a:solidFill>
              </a:rPr>
              <a:t>Consider breakthroughs / </a:t>
            </a:r>
            <a:br>
              <a:rPr lang="en-US" b="1" spc="70" dirty="0" smtClean="0">
                <a:solidFill>
                  <a:srgbClr val="00A9E0"/>
                </a:solidFill>
              </a:rPr>
            </a:br>
            <a:r>
              <a:rPr lang="en-US" b="1" spc="70" dirty="0" smtClean="0">
                <a:solidFill>
                  <a:srgbClr val="00A9E0"/>
                </a:solidFill>
              </a:rPr>
              <a:t>transformative moonshots</a:t>
            </a:r>
            <a:endParaRPr lang="en-US" b="1" spc="70" dirty="0">
              <a:solidFill>
                <a:srgbClr val="00A9E0"/>
              </a:solidFill>
            </a:endParaRPr>
          </a:p>
        </p:txBody>
      </p:sp>
      <p:sp>
        <p:nvSpPr>
          <p:cNvPr id="28" name="Left-Right Arrow 27"/>
          <p:cNvSpPr/>
          <p:nvPr/>
        </p:nvSpPr>
        <p:spPr>
          <a:xfrm rot="18175994">
            <a:off x="6304338" y="4479531"/>
            <a:ext cx="1565520" cy="842459"/>
          </a:xfrm>
          <a:prstGeom prst="leftRightArrow">
            <a:avLst/>
          </a:prstGeom>
          <a:gradFill flip="none" rotWithShape="1">
            <a:gsLst>
              <a:gs pos="0">
                <a:srgbClr val="69BE28">
                  <a:alpha val="50000"/>
                </a:srgbClr>
              </a:gs>
              <a:gs pos="100000">
                <a:srgbClr val="00A9E0">
                  <a:alpha val="50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Left-Right Arrow 28"/>
          <p:cNvSpPr/>
          <p:nvPr/>
        </p:nvSpPr>
        <p:spPr>
          <a:xfrm rot="14327438">
            <a:off x="452682" y="4487955"/>
            <a:ext cx="1565520" cy="872399"/>
          </a:xfrm>
          <a:prstGeom prst="leftRightArrow">
            <a:avLst/>
          </a:prstGeom>
          <a:gradFill flip="none" rotWithShape="1">
            <a:gsLst>
              <a:gs pos="0">
                <a:srgbClr val="69BE28">
                  <a:alpha val="50000"/>
                </a:srgbClr>
              </a:gs>
              <a:gs pos="100000">
                <a:schemeClr val="tx1">
                  <a:lumMod val="50000"/>
                  <a:lumOff val="50000"/>
                  <a:alpha val="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1527681" y="3695984"/>
            <a:ext cx="0" cy="365667"/>
          </a:xfrm>
          <a:prstGeom prst="line">
            <a:avLst/>
          </a:prstGeom>
          <a:ln>
            <a:solidFill>
              <a:srgbClr val="005C82">
                <a:alpha val="40000"/>
              </a:srgbClr>
            </a:solidFill>
          </a:ln>
        </p:spPr>
        <p:style>
          <a:lnRef idx="2">
            <a:schemeClr val="accent4"/>
          </a:lnRef>
          <a:fillRef idx="0">
            <a:schemeClr val="accent4"/>
          </a:fillRef>
          <a:effectRef idx="1">
            <a:schemeClr val="accent4"/>
          </a:effectRef>
          <a:fontRef idx="minor">
            <a:schemeClr val="tx1"/>
          </a:fontRef>
        </p:style>
      </p:cxnSp>
      <p:sp>
        <p:nvSpPr>
          <p:cNvPr id="33" name="TextBox 32"/>
          <p:cNvSpPr txBox="1"/>
          <p:nvPr/>
        </p:nvSpPr>
        <p:spPr>
          <a:xfrm>
            <a:off x="1540481" y="3680788"/>
            <a:ext cx="717632" cy="369332"/>
          </a:xfrm>
          <a:prstGeom prst="rect">
            <a:avLst/>
          </a:prstGeom>
          <a:noFill/>
        </p:spPr>
        <p:txBody>
          <a:bodyPr wrap="none" rtlCol="0">
            <a:spAutoFit/>
          </a:bodyPr>
          <a:lstStyle/>
          <a:p>
            <a:r>
              <a:rPr lang="en-US" b="1" dirty="0" smtClean="0">
                <a:solidFill>
                  <a:schemeClr val="tx1">
                    <a:lumMod val="50000"/>
                    <a:lumOff val="50000"/>
                  </a:schemeClr>
                </a:solidFill>
              </a:rPr>
              <a:t>2015</a:t>
            </a:r>
            <a:endParaRPr lang="en-US" b="1" dirty="0">
              <a:solidFill>
                <a:schemeClr val="tx1">
                  <a:lumMod val="50000"/>
                  <a:lumOff val="50000"/>
                </a:schemeClr>
              </a:solidFill>
            </a:endParaRPr>
          </a:p>
        </p:txBody>
      </p:sp>
      <p:cxnSp>
        <p:nvCxnSpPr>
          <p:cNvPr id="35" name="Straight Connector 34"/>
          <p:cNvCxnSpPr/>
          <p:nvPr/>
        </p:nvCxnSpPr>
        <p:spPr>
          <a:xfrm>
            <a:off x="3022922" y="3695983"/>
            <a:ext cx="0" cy="410668"/>
          </a:xfrm>
          <a:prstGeom prst="line">
            <a:avLst/>
          </a:prstGeom>
        </p:spPr>
        <p:style>
          <a:lnRef idx="2">
            <a:schemeClr val="accent4"/>
          </a:lnRef>
          <a:fillRef idx="0">
            <a:schemeClr val="accent4"/>
          </a:fillRef>
          <a:effectRef idx="1">
            <a:schemeClr val="accent4"/>
          </a:effectRef>
          <a:fontRef idx="minor">
            <a:schemeClr val="tx1"/>
          </a:fontRef>
        </p:style>
      </p:cxnSp>
      <p:cxnSp>
        <p:nvCxnSpPr>
          <p:cNvPr id="37" name="Straight Connector 36"/>
          <p:cNvCxnSpPr/>
          <p:nvPr/>
        </p:nvCxnSpPr>
        <p:spPr>
          <a:xfrm>
            <a:off x="5761475" y="3695984"/>
            <a:ext cx="0" cy="365667"/>
          </a:xfrm>
          <a:prstGeom prst="line">
            <a:avLst/>
          </a:prstGeom>
        </p:spPr>
        <p:style>
          <a:lnRef idx="2">
            <a:schemeClr val="accent4"/>
          </a:lnRef>
          <a:fillRef idx="0">
            <a:schemeClr val="accent4"/>
          </a:fillRef>
          <a:effectRef idx="1">
            <a:schemeClr val="accent4"/>
          </a:effectRef>
          <a:fontRef idx="minor">
            <a:schemeClr val="tx1"/>
          </a:fontRef>
        </p:style>
      </p:cxnSp>
      <p:sp>
        <p:nvSpPr>
          <p:cNvPr id="38" name="TextBox 37"/>
          <p:cNvSpPr txBox="1"/>
          <p:nvPr/>
        </p:nvSpPr>
        <p:spPr>
          <a:xfrm>
            <a:off x="8920743" y="3676819"/>
            <a:ext cx="729687" cy="369332"/>
          </a:xfrm>
          <a:prstGeom prst="rect">
            <a:avLst/>
          </a:prstGeom>
          <a:noFill/>
        </p:spPr>
        <p:txBody>
          <a:bodyPr wrap="none" rtlCol="0">
            <a:spAutoFit/>
          </a:bodyPr>
          <a:lstStyle/>
          <a:p>
            <a:r>
              <a:rPr lang="en-US" b="1" dirty="0" smtClean="0">
                <a:solidFill>
                  <a:srgbClr val="00A9E0"/>
                </a:solidFill>
              </a:rPr>
              <a:t>2035</a:t>
            </a:r>
            <a:endParaRPr lang="en-US" b="1" dirty="0">
              <a:solidFill>
                <a:srgbClr val="00A9E0"/>
              </a:solidFill>
            </a:endParaRPr>
          </a:p>
        </p:txBody>
      </p:sp>
      <p:sp>
        <p:nvSpPr>
          <p:cNvPr id="39" name="Isosceles Triangle 38"/>
          <p:cNvSpPr/>
          <p:nvPr/>
        </p:nvSpPr>
        <p:spPr>
          <a:xfrm rot="16200000">
            <a:off x="-137440" y="3905416"/>
            <a:ext cx="531106" cy="300940"/>
          </a:xfrm>
          <a:prstGeom prst="triangle">
            <a:avLst/>
          </a:prstGeom>
          <a:solidFill>
            <a:srgbClr val="005B82">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663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654451"/>
            <a:ext cx="12192000" cy="1901527"/>
          </a:xfrm>
          <a:prstGeom prst="rect">
            <a:avLst/>
          </a:prstGeom>
          <a:solidFill>
            <a:srgbClr val="E37222"/>
          </a:solidFill>
          <a:ln>
            <a:solidFill>
              <a:srgbClr val="E372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4000" dirty="0" smtClean="0"/>
              <a:t>Strategic Analysis: Technical White Papers</a:t>
            </a:r>
            <a:endParaRPr lang="en-US" sz="4000" dirty="0"/>
          </a:p>
        </p:txBody>
      </p:sp>
      <p:sp>
        <p:nvSpPr>
          <p:cNvPr id="3" name="Content Placeholder 2"/>
          <p:cNvSpPr>
            <a:spLocks noGrp="1"/>
          </p:cNvSpPr>
          <p:nvPr>
            <p:ph sz="quarter" idx="10"/>
          </p:nvPr>
        </p:nvSpPr>
        <p:spPr>
          <a:xfrm>
            <a:off x="160652" y="957980"/>
            <a:ext cx="9271295" cy="3884695"/>
          </a:xfrm>
        </p:spPr>
        <p:txBody>
          <a:bodyPr/>
          <a:lstStyle/>
          <a:p>
            <a:r>
              <a:rPr lang="en-US" sz="2400" dirty="0">
                <a:solidFill>
                  <a:schemeClr val="tx1">
                    <a:lumMod val="65000"/>
                    <a:lumOff val="35000"/>
                  </a:schemeClr>
                </a:solidFill>
                <a:cs typeface="Arial" pitchFamily="34" charset="0"/>
              </a:rPr>
              <a:t>Draw on collaborative office knowledge </a:t>
            </a:r>
            <a:r>
              <a:rPr lang="en-US" sz="2400" dirty="0" smtClean="0">
                <a:solidFill>
                  <a:schemeClr val="tx1">
                    <a:lumMod val="65000"/>
                    <a:lumOff val="35000"/>
                  </a:schemeClr>
                </a:solidFill>
                <a:cs typeface="Arial" pitchFamily="34" charset="0"/>
              </a:rPr>
              <a:t>for </a:t>
            </a:r>
            <a:r>
              <a:rPr lang="en-US" sz="2400" dirty="0">
                <a:solidFill>
                  <a:schemeClr val="tx1">
                    <a:lumMod val="65000"/>
                    <a:lumOff val="35000"/>
                  </a:schemeClr>
                </a:solidFill>
                <a:cs typeface="Arial" pitchFamily="34" charset="0"/>
              </a:rPr>
              <a:t>a topic area</a:t>
            </a:r>
          </a:p>
          <a:p>
            <a:r>
              <a:rPr lang="en-US" sz="2400" dirty="0">
                <a:solidFill>
                  <a:schemeClr val="tx1">
                    <a:lumMod val="65000"/>
                    <a:lumOff val="35000"/>
                  </a:schemeClr>
                </a:solidFill>
                <a:cs typeface="Arial" pitchFamily="34" charset="0"/>
              </a:rPr>
              <a:t>Frame and refine ideas using a bottom-up / top-down approach</a:t>
            </a:r>
          </a:p>
          <a:p>
            <a:r>
              <a:rPr lang="en-US" sz="2400" dirty="0">
                <a:solidFill>
                  <a:schemeClr val="tx1">
                    <a:lumMod val="65000"/>
                    <a:lumOff val="35000"/>
                  </a:schemeClr>
                </a:solidFill>
                <a:cs typeface="Arial" pitchFamily="34" charset="0"/>
              </a:rPr>
              <a:t>Clarify opportunity areas and uncover linkages </a:t>
            </a:r>
          </a:p>
          <a:p>
            <a:r>
              <a:rPr lang="en-US" sz="2400" dirty="0">
                <a:solidFill>
                  <a:schemeClr val="tx1">
                    <a:lumMod val="65000"/>
                    <a:lumOff val="35000"/>
                  </a:schemeClr>
                </a:solidFill>
                <a:cs typeface="Arial" pitchFamily="34" charset="0"/>
              </a:rPr>
              <a:t>Lay out the current state of the field, </a:t>
            </a:r>
            <a:r>
              <a:rPr lang="en-US" sz="2400" dirty="0" smtClean="0">
                <a:solidFill>
                  <a:schemeClr val="tx1">
                    <a:lumMod val="65000"/>
                    <a:lumOff val="35000"/>
                  </a:schemeClr>
                </a:solidFill>
                <a:cs typeface="Arial" pitchFamily="34" charset="0"/>
              </a:rPr>
              <a:t>the </a:t>
            </a:r>
            <a:r>
              <a:rPr lang="en-US" sz="2400" dirty="0">
                <a:solidFill>
                  <a:schemeClr val="tx1">
                    <a:lumMod val="65000"/>
                    <a:lumOff val="35000"/>
                  </a:schemeClr>
                </a:solidFill>
                <a:cs typeface="Arial" pitchFamily="34" charset="0"/>
              </a:rPr>
              <a:t>challenges </a:t>
            </a:r>
            <a:r>
              <a:rPr lang="en-US" sz="2400" dirty="0" smtClean="0">
                <a:solidFill>
                  <a:schemeClr val="tx1">
                    <a:lumMod val="65000"/>
                    <a:lumOff val="35000"/>
                  </a:schemeClr>
                </a:solidFill>
                <a:cs typeface="Arial" pitchFamily="34" charset="0"/>
              </a:rPr>
              <a:t/>
            </a:r>
            <a:br>
              <a:rPr lang="en-US" sz="2400" dirty="0" smtClean="0">
                <a:solidFill>
                  <a:schemeClr val="tx1">
                    <a:lumMod val="65000"/>
                    <a:lumOff val="35000"/>
                  </a:schemeClr>
                </a:solidFill>
                <a:cs typeface="Arial" pitchFamily="34" charset="0"/>
              </a:rPr>
            </a:br>
            <a:r>
              <a:rPr lang="en-US" sz="2400" dirty="0" smtClean="0">
                <a:solidFill>
                  <a:schemeClr val="tx1">
                    <a:lumMod val="65000"/>
                    <a:lumOff val="35000"/>
                  </a:schemeClr>
                </a:solidFill>
                <a:cs typeface="Arial" pitchFamily="34" charset="0"/>
              </a:rPr>
              <a:t>and </a:t>
            </a:r>
            <a:r>
              <a:rPr lang="en-US" sz="2400" dirty="0">
                <a:solidFill>
                  <a:schemeClr val="tx1">
                    <a:lumMod val="65000"/>
                    <a:lumOff val="35000"/>
                  </a:schemeClr>
                </a:solidFill>
                <a:cs typeface="Arial" pitchFamily="34" charset="0"/>
              </a:rPr>
              <a:t>barriers that exist, the </a:t>
            </a:r>
            <a:r>
              <a:rPr lang="en-US" sz="2400" dirty="0" smtClean="0">
                <a:solidFill>
                  <a:schemeClr val="tx1">
                    <a:lumMod val="65000"/>
                    <a:lumOff val="35000"/>
                  </a:schemeClr>
                </a:solidFill>
                <a:cs typeface="Arial" pitchFamily="34" charset="0"/>
              </a:rPr>
              <a:t>opportunities for addressing </a:t>
            </a:r>
            <a:r>
              <a:rPr lang="en-US" sz="2400" dirty="0">
                <a:solidFill>
                  <a:schemeClr val="tx1">
                    <a:lumMod val="65000"/>
                    <a:lumOff val="35000"/>
                  </a:schemeClr>
                </a:solidFill>
                <a:cs typeface="Arial" pitchFamily="34" charset="0"/>
              </a:rPr>
              <a:t/>
            </a:r>
            <a:br>
              <a:rPr lang="en-US" sz="2400" dirty="0">
                <a:solidFill>
                  <a:schemeClr val="tx1">
                    <a:lumMod val="65000"/>
                    <a:lumOff val="35000"/>
                  </a:schemeClr>
                </a:solidFill>
                <a:cs typeface="Arial" pitchFamily="34" charset="0"/>
              </a:rPr>
            </a:br>
            <a:r>
              <a:rPr lang="en-US" sz="2400" dirty="0" smtClean="0">
                <a:solidFill>
                  <a:schemeClr val="tx1">
                    <a:lumMod val="65000"/>
                    <a:lumOff val="35000"/>
                  </a:schemeClr>
                </a:solidFill>
                <a:cs typeface="Arial" pitchFamily="34" charset="0"/>
              </a:rPr>
              <a:t>them, </a:t>
            </a:r>
            <a:r>
              <a:rPr lang="en-US" sz="2400" dirty="0">
                <a:solidFill>
                  <a:schemeClr val="tx1">
                    <a:lumMod val="65000"/>
                    <a:lumOff val="35000"/>
                  </a:schemeClr>
                </a:solidFill>
                <a:cs typeface="Arial" pitchFamily="34" charset="0"/>
              </a:rPr>
              <a:t>and a potential strategy for a path forward </a:t>
            </a:r>
            <a:br>
              <a:rPr lang="en-US" sz="2400" dirty="0">
                <a:solidFill>
                  <a:schemeClr val="tx1">
                    <a:lumMod val="65000"/>
                    <a:lumOff val="35000"/>
                  </a:schemeClr>
                </a:solidFill>
                <a:cs typeface="Arial" pitchFamily="34" charset="0"/>
              </a:rPr>
            </a:br>
            <a:r>
              <a:rPr lang="en-US" sz="2400" dirty="0">
                <a:solidFill>
                  <a:schemeClr val="tx1">
                    <a:lumMod val="65000"/>
                    <a:lumOff val="35000"/>
                  </a:schemeClr>
                </a:solidFill>
                <a:cs typeface="Arial" pitchFamily="34" charset="0"/>
              </a:rPr>
              <a:t>for 2021 and beyond</a:t>
            </a:r>
          </a:p>
        </p:txBody>
      </p:sp>
      <p:pic>
        <p:nvPicPr>
          <p:cNvPr id="10" name="Picture 9"/>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372426" y="774700"/>
            <a:ext cx="3545541" cy="3545541"/>
          </a:xfrm>
          <a:prstGeom prst="rect">
            <a:avLst/>
          </a:prstGeom>
        </p:spPr>
      </p:pic>
      <p:sp>
        <p:nvSpPr>
          <p:cNvPr id="12" name="TextBox 11"/>
          <p:cNvSpPr txBox="1"/>
          <p:nvPr/>
        </p:nvSpPr>
        <p:spPr>
          <a:xfrm>
            <a:off x="160652" y="4057008"/>
            <a:ext cx="2369110" cy="523220"/>
          </a:xfrm>
          <a:prstGeom prst="rect">
            <a:avLst/>
          </a:prstGeom>
          <a:noFill/>
        </p:spPr>
        <p:txBody>
          <a:bodyPr wrap="none" rtlCol="0">
            <a:spAutoFit/>
          </a:bodyPr>
          <a:lstStyle/>
          <a:p>
            <a:r>
              <a:rPr lang="en-US" sz="2800" b="1" dirty="0">
                <a:solidFill>
                  <a:schemeClr val="tx1">
                    <a:lumMod val="65000"/>
                    <a:lumOff val="35000"/>
                  </a:schemeClr>
                </a:solidFill>
              </a:rPr>
              <a:t>Sample </a:t>
            </a:r>
            <a:r>
              <a:rPr lang="en-US" sz="2800" b="1" dirty="0" smtClean="0">
                <a:solidFill>
                  <a:schemeClr val="tx1">
                    <a:lumMod val="65000"/>
                    <a:lumOff val="35000"/>
                  </a:schemeClr>
                </a:solidFill>
              </a:rPr>
              <a:t>Topics</a:t>
            </a:r>
            <a:endParaRPr lang="en-US" sz="2800" b="1" dirty="0">
              <a:solidFill>
                <a:schemeClr val="tx1">
                  <a:lumMod val="65000"/>
                  <a:lumOff val="35000"/>
                </a:schemeClr>
              </a:solidFill>
            </a:endParaRPr>
          </a:p>
        </p:txBody>
      </p:sp>
      <p:sp>
        <p:nvSpPr>
          <p:cNvPr id="13" name="TextBox 12"/>
          <p:cNvSpPr txBox="1"/>
          <p:nvPr/>
        </p:nvSpPr>
        <p:spPr>
          <a:xfrm>
            <a:off x="160652" y="4824324"/>
            <a:ext cx="2273443" cy="1431161"/>
          </a:xfrm>
          <a:prstGeom prst="rect">
            <a:avLst/>
          </a:prstGeom>
          <a:noFill/>
        </p:spPr>
        <p:txBody>
          <a:bodyPr wrap="none" rtlCol="0">
            <a:spAutoFit/>
          </a:bodyPr>
          <a:lstStyle/>
          <a:p>
            <a:pPr>
              <a:spcAft>
                <a:spcPts val="600"/>
              </a:spcAft>
            </a:pPr>
            <a:r>
              <a:rPr lang="en-US" sz="2200" b="1" u="sng" dirty="0">
                <a:solidFill>
                  <a:schemeClr val="bg1"/>
                </a:solidFill>
              </a:rPr>
              <a:t>NATIONAL NEEDS</a:t>
            </a:r>
          </a:p>
          <a:p>
            <a:pPr marL="285750" indent="-285750">
              <a:buFont typeface="Arial" panose="020B0604020202020204" pitchFamily="34" charset="0"/>
              <a:buChar char="•"/>
            </a:pPr>
            <a:r>
              <a:rPr lang="en-US" sz="2000" dirty="0">
                <a:solidFill>
                  <a:schemeClr val="bg1"/>
                </a:solidFill>
              </a:rPr>
              <a:t>Critical minerals</a:t>
            </a:r>
          </a:p>
          <a:p>
            <a:pPr marL="285750" indent="-285750">
              <a:buFont typeface="Arial" panose="020B0604020202020204" pitchFamily="34" charset="0"/>
              <a:buChar char="•"/>
            </a:pPr>
            <a:r>
              <a:rPr lang="en-US" sz="2000" dirty="0" smtClean="0">
                <a:solidFill>
                  <a:schemeClr val="bg1"/>
                </a:solidFill>
              </a:rPr>
              <a:t>Water security</a:t>
            </a: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Energy storage</a:t>
            </a:r>
          </a:p>
        </p:txBody>
      </p:sp>
      <p:sp>
        <p:nvSpPr>
          <p:cNvPr id="14" name="TextBox 13"/>
          <p:cNvSpPr txBox="1"/>
          <p:nvPr/>
        </p:nvSpPr>
        <p:spPr>
          <a:xfrm>
            <a:off x="2783901" y="4824325"/>
            <a:ext cx="4490396" cy="1431161"/>
          </a:xfrm>
          <a:prstGeom prst="rect">
            <a:avLst/>
          </a:prstGeom>
          <a:noFill/>
        </p:spPr>
        <p:txBody>
          <a:bodyPr wrap="none" rtlCol="0">
            <a:spAutoFit/>
          </a:bodyPr>
          <a:lstStyle/>
          <a:p>
            <a:pPr>
              <a:spcAft>
                <a:spcPts val="600"/>
              </a:spcAft>
            </a:pPr>
            <a:r>
              <a:rPr lang="en-US" sz="2200" b="1" u="sng" dirty="0">
                <a:solidFill>
                  <a:schemeClr val="bg1"/>
                </a:solidFill>
              </a:rPr>
              <a:t>FUNDAMENTAL SYSTEMS METHODS</a:t>
            </a:r>
          </a:p>
          <a:p>
            <a:pPr marL="285750" indent="-285750">
              <a:buFont typeface="Arial" panose="020B0604020202020204" pitchFamily="34" charset="0"/>
              <a:buChar char="•"/>
            </a:pPr>
            <a:r>
              <a:rPr lang="en-US" sz="2000" dirty="0" smtClean="0">
                <a:solidFill>
                  <a:schemeClr val="bg1"/>
                </a:solidFill>
              </a:rPr>
              <a:t>Carbon capture</a:t>
            </a: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Electrification</a:t>
            </a:r>
          </a:p>
          <a:p>
            <a:pPr marL="285750" indent="-285750">
              <a:buFont typeface="Arial" panose="020B0604020202020204" pitchFamily="34" charset="0"/>
              <a:buChar char="•"/>
            </a:pPr>
            <a:r>
              <a:rPr lang="en-US" sz="2000" dirty="0">
                <a:solidFill>
                  <a:schemeClr val="bg1"/>
                </a:solidFill>
              </a:rPr>
              <a:t>Circular economy</a:t>
            </a:r>
          </a:p>
        </p:txBody>
      </p:sp>
      <p:sp>
        <p:nvSpPr>
          <p:cNvPr id="15" name="TextBox 14"/>
          <p:cNvSpPr txBox="1"/>
          <p:nvPr/>
        </p:nvSpPr>
        <p:spPr>
          <a:xfrm>
            <a:off x="7404007" y="4824325"/>
            <a:ext cx="4789966" cy="1431161"/>
          </a:xfrm>
          <a:prstGeom prst="rect">
            <a:avLst/>
          </a:prstGeom>
          <a:noFill/>
        </p:spPr>
        <p:txBody>
          <a:bodyPr wrap="none" rtlCol="0">
            <a:spAutoFit/>
          </a:bodyPr>
          <a:lstStyle/>
          <a:p>
            <a:pPr>
              <a:spcAft>
                <a:spcPts val="600"/>
              </a:spcAft>
            </a:pPr>
            <a:r>
              <a:rPr lang="en-US" sz="2200" b="1" u="sng" dirty="0">
                <a:solidFill>
                  <a:schemeClr val="bg1"/>
                </a:solidFill>
              </a:rPr>
              <a:t>FUNDAMENTAL AND APPLIED SCIENCE</a:t>
            </a:r>
          </a:p>
          <a:p>
            <a:pPr marL="285750" indent="-285750">
              <a:buFont typeface="Arial" panose="020B0604020202020204" pitchFamily="34" charset="0"/>
              <a:buChar char="•"/>
            </a:pPr>
            <a:r>
              <a:rPr lang="en-US" sz="2000" dirty="0">
                <a:solidFill>
                  <a:schemeClr val="bg1"/>
                </a:solidFill>
              </a:rPr>
              <a:t>Chemical processes</a:t>
            </a:r>
          </a:p>
          <a:p>
            <a:pPr marL="285750" indent="-285750">
              <a:buFont typeface="Arial" panose="020B0604020202020204" pitchFamily="34" charset="0"/>
              <a:buChar char="•"/>
            </a:pPr>
            <a:r>
              <a:rPr lang="en-US" sz="2000" dirty="0">
                <a:solidFill>
                  <a:schemeClr val="bg1"/>
                </a:solidFill>
              </a:rPr>
              <a:t>Additive manufacturing</a:t>
            </a:r>
          </a:p>
          <a:p>
            <a:pPr marL="285750" indent="-285750">
              <a:buFont typeface="Arial" panose="020B0604020202020204" pitchFamily="34" charset="0"/>
              <a:buChar char="•"/>
            </a:pPr>
            <a:r>
              <a:rPr lang="en-US" sz="2000" dirty="0">
                <a:solidFill>
                  <a:schemeClr val="bg1"/>
                </a:solidFill>
              </a:rPr>
              <a:t>Power </a:t>
            </a:r>
            <a:r>
              <a:rPr lang="en-US" sz="2000" dirty="0" smtClean="0">
                <a:solidFill>
                  <a:schemeClr val="bg1"/>
                </a:solidFill>
              </a:rPr>
              <a:t>electronics</a:t>
            </a:r>
            <a:endParaRPr lang="en-US" sz="2000" dirty="0">
              <a:solidFill>
                <a:schemeClr val="bg1"/>
              </a:solidFill>
            </a:endParaRPr>
          </a:p>
        </p:txBody>
      </p:sp>
      <p:cxnSp>
        <p:nvCxnSpPr>
          <p:cNvPr id="17" name="Straight Connector 16"/>
          <p:cNvCxnSpPr/>
          <p:nvPr/>
        </p:nvCxnSpPr>
        <p:spPr>
          <a:xfrm flipH="1">
            <a:off x="2594746" y="4580228"/>
            <a:ext cx="27430" cy="19962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278243" y="4666274"/>
            <a:ext cx="0" cy="188970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3938954"/>
            <a:ext cx="121920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9812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74700"/>
            <a:ext cx="12192000" cy="5800912"/>
          </a:xfrm>
          <a:prstGeom prst="rect">
            <a:avLst/>
          </a:prstGeom>
          <a:solidFill>
            <a:srgbClr val="005B82"/>
          </a:solidFill>
          <a:ln>
            <a:solidFill>
              <a:srgbClr val="005B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B82"/>
              </a:solidFill>
            </a:endParaRPr>
          </a:p>
        </p:txBody>
      </p:sp>
      <p:sp>
        <p:nvSpPr>
          <p:cNvPr id="2" name="Title 1"/>
          <p:cNvSpPr>
            <a:spLocks noGrp="1"/>
          </p:cNvSpPr>
          <p:nvPr>
            <p:ph type="title"/>
          </p:nvPr>
        </p:nvSpPr>
        <p:spPr/>
        <p:txBody>
          <a:bodyPr/>
          <a:lstStyle/>
          <a:p>
            <a:r>
              <a:rPr lang="en-US" sz="4000" dirty="0"/>
              <a:t>Stakeholder </a:t>
            </a:r>
            <a:r>
              <a:rPr lang="en-US" sz="4000" dirty="0" smtClean="0"/>
              <a:t>Input</a:t>
            </a:r>
            <a:endParaRPr lang="en-US" sz="4000" dirty="0"/>
          </a:p>
        </p:txBody>
      </p:sp>
      <p:sp>
        <p:nvSpPr>
          <p:cNvPr id="5" name="Content Placeholder 4"/>
          <p:cNvSpPr>
            <a:spLocks noGrp="1"/>
          </p:cNvSpPr>
          <p:nvPr>
            <p:ph sz="quarter" idx="10"/>
          </p:nvPr>
        </p:nvSpPr>
        <p:spPr>
          <a:xfrm>
            <a:off x="5556571" y="1468738"/>
            <a:ext cx="4126326" cy="1301918"/>
          </a:xfrm>
        </p:spPr>
        <p:txBody>
          <a:bodyPr/>
          <a:lstStyle/>
          <a:p>
            <a:pPr marL="0" indent="0">
              <a:buNone/>
            </a:pPr>
            <a:r>
              <a:rPr lang="en-US" sz="2800" dirty="0" smtClean="0">
                <a:solidFill>
                  <a:schemeClr val="bg1"/>
                </a:solidFill>
              </a:rPr>
              <a:t>12</a:t>
            </a:r>
            <a:r>
              <a:rPr lang="en-US" sz="2000" dirty="0" smtClean="0">
                <a:solidFill>
                  <a:schemeClr val="bg1"/>
                </a:solidFill>
              </a:rPr>
              <a:t>+</a:t>
            </a:r>
            <a:r>
              <a:rPr lang="en-US" sz="2400" dirty="0" smtClean="0">
                <a:solidFill>
                  <a:schemeClr val="bg1"/>
                </a:solidFill>
              </a:rPr>
              <a:t/>
            </a:r>
            <a:br>
              <a:rPr lang="en-US" sz="2400" dirty="0" smtClean="0">
                <a:solidFill>
                  <a:schemeClr val="bg1"/>
                </a:solidFill>
              </a:rPr>
            </a:br>
            <a:r>
              <a:rPr lang="en-US" sz="2400" spc="300" dirty="0" smtClean="0">
                <a:solidFill>
                  <a:schemeClr val="bg1"/>
                </a:solidFill>
              </a:rPr>
              <a:t>IN-PERSON</a:t>
            </a:r>
            <a:br>
              <a:rPr lang="en-US" sz="2400" spc="300" dirty="0" smtClean="0">
                <a:solidFill>
                  <a:schemeClr val="bg1"/>
                </a:solidFill>
              </a:rPr>
            </a:br>
            <a:r>
              <a:rPr lang="en-US" sz="2400" spc="350" dirty="0" smtClean="0">
                <a:solidFill>
                  <a:schemeClr val="bg1"/>
                </a:solidFill>
              </a:rPr>
              <a:t>&amp; VIRTUAL</a:t>
            </a:r>
            <a:r>
              <a:rPr lang="en-US" sz="2400" dirty="0" smtClean="0">
                <a:solidFill>
                  <a:schemeClr val="bg1"/>
                </a:solidFill>
              </a:rPr>
              <a:t/>
            </a:r>
            <a:br>
              <a:rPr lang="en-US" sz="2400" dirty="0" smtClean="0">
                <a:solidFill>
                  <a:schemeClr val="bg1"/>
                </a:solidFill>
              </a:rPr>
            </a:br>
            <a:r>
              <a:rPr lang="en-US" sz="2400" dirty="0" smtClean="0">
                <a:solidFill>
                  <a:schemeClr val="bg1"/>
                </a:solidFill>
              </a:rPr>
              <a:t>WORKSHOPS</a:t>
            </a:r>
            <a:r>
              <a:rPr lang="en-US" sz="2400" dirty="0" smtClean="0">
                <a:solidFill>
                  <a:schemeClr val="bg1">
                    <a:lumMod val="95000"/>
                  </a:schemeClr>
                </a:solidFill>
              </a:rPr>
              <a:t> </a:t>
            </a:r>
            <a:r>
              <a:rPr lang="en-US" sz="2000" dirty="0">
                <a:solidFill>
                  <a:schemeClr val="bg1">
                    <a:lumMod val="95000"/>
                  </a:schemeClr>
                </a:solidFill>
              </a:rPr>
              <a:t/>
            </a:r>
            <a:br>
              <a:rPr lang="en-US" sz="2000" dirty="0">
                <a:solidFill>
                  <a:schemeClr val="bg1">
                    <a:lumMod val="95000"/>
                  </a:schemeClr>
                </a:solidFill>
              </a:rPr>
            </a:br>
            <a:endParaRPr lang="en-US" sz="2000" dirty="0">
              <a:solidFill>
                <a:schemeClr val="bg1"/>
              </a:solidFill>
            </a:endParaRPr>
          </a:p>
        </p:txBody>
      </p:sp>
      <p:sp>
        <p:nvSpPr>
          <p:cNvPr id="8" name="TextBox 7"/>
          <p:cNvSpPr txBox="1"/>
          <p:nvPr/>
        </p:nvSpPr>
        <p:spPr>
          <a:xfrm>
            <a:off x="720057" y="4450844"/>
            <a:ext cx="11446008" cy="2323713"/>
          </a:xfrm>
          <a:prstGeom prst="rect">
            <a:avLst/>
          </a:prstGeom>
          <a:noFill/>
        </p:spPr>
        <p:txBody>
          <a:bodyPr wrap="square" rtlCol="0">
            <a:spAutoFit/>
          </a:bodyPr>
          <a:lstStyle/>
          <a:p>
            <a:pPr lvl="1" algn="ctr">
              <a:spcBef>
                <a:spcPts val="600"/>
              </a:spcBef>
              <a:spcAft>
                <a:spcPts val="600"/>
              </a:spcAft>
            </a:pPr>
            <a:r>
              <a:rPr lang="en-US" sz="2200" dirty="0">
                <a:solidFill>
                  <a:schemeClr val="bg1"/>
                </a:solidFill>
              </a:rPr>
              <a:t>Materials for Harsh Service Conditions   </a:t>
            </a:r>
            <a:r>
              <a:rPr lang="en-US" sz="2200" dirty="0">
                <a:solidFill>
                  <a:schemeClr val="bg1"/>
                </a:solidFill>
                <a:latin typeface="Wingdings" panose="05000000000000000000" pitchFamily="2" charset="2"/>
              </a:rPr>
              <a:t>s</a:t>
            </a:r>
            <a:r>
              <a:rPr lang="en-US" sz="2200" dirty="0">
                <a:solidFill>
                  <a:schemeClr val="bg1"/>
                </a:solidFill>
              </a:rPr>
              <a:t>   Dynamic Catalyst </a:t>
            </a:r>
            <a:r>
              <a:rPr lang="en-US" sz="2200" dirty="0" smtClean="0">
                <a:solidFill>
                  <a:schemeClr val="bg1"/>
                </a:solidFill>
              </a:rPr>
              <a:t>Science</a:t>
            </a:r>
            <a:endParaRPr lang="en-US" sz="2200" dirty="0">
              <a:solidFill>
                <a:schemeClr val="bg1"/>
              </a:solidFill>
            </a:endParaRPr>
          </a:p>
          <a:p>
            <a:pPr lvl="1" algn="ctr">
              <a:spcBef>
                <a:spcPts val="600"/>
              </a:spcBef>
              <a:spcAft>
                <a:spcPts val="600"/>
              </a:spcAft>
            </a:pPr>
            <a:r>
              <a:rPr lang="en-US" sz="2200" dirty="0">
                <a:solidFill>
                  <a:schemeClr val="bg1"/>
                </a:solidFill>
              </a:rPr>
              <a:t>Energy Storage</a:t>
            </a:r>
            <a:r>
              <a:rPr lang="en-US" sz="2200" dirty="0">
                <a:solidFill>
                  <a:schemeClr val="bg1"/>
                </a:solidFill>
                <a:latin typeface="+mj-lt"/>
              </a:rPr>
              <a:t>   </a:t>
            </a:r>
            <a:r>
              <a:rPr lang="en-US" sz="2200" dirty="0">
                <a:solidFill>
                  <a:schemeClr val="bg1"/>
                </a:solidFill>
                <a:latin typeface="Wingdings" panose="05000000000000000000" pitchFamily="2" charset="2"/>
              </a:rPr>
              <a:t>s</a:t>
            </a:r>
            <a:r>
              <a:rPr lang="en-US" sz="2200" dirty="0">
                <a:solidFill>
                  <a:schemeClr val="bg1"/>
                </a:solidFill>
              </a:rPr>
              <a:t>   </a:t>
            </a:r>
            <a:r>
              <a:rPr lang="en-US" sz="2200" dirty="0" smtClean="0">
                <a:solidFill>
                  <a:schemeClr val="bg1"/>
                </a:solidFill>
              </a:rPr>
              <a:t>Carbon Capture   </a:t>
            </a:r>
            <a:r>
              <a:rPr lang="en-US" sz="2200" dirty="0">
                <a:solidFill>
                  <a:schemeClr val="bg1"/>
                </a:solidFill>
                <a:latin typeface="Wingdings" panose="05000000000000000000" pitchFamily="2" charset="2"/>
              </a:rPr>
              <a:t>s</a:t>
            </a:r>
            <a:r>
              <a:rPr lang="en-US" sz="2200" dirty="0">
                <a:solidFill>
                  <a:schemeClr val="bg1"/>
                </a:solidFill>
                <a:latin typeface="+mj-lt"/>
              </a:rPr>
              <a:t>   </a:t>
            </a:r>
            <a:r>
              <a:rPr lang="en-US" sz="2200" dirty="0">
                <a:solidFill>
                  <a:schemeClr val="bg1"/>
                </a:solidFill>
              </a:rPr>
              <a:t>Additive Manufacturing   </a:t>
            </a:r>
          </a:p>
          <a:p>
            <a:pPr lvl="1" algn="ctr">
              <a:spcBef>
                <a:spcPts val="600"/>
              </a:spcBef>
              <a:spcAft>
                <a:spcPts val="600"/>
              </a:spcAft>
            </a:pPr>
            <a:r>
              <a:rPr lang="en-US" sz="2200" dirty="0" smtClean="0">
                <a:solidFill>
                  <a:schemeClr val="bg1"/>
                </a:solidFill>
              </a:rPr>
              <a:t>Critical </a:t>
            </a:r>
            <a:r>
              <a:rPr lang="en-US" sz="2200" dirty="0">
                <a:solidFill>
                  <a:schemeClr val="bg1"/>
                </a:solidFill>
              </a:rPr>
              <a:t>Materials   </a:t>
            </a:r>
            <a:r>
              <a:rPr lang="en-US" sz="2200" dirty="0">
                <a:solidFill>
                  <a:schemeClr val="bg1"/>
                </a:solidFill>
                <a:latin typeface="Wingdings" panose="05000000000000000000" pitchFamily="2" charset="2"/>
              </a:rPr>
              <a:t>s</a:t>
            </a:r>
            <a:r>
              <a:rPr lang="en-US" sz="2200" dirty="0">
                <a:solidFill>
                  <a:schemeClr val="bg1"/>
                </a:solidFill>
              </a:rPr>
              <a:t>   Chemical Manufacturing R&amp;D </a:t>
            </a:r>
            <a:r>
              <a:rPr lang="en-US" sz="2200" dirty="0" smtClean="0">
                <a:solidFill>
                  <a:schemeClr val="bg1"/>
                </a:solidFill>
              </a:rPr>
              <a:t>  </a:t>
            </a:r>
            <a:r>
              <a:rPr lang="en-US" sz="2200" dirty="0" smtClean="0">
                <a:solidFill>
                  <a:schemeClr val="bg1"/>
                </a:solidFill>
                <a:latin typeface="Wingdings" panose="05000000000000000000" pitchFamily="2" charset="2"/>
              </a:rPr>
              <a:t>s</a:t>
            </a:r>
            <a:r>
              <a:rPr lang="en-US" sz="2200" dirty="0" smtClean="0">
                <a:solidFill>
                  <a:schemeClr val="bg1"/>
                </a:solidFill>
              </a:rPr>
              <a:t>   Circular Economy</a:t>
            </a:r>
            <a:endParaRPr lang="en-US" sz="2200" dirty="0">
              <a:solidFill>
                <a:schemeClr val="bg1"/>
              </a:solidFill>
            </a:endParaRPr>
          </a:p>
          <a:p>
            <a:pPr lvl="1" algn="ctr">
              <a:spcBef>
                <a:spcPts val="600"/>
              </a:spcBef>
              <a:spcAft>
                <a:spcPts val="600"/>
              </a:spcAft>
            </a:pPr>
            <a:r>
              <a:rPr lang="en-US" sz="2200" dirty="0" smtClean="0">
                <a:solidFill>
                  <a:schemeClr val="bg1"/>
                </a:solidFill>
              </a:rPr>
              <a:t>Water Security   </a:t>
            </a:r>
            <a:r>
              <a:rPr lang="en-US" sz="2200" dirty="0" smtClean="0">
                <a:solidFill>
                  <a:schemeClr val="bg1"/>
                </a:solidFill>
                <a:latin typeface="Wingdings" panose="05000000000000000000" pitchFamily="2" charset="2"/>
              </a:rPr>
              <a:t>s</a:t>
            </a:r>
            <a:r>
              <a:rPr lang="en-US" sz="2200" dirty="0" smtClean="0">
                <a:solidFill>
                  <a:schemeClr val="bg1"/>
                </a:solidFill>
              </a:rPr>
              <a:t>   Combined </a:t>
            </a:r>
            <a:r>
              <a:rPr lang="en-US" sz="2200" dirty="0">
                <a:solidFill>
                  <a:schemeClr val="bg1"/>
                </a:solidFill>
              </a:rPr>
              <a:t>Heat and Power in the Flexible Manufacturing Enterprise</a:t>
            </a:r>
          </a:p>
          <a:p>
            <a:pPr lvl="1" algn="ctr"/>
            <a:endParaRPr lang="en-US" sz="2200" dirty="0">
              <a:solidFill>
                <a:schemeClr val="bg1"/>
              </a:solidFill>
            </a:endParaRPr>
          </a:p>
        </p:txBody>
      </p:sp>
      <p:cxnSp>
        <p:nvCxnSpPr>
          <p:cNvPr id="6" name="Straight Connector 5"/>
          <p:cNvCxnSpPr/>
          <p:nvPr/>
        </p:nvCxnSpPr>
        <p:spPr>
          <a:xfrm>
            <a:off x="0" y="4182035"/>
            <a:ext cx="12192000" cy="1344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7061" y="4242070"/>
            <a:ext cx="931024" cy="2257028"/>
          </a:xfrm>
          <a:prstGeom prst="rect">
            <a:avLst/>
          </a:prstGeom>
          <a:noFill/>
        </p:spPr>
        <p:txBody>
          <a:bodyPr vert="wordArtVert" wrap="none" rtlCol="0">
            <a:spAutoFit/>
          </a:bodyPr>
          <a:lstStyle/>
          <a:p>
            <a:pPr algn="ctr"/>
            <a:r>
              <a:rPr lang="en-US" sz="2200" b="1" spc="-800" dirty="0">
                <a:solidFill>
                  <a:schemeClr val="bg1"/>
                </a:solidFill>
              </a:rPr>
              <a:t>TOPIC </a:t>
            </a:r>
          </a:p>
          <a:p>
            <a:pPr algn="ctr"/>
            <a:r>
              <a:rPr lang="en-US" sz="2200" b="1" spc="-800" dirty="0">
                <a:solidFill>
                  <a:schemeClr val="bg1"/>
                </a:solidFill>
              </a:rPr>
              <a:t>EXAMPLES</a:t>
            </a:r>
          </a:p>
        </p:txBody>
      </p:sp>
      <p:sp>
        <p:nvSpPr>
          <p:cNvPr id="11" name="Rectangle 10"/>
          <p:cNvSpPr/>
          <p:nvPr/>
        </p:nvSpPr>
        <p:spPr>
          <a:xfrm>
            <a:off x="1577717" y="1567755"/>
            <a:ext cx="3040084" cy="1477328"/>
          </a:xfrm>
          <a:prstGeom prst="rect">
            <a:avLst/>
          </a:prstGeom>
        </p:spPr>
        <p:txBody>
          <a:bodyPr wrap="square">
            <a:spAutoFit/>
          </a:bodyPr>
          <a:lstStyle/>
          <a:p>
            <a:r>
              <a:rPr lang="en-US" sz="2000" dirty="0" smtClean="0">
                <a:solidFill>
                  <a:schemeClr val="bg1">
                    <a:lumMod val="85000"/>
                  </a:schemeClr>
                </a:solidFill>
                <a:latin typeface="+mj-lt"/>
              </a:rPr>
              <a:t>Ongoing input </a:t>
            </a:r>
            <a:r>
              <a:rPr lang="en-US" sz="2000" dirty="0">
                <a:solidFill>
                  <a:schemeClr val="bg1">
                    <a:lumMod val="85000"/>
                  </a:schemeClr>
                </a:solidFill>
                <a:latin typeface="+mj-lt"/>
              </a:rPr>
              <a:t>from </a:t>
            </a:r>
            <a:r>
              <a:rPr lang="en-US" sz="2200" dirty="0">
                <a:solidFill>
                  <a:schemeClr val="bg1"/>
                </a:solidFill>
                <a:latin typeface="+mj-lt"/>
              </a:rPr>
              <a:t/>
            </a:r>
            <a:br>
              <a:rPr lang="en-US" sz="2200" dirty="0">
                <a:solidFill>
                  <a:schemeClr val="bg1"/>
                </a:solidFill>
                <a:latin typeface="+mj-lt"/>
              </a:rPr>
            </a:br>
            <a:r>
              <a:rPr lang="en-US" sz="2400" b="1" spc="400" dirty="0">
                <a:solidFill>
                  <a:schemeClr val="bg1"/>
                </a:solidFill>
                <a:latin typeface="+mj-lt"/>
              </a:rPr>
              <a:t>INDUSTRY </a:t>
            </a:r>
            <a:r>
              <a:rPr lang="en-US" sz="2400" b="1" dirty="0">
                <a:solidFill>
                  <a:schemeClr val="bg1"/>
                </a:solidFill>
                <a:latin typeface="+mj-lt"/>
              </a:rPr>
              <a:t/>
            </a:r>
            <a:br>
              <a:rPr lang="en-US" sz="2400" b="1" dirty="0">
                <a:solidFill>
                  <a:schemeClr val="bg1"/>
                </a:solidFill>
                <a:latin typeface="+mj-lt"/>
              </a:rPr>
            </a:br>
            <a:r>
              <a:rPr lang="en-US" sz="2400" b="1" dirty="0">
                <a:solidFill>
                  <a:schemeClr val="bg1"/>
                </a:solidFill>
                <a:latin typeface="+mj-lt"/>
              </a:rPr>
              <a:t>&amp; ACADEMIA</a:t>
            </a:r>
            <a:r>
              <a:rPr lang="en-US" sz="2400" dirty="0">
                <a:solidFill>
                  <a:schemeClr val="bg1"/>
                </a:solidFill>
                <a:latin typeface="+mj-lt"/>
              </a:rPr>
              <a:t> </a:t>
            </a:r>
            <a:r>
              <a:rPr lang="en-US" sz="2200" dirty="0">
                <a:solidFill>
                  <a:schemeClr val="bg1"/>
                </a:solidFill>
                <a:latin typeface="+mj-lt"/>
              </a:rPr>
              <a:t/>
            </a:r>
            <a:br>
              <a:rPr lang="en-US" sz="2200" dirty="0">
                <a:solidFill>
                  <a:schemeClr val="bg1"/>
                </a:solidFill>
                <a:latin typeface="+mj-lt"/>
              </a:rPr>
            </a:br>
            <a:endParaRPr lang="en-US" sz="2200" dirty="0">
              <a:solidFill>
                <a:schemeClr val="bg1">
                  <a:lumMod val="85000"/>
                </a:schemeClr>
              </a:solidFill>
              <a:latin typeface="+mj-lt"/>
            </a:endParaRPr>
          </a:p>
        </p:txBody>
      </p:sp>
      <p:pic>
        <p:nvPicPr>
          <p:cNvPr id="12" name="Picture 1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62857" y="1500736"/>
            <a:ext cx="1169060" cy="1169060"/>
          </a:xfrm>
          <a:prstGeom prst="rect">
            <a:avLst/>
          </a:prstGeom>
        </p:spPr>
      </p:pic>
      <p:pic>
        <p:nvPicPr>
          <p:cNvPr id="14" name="Picture 1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7975466" y="1458588"/>
            <a:ext cx="1244173" cy="1253356"/>
          </a:xfrm>
          <a:prstGeom prst="rect">
            <a:avLst/>
          </a:prstGeom>
        </p:spPr>
      </p:pic>
      <p:sp>
        <p:nvSpPr>
          <p:cNvPr id="16" name="Rectangle 15"/>
          <p:cNvSpPr/>
          <p:nvPr/>
        </p:nvSpPr>
        <p:spPr>
          <a:xfrm>
            <a:off x="9161321" y="1496375"/>
            <a:ext cx="3346945" cy="1246495"/>
          </a:xfrm>
          <a:prstGeom prst="rect">
            <a:avLst/>
          </a:prstGeom>
        </p:spPr>
        <p:txBody>
          <a:bodyPr wrap="square">
            <a:spAutoFit/>
          </a:bodyPr>
          <a:lstStyle/>
          <a:p>
            <a:r>
              <a:rPr lang="en-US" sz="2500" spc="600" dirty="0" smtClean="0">
                <a:solidFill>
                  <a:schemeClr val="bg1"/>
                </a:solidFill>
                <a:latin typeface="+mj-lt"/>
              </a:rPr>
              <a:t>ADDITIONAL </a:t>
            </a:r>
            <a:br>
              <a:rPr lang="en-US" sz="2500" spc="600" dirty="0" smtClean="0">
                <a:solidFill>
                  <a:schemeClr val="bg1"/>
                </a:solidFill>
                <a:latin typeface="+mj-lt"/>
              </a:rPr>
            </a:br>
            <a:r>
              <a:rPr lang="en-US" sz="2500" spc="300" dirty="0" smtClean="0">
                <a:solidFill>
                  <a:schemeClr val="bg1"/>
                </a:solidFill>
                <a:latin typeface="+mj-lt"/>
              </a:rPr>
              <a:t>STAKEHOLDER</a:t>
            </a:r>
            <a:br>
              <a:rPr lang="en-US" sz="2500" spc="300" dirty="0" smtClean="0">
                <a:solidFill>
                  <a:schemeClr val="bg1"/>
                </a:solidFill>
                <a:latin typeface="+mj-lt"/>
              </a:rPr>
            </a:br>
            <a:r>
              <a:rPr lang="en-US" sz="2500" spc="400" dirty="0" smtClean="0">
                <a:solidFill>
                  <a:schemeClr val="bg1"/>
                </a:solidFill>
                <a:latin typeface="+mj-lt"/>
              </a:rPr>
              <a:t>ENGAGEMENT</a:t>
            </a:r>
            <a:endParaRPr lang="en-US" spc="400" dirty="0"/>
          </a:p>
        </p:txBody>
      </p:sp>
      <p:sp>
        <p:nvSpPr>
          <p:cNvPr id="17" name="Rectangle 16"/>
          <p:cNvSpPr/>
          <p:nvPr/>
        </p:nvSpPr>
        <p:spPr>
          <a:xfrm>
            <a:off x="347061" y="2694502"/>
            <a:ext cx="6096000" cy="1015663"/>
          </a:xfrm>
          <a:prstGeom prst="rect">
            <a:avLst/>
          </a:prstGeom>
        </p:spPr>
        <p:txBody>
          <a:bodyPr>
            <a:spAutoFit/>
          </a:bodyPr>
          <a:lstStyle/>
          <a:p>
            <a:r>
              <a:rPr lang="en-US" sz="2000" dirty="0" smtClean="0">
                <a:solidFill>
                  <a:schemeClr val="bg1">
                    <a:lumMod val="85000"/>
                  </a:schemeClr>
                </a:solidFill>
                <a:latin typeface="+mj-lt"/>
              </a:rPr>
              <a:t>to understand </a:t>
            </a:r>
            <a:r>
              <a:rPr lang="en-US" sz="2000" dirty="0">
                <a:solidFill>
                  <a:schemeClr val="bg1">
                    <a:lumMod val="85000"/>
                  </a:schemeClr>
                </a:solidFill>
                <a:latin typeface="+mj-lt"/>
              </a:rPr>
              <a:t>current </a:t>
            </a:r>
            <a:br>
              <a:rPr lang="en-US" sz="2000" dirty="0">
                <a:solidFill>
                  <a:schemeClr val="bg1">
                    <a:lumMod val="85000"/>
                  </a:schemeClr>
                </a:solidFill>
                <a:latin typeface="+mj-lt"/>
              </a:rPr>
            </a:br>
            <a:r>
              <a:rPr lang="en-US" sz="2000" dirty="0">
                <a:solidFill>
                  <a:schemeClr val="bg1">
                    <a:lumMod val="85000"/>
                  </a:schemeClr>
                </a:solidFill>
                <a:latin typeface="+mj-lt"/>
              </a:rPr>
              <a:t>and emerging challenges </a:t>
            </a:r>
            <a:br>
              <a:rPr lang="en-US" sz="2000" dirty="0">
                <a:solidFill>
                  <a:schemeClr val="bg1">
                    <a:lumMod val="85000"/>
                  </a:schemeClr>
                </a:solidFill>
                <a:latin typeface="+mj-lt"/>
              </a:rPr>
            </a:br>
            <a:r>
              <a:rPr lang="en-US" sz="2000" dirty="0">
                <a:solidFill>
                  <a:schemeClr val="bg1">
                    <a:lumMod val="85000"/>
                  </a:schemeClr>
                </a:solidFill>
                <a:latin typeface="+mj-lt"/>
              </a:rPr>
              <a:t>and opportunities</a:t>
            </a:r>
            <a:endParaRPr lang="en-US" sz="2000" dirty="0">
              <a:latin typeface="+mj-lt"/>
            </a:endParaRPr>
          </a:p>
        </p:txBody>
      </p:sp>
      <p:sp>
        <p:nvSpPr>
          <p:cNvPr id="18" name="Rectangle 17"/>
          <p:cNvSpPr/>
          <p:nvPr/>
        </p:nvSpPr>
        <p:spPr>
          <a:xfrm>
            <a:off x="8047821" y="2768481"/>
            <a:ext cx="4065863" cy="1015663"/>
          </a:xfrm>
          <a:prstGeom prst="rect">
            <a:avLst/>
          </a:prstGeom>
        </p:spPr>
        <p:txBody>
          <a:bodyPr wrap="square">
            <a:spAutoFit/>
          </a:bodyPr>
          <a:lstStyle/>
          <a:p>
            <a:r>
              <a:rPr lang="en-US" sz="2000" dirty="0">
                <a:solidFill>
                  <a:schemeClr val="bg1">
                    <a:lumMod val="85000"/>
                  </a:schemeClr>
                </a:solidFill>
                <a:latin typeface="+mj-lt"/>
              </a:rPr>
              <a:t>t</a:t>
            </a:r>
            <a:r>
              <a:rPr lang="en-US" sz="2000" dirty="0" smtClean="0">
                <a:solidFill>
                  <a:schemeClr val="bg1">
                    <a:lumMod val="85000"/>
                  </a:schemeClr>
                </a:solidFill>
                <a:latin typeface="+mj-lt"/>
              </a:rPr>
              <a:t>o identify ongoing gaps, needs, and opportunities within the manufacturing sector </a:t>
            </a:r>
            <a:endParaRPr lang="en-US" sz="2000" dirty="0">
              <a:solidFill>
                <a:schemeClr val="bg1">
                  <a:lumMod val="85000"/>
                </a:schemeClr>
              </a:solidFill>
              <a:latin typeface="+mj-lt"/>
            </a:endParaRPr>
          </a:p>
        </p:txBody>
      </p:sp>
      <p:sp>
        <p:nvSpPr>
          <p:cNvPr id="19" name="Rectangle 18"/>
          <p:cNvSpPr/>
          <p:nvPr/>
        </p:nvSpPr>
        <p:spPr>
          <a:xfrm>
            <a:off x="4213735" y="3070694"/>
            <a:ext cx="3533680" cy="1015663"/>
          </a:xfrm>
          <a:prstGeom prst="rect">
            <a:avLst/>
          </a:prstGeom>
        </p:spPr>
        <p:txBody>
          <a:bodyPr wrap="square">
            <a:spAutoFit/>
          </a:bodyPr>
          <a:lstStyle/>
          <a:p>
            <a:r>
              <a:rPr lang="en-US" sz="2000" dirty="0" smtClean="0">
                <a:solidFill>
                  <a:schemeClr val="bg1">
                    <a:lumMod val="85000"/>
                  </a:schemeClr>
                </a:solidFill>
                <a:latin typeface="+mj-lt"/>
              </a:rPr>
              <a:t>led by AMO in </a:t>
            </a:r>
            <a:r>
              <a:rPr lang="en-US" sz="2000" dirty="0">
                <a:solidFill>
                  <a:schemeClr val="bg1">
                    <a:lumMod val="85000"/>
                  </a:schemeClr>
                </a:solidFill>
                <a:latin typeface="+mj-lt"/>
              </a:rPr>
              <a:t>2020 to</a:t>
            </a:r>
            <a:r>
              <a:rPr lang="en-US" sz="2000" dirty="0">
                <a:solidFill>
                  <a:schemeClr val="bg1">
                    <a:lumMod val="95000"/>
                  </a:schemeClr>
                </a:solidFill>
                <a:latin typeface="+mj-lt"/>
              </a:rPr>
              <a:t> </a:t>
            </a:r>
            <a:r>
              <a:rPr lang="en-US" sz="2000" dirty="0" smtClean="0">
                <a:solidFill>
                  <a:schemeClr val="bg1">
                    <a:lumMod val="85000"/>
                  </a:schemeClr>
                </a:solidFill>
                <a:latin typeface="+mj-lt"/>
              </a:rPr>
              <a:t>expand</a:t>
            </a:r>
            <a:br>
              <a:rPr lang="en-US" sz="2000" dirty="0" smtClean="0">
                <a:solidFill>
                  <a:schemeClr val="bg1">
                    <a:lumMod val="85000"/>
                  </a:schemeClr>
                </a:solidFill>
                <a:latin typeface="+mj-lt"/>
              </a:rPr>
            </a:br>
            <a:r>
              <a:rPr lang="en-US" sz="2000" dirty="0" smtClean="0">
                <a:solidFill>
                  <a:schemeClr val="bg1">
                    <a:lumMod val="85000"/>
                  </a:schemeClr>
                </a:solidFill>
                <a:latin typeface="+mj-lt"/>
              </a:rPr>
              <a:t>on technical </a:t>
            </a:r>
            <a:r>
              <a:rPr lang="en-US" sz="2000" dirty="0">
                <a:solidFill>
                  <a:schemeClr val="bg1">
                    <a:lumMod val="85000"/>
                  </a:schemeClr>
                </a:solidFill>
                <a:latin typeface="+mj-lt"/>
              </a:rPr>
              <a:t>white papers </a:t>
            </a:r>
            <a:r>
              <a:rPr lang="en-US" sz="2000" dirty="0" smtClean="0">
                <a:solidFill>
                  <a:schemeClr val="bg1">
                    <a:lumMod val="85000"/>
                  </a:schemeClr>
                </a:solidFill>
                <a:latin typeface="+mj-lt"/>
              </a:rPr>
              <a:t>and build from AMO investments</a:t>
            </a:r>
            <a:endParaRPr lang="en-US" sz="2000" dirty="0">
              <a:latin typeface="+mj-lt"/>
            </a:endParaRPr>
          </a:p>
        </p:txBody>
      </p:sp>
      <p:cxnSp>
        <p:nvCxnSpPr>
          <p:cNvPr id="21" name="Straight Connector 20"/>
          <p:cNvCxnSpPr/>
          <p:nvPr/>
        </p:nvCxnSpPr>
        <p:spPr>
          <a:xfrm>
            <a:off x="3866674" y="773861"/>
            <a:ext cx="14067" cy="341489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645760" y="718800"/>
            <a:ext cx="13440" cy="346323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226309" y="4391525"/>
            <a:ext cx="0" cy="210312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4229163" y="1595346"/>
            <a:ext cx="1254571" cy="1254571"/>
          </a:xfrm>
          <a:prstGeom prst="rect">
            <a:avLst/>
          </a:prstGeom>
        </p:spPr>
      </p:pic>
    </p:spTree>
    <p:extLst>
      <p:ext uri="{BB962C8B-B14F-4D97-AF65-F5344CB8AC3E}">
        <p14:creationId xmlns:p14="http://schemas.microsoft.com/office/powerpoint/2010/main" val="266305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8961" b="10031"/>
          <a:stretch/>
        </p:blipFill>
        <p:spPr>
          <a:xfrm>
            <a:off x="0" y="818147"/>
            <a:ext cx="12192000" cy="5775158"/>
          </a:xfrm>
          <a:prstGeom prst="rect">
            <a:avLst/>
          </a:prstGeom>
        </p:spPr>
      </p:pic>
      <p:sp>
        <p:nvSpPr>
          <p:cNvPr id="9" name="Rectangle 8"/>
          <p:cNvSpPr/>
          <p:nvPr/>
        </p:nvSpPr>
        <p:spPr>
          <a:xfrm>
            <a:off x="0" y="786732"/>
            <a:ext cx="12192000" cy="5818605"/>
          </a:xfrm>
          <a:prstGeom prst="rect">
            <a:avLst/>
          </a:prstGeom>
          <a:solidFill>
            <a:srgbClr val="FFFFFF">
              <a:alpha val="83922"/>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000" dirty="0"/>
              <a:t>National Laboratory Listening Sessions</a:t>
            </a:r>
          </a:p>
        </p:txBody>
      </p:sp>
      <p:sp>
        <p:nvSpPr>
          <p:cNvPr id="4" name="TextBox 3"/>
          <p:cNvSpPr txBox="1"/>
          <p:nvPr/>
        </p:nvSpPr>
        <p:spPr>
          <a:xfrm>
            <a:off x="8438697" y="2228611"/>
            <a:ext cx="3507971" cy="3308598"/>
          </a:xfrm>
          <a:prstGeom prst="rect">
            <a:avLst/>
          </a:prstGeom>
          <a:solidFill>
            <a:schemeClr val="tx1">
              <a:lumMod val="50000"/>
              <a:lumOff val="50000"/>
            </a:schemeClr>
          </a:solidFill>
          <a:ln>
            <a:solidFill>
              <a:schemeClr val="tx2">
                <a:lumMod val="20000"/>
                <a:lumOff val="80000"/>
              </a:schemeClr>
            </a:solidFill>
          </a:ln>
        </p:spPr>
        <p:txBody>
          <a:bodyPr wrap="square" rtlCol="0">
            <a:spAutoFit/>
          </a:bodyPr>
          <a:lstStyle/>
          <a:p>
            <a:pPr algn="ctr">
              <a:spcBef>
                <a:spcPts val="600"/>
              </a:spcBef>
              <a:spcAft>
                <a:spcPts val="600"/>
              </a:spcAft>
            </a:pPr>
            <a:r>
              <a:rPr lang="en-US" sz="2400" b="1" dirty="0">
                <a:solidFill>
                  <a:srgbClr val="FECB00"/>
                </a:solidFill>
                <a:cs typeface="Arial" pitchFamily="34" charset="0"/>
              </a:rPr>
              <a:t>KEY STRATEGIC</a:t>
            </a:r>
            <a:br>
              <a:rPr lang="en-US" sz="2400" b="1" dirty="0">
                <a:solidFill>
                  <a:srgbClr val="FECB00"/>
                </a:solidFill>
                <a:cs typeface="Arial" pitchFamily="34" charset="0"/>
              </a:rPr>
            </a:br>
            <a:r>
              <a:rPr lang="en-US" sz="2400" b="1" dirty="0">
                <a:solidFill>
                  <a:srgbClr val="FECB00"/>
                </a:solidFill>
                <a:cs typeface="Arial" pitchFamily="34" charset="0"/>
              </a:rPr>
              <a:t>CAPABILITIES</a:t>
            </a:r>
            <a:endParaRPr lang="en-US" dirty="0">
              <a:solidFill>
                <a:srgbClr val="FECB00"/>
              </a:solidFill>
              <a:latin typeface="+mj-lt"/>
              <a:cs typeface="Arial" pitchFamily="34" charset="0"/>
            </a:endParaRPr>
          </a:p>
          <a:p>
            <a:pPr algn="ctr">
              <a:spcBef>
                <a:spcPts val="600"/>
              </a:spcBef>
              <a:spcAft>
                <a:spcPts val="600"/>
              </a:spcAft>
            </a:pPr>
            <a:r>
              <a:rPr lang="en-US" dirty="0">
                <a:solidFill>
                  <a:srgbClr val="FECB00"/>
                </a:solidFill>
                <a:latin typeface="+mj-lt"/>
                <a:cs typeface="Arial" pitchFamily="34" charset="0"/>
              </a:rPr>
              <a:t>High Performance Computing</a:t>
            </a:r>
          </a:p>
          <a:p>
            <a:pPr marL="115887" lvl="1" algn="ctr">
              <a:spcAft>
                <a:spcPts val="600"/>
              </a:spcAft>
            </a:pPr>
            <a:r>
              <a:rPr lang="en-US" dirty="0">
                <a:solidFill>
                  <a:srgbClr val="FECB00"/>
                </a:solidFill>
                <a:latin typeface="+mj-lt"/>
                <a:cs typeface="Arial" pitchFamily="34" charset="0"/>
              </a:rPr>
              <a:t>Machine Learning</a:t>
            </a:r>
          </a:p>
          <a:p>
            <a:pPr marL="115887" lvl="1" algn="ctr">
              <a:spcAft>
                <a:spcPts val="600"/>
              </a:spcAft>
            </a:pPr>
            <a:r>
              <a:rPr lang="en-US" dirty="0">
                <a:solidFill>
                  <a:srgbClr val="FECB00"/>
                </a:solidFill>
                <a:latin typeface="+mj-lt"/>
                <a:cs typeface="Arial" pitchFamily="34" charset="0"/>
              </a:rPr>
              <a:t>Manufacturing Demonstration</a:t>
            </a:r>
          </a:p>
          <a:p>
            <a:pPr marL="115887" lvl="1" algn="ctr">
              <a:spcAft>
                <a:spcPts val="600"/>
              </a:spcAft>
            </a:pPr>
            <a:r>
              <a:rPr lang="en-US" dirty="0">
                <a:solidFill>
                  <a:srgbClr val="FECB00"/>
                </a:solidFill>
                <a:latin typeface="+mj-lt"/>
                <a:cs typeface="Arial" pitchFamily="34" charset="0"/>
              </a:rPr>
              <a:t>Chemical Separations</a:t>
            </a:r>
          </a:p>
          <a:p>
            <a:pPr marL="115887" lvl="1" algn="ctr">
              <a:spcAft>
                <a:spcPts val="600"/>
              </a:spcAft>
            </a:pPr>
            <a:r>
              <a:rPr lang="en-US" dirty="0">
                <a:solidFill>
                  <a:srgbClr val="FECB00"/>
                </a:solidFill>
                <a:latin typeface="+mj-lt"/>
                <a:cs typeface="Arial" pitchFamily="34" charset="0"/>
              </a:rPr>
              <a:t>Testing and Validation </a:t>
            </a:r>
            <a:br>
              <a:rPr lang="en-US" dirty="0">
                <a:solidFill>
                  <a:srgbClr val="FECB00"/>
                </a:solidFill>
                <a:latin typeface="+mj-lt"/>
                <a:cs typeface="Arial" pitchFamily="34" charset="0"/>
              </a:rPr>
            </a:br>
            <a:r>
              <a:rPr lang="en-US" dirty="0">
                <a:solidFill>
                  <a:srgbClr val="FECB00"/>
                </a:solidFill>
                <a:latin typeface="+mj-lt"/>
                <a:cs typeface="Arial" pitchFamily="34" charset="0"/>
              </a:rPr>
              <a:t>(for materials, devices)</a:t>
            </a:r>
          </a:p>
          <a:p>
            <a:pPr marL="115887" lvl="1" algn="ctr">
              <a:spcAft>
                <a:spcPts val="600"/>
              </a:spcAft>
            </a:pPr>
            <a:r>
              <a:rPr lang="en-US" dirty="0">
                <a:solidFill>
                  <a:srgbClr val="FECB00"/>
                </a:solidFill>
                <a:latin typeface="+mj-lt"/>
                <a:cs typeface="Arial" pitchFamily="34" charset="0"/>
              </a:rPr>
              <a:t>Fundamental Systems Methods </a:t>
            </a:r>
          </a:p>
        </p:txBody>
      </p:sp>
      <p:sp>
        <p:nvSpPr>
          <p:cNvPr id="6" name="TextBox 5"/>
          <p:cNvSpPr txBox="1"/>
          <p:nvPr/>
        </p:nvSpPr>
        <p:spPr>
          <a:xfrm>
            <a:off x="382384" y="5732708"/>
            <a:ext cx="11454939" cy="769441"/>
          </a:xfrm>
          <a:prstGeom prst="rect">
            <a:avLst/>
          </a:prstGeom>
          <a:noFill/>
        </p:spPr>
        <p:txBody>
          <a:bodyPr wrap="square" rtlCol="0">
            <a:spAutoFit/>
          </a:bodyPr>
          <a:lstStyle/>
          <a:p>
            <a:pPr algn="ctr"/>
            <a:r>
              <a:rPr lang="en-US" sz="2200" b="1" dirty="0">
                <a:solidFill>
                  <a:schemeClr val="tx1">
                    <a:lumMod val="65000"/>
                    <a:lumOff val="35000"/>
                  </a:schemeClr>
                </a:solidFill>
                <a:latin typeface="+mj-lt"/>
                <a:cs typeface="Arial" panose="020B0604020202020204" pitchFamily="34" charset="0"/>
              </a:rPr>
              <a:t>AMO will harness the individual National Laboratories’ capabilities and the strength of the complex to inspire discovery and secure U.S. leadership in the future of manufacturing. </a:t>
            </a:r>
          </a:p>
        </p:txBody>
      </p:sp>
      <p:sp>
        <p:nvSpPr>
          <p:cNvPr id="7" name="TextBox 6"/>
          <p:cNvSpPr txBox="1"/>
          <p:nvPr/>
        </p:nvSpPr>
        <p:spPr>
          <a:xfrm>
            <a:off x="539026" y="2176746"/>
            <a:ext cx="8352542" cy="3262432"/>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US" sz="2000" dirty="0">
                <a:solidFill>
                  <a:schemeClr val="tx1">
                    <a:lumMod val="65000"/>
                    <a:lumOff val="35000"/>
                  </a:schemeClr>
                </a:solidFill>
                <a:latin typeface="+mj-lt"/>
                <a:cs typeface="Arial" panose="020B0604020202020204" pitchFamily="34" charset="0"/>
              </a:rPr>
              <a:t>The National Laboratory complex is well-positioned to </a:t>
            </a:r>
            <a:br>
              <a:rPr lang="en-US" sz="2000" dirty="0">
                <a:solidFill>
                  <a:schemeClr val="tx1">
                    <a:lumMod val="65000"/>
                    <a:lumOff val="35000"/>
                  </a:schemeClr>
                </a:solidFill>
                <a:latin typeface="+mj-lt"/>
                <a:cs typeface="Arial" panose="020B0604020202020204" pitchFamily="34" charset="0"/>
              </a:rPr>
            </a:br>
            <a:r>
              <a:rPr lang="en-US" sz="2000" dirty="0">
                <a:solidFill>
                  <a:schemeClr val="tx1">
                    <a:lumMod val="65000"/>
                    <a:lumOff val="35000"/>
                  </a:schemeClr>
                </a:solidFill>
                <a:latin typeface="+mj-lt"/>
                <a:cs typeface="Arial" panose="020B0604020202020204" pitchFamily="34" charset="0"/>
              </a:rPr>
              <a:t>address national needs in manufacturing. </a:t>
            </a:r>
            <a:br>
              <a:rPr lang="en-US" sz="2000" dirty="0">
                <a:solidFill>
                  <a:schemeClr val="tx1">
                    <a:lumMod val="65000"/>
                    <a:lumOff val="35000"/>
                  </a:schemeClr>
                </a:solidFill>
                <a:latin typeface="+mj-lt"/>
                <a:cs typeface="Arial" panose="020B0604020202020204" pitchFamily="34" charset="0"/>
              </a:rPr>
            </a:br>
            <a:r>
              <a:rPr lang="en-US" sz="1600" dirty="0">
                <a:solidFill>
                  <a:schemeClr val="tx1">
                    <a:lumMod val="65000"/>
                    <a:lumOff val="35000"/>
                  </a:schemeClr>
                </a:solidFill>
                <a:latin typeface="+mj-lt"/>
                <a:cs typeface="Arial" panose="020B0604020202020204" pitchFamily="34" charset="0"/>
              </a:rPr>
              <a:t>EX: CRITICAL MATERIALS | ENERGY STORAGE | CIRCULAR ECONOMY</a:t>
            </a:r>
            <a:endParaRPr lang="en-US" sz="2000" dirty="0">
              <a:solidFill>
                <a:schemeClr val="tx1">
                  <a:lumMod val="65000"/>
                  <a:lumOff val="35000"/>
                </a:schemeClr>
              </a:solidFill>
              <a:latin typeface="+mj-lt"/>
              <a:cs typeface="Arial" panose="020B0604020202020204" pitchFamily="34" charset="0"/>
            </a:endParaRPr>
          </a:p>
          <a:p>
            <a:pPr marL="285750" indent="-285750">
              <a:spcBef>
                <a:spcPts val="600"/>
              </a:spcBef>
              <a:spcAft>
                <a:spcPts val="600"/>
              </a:spcAft>
              <a:buFont typeface="Arial" pitchFamily="34" charset="0"/>
              <a:buChar char="•"/>
            </a:pPr>
            <a:r>
              <a:rPr lang="en-US" sz="2000" dirty="0" smtClean="0">
                <a:solidFill>
                  <a:schemeClr val="tx1">
                    <a:lumMod val="65000"/>
                    <a:lumOff val="35000"/>
                  </a:schemeClr>
                </a:solidFill>
                <a:latin typeface="+mj-lt"/>
                <a:cs typeface="Arial" panose="020B0604020202020204" pitchFamily="34" charset="0"/>
              </a:rPr>
              <a:t>Each National Laboratory brings unique domain </a:t>
            </a:r>
            <a:br>
              <a:rPr lang="en-US" sz="2000" dirty="0" smtClean="0">
                <a:solidFill>
                  <a:schemeClr val="tx1">
                    <a:lumMod val="65000"/>
                    <a:lumOff val="35000"/>
                  </a:schemeClr>
                </a:solidFill>
                <a:latin typeface="+mj-lt"/>
                <a:cs typeface="Arial" panose="020B0604020202020204" pitchFamily="34" charset="0"/>
              </a:rPr>
            </a:br>
            <a:r>
              <a:rPr lang="en-US" sz="2000" dirty="0" smtClean="0">
                <a:solidFill>
                  <a:schemeClr val="tx1">
                    <a:lumMod val="65000"/>
                    <a:lumOff val="35000"/>
                  </a:schemeClr>
                </a:solidFill>
                <a:latin typeface="+mj-lt"/>
                <a:cs typeface="Arial" panose="020B0604020202020204" pitchFamily="34" charset="0"/>
              </a:rPr>
              <a:t>expertise to solve key U.S. manufacturing challenges. </a:t>
            </a:r>
          </a:p>
          <a:p>
            <a:pPr marL="285750" indent="-285750">
              <a:spcBef>
                <a:spcPts val="600"/>
              </a:spcBef>
              <a:spcAft>
                <a:spcPts val="600"/>
              </a:spcAft>
              <a:buFont typeface="Arial" pitchFamily="34" charset="0"/>
              <a:buChar char="•"/>
            </a:pPr>
            <a:r>
              <a:rPr lang="en-US" sz="2000" dirty="0" smtClean="0">
                <a:solidFill>
                  <a:schemeClr val="tx1">
                    <a:lumMod val="65000"/>
                    <a:lumOff val="35000"/>
                  </a:schemeClr>
                </a:solidFill>
                <a:latin typeface="+mj-lt"/>
                <a:cs typeface="Arial" panose="020B0604020202020204" pitchFamily="34" charset="0"/>
              </a:rPr>
              <a:t>National Laboratories offer specialized equipment, </a:t>
            </a:r>
            <a:br>
              <a:rPr lang="en-US" sz="2000" dirty="0" smtClean="0">
                <a:solidFill>
                  <a:schemeClr val="tx1">
                    <a:lumMod val="65000"/>
                    <a:lumOff val="35000"/>
                  </a:schemeClr>
                </a:solidFill>
                <a:latin typeface="+mj-lt"/>
                <a:cs typeface="Arial" panose="020B0604020202020204" pitchFamily="34" charset="0"/>
              </a:rPr>
            </a:br>
            <a:r>
              <a:rPr lang="en-US" sz="2000" dirty="0" smtClean="0">
                <a:solidFill>
                  <a:schemeClr val="tx1">
                    <a:lumMod val="65000"/>
                    <a:lumOff val="35000"/>
                  </a:schemeClr>
                </a:solidFill>
                <a:latin typeface="+mj-lt"/>
                <a:cs typeface="Arial" panose="020B0604020202020204" pitchFamily="34" charset="0"/>
              </a:rPr>
              <a:t>expert staff, infrastructure, and platforms for industry collaboration.</a:t>
            </a:r>
          </a:p>
          <a:p>
            <a:pPr marL="285750" indent="-285750">
              <a:spcBef>
                <a:spcPts val="600"/>
              </a:spcBef>
              <a:spcAft>
                <a:spcPts val="600"/>
              </a:spcAft>
              <a:buFont typeface="Arial" pitchFamily="34" charset="0"/>
              <a:buChar char="•"/>
            </a:pPr>
            <a:r>
              <a:rPr lang="en-US" sz="2000" dirty="0" smtClean="0">
                <a:solidFill>
                  <a:schemeClr val="tx1">
                    <a:lumMod val="65000"/>
                    <a:lumOff val="35000"/>
                  </a:schemeClr>
                </a:solidFill>
                <a:latin typeface="+mj-lt"/>
                <a:cs typeface="Arial" panose="020B0604020202020204" pitchFamily="34" charset="0"/>
              </a:rPr>
              <a:t>Sessions underscored the need for advances in computation </a:t>
            </a:r>
            <a:br>
              <a:rPr lang="en-US" sz="2000" dirty="0" smtClean="0">
                <a:solidFill>
                  <a:schemeClr val="tx1">
                    <a:lumMod val="65000"/>
                    <a:lumOff val="35000"/>
                  </a:schemeClr>
                </a:solidFill>
                <a:latin typeface="+mj-lt"/>
                <a:cs typeface="Arial" panose="020B0604020202020204" pitchFamily="34" charset="0"/>
              </a:rPr>
            </a:br>
            <a:r>
              <a:rPr lang="en-US" sz="2000" dirty="0" smtClean="0">
                <a:solidFill>
                  <a:schemeClr val="tx1">
                    <a:lumMod val="65000"/>
                    <a:lumOff val="35000"/>
                  </a:schemeClr>
                </a:solidFill>
                <a:latin typeface="+mj-lt"/>
                <a:cs typeface="Arial" panose="020B0604020202020204" pitchFamily="34" charset="0"/>
              </a:rPr>
              <a:t>and materials science to transform U.S. manufacturing.</a:t>
            </a:r>
            <a:endParaRPr lang="en-US" sz="2000" dirty="0">
              <a:solidFill>
                <a:schemeClr val="tx1">
                  <a:lumMod val="65000"/>
                  <a:lumOff val="35000"/>
                </a:schemeClr>
              </a:solidFill>
              <a:latin typeface="+mj-lt"/>
              <a:cs typeface="Arial" panose="020B0604020202020204" pitchFamily="34" charset="0"/>
            </a:endParaRPr>
          </a:p>
        </p:txBody>
      </p:sp>
      <p:sp>
        <p:nvSpPr>
          <p:cNvPr id="10" name="Rectangle 9"/>
          <p:cNvSpPr/>
          <p:nvPr/>
        </p:nvSpPr>
        <p:spPr>
          <a:xfrm>
            <a:off x="0" y="780990"/>
            <a:ext cx="12192000" cy="1102226"/>
          </a:xfrm>
          <a:prstGeom prst="rect">
            <a:avLst/>
          </a:prstGeom>
          <a:solidFill>
            <a:srgbClr val="FECB00"/>
          </a:solidFill>
          <a:ln>
            <a:solidFill>
              <a:srgbClr val="FECB00"/>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1200"/>
              </a:spcAft>
            </a:pPr>
            <a:r>
              <a:rPr lang="en-US" dirty="0">
                <a:solidFill>
                  <a:schemeClr val="tx1">
                    <a:lumMod val="65000"/>
                    <a:lumOff val="35000"/>
                  </a:schemeClr>
                </a:solidFill>
                <a:latin typeface="Arial" pitchFamily="34" charset="0"/>
                <a:cs typeface="Arial" pitchFamily="34" charset="0"/>
              </a:rPr>
              <a:t>		</a:t>
            </a:r>
            <a:r>
              <a:rPr lang="en-US" sz="2400" dirty="0">
                <a:solidFill>
                  <a:schemeClr val="tx1">
                    <a:lumMod val="65000"/>
                    <a:lumOff val="35000"/>
                  </a:schemeClr>
                </a:solidFill>
                <a:latin typeface="+mj-lt"/>
                <a:cs typeface="Arial" pitchFamily="34" charset="0"/>
              </a:rPr>
              <a:t>Forward-looking conversations to collaborate on </a:t>
            </a:r>
            <a:r>
              <a:rPr lang="en-US" sz="2400" b="1" dirty="0">
                <a:solidFill>
                  <a:schemeClr val="tx1">
                    <a:lumMod val="65000"/>
                    <a:lumOff val="35000"/>
                  </a:schemeClr>
                </a:solidFill>
                <a:latin typeface="+mj-lt"/>
                <a:cs typeface="Arial" pitchFamily="34" charset="0"/>
              </a:rPr>
              <a:t>new R&amp;D opportunities </a:t>
            </a:r>
            <a:r>
              <a:rPr lang="en-US" sz="2400" dirty="0">
                <a:solidFill>
                  <a:schemeClr val="tx1">
                    <a:lumMod val="65000"/>
                    <a:lumOff val="35000"/>
                  </a:schemeClr>
                </a:solidFill>
                <a:latin typeface="+mj-lt"/>
                <a:cs typeface="Arial" pitchFamily="34" charset="0"/>
              </a:rPr>
              <a:t/>
            </a:r>
            <a:br>
              <a:rPr lang="en-US" sz="2400" dirty="0">
                <a:solidFill>
                  <a:schemeClr val="tx1">
                    <a:lumMod val="65000"/>
                    <a:lumOff val="35000"/>
                  </a:schemeClr>
                </a:solidFill>
                <a:latin typeface="+mj-lt"/>
                <a:cs typeface="Arial" pitchFamily="34" charset="0"/>
              </a:rPr>
            </a:br>
            <a:r>
              <a:rPr lang="en-US" sz="2400" dirty="0">
                <a:solidFill>
                  <a:schemeClr val="tx1">
                    <a:lumMod val="65000"/>
                    <a:lumOff val="35000"/>
                  </a:schemeClr>
                </a:solidFill>
                <a:latin typeface="+mj-lt"/>
                <a:cs typeface="Arial" pitchFamily="34" charset="0"/>
              </a:rPr>
              <a:t>		and investigate </a:t>
            </a:r>
            <a:r>
              <a:rPr lang="en-US" sz="2400" b="1" dirty="0">
                <a:solidFill>
                  <a:schemeClr val="tx1">
                    <a:lumMod val="65000"/>
                    <a:lumOff val="35000"/>
                  </a:schemeClr>
                </a:solidFill>
                <a:latin typeface="+mj-lt"/>
                <a:cs typeface="Arial" pitchFamily="34" charset="0"/>
              </a:rPr>
              <a:t>future manufacturing needs and trends</a:t>
            </a:r>
          </a:p>
        </p:txBody>
      </p:sp>
      <p:pic>
        <p:nvPicPr>
          <p:cNvPr id="11" name="Picture 1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2384" y="894589"/>
            <a:ext cx="875027" cy="875027"/>
          </a:xfrm>
          <a:prstGeom prst="rect">
            <a:avLst/>
          </a:prstGeom>
        </p:spPr>
      </p:pic>
      <p:cxnSp>
        <p:nvCxnSpPr>
          <p:cNvPr id="13" name="Straight Connector 12"/>
          <p:cNvCxnSpPr/>
          <p:nvPr/>
        </p:nvCxnSpPr>
        <p:spPr>
          <a:xfrm flipV="1">
            <a:off x="8438697" y="3015371"/>
            <a:ext cx="3523136" cy="12032"/>
          </a:xfrm>
          <a:prstGeom prst="line">
            <a:avLst/>
          </a:prstGeom>
          <a:ln>
            <a:solidFill>
              <a:srgbClr val="FECB00"/>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2014943"/>
            <a:ext cx="523861" cy="3467552"/>
          </a:xfrm>
          <a:prstGeom prst="rect">
            <a:avLst/>
          </a:prstGeom>
        </p:spPr>
        <p:txBody>
          <a:bodyPr vert="wordArtVert" wrap="none">
            <a:spAutoFit/>
          </a:bodyPr>
          <a:lstStyle/>
          <a:p>
            <a:pPr>
              <a:spcAft>
                <a:spcPts val="600"/>
              </a:spcAft>
            </a:pPr>
            <a:r>
              <a:rPr lang="en-US" sz="2000" b="1" spc="-610" dirty="0">
                <a:solidFill>
                  <a:schemeClr val="tx1">
                    <a:lumMod val="65000"/>
                    <a:lumOff val="35000"/>
                  </a:schemeClr>
                </a:solidFill>
                <a:cs typeface="Arial" panose="020B0604020202020204" pitchFamily="34" charset="0"/>
              </a:rPr>
              <a:t>WHAT WE HEARD</a:t>
            </a:r>
          </a:p>
        </p:txBody>
      </p:sp>
      <p:cxnSp>
        <p:nvCxnSpPr>
          <p:cNvPr id="17" name="Straight Connector 16"/>
          <p:cNvCxnSpPr/>
          <p:nvPr/>
        </p:nvCxnSpPr>
        <p:spPr>
          <a:xfrm>
            <a:off x="480484" y="2133429"/>
            <a:ext cx="0" cy="3349066"/>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579866"/>
      </p:ext>
    </p:extLst>
  </p:cSld>
  <p:clrMapOvr>
    <a:masterClrMapping/>
  </p:clrMapOvr>
</p:sld>
</file>

<file path=ppt/theme/theme1.xml><?xml version="1.0" encoding="utf-8"?>
<a:theme xmlns:a="http://schemas.openxmlformats.org/drawingml/2006/main" name="1_Default Theme">
  <a:themeElements>
    <a:clrScheme name="ACMII color scheme">
      <a:dk1>
        <a:sysClr val="windowText" lastClr="000000"/>
      </a:dk1>
      <a:lt1>
        <a:sysClr val="window" lastClr="FFFFFF"/>
      </a:lt1>
      <a:dk2>
        <a:srgbClr val="132D9E"/>
      </a:dk2>
      <a:lt2>
        <a:srgbClr val="FFFFFF"/>
      </a:lt2>
      <a:accent1>
        <a:srgbClr val="A0CC3A"/>
      </a:accent1>
      <a:accent2>
        <a:srgbClr val="F2D03A"/>
      </a:accent2>
      <a:accent3>
        <a:srgbClr val="049FD8"/>
      </a:accent3>
      <a:accent4>
        <a:srgbClr val="02518B"/>
      </a:accent4>
      <a:accent5>
        <a:srgbClr val="133155"/>
      </a:accent5>
      <a:accent6>
        <a:srgbClr val="8C1182"/>
      </a:accent6>
      <a:hlink>
        <a:srgbClr val="2A6EBB"/>
      </a:hlink>
      <a:folHlink>
        <a:srgbClr val="207C47"/>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5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0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ae98916-b8dd-4dc4-bcb8-76c8688f57f5">
      <UserInfo>
        <DisplayName>Mckittrick, Michael</DisplayName>
        <AccountId>179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3" ma:contentTypeDescription="Create a new document." ma:contentTypeScope="" ma:versionID="c5f87d83da031da738e88df1fdb78700">
  <xsd:schema xmlns:xsd="http://www.w3.org/2001/XMLSchema" xmlns:xs="http://www.w3.org/2001/XMLSchema" xmlns:p="http://schemas.microsoft.com/office/2006/metadata/properties" xmlns:ns3="aae98916-b8dd-4dc4-bcb8-76c8688f57f5" targetNamespace="http://schemas.microsoft.com/office/2006/metadata/properties" ma:root="true" ma:fieldsID="e799d22cebaa1f8397274e29e3fc86c3" ns3:_="">
    <xsd:import namespace="aae98916-b8dd-4dc4-bcb8-76c8688f57f5"/>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25474B-F4A2-4178-AA8E-8B0985E17CAD}">
  <ds:schemaRefs>
    <ds:schemaRef ds:uri="http://schemas.microsoft.com/sharepoint/v3/contenttype/forms"/>
  </ds:schemaRefs>
</ds:datastoreItem>
</file>

<file path=customXml/itemProps2.xml><?xml version="1.0" encoding="utf-8"?>
<ds:datastoreItem xmlns:ds="http://schemas.openxmlformats.org/officeDocument/2006/customXml" ds:itemID="{66B1FB29-1812-483B-A8FB-07F1F319EC3D}">
  <ds:schemaRef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aae98916-b8dd-4dc4-bcb8-76c8688f57f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74074CA-019B-4BB5-A448-9FFE2313C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32782</TotalTime>
  <Words>852</Words>
  <Application>Microsoft Office PowerPoint</Application>
  <PresentationFormat>Widescreen</PresentationFormat>
  <Paragraphs>187</Paragraphs>
  <Slides>12</Slides>
  <Notes>9</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12</vt:i4>
      </vt:variant>
    </vt:vector>
  </HeadingPairs>
  <TitlesOfParts>
    <vt:vector size="33" baseType="lpstr">
      <vt:lpstr>ＭＳ Ｐゴシック</vt:lpstr>
      <vt:lpstr>Arial</vt:lpstr>
      <vt:lpstr>Arial Black</vt:lpstr>
      <vt:lpstr>Arial Narrow</vt:lpstr>
      <vt:lpstr>Calibri</vt:lpstr>
      <vt:lpstr>Courier New</vt:lpstr>
      <vt:lpstr>Franklin Gothic Book</vt:lpstr>
      <vt:lpstr>Franklin Gothic Book (Body)</vt:lpstr>
      <vt:lpstr>Franklin Gothic Medium</vt:lpstr>
      <vt:lpstr>Times New Roman</vt:lpstr>
      <vt:lpstr>Wingdings</vt:lpstr>
      <vt:lpstr>ヒラギノ角ゴ Pro W3</vt:lpstr>
      <vt:lpstr>1_Default Theme</vt:lpstr>
      <vt:lpstr>2_EERE Black</vt:lpstr>
      <vt:lpstr>3_EERE Black</vt:lpstr>
      <vt:lpstr>4_EERE Black</vt:lpstr>
      <vt:lpstr>5_EERE Black</vt:lpstr>
      <vt:lpstr>EERE PPT</vt:lpstr>
      <vt:lpstr>10_EERE Black</vt:lpstr>
      <vt:lpstr>1_EERE PPT</vt:lpstr>
      <vt:lpstr>EERE PPT_widescreen</vt:lpstr>
      <vt:lpstr>PowerPoint Presentation</vt:lpstr>
      <vt:lpstr>Framework to Shape AMO’s Portfolio</vt:lpstr>
      <vt:lpstr>AMO Strategic Process</vt:lpstr>
      <vt:lpstr>Funding Opportunities and Investment Portfolio</vt:lpstr>
      <vt:lpstr>External Review: Annual Peer Review</vt:lpstr>
      <vt:lpstr>Strategic Analysis</vt:lpstr>
      <vt:lpstr>Strategic Analysis: Technical White Papers</vt:lpstr>
      <vt:lpstr>Stakeholder Input</vt:lpstr>
      <vt:lpstr>National Laboratory Listening Sessions</vt:lpstr>
      <vt:lpstr>Future of Manufacturing</vt:lpstr>
      <vt:lpstr>In Development: AMO Annual Report</vt:lpstr>
      <vt:lpstr>PowerPoint Presentation</vt:lpstr>
    </vt:vector>
  </TitlesOfParts>
  <Company>U.S. Department of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Blake</dc:creator>
  <cp:lastModifiedBy>Klembara, Melissa</cp:lastModifiedBy>
  <cp:revision>1100</cp:revision>
  <cp:lastPrinted>2020-02-18T20:42:06Z</cp:lastPrinted>
  <dcterms:created xsi:type="dcterms:W3CDTF">2017-07-07T17:32:27Z</dcterms:created>
  <dcterms:modified xsi:type="dcterms:W3CDTF">2020-05-29T21:14:08Z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