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9.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6"/>
    <p:sldMasterId id="2147483787" r:id="rId7"/>
    <p:sldMasterId id="2147483791" r:id="rId8"/>
    <p:sldMasterId id="2147483799" r:id="rId9"/>
    <p:sldMasterId id="2147483824" r:id="rId10"/>
    <p:sldMasterId id="2147483894" r:id="rId11"/>
    <p:sldMasterId id="2147483915" r:id="rId12"/>
    <p:sldMasterId id="2147483942" r:id="rId13"/>
    <p:sldMasterId id="2147483978" r:id="rId14"/>
    <p:sldMasterId id="2147484011" r:id="rId15"/>
    <p:sldMasterId id="2147484021" r:id="rId16"/>
  </p:sldMasterIdLst>
  <p:notesMasterIdLst>
    <p:notesMasterId r:id="rId37"/>
  </p:notesMasterIdLst>
  <p:sldIdLst>
    <p:sldId id="1657" r:id="rId17"/>
    <p:sldId id="1618" r:id="rId18"/>
    <p:sldId id="1619" r:id="rId19"/>
    <p:sldId id="1629" r:id="rId20"/>
    <p:sldId id="1630" r:id="rId21"/>
    <p:sldId id="1633" r:id="rId22"/>
    <p:sldId id="1634" r:id="rId23"/>
    <p:sldId id="1668" r:id="rId24"/>
    <p:sldId id="1669" r:id="rId25"/>
    <p:sldId id="1650" r:id="rId26"/>
    <p:sldId id="1651" r:id="rId27"/>
    <p:sldId id="1635" r:id="rId28"/>
    <p:sldId id="1666" r:id="rId29"/>
    <p:sldId id="1637" r:id="rId30"/>
    <p:sldId id="1653" r:id="rId31"/>
    <p:sldId id="1654" r:id="rId32"/>
    <p:sldId id="1641" r:id="rId33"/>
    <p:sldId id="1662" r:id="rId34"/>
    <p:sldId id="1671" r:id="rId35"/>
    <p:sldId id="1667" r:id="rId36"/>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Walrond, Christina (CONTR)" initials="WC(" lastIdx="30" clrIdx="6">
    <p:extLst>
      <p:ext uri="{19B8F6BF-5375-455C-9EA6-DF929625EA0E}">
        <p15:presenceInfo xmlns:p15="http://schemas.microsoft.com/office/powerpoint/2012/main" userId="S-1-5-21-2844929807-1687724802-988633214-252012" providerId="AD"/>
      </p:ext>
    </p:extLst>
  </p:cmAuthor>
  <p:cmAuthor id="1" name="Winkel, John" initials="WJ" lastIdx="4" clrIdx="0">
    <p:extLst>
      <p:ext uri="{19B8F6BF-5375-455C-9EA6-DF929625EA0E}">
        <p15:presenceInfo xmlns:p15="http://schemas.microsoft.com/office/powerpoint/2012/main" userId="S-1-5-21-2844929807-1687724802-988633214-167708" providerId="AD"/>
      </p:ext>
    </p:extLst>
  </p:cmAuthor>
  <p:cmAuthor id="8" name="Bauer, Diana" initials="BD" lastIdx="37" clrIdx="7">
    <p:extLst>
      <p:ext uri="{19B8F6BF-5375-455C-9EA6-DF929625EA0E}">
        <p15:presenceInfo xmlns:p15="http://schemas.microsoft.com/office/powerpoint/2012/main" userId="S-1-5-21-2844929807-1687724802-988633214-70958" providerId="AD"/>
      </p:ext>
    </p:extLst>
  </p:cmAuthor>
  <p:cmAuthor id="2" name="Klembara, Melissa" initials="KM" lastIdx="1" clrIdx="1">
    <p:extLst>
      <p:ext uri="{19B8F6BF-5375-455C-9EA6-DF929625EA0E}">
        <p15:presenceInfo xmlns:p15="http://schemas.microsoft.com/office/powerpoint/2012/main" userId="S-1-5-21-2844929807-1687724802-988633214-44929" providerId="AD"/>
      </p:ext>
    </p:extLst>
  </p:cmAuthor>
  <p:cmAuthor id="9" name="Lucci, Felicia (CONTR)" initials="LF(" lastIdx="1" clrIdx="8">
    <p:extLst>
      <p:ext uri="{19B8F6BF-5375-455C-9EA6-DF929625EA0E}">
        <p15:presenceInfo xmlns:p15="http://schemas.microsoft.com/office/powerpoint/2012/main" userId="S-1-5-21-2844929807-1687724802-988633214-259193" providerId="AD"/>
      </p:ext>
    </p:extLst>
  </p:cmAuthor>
  <p:cmAuthor id="3" name="Lightner, Valri" initials="LV" lastIdx="12" clrIdx="2">
    <p:extLst>
      <p:ext uri="{19B8F6BF-5375-455C-9EA6-DF929625EA0E}">
        <p15:presenceInfo xmlns:p15="http://schemas.microsoft.com/office/powerpoint/2012/main" userId="S-1-5-21-2844929807-1687724802-988633214-45725" providerId="AD"/>
      </p:ext>
    </p:extLst>
  </p:cmAuthor>
  <p:cmAuthor id="10" name="Sikirica, Stephen" initials="SS" lastIdx="7" clrIdx="9">
    <p:extLst>
      <p:ext uri="{19B8F6BF-5375-455C-9EA6-DF929625EA0E}">
        <p15:presenceInfo xmlns:p15="http://schemas.microsoft.com/office/powerpoint/2012/main" userId="S-1-5-21-2844929807-1687724802-988633214-71828" providerId="AD"/>
      </p:ext>
    </p:extLst>
  </p:cmAuthor>
  <p:cmAuthor id="4" name="Khazdozian, Helena (FELLOW)" initials="KH(" lastIdx="1" clrIdx="3">
    <p:extLst>
      <p:ext uri="{19B8F6BF-5375-455C-9EA6-DF929625EA0E}">
        <p15:presenceInfo xmlns:p15="http://schemas.microsoft.com/office/powerpoint/2012/main" userId="S-1-5-21-2844929807-1687724802-988633214-242091" providerId="AD"/>
      </p:ext>
    </p:extLst>
  </p:cmAuthor>
  <p:cmAuthor id="5" name="Tanya" initials="T" lastIdx="156" clrIdx="4"/>
  <p:cmAuthor id="6" name="Lauren Illing" initials="LI" lastIdx="8" clrIdx="5">
    <p:extLst>
      <p:ext uri="{19B8F6BF-5375-455C-9EA6-DF929625EA0E}">
        <p15:presenceInfo xmlns:p15="http://schemas.microsoft.com/office/powerpoint/2012/main" userId="S::lilling@bcs-hq.com::60cdc43f-36ce-40ac-85fe-af0431e721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B00"/>
    <a:srgbClr val="FFFFFF"/>
    <a:srgbClr val="00A9E0"/>
    <a:srgbClr val="005B82"/>
    <a:srgbClr val="E3750E"/>
    <a:srgbClr val="69BE28"/>
    <a:srgbClr val="F6F6F6"/>
    <a:srgbClr val="007934"/>
    <a:srgbClr val="C3C8C8"/>
    <a:srgbClr val="5E6A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6" autoAdjust="0"/>
    <p:restoredTop sz="80338" autoAdjust="0"/>
  </p:normalViewPr>
  <p:slideViewPr>
    <p:cSldViewPr snapToGrid="0">
      <p:cViewPr varScale="1">
        <p:scale>
          <a:sx n="70" d="100"/>
          <a:sy n="70" d="100"/>
        </p:scale>
        <p:origin x="1014" y="60"/>
      </p:cViewPr>
      <p:guideLst>
        <p:guide orient="horz" pos="2160"/>
        <p:guide pos="3840"/>
      </p:guideLst>
    </p:cSldViewPr>
  </p:slideViewPr>
  <p:notesTextViewPr>
    <p:cViewPr>
      <p:scale>
        <a:sx n="1" d="1"/>
        <a:sy n="1" d="1"/>
      </p:scale>
      <p:origin x="0" y="0"/>
    </p:cViewPr>
  </p:notesTextViewPr>
  <p:sorterViewPr>
    <p:cViewPr varScale="1">
      <p:scale>
        <a:sx n="1" d="1"/>
        <a:sy n="1" d="1"/>
      </p:scale>
      <p:origin x="0" y="-4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Master" Target="slideMasters/slideMaster8.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tableStyles" Target="tableStyles.xml"/><Relationship Id="rId7" Type="http://schemas.openxmlformats.org/officeDocument/2006/relationships/slideMaster" Target="slideMasters/slideMaster2.xml"/><Relationship Id="rId12" Type="http://schemas.openxmlformats.org/officeDocument/2006/relationships/slideMaster" Target="slideMasters/slideMaster7.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Master" Target="slideMasters/slideMaster11.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Master" Target="slideMasters/slideMaster10.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5.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Master" Target="slideMasters/slideMaster9.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s>
</file>

<file path=ppt/charts/_rels/chart1.xml.rels><?xml version="1.0" encoding="UTF-8" standalone="yes"?>
<Relationships xmlns="http://schemas.openxmlformats.org/package/2006/relationships"><Relationship Id="rId3" Type="http://schemas.openxmlformats.org/officeDocument/2006/relationships/oleObject" Target="file:///\\doe\dfsfr\HOME_FORS2\Christina.Walrond\My%20Documents\Presentations\AMO%20Budget%20History%202012-20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2"/>
          <c:tx>
            <c:strRef>
              <c:f>Sheet1!$A$6</c:f>
              <c:strCache>
                <c:ptCount val="1"/>
                <c:pt idx="0">
                  <c:v>FTE Count</c:v>
                </c:pt>
              </c:strCache>
            </c:strRef>
          </c:tx>
          <c:spPr>
            <a:solidFill>
              <a:schemeClr val="accent3"/>
            </a:solidFill>
            <a:ln>
              <a:noFill/>
            </a:ln>
            <a:effectLst/>
          </c:spPr>
          <c:invertIfNegative val="0"/>
          <c:cat>
            <c:strRef>
              <c:f>Sheet1!$B$3:$I$3</c:f>
              <c:strCache>
                <c:ptCount val="8"/>
                <c:pt idx="0">
                  <c:v>FY13</c:v>
                </c:pt>
                <c:pt idx="1">
                  <c:v>FY14</c:v>
                </c:pt>
                <c:pt idx="2">
                  <c:v>FY15</c:v>
                </c:pt>
                <c:pt idx="3">
                  <c:v>FY16</c:v>
                </c:pt>
                <c:pt idx="4">
                  <c:v>FY17</c:v>
                </c:pt>
                <c:pt idx="5">
                  <c:v>FY18</c:v>
                </c:pt>
                <c:pt idx="6">
                  <c:v>FY19</c:v>
                </c:pt>
                <c:pt idx="7">
                  <c:v>FY20</c:v>
                </c:pt>
              </c:strCache>
            </c:strRef>
          </c:cat>
          <c:val>
            <c:numRef>
              <c:f>Sheet1!$B$6:$I$6</c:f>
              <c:numCache>
                <c:formatCode>#,##0_);[Red]\(#,##0\)</c:formatCode>
                <c:ptCount val="8"/>
                <c:pt idx="0">
                  <c:v>33</c:v>
                </c:pt>
                <c:pt idx="1">
                  <c:v>32</c:v>
                </c:pt>
                <c:pt idx="2">
                  <c:v>31</c:v>
                </c:pt>
                <c:pt idx="3">
                  <c:v>36</c:v>
                </c:pt>
                <c:pt idx="4">
                  <c:v>34</c:v>
                </c:pt>
                <c:pt idx="5">
                  <c:v>33</c:v>
                </c:pt>
                <c:pt idx="6">
                  <c:v>32</c:v>
                </c:pt>
                <c:pt idx="7">
                  <c:v>33</c:v>
                </c:pt>
              </c:numCache>
            </c:numRef>
          </c:val>
        </c:ser>
        <c:ser>
          <c:idx val="3"/>
          <c:order val="3"/>
          <c:tx>
            <c:strRef>
              <c:f>Sheet1!$A$7</c:f>
              <c:strCache>
                <c:ptCount val="1"/>
              </c:strCache>
            </c:strRef>
          </c:tx>
          <c:spPr>
            <a:pattFill prst="dkUpDiag">
              <a:fgClr>
                <a:srgbClr val="00A9E0"/>
              </a:fgClr>
              <a:bgClr>
                <a:schemeClr val="bg1"/>
              </a:bgClr>
            </a:pattFill>
            <a:ln>
              <a:solidFill>
                <a:srgbClr val="00A9E0"/>
              </a:solidFill>
            </a:ln>
            <a:effectLst/>
          </c:spPr>
          <c:invertIfNegative val="0"/>
          <c:cat>
            <c:strRef>
              <c:f>Sheet1!$B$3:$I$3</c:f>
              <c:strCache>
                <c:ptCount val="8"/>
                <c:pt idx="0">
                  <c:v>FY13</c:v>
                </c:pt>
                <c:pt idx="1">
                  <c:v>FY14</c:v>
                </c:pt>
                <c:pt idx="2">
                  <c:v>FY15</c:v>
                </c:pt>
                <c:pt idx="3">
                  <c:v>FY16</c:v>
                </c:pt>
                <c:pt idx="4">
                  <c:v>FY17</c:v>
                </c:pt>
                <c:pt idx="5">
                  <c:v>FY18</c:v>
                </c:pt>
                <c:pt idx="6">
                  <c:v>FY19</c:v>
                </c:pt>
                <c:pt idx="7">
                  <c:v>FY20</c:v>
                </c:pt>
              </c:strCache>
            </c:strRef>
          </c:cat>
          <c:val>
            <c:numRef>
              <c:f>Sheet1!$B$7:$I$7</c:f>
              <c:numCache>
                <c:formatCode>General</c:formatCode>
                <c:ptCount val="8"/>
                <c:pt idx="7">
                  <c:v>5</c:v>
                </c:pt>
              </c:numCache>
            </c:numRef>
          </c:val>
        </c:ser>
        <c:ser>
          <c:idx val="4"/>
          <c:order val="4"/>
          <c:tx>
            <c:strRef>
              <c:f>Sheet1!$A$8</c:f>
              <c:strCache>
                <c:ptCount val="1"/>
              </c:strCache>
            </c:strRef>
          </c:tx>
          <c:spPr>
            <a:solidFill>
              <a:srgbClr val="00A9E0"/>
            </a:solidFill>
            <a:ln>
              <a:solidFill>
                <a:srgbClr val="00A9E0"/>
              </a:solidFill>
            </a:ln>
            <a:effectLst/>
          </c:spPr>
          <c:invertIfNegative val="0"/>
          <c:dPt>
            <c:idx val="7"/>
            <c:invertIfNegative val="0"/>
            <c:bubble3D val="0"/>
            <c:spPr>
              <a:pattFill prst="pct10">
                <a:fgClr>
                  <a:srgbClr val="00A9E0"/>
                </a:fgClr>
                <a:bgClr>
                  <a:schemeClr val="bg1"/>
                </a:bgClr>
              </a:pattFill>
              <a:ln>
                <a:solidFill>
                  <a:srgbClr val="00A9E0"/>
                </a:solidFill>
              </a:ln>
              <a:effectLst/>
            </c:spPr>
          </c:dPt>
          <c:cat>
            <c:strRef>
              <c:f>Sheet1!$B$3:$I$3</c:f>
              <c:strCache>
                <c:ptCount val="8"/>
                <c:pt idx="0">
                  <c:v>FY13</c:v>
                </c:pt>
                <c:pt idx="1">
                  <c:v>FY14</c:v>
                </c:pt>
                <c:pt idx="2">
                  <c:v>FY15</c:v>
                </c:pt>
                <c:pt idx="3">
                  <c:v>FY16</c:v>
                </c:pt>
                <c:pt idx="4">
                  <c:v>FY17</c:v>
                </c:pt>
                <c:pt idx="5">
                  <c:v>FY18</c:v>
                </c:pt>
                <c:pt idx="6">
                  <c:v>FY19</c:v>
                </c:pt>
                <c:pt idx="7">
                  <c:v>FY20</c:v>
                </c:pt>
              </c:strCache>
            </c:strRef>
          </c:cat>
          <c:val>
            <c:numRef>
              <c:f>Sheet1!$B$8:$I$8</c:f>
              <c:numCache>
                <c:formatCode>General</c:formatCode>
                <c:ptCount val="8"/>
                <c:pt idx="7">
                  <c:v>10</c:v>
                </c:pt>
              </c:numCache>
            </c:numRef>
          </c:val>
        </c:ser>
        <c:dLbls>
          <c:showLegendKey val="0"/>
          <c:showVal val="0"/>
          <c:showCatName val="0"/>
          <c:showSerName val="0"/>
          <c:showPercent val="0"/>
          <c:showBubbleSize val="0"/>
        </c:dLbls>
        <c:gapWidth val="219"/>
        <c:overlap val="100"/>
        <c:axId val="493571536"/>
        <c:axId val="493577808"/>
      </c:barChart>
      <c:lineChart>
        <c:grouping val="standard"/>
        <c:varyColors val="0"/>
        <c:ser>
          <c:idx val="0"/>
          <c:order val="0"/>
          <c:tx>
            <c:strRef>
              <c:f>Sheet1!$A$4</c:f>
              <c:strCache>
                <c:ptCount val="1"/>
                <c:pt idx="0">
                  <c:v>Congressional Budget Request</c:v>
                </c:pt>
              </c:strCache>
            </c:strRef>
          </c:tx>
          <c:spPr>
            <a:ln w="38100" cap="rnd">
              <a:solidFill>
                <a:srgbClr val="FECB00"/>
              </a:solidFill>
              <a:round/>
            </a:ln>
            <a:effectLst/>
          </c:spPr>
          <c:marker>
            <c:symbol val="circle"/>
            <c:size val="5"/>
            <c:spPr>
              <a:solidFill>
                <a:srgbClr val="FECB00"/>
              </a:solidFill>
              <a:ln w="38100">
                <a:solidFill>
                  <a:srgbClr val="FECB00"/>
                </a:solidFill>
              </a:ln>
              <a:effectLst/>
            </c:spPr>
          </c:marker>
          <c:cat>
            <c:strRef>
              <c:f>Sheet1!$B$3:$I$3</c:f>
              <c:strCache>
                <c:ptCount val="8"/>
                <c:pt idx="0">
                  <c:v>FY13</c:v>
                </c:pt>
                <c:pt idx="1">
                  <c:v>FY14</c:v>
                </c:pt>
                <c:pt idx="2">
                  <c:v>FY15</c:v>
                </c:pt>
                <c:pt idx="3">
                  <c:v>FY16</c:v>
                </c:pt>
                <c:pt idx="4">
                  <c:v>FY17</c:v>
                </c:pt>
                <c:pt idx="5">
                  <c:v>FY18</c:v>
                </c:pt>
                <c:pt idx="6">
                  <c:v>FY19</c:v>
                </c:pt>
                <c:pt idx="7">
                  <c:v>FY20</c:v>
                </c:pt>
              </c:strCache>
            </c:strRef>
          </c:cat>
          <c:val>
            <c:numRef>
              <c:f>Sheet1!$B$4:$I$4</c:f>
              <c:numCache>
                <c:formatCode>"$"#,##0_);[Red]\("$"#,##0\)</c:formatCode>
                <c:ptCount val="8"/>
                <c:pt idx="0">
                  <c:v>290</c:v>
                </c:pt>
                <c:pt idx="1">
                  <c:v>365</c:v>
                </c:pt>
                <c:pt idx="2">
                  <c:v>305.10000000000002</c:v>
                </c:pt>
                <c:pt idx="3">
                  <c:v>404</c:v>
                </c:pt>
                <c:pt idx="4">
                  <c:v>213.26599999999999</c:v>
                </c:pt>
                <c:pt idx="5">
                  <c:v>82</c:v>
                </c:pt>
                <c:pt idx="6">
                  <c:v>75</c:v>
                </c:pt>
                <c:pt idx="7">
                  <c:v>80.5</c:v>
                </c:pt>
              </c:numCache>
            </c:numRef>
          </c:val>
          <c:smooth val="0"/>
        </c:ser>
        <c:ser>
          <c:idx val="1"/>
          <c:order val="1"/>
          <c:tx>
            <c:strRef>
              <c:f>Sheet1!$A$5</c:f>
              <c:strCache>
                <c:ptCount val="1"/>
                <c:pt idx="0">
                  <c:v>Appropriation</c:v>
                </c:pt>
              </c:strCache>
            </c:strRef>
          </c:tx>
          <c:spPr>
            <a:ln w="38100" cap="rnd">
              <a:solidFill>
                <a:srgbClr val="F6F6F6"/>
              </a:solidFill>
              <a:round/>
            </a:ln>
            <a:effectLst/>
          </c:spPr>
          <c:marker>
            <c:symbol val="circle"/>
            <c:size val="5"/>
            <c:spPr>
              <a:solidFill>
                <a:srgbClr val="F6F6F6"/>
              </a:solidFill>
              <a:ln w="38100">
                <a:solidFill>
                  <a:srgbClr val="F6F6F6"/>
                </a:solidFill>
              </a:ln>
              <a:effectLst/>
            </c:spPr>
          </c:marker>
          <c:cat>
            <c:strRef>
              <c:f>Sheet1!$B$3:$I$3</c:f>
              <c:strCache>
                <c:ptCount val="8"/>
                <c:pt idx="0">
                  <c:v>FY13</c:v>
                </c:pt>
                <c:pt idx="1">
                  <c:v>FY14</c:v>
                </c:pt>
                <c:pt idx="2">
                  <c:v>FY15</c:v>
                </c:pt>
                <c:pt idx="3">
                  <c:v>FY16</c:v>
                </c:pt>
                <c:pt idx="4">
                  <c:v>FY17</c:v>
                </c:pt>
                <c:pt idx="5">
                  <c:v>FY18</c:v>
                </c:pt>
                <c:pt idx="6">
                  <c:v>FY19</c:v>
                </c:pt>
                <c:pt idx="7">
                  <c:v>FY20</c:v>
                </c:pt>
              </c:strCache>
            </c:strRef>
          </c:cat>
          <c:val>
            <c:numRef>
              <c:f>Sheet1!$B$5:$I$5</c:f>
              <c:numCache>
                <c:formatCode>"$"#,##0_);[Red]\("$"#,##0\)</c:formatCode>
                <c:ptCount val="8"/>
                <c:pt idx="0">
                  <c:v>116.28700000000001</c:v>
                </c:pt>
                <c:pt idx="1">
                  <c:v>180.471</c:v>
                </c:pt>
                <c:pt idx="2">
                  <c:v>200</c:v>
                </c:pt>
                <c:pt idx="3">
                  <c:v>228.5</c:v>
                </c:pt>
                <c:pt idx="4">
                  <c:v>257.5</c:v>
                </c:pt>
                <c:pt idx="5">
                  <c:v>305</c:v>
                </c:pt>
                <c:pt idx="6">
                  <c:v>320</c:v>
                </c:pt>
                <c:pt idx="7">
                  <c:v>395</c:v>
                </c:pt>
              </c:numCache>
            </c:numRef>
          </c:val>
          <c:smooth val="0"/>
        </c:ser>
        <c:dLbls>
          <c:showLegendKey val="0"/>
          <c:showVal val="0"/>
          <c:showCatName val="0"/>
          <c:showSerName val="0"/>
          <c:showPercent val="0"/>
          <c:showBubbleSize val="0"/>
        </c:dLbls>
        <c:marker val="1"/>
        <c:smooth val="0"/>
        <c:axId val="492608616"/>
        <c:axId val="492609400"/>
      </c:lineChart>
      <c:catAx>
        <c:axId val="492608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92609400"/>
        <c:crosses val="autoZero"/>
        <c:auto val="1"/>
        <c:lblAlgn val="ctr"/>
        <c:lblOffset val="100"/>
        <c:noMultiLvlLbl val="0"/>
      </c:catAx>
      <c:valAx>
        <c:axId val="49260940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492608616"/>
        <c:crosses val="autoZero"/>
        <c:crossBetween val="between"/>
      </c:valAx>
      <c:valAx>
        <c:axId val="493577808"/>
        <c:scaling>
          <c:orientation val="minMax"/>
          <c:max val="90"/>
          <c:min val="0"/>
        </c:scaling>
        <c:delete val="0"/>
        <c:axPos val="r"/>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493571536"/>
        <c:crosses val="max"/>
        <c:crossBetween val="between"/>
      </c:valAx>
      <c:catAx>
        <c:axId val="493571536"/>
        <c:scaling>
          <c:orientation val="minMax"/>
        </c:scaling>
        <c:delete val="1"/>
        <c:axPos val="b"/>
        <c:numFmt formatCode="General" sourceLinked="1"/>
        <c:majorTickMark val="out"/>
        <c:minorTickMark val="none"/>
        <c:tickLblPos val="nextTo"/>
        <c:crossAx val="493577808"/>
        <c:crosses val="autoZero"/>
        <c:auto val="1"/>
        <c:lblAlgn val="ctr"/>
        <c:lblOffset val="100"/>
        <c:noMultiLvlLbl val="0"/>
      </c:catAx>
      <c:spPr>
        <a:noFill/>
        <a:ln>
          <a:noFill/>
        </a:ln>
        <a:effectLst/>
      </c:spPr>
    </c:plotArea>
    <c:legend>
      <c:legendPos val="b"/>
      <c:legendEntry>
        <c:idx val="1"/>
        <c:delete val="1"/>
      </c:legendEntry>
      <c:legendEntry>
        <c:idx val="2"/>
        <c:delete val="1"/>
      </c:legendEntry>
      <c:layout>
        <c:manualLayout>
          <c:xMode val="edge"/>
          <c:yMode val="edge"/>
          <c:x val="4.3474438866206958E-2"/>
          <c:y val="0.91310738783165513"/>
          <c:w val="0.8772158300395686"/>
          <c:h val="7.390347660861239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rgbClr val="005B82"/>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79"/>
          </a:xfrm>
          <a:prstGeom prst="rect">
            <a:avLst/>
          </a:prstGeom>
        </p:spPr>
        <p:txBody>
          <a:bodyPr vert="horz" lIns="93932" tIns="46966" rIns="93932" bIns="46966" rtlCol="0"/>
          <a:lstStyle>
            <a:lvl1pPr algn="l">
              <a:defRPr sz="1200"/>
            </a:lvl1pPr>
          </a:lstStyle>
          <a:p>
            <a:endParaRPr lang="en-US"/>
          </a:p>
        </p:txBody>
      </p:sp>
      <p:sp>
        <p:nvSpPr>
          <p:cNvPr id="3" name="Date Placeholder 2"/>
          <p:cNvSpPr>
            <a:spLocks noGrp="1"/>
          </p:cNvSpPr>
          <p:nvPr>
            <p:ph type="dt" idx="1"/>
          </p:nvPr>
        </p:nvSpPr>
        <p:spPr>
          <a:xfrm>
            <a:off x="4008705" y="0"/>
            <a:ext cx="3066733" cy="469779"/>
          </a:xfrm>
          <a:prstGeom prst="rect">
            <a:avLst/>
          </a:prstGeom>
        </p:spPr>
        <p:txBody>
          <a:bodyPr vert="horz" lIns="93932" tIns="46966" rIns="93932" bIns="46966" rtlCol="0"/>
          <a:lstStyle>
            <a:lvl1pPr algn="r">
              <a:defRPr sz="1200"/>
            </a:lvl1pPr>
          </a:lstStyle>
          <a:p>
            <a:fld id="{CEA00B9E-B56F-4493-B0C2-702D091C5040}" type="datetimeFigureOut">
              <a:rPr lang="en-US" smtClean="0"/>
              <a:t>6/2/2020</a:t>
            </a:fld>
            <a:endParaRPr lang="en-US"/>
          </a:p>
        </p:txBody>
      </p:sp>
      <p:sp>
        <p:nvSpPr>
          <p:cNvPr id="4" name="Slide Image Placeholder 3"/>
          <p:cNvSpPr>
            <a:spLocks noGrp="1" noRot="1" noChangeAspect="1"/>
          </p:cNvSpPr>
          <p:nvPr>
            <p:ph type="sldImg" idx="2"/>
          </p:nvPr>
        </p:nvSpPr>
        <p:spPr>
          <a:xfrm>
            <a:off x="730250" y="1169988"/>
            <a:ext cx="5616575" cy="3159125"/>
          </a:xfrm>
          <a:prstGeom prst="rect">
            <a:avLst/>
          </a:prstGeom>
          <a:noFill/>
          <a:ln w="12700">
            <a:solidFill>
              <a:prstClr val="black"/>
            </a:solidFill>
          </a:ln>
        </p:spPr>
        <p:txBody>
          <a:bodyPr vert="horz" lIns="93932" tIns="46966" rIns="93932" bIns="46966" rtlCol="0" anchor="ctr"/>
          <a:lstStyle/>
          <a:p>
            <a:endParaRPr lang="en-US"/>
          </a:p>
        </p:txBody>
      </p:sp>
      <p:sp>
        <p:nvSpPr>
          <p:cNvPr id="5" name="Notes Placeholder 4"/>
          <p:cNvSpPr>
            <a:spLocks noGrp="1"/>
          </p:cNvSpPr>
          <p:nvPr>
            <p:ph type="body" sz="quarter" idx="3"/>
          </p:nvPr>
        </p:nvSpPr>
        <p:spPr>
          <a:xfrm>
            <a:off x="707708" y="4505979"/>
            <a:ext cx="5661660" cy="3686711"/>
          </a:xfrm>
          <a:prstGeom prst="rect">
            <a:avLst/>
          </a:prstGeom>
        </p:spPr>
        <p:txBody>
          <a:bodyPr vert="horz" lIns="93932" tIns="46966" rIns="93932" bIns="469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8"/>
          </a:xfrm>
          <a:prstGeom prst="rect">
            <a:avLst/>
          </a:prstGeom>
        </p:spPr>
        <p:txBody>
          <a:bodyPr vert="horz" lIns="93932" tIns="46966" rIns="93932" bIns="4696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8"/>
          </a:xfrm>
          <a:prstGeom prst="rect">
            <a:avLst/>
          </a:prstGeom>
        </p:spPr>
        <p:txBody>
          <a:bodyPr vert="horz" lIns="93932" tIns="46966" rIns="93932" bIns="46966" rtlCol="0" anchor="b"/>
          <a:lstStyle>
            <a:lvl1pPr algn="r">
              <a:defRPr sz="1200"/>
            </a:lvl1pPr>
          </a:lstStyle>
          <a:p>
            <a:fld id="{695E4F5A-D7DD-4B3F-8D26-2BB23556C96C}" type="slidenum">
              <a:rPr lang="en-US" smtClean="0"/>
              <a:t>‹#›</a:t>
            </a:fld>
            <a:endParaRPr lang="en-US"/>
          </a:p>
        </p:txBody>
      </p:sp>
    </p:spTree>
    <p:extLst>
      <p:ext uri="{BB962C8B-B14F-4D97-AF65-F5344CB8AC3E}">
        <p14:creationId xmlns:p14="http://schemas.microsoft.com/office/powerpoint/2010/main" val="3207616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ornl.gov/facility/cft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cummins.co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ls.gov/iag/tgs/iag31-33.htm"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eia.gov/consumptio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nergy.gov/eere/amo/manufacturing-demonstration-facility-mdf-oak-ridge-national-laboratory"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energy.gov/eere/amo/institute-advanced-composites-manufacturing-innovation-iacmi"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smtClean="0"/>
              <a:t>2</a:t>
            </a:fld>
            <a:endParaRPr lang="en-US"/>
          </a:p>
        </p:txBody>
      </p:sp>
    </p:spTree>
    <p:extLst>
      <p:ext uri="{BB962C8B-B14F-4D97-AF65-F5344CB8AC3E}">
        <p14:creationId xmlns:p14="http://schemas.microsoft.com/office/powerpoint/2010/main" val="2598699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smtClean="0">
                <a:solidFill>
                  <a:schemeClr val="tx1"/>
                </a:solidFill>
                <a:effectLst/>
                <a:latin typeface="+mn-lt"/>
                <a:ea typeface="+mn-ea"/>
                <a:cs typeface="+mn-cs"/>
                <a:hlinkClick r:id="rId3"/>
              </a:rPr>
              <a:t>Researchers at the Carbon Fiber Technology Facility </a:t>
            </a:r>
            <a:r>
              <a:rPr lang="en-US" sz="1200" u="none" kern="1200" dirty="0" smtClean="0">
                <a:solidFill>
                  <a:schemeClr val="tx1"/>
                </a:solidFill>
                <a:effectLst/>
                <a:latin typeface="+mn-lt"/>
                <a:ea typeface="+mn-ea"/>
                <a:cs typeface="+mn-cs"/>
              </a:rPr>
              <a:t>at</a:t>
            </a:r>
            <a:r>
              <a:rPr lang="en-US" sz="1200" u="none" kern="1200" baseline="0" dirty="0" smtClean="0">
                <a:solidFill>
                  <a:schemeClr val="tx1"/>
                </a:solidFill>
                <a:effectLst/>
                <a:latin typeface="+mn-lt"/>
                <a:ea typeface="+mn-ea"/>
                <a:cs typeface="+mn-cs"/>
              </a:rPr>
              <a:t> Oak Ridge National Laboratory </a:t>
            </a:r>
            <a:r>
              <a:rPr lang="en-US" sz="1200" u="none" kern="1200" dirty="0" smtClean="0">
                <a:solidFill>
                  <a:schemeClr val="tx1"/>
                </a:solidFill>
                <a:effectLst/>
                <a:latin typeface="+mn-lt"/>
                <a:ea typeface="+mn-ea"/>
                <a:cs typeface="+mn-cs"/>
              </a:rPr>
              <a:t>recognized the potential to recalibrate melt blown machines to help address the shortage of highly protective N95 masks.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developing the essential process science and working with industry, researchers are enabling a rapid increase in N95 material production among the manufacturing community.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N95 mask inventor Dr. Peter Tsai, retired from the University of Tennessee, created a method of producing two thicknesses of polypropylene fiber and then electrostatically charging the material. The resulting filter contains millions of charged microfibers uniquely equipped to trap fine particles.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Dr. Merlin Theodore, director of the CFTF, led her team along with Dr. Tsai to tackle real-time challenges associated with converting the facility’s melt blown capability and incorporating the electrostatic charging equipment needed to make N95 filters.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ORNL is now working with companies, such as engine, filtration, and power generation manufacturer </a:t>
            </a:r>
            <a:r>
              <a:rPr lang="en-US" sz="1200" u="sng" kern="1200" dirty="0" smtClean="0">
                <a:solidFill>
                  <a:schemeClr val="tx1"/>
                </a:solidFill>
                <a:effectLst/>
                <a:latin typeface="+mn-lt"/>
                <a:ea typeface="+mn-ea"/>
                <a:cs typeface="+mn-cs"/>
                <a:hlinkClick r:id="rId4"/>
              </a:rPr>
              <a:t>Cummins</a:t>
            </a:r>
            <a:r>
              <a:rPr lang="en-US" sz="1200" u="sng"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to convert their commercial melt blowing lines to potentially produce millions of pounds of N95 material based on research performed at the CFTF. Cummins is now up</a:t>
            </a:r>
            <a:r>
              <a:rPr lang="en-US" sz="1200" kern="1200" baseline="0" dirty="0" smtClean="0">
                <a:solidFill>
                  <a:schemeClr val="tx1"/>
                </a:solidFill>
                <a:effectLst/>
                <a:latin typeface="+mn-lt"/>
                <a:ea typeface="+mn-ea"/>
                <a:cs typeface="+mn-cs"/>
              </a:rPr>
              <a:t> and running producing the N95 filter material.</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team is also open-sourcing production parameters to allow any manufacturer with the appropriate machinery to join in producing N95 filters. </a:t>
            </a:r>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smtClean="0"/>
              <a:t>12</a:t>
            </a:fld>
            <a:endParaRPr lang="en-US"/>
          </a:p>
        </p:txBody>
      </p:sp>
    </p:spTree>
    <p:extLst>
      <p:ext uri="{BB962C8B-B14F-4D97-AF65-F5344CB8AC3E}">
        <p14:creationId xmlns:p14="http://schemas.microsoft.com/office/powerpoint/2010/main" val="253134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Enhanced Preparation for Intelligent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Cybermanufacturing</a:t>
            </a:r>
            <a:r>
              <a:rPr lang="en-US" sz="1200" kern="1200" baseline="0" dirty="0" smtClean="0">
                <a:solidFill>
                  <a:schemeClr val="tx1"/>
                </a:solidFill>
                <a:effectLst/>
                <a:latin typeface="+mn-lt"/>
                <a:ea typeface="+mn-ea"/>
                <a:cs typeface="+mn-cs"/>
              </a:rPr>
              <a:t> Systems program at Georgia Tech is an </a:t>
            </a:r>
            <a:r>
              <a:rPr lang="en-US" sz="1200" kern="1200" dirty="0" smtClean="0">
                <a:solidFill>
                  <a:schemeClr val="tx1"/>
                </a:solidFill>
                <a:effectLst/>
                <a:latin typeface="+mn-lt"/>
                <a:ea typeface="+mn-ea"/>
                <a:cs typeface="+mn-cs"/>
              </a:rPr>
              <a:t>AMO-funded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traineeship that focuses on preparing the next generation of engineers in emerging digital manufacturing tools such as rapid prototyping and 3D printing.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face of COVID-19,</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 program’s training foundation helped create an environment where the program could react quickly to the community’s needs.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early March, professors and students began developing and then deploying a rapid and scalable manufacturing process for low-cost, cleanable face shields.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Applying what they learned in class, the team is distributing tens of thousands of face shields to the metro Atlanta medical community. The team is open sourcing their plans on the web so that their innovative efforts can have a broad impact beyond their local healthcare network.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Students have</a:t>
            </a:r>
            <a:r>
              <a:rPr lang="en-US" sz="1200" kern="1200" baseline="0" dirty="0" smtClean="0">
                <a:solidFill>
                  <a:schemeClr val="tx1"/>
                </a:solidFill>
                <a:effectLst/>
                <a:latin typeface="+mn-lt"/>
                <a:ea typeface="+mn-ea"/>
                <a:cs typeface="+mn-cs"/>
              </a:rPr>
              <a:t> also developed and manufactured entirely new inventions uniquely suited for the challenges facing healthcare providers. For example, one student created a folding box that would protect doctors during intubation procedures, which comes with a high risk of exposure. </a:t>
            </a:r>
          </a:p>
          <a:p>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This program is an example of how </a:t>
            </a:r>
            <a:r>
              <a:rPr lang="en-US" sz="1200" b="0" u="none" kern="1200" baseline="0" dirty="0" smtClean="0">
                <a:solidFill>
                  <a:schemeClr val="tx1"/>
                </a:solidFill>
                <a:effectLst/>
                <a:latin typeface="+mn-lt"/>
                <a:ea typeface="+mn-ea"/>
                <a:cs typeface="+mn-cs"/>
              </a:rPr>
              <a:t>AMO is working to </a:t>
            </a:r>
            <a:r>
              <a:rPr lang="en-US" sz="1200" b="0" u="none" dirty="0" smtClean="0">
                <a:solidFill>
                  <a:schemeClr val="bg1"/>
                </a:solidFill>
              </a:rPr>
              <a:t>double supported technical education and training activities in advanced manufacturing </a:t>
            </a:r>
            <a:r>
              <a:rPr lang="en-US" b="0" u="none" dirty="0" smtClean="0">
                <a:solidFill>
                  <a:schemeClr val="bg1"/>
                </a:solidFill>
              </a:rPr>
              <a:t>made available for private entities, universities, community colleges, and high schools by 2023.</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893995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smtClean="0"/>
              <a:t>15</a:t>
            </a:fld>
            <a:endParaRPr lang="en-US"/>
          </a:p>
        </p:txBody>
      </p:sp>
    </p:spTree>
    <p:extLst>
      <p:ext uri="{BB962C8B-B14F-4D97-AF65-F5344CB8AC3E}">
        <p14:creationId xmlns:p14="http://schemas.microsoft.com/office/powerpoint/2010/main" val="3014165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smtClean="0"/>
              <a:t>16</a:t>
            </a:fld>
            <a:endParaRPr lang="en-US"/>
          </a:p>
        </p:txBody>
      </p:sp>
    </p:spTree>
    <p:extLst>
      <p:ext uri="{BB962C8B-B14F-4D97-AF65-F5344CB8AC3E}">
        <p14:creationId xmlns:p14="http://schemas.microsoft.com/office/powerpoint/2010/main" val="3809236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smtClean="0"/>
              <a:t>17</a:t>
            </a:fld>
            <a:endParaRPr lang="en-US"/>
          </a:p>
        </p:txBody>
      </p:sp>
    </p:spTree>
    <p:extLst>
      <p:ext uri="{BB962C8B-B14F-4D97-AF65-F5344CB8AC3E}">
        <p14:creationId xmlns:p14="http://schemas.microsoft.com/office/powerpoint/2010/main" val="1464424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883887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Lab Call </a:t>
            </a:r>
            <a:r>
              <a:rPr lang="en-US" sz="1200" kern="1200" dirty="0" smtClean="0">
                <a:solidFill>
                  <a:schemeClr val="tx1"/>
                </a:solidFill>
                <a:effectLst/>
                <a:latin typeface="+mn-lt"/>
                <a:ea typeface="+mn-ea"/>
                <a:cs typeface="+mn-cs"/>
              </a:rPr>
              <a:t>supports an innovation ecosystem that has the potential to ensure that new technologies invented in the lab move to industrial production.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Lab Call is part of a larger effort by DOE’s AMO and VTO to address technical challenges associated with battery manufacturing for Li-based battery technologies. These efforts align with DOE/EERE priorities, such as those identified in the DOE Advanced Energy Storage Initiative to ensure grid reliability and resiliency as well as the Energy Storage Grand Challenge.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primary focus will be de-risking technology and engineering challenges for advanced battery technologies,</a:t>
            </a:r>
            <a:r>
              <a:rPr lang="en-US" sz="1200" kern="1200" baseline="0" dirty="0" smtClean="0">
                <a:solidFill>
                  <a:schemeClr val="tx1"/>
                </a:solidFill>
                <a:effectLst/>
                <a:latin typeface="+mn-lt"/>
                <a:ea typeface="+mn-ea"/>
                <a:cs typeface="+mn-cs"/>
              </a:rPr>
              <a:t> with the following goals: </a:t>
            </a:r>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1.) </a:t>
            </a:r>
            <a:r>
              <a:rPr lang="en-US" sz="1200" b="1" kern="1200" dirty="0" smtClean="0">
                <a:solidFill>
                  <a:schemeClr val="tx1"/>
                </a:solidFill>
                <a:effectLst/>
                <a:latin typeface="+mn-lt"/>
                <a:ea typeface="+mn-ea"/>
                <a:cs typeface="+mn-cs"/>
              </a:rPr>
              <a:t>Pursue radical manufacturing innovation for US competitiveness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Learning to efficiently bridge the “prototype to pilot” scaling challenge</a:t>
            </a:r>
          </a:p>
          <a:p>
            <a:r>
              <a:rPr lang="en-US" sz="1200" b="1" kern="1200" dirty="0" smtClean="0">
                <a:solidFill>
                  <a:schemeClr val="tx1"/>
                </a:solidFill>
                <a:effectLst/>
                <a:latin typeface="+mn-lt"/>
                <a:ea typeface="+mn-ea"/>
                <a:cs typeface="+mn-cs"/>
              </a:rPr>
              <a:t>3.) Facilitate interactions between National Laboratories and Industry/ Establish a commercialization activity through a public-private partnership</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CRADAs will include a </a:t>
            </a:r>
            <a:r>
              <a:rPr lang="en-US" sz="1200" b="1" kern="1200" dirty="0" smtClean="0">
                <a:solidFill>
                  <a:schemeClr val="tx1"/>
                </a:solidFill>
                <a:effectLst/>
                <a:latin typeface="+mn-lt"/>
                <a:ea typeface="+mn-ea"/>
                <a:cs typeface="+mn-cs"/>
              </a:rPr>
              <a:t>50/50 cost share</a:t>
            </a:r>
            <a:r>
              <a:rPr lang="en-US" sz="1200" kern="1200" dirty="0" smtClean="0">
                <a:solidFill>
                  <a:schemeClr val="tx1"/>
                </a:solidFill>
                <a:effectLst/>
                <a:latin typeface="+mn-lt"/>
                <a:ea typeface="+mn-ea"/>
                <a:cs typeface="+mn-cs"/>
              </a:rPr>
              <a:t> between DOE and the private partner to accomplish the goals of this project.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proposed project will </a:t>
            </a:r>
            <a:r>
              <a:rPr lang="en-US" sz="1200" b="1" kern="1200" dirty="0" smtClean="0">
                <a:solidFill>
                  <a:schemeClr val="tx1"/>
                </a:solidFill>
                <a:effectLst/>
                <a:latin typeface="+mn-lt"/>
                <a:ea typeface="+mn-ea"/>
                <a:cs typeface="+mn-cs"/>
              </a:rPr>
              <a:t>be 24-36 months</a:t>
            </a:r>
            <a:r>
              <a:rPr lang="en-US" sz="1200" kern="1200" dirty="0" smtClean="0">
                <a:solidFill>
                  <a:schemeClr val="tx1"/>
                </a:solidFill>
                <a:effectLst/>
                <a:latin typeface="+mn-lt"/>
                <a:ea typeface="+mn-ea"/>
                <a:cs typeface="+mn-cs"/>
              </a:rPr>
              <a:t> in duration with </a:t>
            </a:r>
            <a:r>
              <a:rPr lang="en-US" sz="1200" b="1" kern="1200" dirty="0" smtClean="0">
                <a:solidFill>
                  <a:schemeClr val="tx1"/>
                </a:solidFill>
                <a:effectLst/>
                <a:latin typeface="+mn-lt"/>
                <a:ea typeface="+mn-ea"/>
                <a:cs typeface="+mn-cs"/>
              </a:rPr>
              <a:t>$500,000 - $3 million</a:t>
            </a:r>
            <a:r>
              <a:rPr lang="en-US" sz="1200" kern="1200" dirty="0" smtClean="0">
                <a:solidFill>
                  <a:schemeClr val="tx1"/>
                </a:solidFill>
                <a:effectLst/>
                <a:latin typeface="+mn-lt"/>
                <a:ea typeface="+mn-ea"/>
                <a:cs typeface="+mn-cs"/>
              </a:rPr>
              <a:t> of federal funding available per award, though DOE reserves the right to adjust these amounts based on the technical merit of the applications. There is up to </a:t>
            </a:r>
            <a:r>
              <a:rPr lang="en-US" sz="1200" b="1" kern="1200" dirty="0" smtClean="0">
                <a:solidFill>
                  <a:schemeClr val="tx1"/>
                </a:solidFill>
                <a:effectLst/>
                <a:latin typeface="+mn-lt"/>
                <a:ea typeface="+mn-ea"/>
                <a:cs typeface="+mn-cs"/>
              </a:rPr>
              <a:t>$12 million total 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Proposals due: July 17, 2020</a:t>
            </a:r>
          </a:p>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860454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59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smtClean="0"/>
              <a:t>20</a:t>
            </a:fld>
            <a:endParaRPr lang="en-US"/>
          </a:p>
        </p:txBody>
      </p:sp>
    </p:spTree>
    <p:extLst>
      <p:ext uri="{BB962C8B-B14F-4D97-AF65-F5344CB8AC3E}">
        <p14:creationId xmlns:p14="http://schemas.microsoft.com/office/powerpoint/2010/main" val="746246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“Gross Domestic Product by Industry: Third Quarter 2019,” Charts &amp; Tables, Table 5, available from https://www.bea.gov/system/files/2020-01/gdpind319.pdf (accessed 3/4/20).</a:t>
            </a:r>
          </a:p>
          <a:p>
            <a:r>
              <a:rPr lang="en-US" sz="1200" kern="1200" dirty="0" smtClean="0">
                <a:solidFill>
                  <a:schemeClr val="tx1"/>
                </a:solidFill>
                <a:effectLst/>
                <a:latin typeface="+mn-lt"/>
                <a:ea typeface="+mn-ea"/>
                <a:cs typeface="+mn-cs"/>
              </a:rPr>
              <a:t>“Industries at a Glance: Manufacturing: NAICS 31-33,” available from: </a:t>
            </a:r>
            <a:r>
              <a:rPr lang="en-US" sz="1200" u="sng" kern="1200" dirty="0" smtClean="0">
                <a:solidFill>
                  <a:schemeClr val="tx1"/>
                </a:solidFill>
                <a:effectLst/>
                <a:latin typeface="+mn-lt"/>
                <a:ea typeface="+mn-ea"/>
                <a:cs typeface="+mn-cs"/>
                <a:hlinkClick r:id="rId3"/>
              </a:rPr>
              <a:t>https://www.bls.gov/iag/tgs/iag31-33.htm</a:t>
            </a:r>
            <a:r>
              <a:rPr lang="en-US" sz="1200" kern="1200" dirty="0" smtClean="0">
                <a:solidFill>
                  <a:schemeClr val="tx1"/>
                </a:solidFill>
                <a:effectLst/>
                <a:latin typeface="+mn-lt"/>
                <a:ea typeface="+mn-ea"/>
                <a:cs typeface="+mn-cs"/>
              </a:rPr>
              <a:t> (Jan 2020 data accessed 3/4/20).</a:t>
            </a:r>
          </a:p>
          <a:p>
            <a:r>
              <a:rPr lang="en-US" sz="1200" kern="1200" dirty="0" smtClean="0">
                <a:solidFill>
                  <a:schemeClr val="tx1"/>
                </a:solidFill>
                <a:effectLst/>
                <a:latin typeface="+mn-lt"/>
                <a:ea typeface="+mn-ea"/>
                <a:cs typeface="+mn-cs"/>
              </a:rPr>
              <a:t>Consumption and Efficiency, Recent Data, U.S. Energy Information Administration, available from: </a:t>
            </a:r>
            <a:r>
              <a:rPr lang="en-US" sz="1200" u="sng" kern="1200" dirty="0" smtClean="0">
                <a:solidFill>
                  <a:schemeClr val="tx1"/>
                </a:solidFill>
                <a:effectLst/>
                <a:latin typeface="+mn-lt"/>
                <a:ea typeface="+mn-ea"/>
                <a:cs typeface="+mn-cs"/>
                <a:hlinkClick r:id="rId4"/>
              </a:rPr>
              <a:t>http://www.eia.gov/consumption</a:t>
            </a:r>
            <a:r>
              <a:rPr lang="en-US" sz="1200" kern="1200" dirty="0" smtClean="0">
                <a:solidFill>
                  <a:schemeClr val="tx1"/>
                </a:solidFill>
                <a:effectLst/>
                <a:latin typeface="+mn-lt"/>
                <a:ea typeface="+mn-ea"/>
                <a:cs typeface="+mn-cs"/>
              </a:rPr>
              <a:t> (accessed 3/4/20).</a:t>
            </a:r>
          </a:p>
          <a:p>
            <a:endParaRPr lang="en-US" dirty="0" smtClean="0"/>
          </a:p>
          <a:p>
            <a:r>
              <a:rPr lang="en-US" dirty="0" smtClean="0"/>
              <a:t>Icons </a:t>
            </a:r>
            <a:r>
              <a:rPr lang="en-US" dirty="0"/>
              <a:t>made by &lt;a </a:t>
            </a:r>
            <a:r>
              <a:rPr lang="en-US" dirty="0" err="1"/>
              <a:t>href</a:t>
            </a:r>
            <a:r>
              <a:rPr lang="en-US" dirty="0"/>
              <a:t>="https://www.flaticon.com/authors/good-ware" title="Good Ware"&gt;Good Ware&lt;/a&gt; from &lt;a </a:t>
            </a:r>
            <a:r>
              <a:rPr lang="en-US" dirty="0" err="1"/>
              <a:t>href</a:t>
            </a:r>
            <a:r>
              <a:rPr lang="en-US" dirty="0"/>
              <a:t>="https://www.flaticon.com/" title="</a:t>
            </a:r>
            <a:r>
              <a:rPr lang="en-US" dirty="0" err="1"/>
              <a:t>Flaticon</a:t>
            </a:r>
            <a:r>
              <a:rPr lang="en-US" dirty="0"/>
              <a:t>"&gt; www.flaticon.com&lt;/a&gt;</a:t>
            </a:r>
          </a:p>
        </p:txBody>
      </p:sp>
      <p:sp>
        <p:nvSpPr>
          <p:cNvPr id="4" name="Slide Number Placeholder 3"/>
          <p:cNvSpPr>
            <a:spLocks noGrp="1"/>
          </p:cNvSpPr>
          <p:nvPr>
            <p:ph type="sldNum" sz="quarter" idx="10"/>
          </p:nvPr>
        </p:nvSpPr>
        <p:spPr/>
        <p:txBody>
          <a:bodyPr/>
          <a:lstStyle/>
          <a:p>
            <a:fld id="{695E4F5A-D7DD-4B3F-8D26-2BB23556C96C}" type="slidenum">
              <a:rPr lang="en-US" smtClean="0"/>
              <a:t>3</a:t>
            </a:fld>
            <a:endParaRPr lang="en-US"/>
          </a:p>
        </p:txBody>
      </p:sp>
    </p:spTree>
    <p:extLst>
      <p:ext uri="{BB962C8B-B14F-4D97-AF65-F5344CB8AC3E}">
        <p14:creationId xmlns:p14="http://schemas.microsoft.com/office/powerpoint/2010/main" val="391543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smtClean="0"/>
              <a:t>4</a:t>
            </a:fld>
            <a:endParaRPr lang="en-US"/>
          </a:p>
        </p:txBody>
      </p:sp>
    </p:spTree>
    <p:extLst>
      <p:ext uri="{BB962C8B-B14F-4D97-AF65-F5344CB8AC3E}">
        <p14:creationId xmlns:p14="http://schemas.microsoft.com/office/powerpoint/2010/main" val="149141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1200"/>
              </a:spcAft>
              <a:buClr>
                <a:srgbClr val="00A9E0"/>
              </a:buClr>
              <a:buFont typeface="Arial" panose="020B0604020202020204" pitchFamily="34" charset="0"/>
              <a:buChar char="•"/>
            </a:pPr>
            <a:r>
              <a:rPr lang="en-US" dirty="0" smtClean="0">
                <a:solidFill>
                  <a:schemeClr val="bg1"/>
                </a:solidFill>
              </a:rPr>
              <a:t>Validate advanced materials, processes, and technologies that </a:t>
            </a:r>
            <a:r>
              <a:rPr lang="en-US" sz="1400" b="1" u="sng" dirty="0" smtClean="0">
                <a:solidFill>
                  <a:schemeClr val="bg1"/>
                </a:solidFill>
              </a:rPr>
              <a:t>reduce manufacturing energy intensity by 20% by 2023 </a:t>
            </a:r>
            <a:r>
              <a:rPr lang="en-US" dirty="0" smtClean="0">
                <a:solidFill>
                  <a:schemeClr val="bg1"/>
                </a:solidFill>
              </a:rPr>
              <a:t>as compared to a 2015 average technology baseline.</a:t>
            </a:r>
          </a:p>
          <a:p>
            <a:pPr marL="285750" indent="-285750">
              <a:spcAft>
                <a:spcPts val="1200"/>
              </a:spcAft>
              <a:buClr>
                <a:srgbClr val="00A9E0"/>
              </a:buClr>
              <a:buFont typeface="Arial" panose="020B0604020202020204" pitchFamily="34" charset="0"/>
              <a:buChar char="•"/>
            </a:pPr>
            <a:r>
              <a:rPr lang="en-US" dirty="0" smtClean="0">
                <a:solidFill>
                  <a:schemeClr val="bg1"/>
                </a:solidFill>
              </a:rPr>
              <a:t>Advance materials and manufacturing technologies with the potential to </a:t>
            </a:r>
            <a:r>
              <a:rPr lang="en-US" sz="1400" b="1" u="sng" dirty="0" smtClean="0">
                <a:solidFill>
                  <a:schemeClr val="bg1"/>
                </a:solidFill>
              </a:rPr>
              <a:t>reduce lifecycle energy by 50% </a:t>
            </a:r>
            <a:r>
              <a:rPr lang="en-US" dirty="0" smtClean="0">
                <a:solidFill>
                  <a:schemeClr val="bg1"/>
                </a:solidFill>
              </a:rPr>
              <a:t>compared to the 2015 state of the art.</a:t>
            </a:r>
          </a:p>
          <a:p>
            <a:pPr marL="285750" indent="-285750">
              <a:spcAft>
                <a:spcPts val="1200"/>
              </a:spcAft>
              <a:buClr>
                <a:srgbClr val="00A9E0"/>
              </a:buClr>
              <a:buFont typeface="Arial" panose="020B0604020202020204" pitchFamily="34" charset="0"/>
              <a:buChar char="•"/>
            </a:pPr>
            <a:r>
              <a:rPr lang="en-US" sz="1400" b="1" u="sng" dirty="0" smtClean="0">
                <a:solidFill>
                  <a:schemeClr val="bg1"/>
                </a:solidFill>
              </a:rPr>
              <a:t>Improve affordability and domestic availability of key materials</a:t>
            </a:r>
            <a:r>
              <a:rPr lang="en-US" sz="1400" u="sng" dirty="0" smtClean="0">
                <a:solidFill>
                  <a:schemeClr val="bg1"/>
                </a:solidFill>
              </a:rPr>
              <a:t> </a:t>
            </a:r>
            <a:r>
              <a:rPr lang="en-US" dirty="0" smtClean="0">
                <a:solidFill>
                  <a:schemeClr val="bg1"/>
                </a:solidFill>
              </a:rPr>
              <a:t>and resources by approaching or achieving cost-parity.</a:t>
            </a:r>
          </a:p>
          <a:p>
            <a:pPr marL="285750" indent="-285750">
              <a:spcAft>
                <a:spcPts val="1200"/>
              </a:spcAft>
              <a:buClr>
                <a:srgbClr val="00A9E0"/>
              </a:buClr>
              <a:buFont typeface="Arial" panose="020B0604020202020204" pitchFamily="34" charset="0"/>
              <a:buChar char="•"/>
            </a:pPr>
            <a:r>
              <a:rPr lang="en-US" dirty="0" smtClean="0">
                <a:solidFill>
                  <a:schemeClr val="bg1"/>
                </a:solidFill>
              </a:rPr>
              <a:t>Establish partnerships resulting in </a:t>
            </a:r>
            <a:r>
              <a:rPr lang="en-US" sz="1200" b="1" u="sng" dirty="0" smtClean="0">
                <a:solidFill>
                  <a:schemeClr val="bg1"/>
                </a:solidFill>
              </a:rPr>
              <a:t>10,000 U.S. manufacturing facilities implementing AMO-recognized energy management products</a:t>
            </a:r>
            <a:r>
              <a:rPr lang="en-US" u="sng" dirty="0" smtClean="0">
                <a:solidFill>
                  <a:schemeClr val="bg1"/>
                </a:solidFill>
              </a:rPr>
              <a:t>, </a:t>
            </a:r>
            <a:r>
              <a:rPr lang="en-US" sz="1200" b="1" u="sng" dirty="0" smtClean="0">
                <a:solidFill>
                  <a:schemeClr val="bg1"/>
                </a:solidFill>
              </a:rPr>
              <a:t>practices, and measures </a:t>
            </a:r>
            <a:r>
              <a:rPr lang="en-US" dirty="0" smtClean="0">
                <a:solidFill>
                  <a:schemeClr val="bg1"/>
                </a:solidFill>
              </a:rPr>
              <a:t>by 2023.</a:t>
            </a:r>
          </a:p>
          <a:p>
            <a:pPr marL="285750" indent="-285750">
              <a:spcAft>
                <a:spcPts val="1200"/>
              </a:spcAft>
              <a:buClr>
                <a:srgbClr val="00A9E0"/>
              </a:buClr>
              <a:buFont typeface="Arial" panose="020B0604020202020204" pitchFamily="34" charset="0"/>
              <a:buChar char="•"/>
            </a:pPr>
            <a:r>
              <a:rPr lang="en-US" sz="1200" b="1" u="sng" dirty="0" smtClean="0">
                <a:solidFill>
                  <a:schemeClr val="bg1"/>
                </a:solidFill>
              </a:rPr>
              <a:t>Double supported technical education and training activities in advanced manufacturing </a:t>
            </a:r>
            <a:r>
              <a:rPr lang="en-US" dirty="0" smtClean="0">
                <a:solidFill>
                  <a:schemeClr val="bg1"/>
                </a:solidFill>
              </a:rPr>
              <a:t>made available for private entities, universities, community colleges, and high schools by 2023.</a:t>
            </a:r>
          </a:p>
          <a:p>
            <a:pPr marL="0" indent="0">
              <a:spcAft>
                <a:spcPts val="1200"/>
              </a:spcAft>
              <a:buClr>
                <a:srgbClr val="00A9E0"/>
              </a:buClr>
              <a:buFont typeface="Arial" panose="020B0604020202020204" pitchFamily="34" charset="0"/>
              <a:buNone/>
            </a:pP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smtClean="0"/>
              <a:t>5</a:t>
            </a:fld>
            <a:endParaRPr lang="en-US"/>
          </a:p>
        </p:txBody>
      </p:sp>
    </p:spTree>
    <p:extLst>
      <p:ext uri="{BB962C8B-B14F-4D97-AF65-F5344CB8AC3E}">
        <p14:creationId xmlns:p14="http://schemas.microsoft.com/office/powerpoint/2010/main" val="1384977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DOE’s National</a:t>
            </a:r>
            <a:r>
              <a:rPr lang="en-US" sz="1200" b="0" i="0" kern="1200" baseline="0" dirty="0" smtClean="0">
                <a:solidFill>
                  <a:schemeClr val="tx1"/>
                </a:solidFill>
                <a:effectLst/>
                <a:latin typeface="+mn-lt"/>
                <a:ea typeface="+mn-ea"/>
                <a:cs typeface="+mn-cs"/>
              </a:rPr>
              <a:t> Laboratories </a:t>
            </a:r>
            <a:r>
              <a:rPr lang="en-US" sz="1200" b="0" i="0" kern="1200" dirty="0" smtClean="0">
                <a:solidFill>
                  <a:schemeClr val="tx1"/>
                </a:solidFill>
                <a:effectLst/>
                <a:latin typeface="+mn-lt"/>
                <a:ea typeface="+mn-ea"/>
                <a:cs typeface="+mn-cs"/>
              </a:rPr>
              <a:t>possess world-class expertise in high-performance computing and operate some of the world’s most powerful computers.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AMO’s HPC</a:t>
            </a:r>
            <a:r>
              <a:rPr lang="en-US" sz="1200" b="0" i="0" kern="1200" baseline="0" dirty="0" smtClean="0">
                <a:solidFill>
                  <a:schemeClr val="tx1"/>
                </a:solidFill>
                <a:effectLst/>
                <a:latin typeface="+mn-lt"/>
                <a:ea typeface="+mn-ea"/>
                <a:cs typeface="+mn-cs"/>
              </a:rPr>
              <a:t> for Manufacturing program offers industry the opportunity to take advantage of these resources while achieving AMO goals.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We’re increasingly seeing that HPC has a major role to play in helping industry harness large volumes of data to improve energy efficiency, productivity, and competiveness.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This success story shows how using HPC to develop new machine learning tools is allowing manufacturers to make adjustments in real-time and avoid downtime – in this case, for plate glass manufacturing. Traditionally, glass manufacturers use computational fluid dynamics models to understand disruptions in melting of raw materials, which can lead to temperature variation and ultimately lower the final quality of the product. The process typically takes up to two weeks to run, during which the furnace does not produce any viable product.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Lawrence Livermore National Laboratory worked with Vitro Glass engineers to generate a fast-running surrogate model using HPC. </a:t>
            </a:r>
            <a:r>
              <a:rPr lang="en-US" sz="1200" kern="1200" dirty="0" smtClean="0">
                <a:solidFill>
                  <a:schemeClr val="tx1"/>
                </a:solidFill>
                <a:effectLst/>
                <a:latin typeface="+mn-lt"/>
                <a:ea typeface="+mn-ea"/>
                <a:cs typeface="+mn-cs"/>
              </a:rPr>
              <a:t>This machine learning algorithm is much less computationally intensive than the original CFD model and can be used as a real-time furnace control system running on a desktop computer t</a:t>
            </a:r>
            <a:r>
              <a:rPr lang="en-US" sz="1200" kern="1200" baseline="0" dirty="0" smtClean="0">
                <a:solidFill>
                  <a:schemeClr val="tx1"/>
                </a:solidFill>
                <a:effectLst/>
                <a:latin typeface="+mn-lt"/>
                <a:ea typeface="+mn-ea"/>
                <a:cs typeface="+mn-cs"/>
              </a:rPr>
              <a:t>o make adjustments in </a:t>
            </a:r>
            <a:r>
              <a:rPr lang="en-US" sz="1200" kern="1200" dirty="0" smtClean="0">
                <a:solidFill>
                  <a:schemeClr val="tx1"/>
                </a:solidFill>
                <a:effectLst/>
                <a:latin typeface="+mn-lt"/>
                <a:ea typeface="+mn-ea"/>
                <a:cs typeface="+mn-cs"/>
              </a:rPr>
              <a:t>minutes rather than weeks.</a:t>
            </a:r>
          </a:p>
          <a:p>
            <a:endParaRPr lang="en-US" sz="1200" b="0"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More broadly, tools such as the one developed in this project can be used to understand and visualize important process variables where there is limited direct sensing.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Through the HPC4Mfg program, this technique for process control is being applied in other industrial control scenarios including aluminum casting and steel sheet rolling. </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5E4F5A-D7DD-4B3F-8D26-2BB23556C96C}" type="slidenum">
              <a:rPr lang="en-US" smtClean="0"/>
              <a:t>6</a:t>
            </a:fld>
            <a:endParaRPr lang="en-US"/>
          </a:p>
        </p:txBody>
      </p:sp>
    </p:spTree>
    <p:extLst>
      <p:ext uri="{BB962C8B-B14F-4D97-AF65-F5344CB8AC3E}">
        <p14:creationId xmlns:p14="http://schemas.microsoft.com/office/powerpoint/2010/main" val="369293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 partners include: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City of Fort Wayne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Silgan Closures, Silgan Plastic Food Containers, Silgan Containers,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Vitro Architectural Glass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Valmont Industries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Miami-Dade Water &amp; Sewer Department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ND Paper, Inc.</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Sears Manufacturing Company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Occidental Chemical Corporation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East Penn Manufacturing Co</a:t>
            </a:r>
          </a:p>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smtClean="0"/>
              <a:t>7</a:t>
            </a:fld>
            <a:endParaRPr lang="en-US"/>
          </a:p>
        </p:txBody>
      </p:sp>
    </p:spTree>
    <p:extLst>
      <p:ext uri="{BB962C8B-B14F-4D97-AF65-F5344CB8AC3E}">
        <p14:creationId xmlns:p14="http://schemas.microsoft.com/office/powerpoint/2010/main" val="4159557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98060" fontAlgn="auto">
              <a:spcBef>
                <a:spcPts val="0"/>
              </a:spcBef>
              <a:spcAft>
                <a:spcPts val="1200"/>
              </a:spcAft>
              <a:defRPr/>
            </a:pPr>
            <a:r>
              <a:rPr lang="en-US" sz="1000" b="0" kern="1200" dirty="0" smtClean="0">
                <a:solidFill>
                  <a:schemeClr val="tx1"/>
                </a:solidFill>
                <a:latin typeface="+mn-lt"/>
                <a:ea typeface="+mn-ea"/>
                <a:cs typeface="+mn-cs"/>
              </a:rPr>
              <a:t>Selected</a:t>
            </a:r>
            <a:r>
              <a:rPr lang="en-US" sz="1000" b="0" kern="1200" baseline="0" dirty="0" smtClean="0">
                <a:solidFill>
                  <a:schemeClr val="tx1"/>
                </a:solidFill>
                <a:latin typeface="+mn-lt"/>
                <a:ea typeface="+mn-ea"/>
                <a:cs typeface="+mn-cs"/>
              </a:rPr>
              <a:t> AMO projects are currently involved in field validation and verification efforts, where independent third parties validate the results to encourage industry uptake. </a:t>
            </a:r>
          </a:p>
          <a:p>
            <a:pPr defTabSz="1298060" fontAlgn="auto">
              <a:spcBef>
                <a:spcPts val="0"/>
              </a:spcBef>
              <a:spcAft>
                <a:spcPts val="1200"/>
              </a:spcAft>
              <a:defRPr/>
            </a:pPr>
            <a:endParaRPr lang="en-US" sz="1000" b="0" kern="1200" dirty="0" smtClean="0">
              <a:solidFill>
                <a:schemeClr val="tx1"/>
              </a:solidFill>
              <a:latin typeface="+mn-lt"/>
              <a:ea typeface="+mn-ea"/>
              <a:cs typeface="+mn-cs"/>
            </a:endParaRPr>
          </a:p>
          <a:p>
            <a:pPr defTabSz="1298060" fontAlgn="auto">
              <a:spcBef>
                <a:spcPts val="0"/>
              </a:spcBef>
              <a:spcAft>
                <a:spcPts val="1200"/>
              </a:spcAft>
              <a:defRPr/>
            </a:pPr>
            <a:r>
              <a:rPr lang="en-US" sz="1000" b="0" kern="1200" dirty="0" smtClean="0">
                <a:solidFill>
                  <a:schemeClr val="tx1"/>
                </a:solidFill>
                <a:latin typeface="+mn-lt"/>
                <a:ea typeface="+mn-ea"/>
                <a:cs typeface="+mn-cs"/>
              </a:rPr>
              <a:t>Flash Steelworks,</a:t>
            </a:r>
            <a:r>
              <a:rPr lang="en-US" sz="1000" b="0" kern="1200" baseline="0" dirty="0" smtClean="0">
                <a:solidFill>
                  <a:schemeClr val="tx1"/>
                </a:solidFill>
                <a:latin typeface="+mn-lt"/>
                <a:ea typeface="+mn-ea"/>
                <a:cs typeface="+mn-cs"/>
              </a:rPr>
              <a:t> Inc.</a:t>
            </a:r>
            <a:r>
              <a:rPr lang="en-US" sz="1000" b="0" kern="1200" dirty="0" smtClean="0">
                <a:solidFill>
                  <a:schemeClr val="tx1"/>
                </a:solidFill>
                <a:latin typeface="+mn-lt"/>
                <a:ea typeface="+mn-ea"/>
                <a:cs typeface="+mn-cs"/>
              </a:rPr>
              <a:t>, an SBIR</a:t>
            </a:r>
            <a:r>
              <a:rPr lang="en-US" sz="1000" b="0" kern="1200" baseline="0" dirty="0" smtClean="0">
                <a:solidFill>
                  <a:schemeClr val="tx1"/>
                </a:solidFill>
                <a:latin typeface="+mn-lt"/>
                <a:ea typeface="+mn-ea"/>
                <a:cs typeface="+mn-cs"/>
              </a:rPr>
              <a:t> award recipient, has developed a promising new way to heat treat steel. Using a rapid heating, rapid quenching process, Flash® processing has the potential to create a high-strength product out of plain carbon steel. </a:t>
            </a:r>
          </a:p>
          <a:p>
            <a:pPr defTabSz="1298060" fontAlgn="auto">
              <a:spcBef>
                <a:spcPts val="0"/>
              </a:spcBef>
              <a:spcAft>
                <a:spcPts val="1200"/>
              </a:spcAft>
              <a:defRPr/>
            </a:pPr>
            <a:endParaRPr lang="en-US" sz="1000" b="0" kern="1200" baseline="0" dirty="0" smtClean="0">
              <a:solidFill>
                <a:schemeClr val="tx1"/>
              </a:solidFill>
              <a:latin typeface="+mn-lt"/>
              <a:ea typeface="+mn-ea"/>
              <a:cs typeface="+mn-cs"/>
            </a:endParaRPr>
          </a:p>
          <a:p>
            <a:pPr defTabSz="1298060" fontAlgn="auto">
              <a:spcBef>
                <a:spcPts val="0"/>
              </a:spcBef>
              <a:spcAft>
                <a:spcPts val="1200"/>
              </a:spcAft>
              <a:defRPr/>
            </a:pPr>
            <a:r>
              <a:rPr lang="en-US" sz="1000" b="0" i="0" kern="1200" baseline="0" dirty="0" smtClean="0">
                <a:solidFill>
                  <a:schemeClr val="tx1"/>
                </a:solidFill>
                <a:latin typeface="+mn-lt"/>
                <a:ea typeface="+mn-ea"/>
                <a:cs typeface="+mn-cs"/>
              </a:rPr>
              <a:t>Lab-scale flash processing to date has proven the technology at</a:t>
            </a:r>
            <a:r>
              <a:rPr lang="en-US" sz="1000" b="0" i="0" kern="1200" baseline="0" dirty="0" smtClean="0">
                <a:solidFill>
                  <a:srgbClr val="FF0000"/>
                </a:solidFill>
                <a:latin typeface="+mn-lt"/>
                <a:ea typeface="+mn-ea"/>
                <a:cs typeface="+mn-cs"/>
              </a:rPr>
              <a:t> small scale.</a:t>
            </a:r>
            <a:r>
              <a:rPr lang="en-US" sz="1000" b="0" i="0" kern="1200" baseline="0" dirty="0" smtClean="0">
                <a:solidFill>
                  <a:schemeClr val="tx1"/>
                </a:solidFill>
                <a:latin typeface="+mn-lt"/>
                <a:ea typeface="+mn-ea"/>
                <a:cs typeface="+mn-cs"/>
              </a:rPr>
              <a:t> </a:t>
            </a:r>
            <a:r>
              <a:rPr lang="en-US" sz="1000" b="0" kern="1200" baseline="0" dirty="0" smtClean="0">
                <a:solidFill>
                  <a:schemeClr val="tx1"/>
                </a:solidFill>
                <a:latin typeface="+mn-lt"/>
                <a:ea typeface="+mn-ea"/>
                <a:cs typeface="+mn-cs"/>
              </a:rPr>
              <a:t>This product comes with a great deal of interest, particularly from the automotive industry for cost-effective </a:t>
            </a:r>
            <a:r>
              <a:rPr lang="en-US" sz="1000" b="0" kern="1200" baseline="0" dirty="0" err="1" smtClean="0">
                <a:solidFill>
                  <a:schemeClr val="tx1"/>
                </a:solidFill>
                <a:latin typeface="+mn-lt"/>
                <a:ea typeface="+mn-ea"/>
                <a:cs typeface="+mn-cs"/>
              </a:rPr>
              <a:t>lightweighting</a:t>
            </a:r>
            <a:r>
              <a:rPr lang="en-US" sz="1000" b="0" kern="1200" baseline="0" dirty="0" smtClean="0">
                <a:solidFill>
                  <a:schemeClr val="tx1"/>
                </a:solidFill>
                <a:latin typeface="+mn-lt"/>
                <a:ea typeface="+mn-ea"/>
                <a:cs typeface="+mn-cs"/>
              </a:rPr>
              <a:t> </a:t>
            </a:r>
            <a:r>
              <a:rPr lang="en-US" sz="1000" b="0" i="0" kern="1200" baseline="0" dirty="0" smtClean="0">
                <a:solidFill>
                  <a:schemeClr val="tx1"/>
                </a:solidFill>
                <a:latin typeface="+mn-lt"/>
                <a:ea typeface="+mn-ea"/>
                <a:cs typeface="+mn-cs"/>
              </a:rPr>
              <a:t>in cars.</a:t>
            </a:r>
          </a:p>
          <a:p>
            <a:pPr defTabSz="1298060" fontAlgn="auto">
              <a:spcBef>
                <a:spcPts val="0"/>
              </a:spcBef>
              <a:spcAft>
                <a:spcPts val="1200"/>
              </a:spcAft>
              <a:defRPr/>
            </a:pPr>
            <a:endParaRPr lang="en-US" sz="1000" b="0" kern="1200" dirty="0" smtClean="0">
              <a:solidFill>
                <a:schemeClr val="tx1"/>
              </a:solidFill>
              <a:latin typeface="+mn-lt"/>
              <a:ea typeface="+mn-ea"/>
              <a:cs typeface="Times New Roman" panose="02020603050405020304" pitchFamily="18" charset="0"/>
            </a:endParaRPr>
          </a:p>
          <a:p>
            <a:pPr defTabSz="1298060" fontAlgn="auto">
              <a:spcBef>
                <a:spcPts val="0"/>
              </a:spcBef>
              <a:spcAft>
                <a:spcPts val="1200"/>
              </a:spcAft>
              <a:defRPr/>
            </a:pPr>
            <a:r>
              <a:rPr lang="en-US" sz="1000" b="0" kern="1200" dirty="0" smtClean="0">
                <a:solidFill>
                  <a:schemeClr val="tx1"/>
                </a:solidFill>
                <a:latin typeface="+mn-lt"/>
                <a:ea typeface="+mn-ea"/>
                <a:cs typeface="Times New Roman" panose="02020603050405020304" pitchFamily="18" charset="0"/>
              </a:rPr>
              <a:t>The goal of the V&amp;V effort will be to confirm the ability to scale the process to commercially</a:t>
            </a:r>
            <a:r>
              <a:rPr lang="en-US" sz="1000" b="0" kern="1200" baseline="0" dirty="0" smtClean="0">
                <a:solidFill>
                  <a:schemeClr val="tx1"/>
                </a:solidFill>
                <a:latin typeface="+mn-lt"/>
                <a:ea typeface="+mn-ea"/>
                <a:cs typeface="Times New Roman" panose="02020603050405020304" pitchFamily="18" charset="0"/>
              </a:rPr>
              <a:t> relevant production rates with predictable and repeatable mechanical properties. Efforts will also be looking to verify energy efficiency improvements using the process. </a:t>
            </a:r>
          </a:p>
          <a:p>
            <a:pPr defTabSz="1298060" fontAlgn="auto">
              <a:spcBef>
                <a:spcPts val="0"/>
              </a:spcBef>
              <a:spcAft>
                <a:spcPts val="1200"/>
              </a:spcAft>
              <a:defRPr/>
            </a:pPr>
            <a:endParaRPr lang="en-US" sz="1000" b="0" kern="1200" dirty="0" smtClean="0">
              <a:solidFill>
                <a:schemeClr val="tx1"/>
              </a:solidFill>
              <a:latin typeface="+mn-lt"/>
              <a:ea typeface="+mn-ea"/>
              <a:cs typeface="+mn-cs"/>
            </a:endParaRPr>
          </a:p>
          <a:p>
            <a:pPr defTabSz="1298060" fontAlgn="auto">
              <a:spcBef>
                <a:spcPts val="0"/>
              </a:spcBef>
              <a:spcAft>
                <a:spcPts val="1200"/>
              </a:spcAft>
              <a:defRPr/>
            </a:pPr>
            <a:r>
              <a:rPr lang="en-US" sz="1000" b="0" kern="1200" baseline="0" dirty="0" smtClean="0">
                <a:solidFill>
                  <a:schemeClr val="tx1"/>
                </a:solidFill>
                <a:latin typeface="+mn-lt"/>
                <a:ea typeface="+mn-ea"/>
                <a:cs typeface="+mn-cs"/>
              </a:rPr>
              <a:t>-- </a:t>
            </a:r>
            <a:endParaRPr lang="en-US" sz="1000" b="0" kern="1200" dirty="0" smtClean="0">
              <a:solidFill>
                <a:schemeClr val="tx1"/>
              </a:solidFill>
              <a:latin typeface="+mn-lt"/>
              <a:ea typeface="+mn-ea"/>
              <a:cs typeface="+mn-cs"/>
            </a:endParaRPr>
          </a:p>
          <a:p>
            <a:pPr defTabSz="1298060" fontAlgn="auto">
              <a:spcBef>
                <a:spcPts val="0"/>
              </a:spcBef>
              <a:spcAft>
                <a:spcPts val="1200"/>
              </a:spcAft>
              <a:defRPr/>
            </a:pPr>
            <a:r>
              <a:rPr lang="en-US" sz="1000" b="1" kern="1200" dirty="0" smtClean="0">
                <a:solidFill>
                  <a:schemeClr val="tx1"/>
                </a:solidFill>
                <a:latin typeface="+mn-lt"/>
                <a:ea typeface="+mn-ea"/>
                <a:cs typeface="+mn-cs"/>
              </a:rPr>
              <a:t>Solution:</a:t>
            </a:r>
            <a:r>
              <a:rPr lang="en-US" sz="1000" kern="1200" dirty="0" smtClean="0">
                <a:solidFill>
                  <a:schemeClr val="tx1"/>
                </a:solidFill>
                <a:latin typeface="+mn-lt"/>
                <a:ea typeface="+mn-ea"/>
                <a:cs typeface="+mn-cs"/>
              </a:rPr>
              <a:t>  Flash Processing is a new way to heat treat steel</a:t>
            </a:r>
          </a:p>
          <a:p>
            <a:pPr marL="800100" indent="-342900" defTabSz="1298060" fontAlgn="auto">
              <a:spcBef>
                <a:spcPts val="0"/>
              </a:spcBef>
              <a:spcAft>
                <a:spcPts val="600"/>
              </a:spcAft>
              <a:buFont typeface="Arial" panose="020B0604020202020204" pitchFamily="34" charset="0"/>
              <a:buChar char="•"/>
              <a:defRPr/>
            </a:pPr>
            <a:r>
              <a:rPr lang="en-US" sz="1000" kern="1200" dirty="0" smtClean="0">
                <a:solidFill>
                  <a:schemeClr val="tx1"/>
                </a:solidFill>
                <a:latin typeface="+mn-lt"/>
                <a:ea typeface="+mn-ea"/>
                <a:cs typeface="+mn-cs"/>
              </a:rPr>
              <a:t>Thin sheet induction heated in a few seconds, low energy;</a:t>
            </a:r>
            <a:br>
              <a:rPr lang="en-US" sz="1000" kern="1200" dirty="0" smtClean="0">
                <a:solidFill>
                  <a:schemeClr val="tx1"/>
                </a:solidFill>
                <a:latin typeface="+mn-lt"/>
                <a:ea typeface="+mn-ea"/>
                <a:cs typeface="+mn-cs"/>
              </a:rPr>
            </a:br>
            <a:r>
              <a:rPr lang="en-US" sz="1000" kern="1200" dirty="0" smtClean="0">
                <a:solidFill>
                  <a:schemeClr val="tx1"/>
                </a:solidFill>
                <a:latin typeface="+mn-lt"/>
                <a:ea typeface="+mn-ea"/>
                <a:cs typeface="+mn-cs"/>
              </a:rPr>
              <a:t>No long hold, just quench.</a:t>
            </a:r>
            <a:r>
              <a:rPr lang="en-US" sz="1000" kern="1200" baseline="0" dirty="0" smtClean="0">
                <a:solidFill>
                  <a:schemeClr val="tx1"/>
                </a:solidFill>
                <a:latin typeface="+mn-lt"/>
                <a:ea typeface="+mn-ea"/>
                <a:cs typeface="+mn-cs"/>
              </a:rPr>
              <a:t> </a:t>
            </a:r>
            <a:r>
              <a:rPr lang="en-US" sz="1000" kern="1200" dirty="0" smtClean="0">
                <a:solidFill>
                  <a:schemeClr val="tx1"/>
                </a:solidFill>
                <a:latin typeface="+mn-lt"/>
                <a:ea typeface="+mn-ea"/>
                <a:cs typeface="+mn-cs"/>
              </a:rPr>
              <a:t> (ideally little post treatment will be</a:t>
            </a:r>
            <a:r>
              <a:rPr lang="en-US" sz="1000" kern="1200" baseline="0" dirty="0" smtClean="0">
                <a:solidFill>
                  <a:schemeClr val="tx1"/>
                </a:solidFill>
                <a:latin typeface="+mn-lt"/>
                <a:ea typeface="+mn-ea"/>
                <a:cs typeface="+mn-cs"/>
              </a:rPr>
              <a:t> required)</a:t>
            </a:r>
            <a:endParaRPr lang="en-US" sz="1000" kern="1200" dirty="0" smtClean="0">
              <a:solidFill>
                <a:schemeClr val="tx1"/>
              </a:solidFill>
              <a:latin typeface="+mn-lt"/>
              <a:ea typeface="+mn-ea"/>
              <a:cs typeface="+mn-cs"/>
            </a:endParaRPr>
          </a:p>
          <a:p>
            <a:pPr marL="800100" indent="-342900" defTabSz="1298060" fontAlgn="auto">
              <a:spcBef>
                <a:spcPts val="0"/>
              </a:spcBef>
              <a:spcAft>
                <a:spcPts val="600"/>
              </a:spcAft>
              <a:buFont typeface="Arial" panose="020B0604020202020204" pitchFamily="34" charset="0"/>
              <a:buChar char="•"/>
              <a:defRPr/>
            </a:pPr>
            <a:r>
              <a:rPr lang="en-US" sz="1000" kern="1200" dirty="0" smtClean="0">
                <a:solidFill>
                  <a:schemeClr val="tx1"/>
                </a:solidFill>
                <a:latin typeface="+mn-lt"/>
                <a:ea typeface="+mn-ea"/>
                <a:cs typeface="+mn-cs"/>
              </a:rPr>
              <a:t>Continuous process</a:t>
            </a:r>
          </a:p>
          <a:p>
            <a:pPr marL="800100" indent="-342900" defTabSz="1298060" fontAlgn="auto">
              <a:spcBef>
                <a:spcPts val="0"/>
              </a:spcBef>
              <a:spcAft>
                <a:spcPts val="600"/>
              </a:spcAft>
              <a:buFont typeface="Arial" panose="020B0604020202020204" pitchFamily="34" charset="0"/>
              <a:buChar char="•"/>
              <a:defRPr/>
            </a:pPr>
            <a:r>
              <a:rPr lang="en-US" sz="1000" kern="1200" dirty="0" smtClean="0">
                <a:solidFill>
                  <a:schemeClr val="tx1"/>
                </a:solidFill>
                <a:latin typeface="+mn-lt"/>
                <a:ea typeface="+mn-ea"/>
                <a:cs typeface="+mn-cs"/>
              </a:rPr>
              <a:t>Tensile strength of 1500 MPa</a:t>
            </a:r>
            <a:r>
              <a:rPr lang="en-US" sz="1800" kern="1200" baseline="30000" dirty="0" smtClean="0">
                <a:solidFill>
                  <a:schemeClr val="tx1"/>
                </a:solidFill>
                <a:latin typeface="+mn-lt"/>
                <a:ea typeface="+mn-ea"/>
                <a:cs typeface="+mn-cs"/>
              </a:rPr>
              <a:t>+</a:t>
            </a:r>
            <a:r>
              <a:rPr lang="en-US" sz="1000" kern="1200" dirty="0" smtClean="0">
                <a:solidFill>
                  <a:schemeClr val="tx1"/>
                </a:solidFill>
                <a:latin typeface="+mn-lt"/>
                <a:ea typeface="+mn-ea"/>
                <a:cs typeface="+mn-cs"/>
              </a:rPr>
              <a:t>, 2X – 3X that of </a:t>
            </a:r>
            <a:br>
              <a:rPr lang="en-US" sz="1000" kern="1200" dirty="0" smtClean="0">
                <a:solidFill>
                  <a:schemeClr val="tx1"/>
                </a:solidFill>
                <a:latin typeface="+mn-lt"/>
                <a:ea typeface="+mn-ea"/>
                <a:cs typeface="+mn-cs"/>
              </a:rPr>
            </a:br>
            <a:r>
              <a:rPr lang="en-US" sz="1000" kern="1200" dirty="0" smtClean="0">
                <a:solidFill>
                  <a:schemeClr val="tx1"/>
                </a:solidFill>
                <a:latin typeface="+mn-lt"/>
                <a:ea typeface="+mn-ea"/>
                <a:cs typeface="+mn-cs"/>
              </a:rPr>
              <a:t>low alloy steels and equal or</a:t>
            </a:r>
            <a:r>
              <a:rPr lang="en-US" sz="1000" kern="1200" baseline="0" dirty="0" smtClean="0">
                <a:solidFill>
                  <a:schemeClr val="tx1"/>
                </a:solidFill>
                <a:latin typeface="+mn-lt"/>
                <a:ea typeface="+mn-ea"/>
                <a:cs typeface="+mn-cs"/>
              </a:rPr>
              <a:t> better than current Advanced High Strength Steels (AHSS)</a:t>
            </a:r>
            <a:endParaRPr lang="en-US" sz="1000" kern="1200" dirty="0" smtClean="0">
              <a:solidFill>
                <a:schemeClr val="tx1"/>
              </a:solidFill>
              <a:latin typeface="+mn-lt"/>
              <a:ea typeface="+mn-ea"/>
              <a:cs typeface="+mn-cs"/>
            </a:endParaRPr>
          </a:p>
          <a:p>
            <a:pPr marL="800100" indent="-342900" defTabSz="1298060" fontAlgn="auto">
              <a:spcBef>
                <a:spcPts val="0"/>
              </a:spcBef>
              <a:spcAft>
                <a:spcPts val="600"/>
              </a:spcAft>
              <a:buFont typeface="Arial" panose="020B0604020202020204" pitchFamily="34" charset="0"/>
              <a:buChar char="•"/>
              <a:defRPr/>
            </a:pPr>
            <a:r>
              <a:rPr lang="en-US" sz="1000" kern="1200" dirty="0" smtClean="0">
                <a:solidFill>
                  <a:schemeClr val="tx1"/>
                </a:solidFill>
                <a:latin typeface="+mn-lt"/>
                <a:ea typeface="+mn-ea"/>
                <a:cs typeface="+mn-cs"/>
              </a:rPr>
              <a:t>Uses plain carbon (off-the-shelf 1020) steel</a:t>
            </a:r>
          </a:p>
          <a:p>
            <a:pPr marL="800100" indent="-342900" defTabSz="1298060" fontAlgn="auto">
              <a:spcBef>
                <a:spcPts val="0"/>
              </a:spcBef>
              <a:spcAft>
                <a:spcPts val="600"/>
              </a:spcAft>
              <a:buFont typeface="Arial" panose="020B0604020202020204" pitchFamily="34" charset="0"/>
              <a:buChar char="•"/>
              <a:defRPr/>
            </a:pPr>
            <a:r>
              <a:rPr lang="en-US" sz="1000" kern="1200" dirty="0" smtClean="0">
                <a:solidFill>
                  <a:schemeClr val="tx1"/>
                </a:solidFill>
                <a:latin typeface="+mn-lt"/>
                <a:ea typeface="+mn-ea"/>
                <a:cs typeface="+mn-cs"/>
              </a:rPr>
              <a:t>Costs about 40</a:t>
            </a:r>
            <a:r>
              <a:rPr lang="en-US" sz="1000" kern="1200" dirty="0" smtClean="0">
                <a:solidFill>
                  <a:schemeClr val="tx1"/>
                </a:solidFill>
                <a:latin typeface="+mn-lt"/>
                <a:ea typeface="+mn-ea"/>
                <a:cs typeface="Times New Roman" panose="02020603050405020304" pitchFamily="18" charset="0"/>
              </a:rPr>
              <a:t>¢/</a:t>
            </a:r>
            <a:r>
              <a:rPr lang="en-US" sz="1000" kern="1200" dirty="0" err="1" smtClean="0">
                <a:solidFill>
                  <a:schemeClr val="tx1"/>
                </a:solidFill>
                <a:latin typeface="+mn-lt"/>
                <a:ea typeface="+mn-ea"/>
                <a:cs typeface="Times New Roman" panose="02020603050405020304" pitchFamily="18" charset="0"/>
              </a:rPr>
              <a:t>lb</a:t>
            </a:r>
            <a:r>
              <a:rPr lang="en-US" sz="1000" kern="1200" dirty="0" smtClean="0">
                <a:solidFill>
                  <a:schemeClr val="tx1"/>
                </a:solidFill>
                <a:latin typeface="+mn-lt"/>
                <a:ea typeface="+mn-ea"/>
                <a:cs typeface="Times New Roman" panose="02020603050405020304" pitchFamily="18" charset="0"/>
              </a:rPr>
              <a:t> vs. 80¢/</a:t>
            </a:r>
            <a:r>
              <a:rPr lang="en-US" sz="1000" kern="1200" dirty="0" err="1" smtClean="0">
                <a:solidFill>
                  <a:schemeClr val="tx1"/>
                </a:solidFill>
                <a:latin typeface="+mn-lt"/>
                <a:ea typeface="+mn-ea"/>
                <a:cs typeface="Times New Roman" panose="02020603050405020304" pitchFamily="18" charset="0"/>
              </a:rPr>
              <a:t>lb</a:t>
            </a:r>
            <a:r>
              <a:rPr lang="en-US" sz="1000" kern="1200" dirty="0" smtClean="0">
                <a:solidFill>
                  <a:schemeClr val="tx1"/>
                </a:solidFill>
                <a:latin typeface="+mn-lt"/>
                <a:ea typeface="+mn-ea"/>
                <a:cs typeface="Times New Roman" panose="02020603050405020304" pitchFamily="18" charset="0"/>
              </a:rPr>
              <a:t> for DP1180</a:t>
            </a:r>
          </a:p>
          <a:p>
            <a:pPr marL="800100" indent="-342900" defTabSz="1298060" fontAlgn="auto">
              <a:spcBef>
                <a:spcPts val="0"/>
              </a:spcBef>
              <a:spcAft>
                <a:spcPts val="600"/>
              </a:spcAft>
              <a:buFont typeface="Arial" panose="020B0604020202020204" pitchFamily="34" charset="0"/>
              <a:buChar char="•"/>
              <a:defRPr/>
            </a:pPr>
            <a:r>
              <a:rPr lang="en-US" sz="1000" kern="1200" dirty="0" smtClean="0">
                <a:solidFill>
                  <a:schemeClr val="tx1"/>
                </a:solidFill>
                <a:latin typeface="+mn-lt"/>
                <a:ea typeface="+mn-ea"/>
                <a:cs typeface="Times New Roman" panose="02020603050405020304" pitchFamily="18" charset="0"/>
              </a:rPr>
              <a:t>Low capital equipment costs</a:t>
            </a:r>
          </a:p>
          <a:p>
            <a:pPr marL="800100" indent="-342900" defTabSz="1298060" fontAlgn="auto">
              <a:spcBef>
                <a:spcPts val="0"/>
              </a:spcBef>
              <a:spcAft>
                <a:spcPts val="600"/>
              </a:spcAft>
              <a:buFont typeface="Arial" panose="020B0604020202020204" pitchFamily="34" charset="0"/>
              <a:buChar char="•"/>
              <a:defRPr/>
            </a:pPr>
            <a:r>
              <a:rPr lang="en-US" sz="1000" kern="1200" dirty="0" smtClean="0">
                <a:solidFill>
                  <a:schemeClr val="tx1"/>
                </a:solidFill>
                <a:latin typeface="+mn-lt"/>
                <a:ea typeface="+mn-ea"/>
                <a:cs typeface="Times New Roman" panose="02020603050405020304" pitchFamily="18" charset="0"/>
              </a:rPr>
              <a:t>Excellent cold stamping performance (being tested in a separate</a:t>
            </a:r>
            <a:r>
              <a:rPr lang="en-US" sz="1000" kern="1200" baseline="0" dirty="0" smtClean="0">
                <a:solidFill>
                  <a:schemeClr val="tx1"/>
                </a:solidFill>
                <a:latin typeface="+mn-lt"/>
                <a:ea typeface="+mn-ea"/>
                <a:cs typeface="Times New Roman" panose="02020603050405020304" pitchFamily="18" charset="0"/>
              </a:rPr>
              <a:t> project on complex geometry configuration)</a:t>
            </a:r>
            <a:endParaRPr lang="en-US" sz="1000" kern="1200" dirty="0" smtClean="0">
              <a:solidFill>
                <a:schemeClr val="tx1"/>
              </a:solidFill>
              <a:latin typeface="+mn-lt"/>
              <a:ea typeface="+mn-ea"/>
              <a:cs typeface="Times New Roman" panose="02020603050405020304" pitchFamily="18" charset="0"/>
            </a:endParaRPr>
          </a:p>
          <a:p>
            <a:pPr marL="800100" indent="-342900" defTabSz="1298060" fontAlgn="auto">
              <a:spcBef>
                <a:spcPts val="0"/>
              </a:spcBef>
              <a:spcAft>
                <a:spcPts val="600"/>
              </a:spcAft>
              <a:buFont typeface="Arial" panose="020B0604020202020204" pitchFamily="34" charset="0"/>
              <a:buChar char="•"/>
              <a:defRPr/>
            </a:pPr>
            <a:r>
              <a:rPr lang="en-US" sz="1000" kern="1200" dirty="0" smtClean="0">
                <a:solidFill>
                  <a:schemeClr val="tx1"/>
                </a:solidFill>
                <a:latin typeface="+mn-lt"/>
                <a:ea typeface="+mn-ea"/>
                <a:cs typeface="Times New Roman" panose="02020603050405020304" pitchFamily="18" charset="0"/>
              </a:rPr>
              <a:t>Good weldability</a:t>
            </a:r>
          </a:p>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571089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This nanocomposite coating for journal bearings has the potential to reduce energy losses in electric motor and generator systems, helping achieve the AMO goal of </a:t>
            </a:r>
            <a:r>
              <a:rPr lang="en-US" sz="1200" b="0" u="none" dirty="0" smtClean="0">
                <a:solidFill>
                  <a:schemeClr val="bg1"/>
                </a:solidFill>
              </a:rPr>
              <a:t>reducing manufacturing energy intensity by 20% by 2023 </a:t>
            </a:r>
            <a:r>
              <a:rPr lang="en-US" b="0" u="none" dirty="0" smtClean="0">
                <a:solidFill>
                  <a:schemeClr val="bg1"/>
                </a:solidFill>
              </a:rPr>
              <a:t>as compared </a:t>
            </a:r>
            <a:r>
              <a:rPr lang="en-US" dirty="0" smtClean="0">
                <a:solidFill>
                  <a:schemeClr val="bg1"/>
                </a:solidFill>
              </a:rPr>
              <a:t>to a 2015 average technology baseline.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PDA/PTFE coating under development can improve mechanical, friction, and wear properties while replacing conventional Babbitt alloys that contain lead. Lead bearings present environmental issues during disposal, and bismuth presents similar mechanical and wear properties with significantly lower production quantities.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Using state-of-the-art journal bearing coating is expected to have a variety of benefits for large-scale electrical machines, including: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Electrical efficiency greater than 95%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More than 10% reduction in frictional losses during hard start and hard stop conditions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More than 10% increase in wear-life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No significant increase in vibration or friction in hydrodynamic lubrication compared to traditional Babbitt bearings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Part of NGEM program</a:t>
            </a:r>
          </a:p>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781061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Oak Ridge National Laboratory, the </a:t>
            </a:r>
            <a:r>
              <a:rPr lang="en-US" sz="1200" u="sng" kern="1200" dirty="0" smtClean="0">
                <a:solidFill>
                  <a:schemeClr val="tx1"/>
                </a:solidFill>
                <a:effectLst/>
                <a:latin typeface="+mn-lt"/>
                <a:ea typeface="+mn-ea"/>
                <a:cs typeface="+mn-cs"/>
                <a:hlinkClick r:id="rId3"/>
              </a:rPr>
              <a:t>Manufacturing Demonstration Facility (MDF)</a:t>
            </a:r>
            <a:r>
              <a:rPr lang="en-US" sz="1200" kern="1200" dirty="0" smtClean="0">
                <a:solidFill>
                  <a:schemeClr val="tx1"/>
                </a:solidFill>
                <a:effectLst/>
                <a:latin typeface="+mn-lt"/>
                <a:ea typeface="+mn-ea"/>
                <a:cs typeface="+mn-cs"/>
              </a:rPr>
              <a:t> and the </a:t>
            </a:r>
            <a:r>
              <a:rPr lang="en-US" sz="1200" u="sng" kern="1200" dirty="0" smtClean="0">
                <a:solidFill>
                  <a:schemeClr val="tx1"/>
                </a:solidFill>
                <a:effectLst/>
                <a:latin typeface="+mn-lt"/>
                <a:ea typeface="+mn-ea"/>
                <a:cs typeface="+mn-cs"/>
                <a:hlinkClick r:id="rId4"/>
              </a:rPr>
              <a:t>Institute for Advanced Composites Manufacturing Innovation (IACMI)</a:t>
            </a:r>
            <a:r>
              <a:rPr lang="en-US" sz="1200" kern="1200" dirty="0" smtClean="0">
                <a:solidFill>
                  <a:schemeClr val="tx1"/>
                </a:solidFill>
                <a:effectLst/>
                <a:latin typeface="+mn-lt"/>
                <a:ea typeface="+mn-ea"/>
                <a:cs typeface="+mn-cs"/>
              </a:rPr>
              <a:t> are bringing their knowledge, tools, expertise, and connections with the supply chain to develop flexible manufacturing technologies that can be ramped up in a cost-effective 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During COVID-19, they have put</a:t>
            </a:r>
            <a:r>
              <a:rPr lang="en-US" sz="1200" kern="1200" baseline="0" dirty="0" smtClean="0">
                <a:solidFill>
                  <a:schemeClr val="tx1"/>
                </a:solidFill>
                <a:effectLst/>
                <a:latin typeface="+mn-lt"/>
                <a:ea typeface="+mn-ea"/>
                <a:cs typeface="+mn-cs"/>
              </a:rPr>
              <a:t> these capabilities into practice to support a range of efforts around masks, ventilator components, and collection tubes.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support test kit production, the MDF is using its metal additive manufacturing capabilities to rapidly produce injection molding tooling for collection tubes. By sharing these designs with industry, experts are laying the foundation for industrial partners to manufacture collection tubes on the order of millions per week.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Researchers at the MDF are</a:t>
            </a:r>
            <a:r>
              <a:rPr lang="en-US" sz="1200" kern="1200" baseline="0" dirty="0" smtClean="0">
                <a:solidFill>
                  <a:schemeClr val="tx1"/>
                </a:solidFill>
                <a:effectLst/>
                <a:latin typeface="+mn-lt"/>
                <a:ea typeface="+mn-ea"/>
                <a:cs typeface="+mn-cs"/>
              </a:rPr>
              <a:t> also working </a:t>
            </a:r>
            <a:r>
              <a:rPr lang="en-US" sz="1200" kern="1200" dirty="0" smtClean="0">
                <a:solidFill>
                  <a:schemeClr val="tx1"/>
                </a:solidFill>
                <a:effectLst/>
                <a:latin typeface="+mn-lt"/>
                <a:ea typeface="+mn-ea"/>
                <a:cs typeface="+mn-cs"/>
              </a:rPr>
              <a:t>with Coca-Cola Consolidated to determine whether soda bottle preforms, which are small plastic tubes heated and blown into a bottle shape to hold carbonated beverages, can be used as test tubes in COVID-19 kits. Soda bottle</a:t>
            </a:r>
            <a:r>
              <a:rPr lang="en-US" sz="1200" kern="1200" baseline="0" dirty="0" smtClean="0">
                <a:solidFill>
                  <a:schemeClr val="tx1"/>
                </a:solidFill>
                <a:effectLst/>
                <a:latin typeface="+mn-lt"/>
                <a:ea typeface="+mn-ea"/>
                <a:cs typeface="+mn-cs"/>
              </a:rPr>
              <a:t> preforms emerged as a possible way to address shortages, since they are well sized to hold the long COVID-19 swab and a tamper-proof cap that prevents leakage during transport.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smtClean="0"/>
              <a:t>11</a:t>
            </a:fld>
            <a:endParaRPr lang="en-US"/>
          </a:p>
        </p:txBody>
      </p:sp>
    </p:spTree>
    <p:extLst>
      <p:ext uri="{BB962C8B-B14F-4D97-AF65-F5344CB8AC3E}">
        <p14:creationId xmlns:p14="http://schemas.microsoft.com/office/powerpoint/2010/main" val="2422022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7.xml"/><Relationship Id="rId6" Type="http://schemas.openxmlformats.org/officeDocument/2006/relationships/image" Target="../media/image31.jpeg"/><Relationship Id="rId11" Type="http://schemas.openxmlformats.org/officeDocument/2006/relationships/image" Target="../media/image13.png"/><Relationship Id="rId5" Type="http://schemas.openxmlformats.org/officeDocument/2006/relationships/image" Target="../media/image30.jpeg"/><Relationship Id="rId10" Type="http://schemas.openxmlformats.org/officeDocument/2006/relationships/image" Target="../media/image33.jpeg"/><Relationship Id="rId4" Type="http://schemas.openxmlformats.org/officeDocument/2006/relationships/image" Target="../media/image29.jpeg"/><Relationship Id="rId9" Type="http://schemas.openxmlformats.org/officeDocument/2006/relationships/image" Target="../media/image32.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1187" cy="6857542"/>
          </a:xfrm>
          <a:prstGeom prst="rect">
            <a:avLst/>
          </a:prstGeom>
        </p:spPr>
      </p:pic>
      <p:sp>
        <p:nvSpPr>
          <p:cNvPr id="2" name="Title 1"/>
          <p:cNvSpPr>
            <a:spLocks noGrp="1"/>
          </p:cNvSpPr>
          <p:nvPr>
            <p:ph type="ctrTitle"/>
          </p:nvPr>
        </p:nvSpPr>
        <p:spPr>
          <a:xfrm>
            <a:off x="2174704" y="3429005"/>
            <a:ext cx="9407696" cy="445507"/>
          </a:xfrm>
        </p:spPr>
        <p:txBody>
          <a:bodyPr/>
          <a:lstStyle>
            <a:lvl1pPr algn="r">
              <a:defRPr sz="2700">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7153107" y="4953000"/>
            <a:ext cx="4340396" cy="757130"/>
          </a:xfrm>
        </p:spPr>
        <p:txBody>
          <a:bodyPr/>
          <a:lstStyle>
            <a:lvl1pPr marL="0" indent="0" algn="r">
              <a:buNone/>
              <a:defRPr sz="1800">
                <a:solidFill>
                  <a:srgbClr val="277592"/>
                </a:solidFill>
                <a:latin typeface="Franklin Gothic Book"/>
                <a:cs typeface="Franklin Gothic Book"/>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Click to edit author name</a:t>
            </a:r>
          </a:p>
        </p:txBody>
      </p:sp>
    </p:spTree>
    <p:extLst>
      <p:ext uri="{BB962C8B-B14F-4D97-AF65-F5344CB8AC3E}">
        <p14:creationId xmlns:p14="http://schemas.microsoft.com/office/powerpoint/2010/main" val="311688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609600" y="914400"/>
            <a:ext cx="107696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4151444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2"/>
            <a:ext cx="109728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30379403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Bulleted text &amp; graphic">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66"/>
          </a:solidFill>
        </p:spPr>
        <p:txBody>
          <a:bodyPr vert="horz" lIns="91440" tIns="45720" rIns="91440" bIns="45720" rtlCol="0" anchor="ctr">
            <a:normAutofit/>
          </a:bodyPr>
          <a:lstStyle>
            <a:lvl1pPr>
              <a:defRPr lang="en-US"/>
            </a:lvl1pPr>
          </a:lstStyle>
          <a:p>
            <a:pPr lvl="0"/>
            <a:r>
              <a:rPr lang="en-US"/>
              <a:t>Click to edit Master title style</a:t>
            </a:r>
          </a:p>
        </p:txBody>
      </p:sp>
      <p:sp>
        <p:nvSpPr>
          <p:cNvPr id="4" name="Content Placeholder 3"/>
          <p:cNvSpPr>
            <a:spLocks noGrp="1"/>
          </p:cNvSpPr>
          <p:nvPr>
            <p:ph sz="quarter" idx="10"/>
          </p:nvPr>
        </p:nvSpPr>
        <p:spPr>
          <a:xfrm>
            <a:off x="256117" y="819150"/>
            <a:ext cx="11641667"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96791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2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7"/>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3602" y="0"/>
            <a:ext cx="2184399" cy="135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photo collag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84" y="4148137"/>
            <a:ext cx="12221635"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707948" y="1544720"/>
            <a:ext cx="11026339" cy="1381360"/>
          </a:xfrm>
          <a:prstGeom prst="rect">
            <a:avLst/>
          </a:prstGeom>
        </p:spPr>
        <p:txBody>
          <a:bodyPr>
            <a:normAutofit/>
          </a:bodyPr>
          <a:lstStyle>
            <a:lvl1pPr marL="0" indent="0" algn="l">
              <a:buNone/>
              <a:defRPr sz="5333" b="1" i="0">
                <a:solidFill>
                  <a:srgbClr val="282B2E"/>
                </a:solidFill>
                <a:latin typeface="+mj-lt"/>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739559" y="2976352"/>
            <a:ext cx="5561403" cy="331125"/>
          </a:xfrm>
          <a:prstGeom prst="rect">
            <a:avLst/>
          </a:prstGeom>
        </p:spPr>
        <p:txBody>
          <a:bodyPr/>
          <a:lstStyle>
            <a:lvl1pPr marL="0" marR="0" indent="0" algn="l" defTabSz="609585" rtl="0" eaLnBrk="1" fontAlgn="auto" latinLnBrk="0" hangingPunct="1">
              <a:lnSpc>
                <a:spcPct val="100000"/>
              </a:lnSpc>
              <a:spcBef>
                <a:spcPct val="20000"/>
              </a:spcBef>
              <a:spcAft>
                <a:spcPts val="0"/>
              </a:spcAft>
              <a:buClrTx/>
              <a:buSzTx/>
              <a:buFontTx/>
              <a:buNone/>
              <a:tabLst/>
              <a:defRPr kumimoji="0" lang="en-US" sz="2133"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745475" y="3424167"/>
            <a:ext cx="3798903" cy="288687"/>
          </a:xfrm>
          <a:prstGeom prst="rect">
            <a:avLst/>
          </a:prstGeom>
        </p:spPr>
        <p:txBody>
          <a:bodyPr>
            <a:normAutofit/>
          </a:bodyPr>
          <a:lstStyle>
            <a:lvl1pPr>
              <a:buNone/>
              <a:defRPr sz="16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4024150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477615" y="1046533"/>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28751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243834" indent="-243834">
              <a:defRPr sz="2933" b="0" baseline="0"/>
            </a:lvl1pPr>
            <a:lvl2pPr>
              <a:buSzPct val="80000"/>
              <a:buFont typeface="Courier New" pitchFamily="49" charset="0"/>
              <a:buChar char="o"/>
              <a:defRPr lang="en-US" sz="2933" kern="1200" dirty="0" smtClean="0">
                <a:solidFill>
                  <a:schemeClr val="tx1"/>
                </a:solidFill>
                <a:latin typeface="+mn-lt"/>
                <a:ea typeface="+mn-ea"/>
                <a:cs typeface="+mn-cs"/>
              </a:defRPr>
            </a:lvl2pPr>
            <a:lvl3pPr>
              <a:buFont typeface="Calibri" pitchFamily="34" charset="0"/>
              <a:buChar char="–"/>
              <a:defRPr sz="2667"/>
            </a:lvl3pPr>
            <a:lvl4pPr>
              <a:buFont typeface="Wingdings" pitchFamily="2" charset="2"/>
              <a:buChar cha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6317130" y="1677981"/>
            <a:ext cx="5665695" cy="4267200"/>
          </a:xfrm>
          <a:prstGeom prst="rect">
            <a:avLst/>
          </a:prstGeom>
        </p:spPr>
        <p:txBody>
          <a:bodyPr/>
          <a:lstStyle>
            <a:lvl1pPr marL="243834" indent="-243834">
              <a:defRPr sz="2933" b="0"/>
            </a:lvl1pPr>
            <a:lvl2pPr>
              <a:buSzPct val="80000"/>
              <a:buFont typeface="Courier New" pitchFamily="49" charset="0"/>
              <a:buChar char="o"/>
              <a:defRPr sz="2933"/>
            </a:lvl2pPr>
            <a:lvl3pPr>
              <a:buFont typeface="Calibri" pitchFamily="34" charset="0"/>
              <a:buChar char="–"/>
              <a:defRPr sz="2667"/>
            </a:lvl3pPr>
            <a:lvl4pPr>
              <a:buFont typeface="Wingdings" pitchFamily="2" charset="2"/>
              <a:buChar cha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3200" b="1"/>
            </a:lvl1pPr>
          </a:lstStyle>
          <a:p>
            <a:pPr lvl="0"/>
            <a:r>
              <a:rPr lang="en-US"/>
              <a:t>Click to edit Master text styles</a:t>
            </a:r>
          </a:p>
        </p:txBody>
      </p:sp>
      <p:sp>
        <p:nvSpPr>
          <p:cNvPr id="9" name="Text Placeholder 8"/>
          <p:cNvSpPr>
            <a:spLocks noGrp="1"/>
          </p:cNvSpPr>
          <p:nvPr>
            <p:ph type="body" sz="quarter" idx="11"/>
          </p:nvPr>
        </p:nvSpPr>
        <p:spPr>
          <a:xfrm>
            <a:off x="6317130" y="1068381"/>
            <a:ext cx="5665695" cy="457200"/>
          </a:xfrm>
          <a:prstGeom prst="rect">
            <a:avLst/>
          </a:prstGeom>
        </p:spPr>
        <p:txBody>
          <a:bodyPr>
            <a:noAutofit/>
          </a:bodyPr>
          <a:lstStyle>
            <a:lvl1pPr>
              <a:buNone/>
              <a:defRPr sz="3200" b="1"/>
            </a:lvl1pPr>
          </a:lstStyle>
          <a:p>
            <a:pPr lvl="0"/>
            <a:r>
              <a:rPr lang="en-US"/>
              <a:t>Click to edit Master text styles</a:t>
            </a:r>
          </a:p>
        </p:txBody>
      </p:sp>
    </p:spTree>
    <p:extLst>
      <p:ext uri="{BB962C8B-B14F-4D97-AF65-F5344CB8AC3E}">
        <p14:creationId xmlns:p14="http://schemas.microsoft.com/office/powerpoint/2010/main" val="8558309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700" y="1045595"/>
            <a:ext cx="10100613" cy="5244640"/>
          </a:xfrm>
          <a:prstGeom prst="rect">
            <a:avLst/>
          </a:prstGeom>
        </p:spPr>
        <p:txBody>
          <a:bodyPr rtlCol="0">
            <a:normAutofit/>
          </a:bodyPr>
          <a:lstStyle/>
          <a:p>
            <a:pPr lvl="0"/>
            <a:r>
              <a:rPr lang="en-US" noProof="0" dirty="0"/>
              <a:t>Click icon to add chart</a:t>
            </a:r>
          </a:p>
        </p:txBody>
      </p:sp>
    </p:spTree>
    <p:extLst>
      <p:ext uri="{BB962C8B-B14F-4D97-AF65-F5344CB8AC3E}">
        <p14:creationId xmlns:p14="http://schemas.microsoft.com/office/powerpoint/2010/main" val="23088862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7"/>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12192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2" y="3257085"/>
            <a:ext cx="12191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5856648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1"/>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477615" y="1046533"/>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11981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ea typeface="ＭＳ Ｐゴシック" pitchFamily="-106" charset="-128"/>
              <a:cs typeface="ＭＳ Ｐゴシック" pitchFamily="-106" charset="-128"/>
            </a:endParaRPr>
          </a:p>
        </p:txBody>
      </p:sp>
      <p:sp>
        <p:nvSpPr>
          <p:cNvPr id="8" name="Rectangle 7"/>
          <p:cNvSpPr/>
          <p:nvPr/>
        </p:nvSpPr>
        <p:spPr>
          <a:xfrm>
            <a:off x="0" y="1"/>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243834" indent="-243834">
              <a:defRPr sz="2933" b="0" baseline="0">
                <a:solidFill>
                  <a:srgbClr val="FFFFFF"/>
                </a:solidFill>
              </a:defRPr>
            </a:lvl1pPr>
            <a:lvl2pPr>
              <a:buSzPct val="80000"/>
              <a:buFont typeface="Courier New" pitchFamily="49" charset="0"/>
              <a:buChar char="o"/>
              <a:defRPr lang="en-US" sz="2933" kern="1200" dirty="0" smtClean="0">
                <a:solidFill>
                  <a:srgbClr val="FFFFFF"/>
                </a:solidFill>
                <a:latin typeface="+mn-lt"/>
                <a:ea typeface="+mn-ea"/>
                <a:cs typeface="+mn-cs"/>
              </a:defRPr>
            </a:lvl2pPr>
            <a:lvl3pPr>
              <a:buFont typeface="Calibri" pitchFamily="34" charset="0"/>
              <a:buChar char="–"/>
              <a:defRPr sz="2667">
                <a:solidFill>
                  <a:srgbClr val="FFFFFF"/>
                </a:solidFill>
              </a:defRPr>
            </a:lvl3pPr>
            <a:lvl4pPr>
              <a:buFont typeface="Wingdings" pitchFamily="2" charset="2"/>
              <a:buChar char="§"/>
              <a:defRPr sz="2400">
                <a:solidFill>
                  <a:srgbClr val="FFFFFF"/>
                </a:solidFill>
              </a:defRPr>
            </a:lvl4pPr>
            <a:lvl5pPr>
              <a:defRPr sz="2400">
                <a:solidFill>
                  <a:srgbClr val="FFFFFF"/>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6317130" y="1677981"/>
            <a:ext cx="5665695" cy="4267200"/>
          </a:xfrm>
          <a:prstGeom prst="rect">
            <a:avLst/>
          </a:prstGeom>
        </p:spPr>
        <p:txBody>
          <a:bodyPr/>
          <a:lstStyle>
            <a:lvl1pPr marL="243834" indent="-243834">
              <a:defRPr sz="2933" b="0">
                <a:solidFill>
                  <a:srgbClr val="FFFFFF"/>
                </a:solidFill>
              </a:defRPr>
            </a:lvl1pPr>
            <a:lvl2pPr>
              <a:buSzPct val="80000"/>
              <a:buFont typeface="Courier New" pitchFamily="49" charset="0"/>
              <a:buChar char="o"/>
              <a:defRPr sz="2933">
                <a:solidFill>
                  <a:srgbClr val="FFFFFF"/>
                </a:solidFill>
              </a:defRPr>
            </a:lvl2pPr>
            <a:lvl3pPr>
              <a:buFont typeface="Calibri" pitchFamily="34" charset="0"/>
              <a:buChar char="–"/>
              <a:defRPr sz="2667">
                <a:solidFill>
                  <a:srgbClr val="FFFFFF"/>
                </a:solidFill>
              </a:defRPr>
            </a:lvl3pPr>
            <a:lvl4pPr>
              <a:buFont typeface="Wingdings" pitchFamily="2" charset="2"/>
              <a:buChar char="§"/>
              <a:defRPr sz="2400">
                <a:solidFill>
                  <a:srgbClr val="FFFFFF"/>
                </a:solidFill>
              </a:defRPr>
            </a:lvl4pPr>
            <a:lvl5pPr>
              <a:defRPr sz="2400">
                <a:solidFill>
                  <a:srgbClr val="FFFFFF"/>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32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7130" y="1068381"/>
            <a:ext cx="5665695" cy="457200"/>
          </a:xfrm>
          <a:prstGeom prst="rect">
            <a:avLst/>
          </a:prstGeom>
        </p:spPr>
        <p:txBody>
          <a:bodyPr>
            <a:noAutofit/>
          </a:bodyPr>
          <a:lstStyle>
            <a:lvl1pPr>
              <a:buNone/>
              <a:defRPr sz="32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937721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44000" y="6356353"/>
            <a:ext cx="2844800" cy="365125"/>
          </a:xfrm>
          <a:prstGeom prst="rect">
            <a:avLst/>
          </a:prstGeom>
          <a:noFill/>
        </p:spPr>
        <p:txBody>
          <a:bodyPr/>
          <a:lstStyle>
            <a:lvl1pPr>
              <a:defRPr>
                <a:solidFill>
                  <a:srgbClr val="002060"/>
                </a:solidFill>
                <a:latin typeface="Franklin Gothic Book"/>
              </a:defRPr>
            </a:lvl1pPr>
          </a:lstStyle>
          <a:p>
            <a:pPr fontAlgn="base">
              <a:spcBef>
                <a:spcPct val="0"/>
              </a:spcBef>
              <a:spcAft>
                <a:spcPct val="0"/>
              </a:spcAft>
            </a:pPr>
            <a:fld id="{9B5E1708-F8A3-4564-8049-367EAB969392}" type="slidenum">
              <a:rPr lang="en-US" smtClean="0"/>
              <a:pPr fontAlgn="base">
                <a:spcBef>
                  <a:spcPct val="0"/>
                </a:spcBef>
                <a:spcAft>
                  <a:spcPct val="0"/>
                </a:spcAft>
              </a:pPr>
              <a:t>‹#›</a:t>
            </a:fld>
            <a:endParaRPr lang="en-US" dirty="0"/>
          </a:p>
        </p:txBody>
      </p:sp>
    </p:spTree>
    <p:extLst>
      <p:ext uri="{BB962C8B-B14F-4D97-AF65-F5344CB8AC3E}">
        <p14:creationId xmlns:p14="http://schemas.microsoft.com/office/powerpoint/2010/main" val="19507027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1"/>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487700" y="1045595"/>
            <a:ext cx="10100613" cy="5244640"/>
          </a:xfrm>
          <a:prstGeom prst="rect">
            <a:avLst/>
          </a:prstGeom>
        </p:spPr>
        <p:txBody>
          <a:bodyPr rtlCol="0">
            <a:normAutofit/>
          </a:bodyPr>
          <a:lstStyle>
            <a:lvl1pPr>
              <a:defRPr>
                <a:solidFill>
                  <a:srgbClr val="FFFFFF"/>
                </a:solidFill>
              </a:defRPr>
            </a:lvl1pPr>
          </a:lstStyle>
          <a:p>
            <a:pPr lvl="0"/>
            <a:r>
              <a:rPr lang="en-US" noProof="0" dirty="0"/>
              <a:t>Click icon to add chart</a:t>
            </a:r>
          </a:p>
        </p:txBody>
      </p:sp>
    </p:spTree>
    <p:extLst>
      <p:ext uri="{BB962C8B-B14F-4D97-AF65-F5344CB8AC3E}">
        <p14:creationId xmlns:p14="http://schemas.microsoft.com/office/powerpoint/2010/main" val="17277233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12192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12192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a:defRPr/>
            </a:pPr>
            <a:r>
              <a:rPr sz="4400">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2" y="3257085"/>
            <a:ext cx="12191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3301903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151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09600" y="868708"/>
            <a:ext cx="109728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609600" y="45751"/>
            <a:ext cx="10972800" cy="640080"/>
          </a:xfrm>
        </p:spPr>
        <p:txBody>
          <a:bodyPr anchor="b"/>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42043679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78" name="Shape 178"/>
          <p:cNvSpPr>
            <a:spLocks noGrp="1"/>
          </p:cNvSpPr>
          <p:nvPr>
            <p:ph type="sldNum" sz="quarter" idx="2"/>
          </p:nvPr>
        </p:nvSpPr>
        <p:spPr>
          <a:xfrm>
            <a:off x="199757" y="6532123"/>
            <a:ext cx="316456" cy="231141"/>
          </a:xfrm>
          <a:prstGeom prst="rect">
            <a:avLst/>
          </a:prstGeom>
        </p:spPr>
        <p:txBody>
          <a:bodyPr/>
          <a:lstStyle>
            <a:lvl1pPr>
              <a:defRPr>
                <a:solidFill>
                  <a:srgbClr val="50565C"/>
                </a:solidFill>
                <a:latin typeface="Franklin Gothic Book"/>
              </a:defRPr>
            </a:lvl1pPr>
          </a:lstStyle>
          <a:p>
            <a:pPr fontAlgn="base">
              <a:spcBef>
                <a:spcPct val="0"/>
              </a:spcBef>
              <a:spcAft>
                <a:spcPct val="0"/>
              </a:spcAft>
            </a:pPr>
            <a:fld id="{86CB4B4D-7CA3-9044-876B-883B54F8677D}" type="slidenum">
              <a:rPr lang="uk-UA" smtClean="0"/>
              <a:pPr fontAlgn="base">
                <a:spcBef>
                  <a:spcPct val="0"/>
                </a:spcBef>
                <a:spcAft>
                  <a:spcPct val="0"/>
                </a:spcAft>
              </a:pPr>
              <a:t>‹#›</a:t>
            </a:fld>
            <a:endParaRPr lang="uk-UA" dirty="0"/>
          </a:p>
        </p:txBody>
      </p:sp>
      <p:sp>
        <p:nvSpPr>
          <p:cNvPr id="180" name="Shape 180"/>
          <p:cNvSpPr>
            <a:spLocks noGrp="1"/>
          </p:cNvSpPr>
          <p:nvPr>
            <p:ph type="title"/>
          </p:nvPr>
        </p:nvSpPr>
        <p:spPr>
          <a:xfrm>
            <a:off x="237067" y="1"/>
            <a:ext cx="7552267" cy="901700"/>
          </a:xfrm>
          <a:prstGeom prst="rect">
            <a:avLst/>
          </a:prstGeom>
        </p:spPr>
        <p:txBody>
          <a:bodyPr/>
          <a:lstStyle/>
          <a:p>
            <a:r>
              <a:t>Title Text</a:t>
            </a:r>
          </a:p>
        </p:txBody>
      </p:sp>
      <p:sp>
        <p:nvSpPr>
          <p:cNvPr id="181" name="Shape 181"/>
          <p:cNvSpPr>
            <a:spLocks noGrp="1"/>
          </p:cNvSpPr>
          <p:nvPr>
            <p:ph type="body" idx="1"/>
          </p:nvPr>
        </p:nvSpPr>
        <p:spPr>
          <a:xfrm>
            <a:off x="366186" y="1141413"/>
            <a:ext cx="10972801" cy="51101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399926302"/>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44000" y="6356351"/>
            <a:ext cx="2844800" cy="365125"/>
          </a:xfrm>
          <a:prstGeom prst="rect">
            <a:avLst/>
          </a:prstGeom>
          <a:noFill/>
        </p:spPr>
        <p:txBody>
          <a:bodyPr/>
          <a:lstStyle>
            <a:lvl1pPr>
              <a:defRPr>
                <a:solidFill>
                  <a:srgbClr val="002060"/>
                </a:solidFill>
                <a:latin typeface="Franklin Gothic Book"/>
              </a:defRPr>
            </a:lvl1pPr>
          </a:lstStyle>
          <a:p>
            <a:pPr fontAlgn="base">
              <a:spcBef>
                <a:spcPct val="0"/>
              </a:spcBef>
              <a:spcAft>
                <a:spcPct val="0"/>
              </a:spcAft>
            </a:pPr>
            <a:fld id="{9B5E1708-F8A3-4564-8049-367EAB969392}" type="slidenum">
              <a:rPr lang="en-US" smtClean="0"/>
              <a:pPr fontAlgn="base">
                <a:spcBef>
                  <a:spcPct val="0"/>
                </a:spcBef>
                <a:spcAft>
                  <a:spcPct val="0"/>
                </a:spcAft>
              </a:pPr>
              <a:t>‹#›</a:t>
            </a:fld>
            <a:endParaRPr lang="en-US" dirty="0"/>
          </a:p>
        </p:txBody>
      </p:sp>
    </p:spTree>
    <p:extLst>
      <p:ext uri="{BB962C8B-B14F-4D97-AF65-F5344CB8AC3E}">
        <p14:creationId xmlns:p14="http://schemas.microsoft.com/office/powerpoint/2010/main" val="14501192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3152"/>
            <a:ext cx="89408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812800" y="6662056"/>
            <a:ext cx="3859093" cy="195944"/>
          </a:xfrm>
          <a:prstGeom prst="rect">
            <a:avLst/>
          </a:prstGeom>
          <a:ln/>
        </p:spPr>
        <p:txBody>
          <a:bodyPr/>
          <a:lstStyle>
            <a:lvl1pPr>
              <a:defRPr/>
            </a:lvl1pPr>
          </a:lstStyle>
          <a:p>
            <a:pPr>
              <a:defRPr/>
            </a:pPr>
            <a:endParaRPr lang="en-US" dirty="0">
              <a:solidFill>
                <a:srgbClr val="000000"/>
              </a:solidFill>
            </a:endParaRPr>
          </a:p>
        </p:txBody>
      </p:sp>
      <p:sp>
        <p:nvSpPr>
          <p:cNvPr id="6" name="Rectangle 89"/>
          <p:cNvSpPr>
            <a:spLocks noGrp="1" noChangeArrowheads="1"/>
          </p:cNvSpPr>
          <p:nvPr>
            <p:ph type="sldNum" sz="quarter" idx="11"/>
          </p:nvPr>
        </p:nvSpPr>
        <p:spPr>
          <a:xfrm>
            <a:off x="73147" y="6477007"/>
            <a:ext cx="463307" cy="247637"/>
          </a:xfrm>
          <a:prstGeom prst="rect">
            <a:avLst/>
          </a:prstGeom>
          <a:ln/>
        </p:spPr>
        <p:txBody>
          <a:bodyPr/>
          <a:lstStyle>
            <a:lvl1pPr>
              <a:defRPr/>
            </a:lvl1pPr>
          </a:lstStyle>
          <a:p>
            <a:fld id="{BE6D4B03-E339-4C9D-AC39-0BD7C921B5B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510391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3"/>
            <a:ext cx="10972800" cy="386644"/>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41388453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6" name="Title 4"/>
          <p:cNvSpPr>
            <a:spLocks noGrp="1"/>
          </p:cNvSpPr>
          <p:nvPr>
            <p:ph type="ctrTitle" hasCustomPrompt="1"/>
          </p:nvPr>
        </p:nvSpPr>
        <p:spPr>
          <a:xfrm>
            <a:off x="5323844" y="1231163"/>
            <a:ext cx="6486117" cy="2011095"/>
          </a:xfrm>
        </p:spPr>
        <p:txBody>
          <a:bodyPr tIns="457200" bIns="548640"/>
          <a:lstStyle>
            <a:lvl1pPr algn="r">
              <a:defRPr sz="3200" b="1" spc="4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5180845" y="4263457"/>
            <a:ext cx="6624152" cy="457200"/>
          </a:xfrm>
          <a:prstGeom prst="rect">
            <a:avLst/>
          </a:prstGeom>
        </p:spPr>
        <p:txBody>
          <a:bodyPr wrap="none" tIns="0"/>
          <a:lstStyle>
            <a:lvl1pPr algn="r">
              <a:buNone/>
              <a:defRPr sz="2000" baseline="0">
                <a:solidFill>
                  <a:schemeClr val="tx1"/>
                </a:solidFill>
                <a:latin typeface="Franklin Gothic Book"/>
                <a:cs typeface="Franklin Gothic Book"/>
              </a:defRPr>
            </a:lvl1pPr>
            <a:lvl2pPr>
              <a:buNone/>
              <a:defRPr sz="2000"/>
            </a:lvl2pPr>
            <a:lvl3pPr>
              <a:buNone/>
              <a:defRPr sz="2000"/>
            </a:lvl3pPr>
            <a:lvl4pPr>
              <a:buNone/>
              <a:defRPr sz="2000"/>
            </a:lvl4pPr>
            <a:lvl5pPr>
              <a:buNone/>
              <a:defRPr sz="2000"/>
            </a:lvl5pPr>
          </a:lstStyle>
          <a:p>
            <a:pPr lvl="0"/>
            <a:r>
              <a:rPr lang="en-US" dirty="0"/>
              <a:t>Meeting date(s), Arial 20pt.</a:t>
            </a:r>
          </a:p>
        </p:txBody>
      </p:sp>
      <p:sp>
        <p:nvSpPr>
          <p:cNvPr id="28" name="Text Placeholder 37"/>
          <p:cNvSpPr>
            <a:spLocks noGrp="1"/>
          </p:cNvSpPr>
          <p:nvPr>
            <p:ph type="body" sz="quarter" idx="15" hasCustomPrompt="1"/>
          </p:nvPr>
        </p:nvSpPr>
        <p:spPr>
          <a:xfrm>
            <a:off x="5181552" y="4722131"/>
            <a:ext cx="6630304"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5181552" y="5222875"/>
            <a:ext cx="6630301" cy="381000"/>
          </a:xfrm>
          <a:prstGeom prst="rect">
            <a:avLst/>
          </a:prstGeom>
        </p:spPr>
        <p:txBody>
          <a:bodyPr wrap="none" tIns="0" bIns="438912">
            <a:noAutofit/>
          </a:bodyPr>
          <a:lstStyle>
            <a:lvl1pPr algn="r">
              <a:buNone/>
              <a:defRPr sz="1600" baseline="0">
                <a:solidFill>
                  <a:schemeClr val="tx1"/>
                </a:solidFill>
                <a:latin typeface="Franklin Gothic Book"/>
                <a:cs typeface="Franklin Gothic Book"/>
              </a:defRPr>
            </a:lvl1pPr>
            <a:lvl2pPr>
              <a:buNone/>
              <a:defRPr sz="1800"/>
            </a:lvl2pPr>
            <a:lvl3pPr>
              <a:buNone/>
              <a:defRPr sz="1800"/>
            </a:lvl3pPr>
            <a:lvl4pPr>
              <a:buNone/>
              <a:defRPr sz="1800"/>
            </a:lvl4pPr>
            <a:lvl5pPr>
              <a:buNone/>
              <a:defRPr sz="1800"/>
            </a:lvl5pPr>
          </a:lstStyle>
          <a:p>
            <a:pPr lvl="0"/>
            <a:r>
              <a:rPr lang="en-US" dirty="0"/>
              <a:t>Speaker’s title, Arial 16pt.</a:t>
            </a:r>
          </a:p>
        </p:txBody>
      </p:sp>
      <p:sp>
        <p:nvSpPr>
          <p:cNvPr id="30" name="Text Placeholder 43"/>
          <p:cNvSpPr>
            <a:spLocks noGrp="1"/>
          </p:cNvSpPr>
          <p:nvPr>
            <p:ph type="body" sz="quarter" idx="17" hasCustomPrompt="1"/>
          </p:nvPr>
        </p:nvSpPr>
        <p:spPr>
          <a:xfrm>
            <a:off x="5192833" y="3760788"/>
            <a:ext cx="6613216" cy="457200"/>
          </a:xfrm>
          <a:prstGeom prst="rect">
            <a:avLst/>
          </a:prstGeom>
        </p:spPr>
        <p:txBody>
          <a:bodyPr wrap="square" anchor="ctr" anchorCtr="0">
            <a:noAutofit/>
          </a:bodyPr>
          <a:lstStyle>
            <a:lvl1pPr algn="r">
              <a:buNone/>
              <a:defRPr sz="2400" b="1" spc="20"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492257" y="3209774"/>
            <a:ext cx="2571577" cy="569855"/>
          </a:xfrm>
          <a:prstGeom prst="rect">
            <a:avLst/>
          </a:prstGeom>
        </p:spPr>
      </p:pic>
      <p:sp>
        <p:nvSpPr>
          <p:cNvPr id="15" name="Text Placeholder 14"/>
          <p:cNvSpPr>
            <a:spLocks noGrp="1"/>
          </p:cNvSpPr>
          <p:nvPr>
            <p:ph type="body" sz="quarter" idx="22" hasCustomPrompt="1"/>
          </p:nvPr>
        </p:nvSpPr>
        <p:spPr>
          <a:xfrm>
            <a:off x="1" y="4972056"/>
            <a:ext cx="4377267"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900" baseline="0">
                <a:latin typeface="Franklin Gothic Book"/>
              </a:defRPr>
            </a:lvl1pPr>
            <a:lvl2pPr algn="just">
              <a:buNone/>
              <a:defRPr sz="900">
                <a:latin typeface="Arial Narrow" pitchFamily="34" charset="0"/>
              </a:defRPr>
            </a:lvl2pPr>
            <a:lvl3pPr algn="just">
              <a:buNone/>
              <a:defRPr sz="900">
                <a:latin typeface="Arial Narrow" pitchFamily="34" charset="0"/>
              </a:defRPr>
            </a:lvl3pPr>
            <a:lvl4pPr algn="just">
              <a:buNone/>
              <a:defRPr sz="900">
                <a:latin typeface="Arial Narrow" pitchFamily="34" charset="0"/>
              </a:defRPr>
            </a:lvl4pPr>
            <a:lvl5pPr algn="just">
              <a:buNone/>
              <a:defRPr sz="900">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6" y="5603875"/>
            <a:ext cx="8555567" cy="514351"/>
          </a:xfrm>
          <a:prstGeom prst="rect">
            <a:avLst/>
          </a:prstGeom>
          <a:solidFill>
            <a:schemeClr val="bg1">
              <a:alpha val="50000"/>
            </a:schemeClr>
          </a:solidFill>
        </p:spPr>
        <p:txBody>
          <a:bodyPr>
            <a:normAutofit/>
          </a:bodyPr>
          <a:lstStyle>
            <a:lvl1pPr marL="0" indent="0" algn="just">
              <a:buNone/>
              <a:defRPr sz="900">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6" y="6224588"/>
            <a:ext cx="8555567" cy="512763"/>
          </a:xfrm>
          <a:prstGeom prst="rect">
            <a:avLst/>
          </a:prstGeom>
          <a:solidFill>
            <a:schemeClr val="bg1">
              <a:alpha val="50000"/>
            </a:schemeClr>
          </a:solidFill>
        </p:spPr>
        <p:txBody>
          <a:bodyPr>
            <a:normAutofit/>
          </a:bodyPr>
          <a:lstStyle>
            <a:lvl1pPr marL="0" indent="0">
              <a:buNone/>
              <a:defRPr sz="900">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32719408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p:cNvSpPr/>
          <p:nvPr userDrawn="1"/>
        </p:nvSpPr>
        <p:spPr>
          <a:xfrm>
            <a:off x="0" y="0"/>
            <a:ext cx="12192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US" sz="1800" dirty="0">
              <a:solidFill>
                <a:srgbClr val="000000"/>
              </a:solidFill>
            </a:endParaRPr>
          </a:p>
        </p:txBody>
      </p:sp>
      <p:sp>
        <p:nvSpPr>
          <p:cNvPr id="30" name="Text Placeholder 43"/>
          <p:cNvSpPr>
            <a:spLocks noGrp="1"/>
          </p:cNvSpPr>
          <p:nvPr>
            <p:ph type="body" sz="quarter" idx="17" hasCustomPrompt="1"/>
          </p:nvPr>
        </p:nvSpPr>
        <p:spPr>
          <a:xfrm>
            <a:off x="4592326" y="3200400"/>
            <a:ext cx="7213729" cy="457200"/>
          </a:xfrm>
          <a:prstGeom prst="rect">
            <a:avLst/>
          </a:prstGeom>
        </p:spPr>
        <p:txBody>
          <a:bodyPr wrap="square" anchor="ctr" anchorCtr="0">
            <a:noAutofit/>
          </a:bodyPr>
          <a:lstStyle>
            <a:lvl1pPr algn="r">
              <a:buNone/>
              <a:defRPr sz="2400" b="1" spc="20"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492257" y="3209774"/>
            <a:ext cx="2571577" cy="569855"/>
          </a:xfrm>
          <a:prstGeom prst="rect">
            <a:avLst/>
          </a:prstGeom>
        </p:spPr>
      </p:pic>
    </p:spTree>
    <p:extLst>
      <p:ext uri="{BB962C8B-B14F-4D97-AF65-F5344CB8AC3E}">
        <p14:creationId xmlns:p14="http://schemas.microsoft.com/office/powerpoint/2010/main" val="2349154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12192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endParaRPr>
          </a:p>
        </p:txBody>
      </p:sp>
      <p:sp>
        <p:nvSpPr>
          <p:cNvPr id="9" name="Rectangle 9"/>
          <p:cNvSpPr/>
          <p:nvPr userDrawn="1"/>
        </p:nvSpPr>
        <p:spPr>
          <a:xfrm flipH="1">
            <a:off x="7112000" y="3276600"/>
            <a:ext cx="508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endParaRPr>
          </a:p>
        </p:txBody>
      </p:sp>
      <p:sp>
        <p:nvSpPr>
          <p:cNvPr id="11" name="Rectangle 6"/>
          <p:cNvSpPr/>
          <p:nvPr userDrawn="1"/>
        </p:nvSpPr>
        <p:spPr>
          <a:xfrm flipH="1">
            <a:off x="0" y="1905000"/>
            <a:ext cx="12192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endParaRPr>
          </a:p>
        </p:txBody>
      </p:sp>
      <p:pic>
        <p:nvPicPr>
          <p:cNvPr id="15" name="Picture 16" descr="volt.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7200" y="3"/>
            <a:ext cx="28448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524000"/>
            <a:ext cx="2540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7112000" y="1524003"/>
            <a:ext cx="2844800" cy="1762125"/>
          </a:xfrm>
          <a:prstGeom prst="rect">
            <a:avLst/>
          </a:prstGeom>
          <a:noFill/>
          <a:ln w="9525">
            <a:noFill/>
            <a:miter lim="800000"/>
            <a:headEnd/>
            <a:tailEnd/>
          </a:ln>
        </p:spPr>
      </p:pic>
      <p:pic>
        <p:nvPicPr>
          <p:cNvPr id="4" name="Picture 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524000" cy="1524000"/>
          </a:xfrm>
          <a:prstGeom prst="rect">
            <a:avLst/>
          </a:prstGeom>
        </p:spPr>
      </p:pic>
      <p:pic>
        <p:nvPicPr>
          <p:cNvPr id="22" name="Picture 2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956800" y="1524000"/>
            <a:ext cx="2235200" cy="1762124"/>
          </a:xfrm>
          <a:prstGeom prst="rect">
            <a:avLst/>
          </a:prstGeom>
        </p:spPr>
      </p:pic>
      <p:pic>
        <p:nvPicPr>
          <p:cNvPr id="13" name="Picture 12" descr="led.JP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422400" y="3"/>
            <a:ext cx="28448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4267200" y="1524000"/>
            <a:ext cx="28448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422400" y="1523144"/>
            <a:ext cx="2844800" cy="1753456"/>
          </a:xfrm>
          <a:prstGeom prst="rect">
            <a:avLst/>
          </a:prstGeom>
        </p:spPr>
      </p:pic>
      <p:pic>
        <p:nvPicPr>
          <p:cNvPr id="26" name="Picture 25"/>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0" y="1523144"/>
            <a:ext cx="1422400" cy="1753456"/>
          </a:xfrm>
          <a:prstGeom prst="rect">
            <a:avLst/>
          </a:prstGeom>
        </p:spPr>
      </p:pic>
      <p:sp>
        <p:nvSpPr>
          <p:cNvPr id="6" name="Rectangle 15"/>
          <p:cNvSpPr/>
          <p:nvPr/>
        </p:nvSpPr>
        <p:spPr>
          <a:xfrm>
            <a:off x="0" y="6610350"/>
            <a:ext cx="12192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Text Placeholder 9"/>
          <p:cNvSpPr txBox="1">
            <a:spLocks/>
          </p:cNvSpPr>
          <p:nvPr/>
        </p:nvSpPr>
        <p:spPr>
          <a:xfrm>
            <a:off x="173567" y="6616700"/>
            <a:ext cx="9715500"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a:spcBef>
                <a:spcPct val="20000"/>
              </a:spcBef>
              <a:buFont typeface="Arial"/>
              <a:buNone/>
              <a:defRPr/>
            </a:pPr>
            <a:fld id="{24289C06-C21E-485E-9AAF-A99C6B017E3B}" type="slidenum">
              <a:rPr lang="en-US" sz="1000" smtClean="0">
                <a:solidFill>
                  <a:prstClr val="white"/>
                </a:solidFill>
                <a:latin typeface="Calibri"/>
                <a:cs typeface="Calibri"/>
              </a:rPr>
              <a:pPr marL="342900" indent="-342900" defTabSz="457200">
                <a:spcBef>
                  <a:spcPct val="20000"/>
                </a:spcBef>
                <a:buFont typeface="Arial"/>
                <a:buNone/>
                <a:defRPr/>
              </a:pPr>
              <a:t>‹#›</a:t>
            </a:fld>
            <a:r>
              <a:rPr lang="en-US" sz="1000" dirty="0">
                <a:solidFill>
                  <a:prstClr val="white"/>
                </a:solidFill>
                <a:latin typeface="Calibri"/>
                <a:cs typeface="Calibri"/>
              </a:rPr>
              <a:t> | Energy Efficiency and Renewable Energy</a:t>
            </a:r>
          </a:p>
        </p:txBody>
      </p:sp>
      <p:sp>
        <p:nvSpPr>
          <p:cNvPr id="8" name="Text Placeholder 9"/>
          <p:cNvSpPr txBox="1">
            <a:spLocks/>
          </p:cNvSpPr>
          <p:nvPr/>
        </p:nvSpPr>
        <p:spPr>
          <a:xfrm>
            <a:off x="7302502" y="6616700"/>
            <a:ext cx="4889500"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a:spcBef>
                <a:spcPct val="20000"/>
              </a:spcBef>
              <a:buFont typeface="Arial"/>
              <a:buNone/>
              <a:defRPr/>
            </a:pPr>
            <a:r>
              <a:rPr lang="en-US" sz="1000" dirty="0">
                <a:solidFill>
                  <a:prstClr val="white"/>
                </a:solidFill>
                <a:latin typeface="Calibri"/>
                <a:cs typeface="Calibri"/>
              </a:rPr>
              <a:t>eere.energy.gov</a:t>
            </a:r>
          </a:p>
        </p:txBody>
      </p:sp>
      <p:pic>
        <p:nvPicPr>
          <p:cNvPr id="21" name="Picture 20"/>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416800" y="477004"/>
            <a:ext cx="4470400" cy="492725"/>
          </a:xfrm>
          <a:prstGeom prst="rect">
            <a:avLst/>
          </a:prstGeom>
        </p:spPr>
      </p:pic>
      <p:sp>
        <p:nvSpPr>
          <p:cNvPr id="3" name="Text Placeholder 2"/>
          <p:cNvSpPr>
            <a:spLocks noGrp="1"/>
          </p:cNvSpPr>
          <p:nvPr>
            <p:ph type="body" sz="quarter" idx="10" hasCustomPrompt="1"/>
          </p:nvPr>
        </p:nvSpPr>
        <p:spPr>
          <a:xfrm>
            <a:off x="304800" y="3892818"/>
            <a:ext cx="64008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304800" y="4477722"/>
            <a:ext cx="64008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7518400" y="3886200"/>
            <a:ext cx="42672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7518400" y="4495800"/>
            <a:ext cx="42672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20168234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3152"/>
            <a:ext cx="89408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73147" y="6477007"/>
            <a:ext cx="463307" cy="247637"/>
          </a:xfrm>
          <a:prstGeom prst="rect">
            <a:avLst/>
          </a:prstGeom>
          <a:ln/>
        </p:spPr>
        <p:txBody>
          <a:bodyPr/>
          <a:lstStyle>
            <a:lvl1pPr>
              <a:defRPr/>
            </a:lvl1pPr>
          </a:lstStyle>
          <a:p>
            <a:fld id="{F6EFC63E-F8D9-44BB-A462-AC735E845F9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169071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655093" y="1310185"/>
            <a:ext cx="10980460" cy="4940491"/>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609600" y="274639"/>
            <a:ext cx="109728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4874690" y="6478595"/>
            <a:ext cx="1706033"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solidFill>
                <a:prstClr val="black">
                  <a:tint val="75000"/>
                </a:prstClr>
              </a:solidFill>
              <a:latin typeface="Calibri"/>
            </a:endParaRPr>
          </a:p>
        </p:txBody>
      </p:sp>
      <p:sp>
        <p:nvSpPr>
          <p:cNvPr id="5" name="Slide Number Placeholder 3"/>
          <p:cNvSpPr>
            <a:spLocks noGrp="1"/>
          </p:cNvSpPr>
          <p:nvPr>
            <p:ph type="sldNum" sz="quarter" idx="15"/>
          </p:nvPr>
        </p:nvSpPr>
        <p:spPr>
          <a:xfrm>
            <a:off x="7021147" y="6478594"/>
            <a:ext cx="454757"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142267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426453" y="496889"/>
            <a:ext cx="30099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1281" y="1365665"/>
            <a:ext cx="9836727" cy="1211283"/>
          </a:xfrm>
        </p:spPr>
        <p:txBody>
          <a:bodyPr>
            <a:normAutofit/>
          </a:bodyPr>
          <a:lstStyle>
            <a:lvl1pPr algn="l">
              <a:defRPr sz="3300">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823357" y="2663896"/>
            <a:ext cx="9828811" cy="1492477"/>
          </a:xfrm>
        </p:spPr>
        <p:txBody>
          <a:bodyPr/>
          <a:lstStyle>
            <a:lvl1pPr marL="0" indent="0" algn="l">
              <a:buNone/>
              <a:defRPr sz="1425" baseline="0"/>
            </a:lvl1pPr>
            <a:lvl2pPr marL="342882"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8" indent="0" algn="ctr">
              <a:buNone/>
              <a:defRPr sz="1200"/>
            </a:lvl7pPr>
            <a:lvl8pPr marL="2400180" indent="0" algn="ctr">
              <a:buNone/>
              <a:defRPr sz="1200"/>
            </a:lvl8pPr>
            <a:lvl9pPr marL="2743062" indent="0" algn="ctr">
              <a:buNone/>
              <a:defRPr sz="1200"/>
            </a:lvl9pPr>
          </a:lstStyle>
          <a:p>
            <a:r>
              <a:rPr lang="en-US"/>
              <a:t>Click to edit Master subtitle style</a:t>
            </a:r>
            <a:endParaRPr lang="en-US" dirty="0"/>
          </a:p>
        </p:txBody>
      </p:sp>
      <p:sp>
        <p:nvSpPr>
          <p:cNvPr id="11" name="Text Placeholder 10"/>
          <p:cNvSpPr>
            <a:spLocks noGrp="1"/>
          </p:cNvSpPr>
          <p:nvPr>
            <p:ph type="body" sz="quarter" idx="10"/>
          </p:nvPr>
        </p:nvSpPr>
        <p:spPr>
          <a:xfrm>
            <a:off x="3014665" y="6200783"/>
            <a:ext cx="6286500" cy="600075"/>
          </a:xfrm>
        </p:spPr>
        <p:txBody>
          <a:bodyPr>
            <a:noAutofit/>
          </a:bodyPr>
          <a:lstStyle>
            <a:lvl1pPr algn="ctr">
              <a:buFontTx/>
              <a:buNone/>
              <a:defRPr sz="1351">
                <a:solidFill>
                  <a:schemeClr val="bg1"/>
                </a:solidFill>
              </a:defRPr>
            </a:lvl1pPr>
            <a:lvl2pPr marL="0" indent="0" algn="ctr">
              <a:spcBef>
                <a:spcPts val="0"/>
              </a:spcBef>
              <a:buFontTx/>
              <a:buNone/>
              <a:defRPr sz="1351">
                <a:solidFill>
                  <a:schemeClr val="bg1"/>
                </a:solidFill>
              </a:defRPr>
            </a:lvl2pPr>
            <a:lvl3pPr marL="342882" indent="0" algn="ctr">
              <a:buFontTx/>
              <a:buNone/>
              <a:defRPr sz="1351">
                <a:solidFill>
                  <a:schemeClr val="bg1"/>
                </a:solidFill>
              </a:defRPr>
            </a:lvl3pPr>
            <a:lvl4pPr marL="685766" indent="0" algn="ctr">
              <a:buFontTx/>
              <a:buNone/>
              <a:defRPr sz="1351">
                <a:solidFill>
                  <a:schemeClr val="bg1"/>
                </a:solidFill>
              </a:defRPr>
            </a:lvl4pPr>
            <a:lvl5pPr marL="1028649" indent="0" algn="ctr">
              <a:buFontTx/>
              <a:buNone/>
              <a:defRPr sz="135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36459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 y="0"/>
            <a:ext cx="7658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581901" y="5932489"/>
            <a:ext cx="4210051" cy="234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457178" eaLnBrk="0" fontAlgn="base" hangingPunct="0">
              <a:spcBef>
                <a:spcPct val="0"/>
              </a:spcBef>
              <a:spcAft>
                <a:spcPct val="0"/>
              </a:spcAft>
              <a:defRPr/>
            </a:pPr>
            <a:endParaRPr lang="en-US" altLang="en-US" sz="180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428629" y="2362881"/>
            <a:ext cx="11363572" cy="2019115"/>
          </a:xfrm>
        </p:spPr>
        <p:txBody>
          <a:bodyPr anchor="ctr">
            <a:normAutofit/>
          </a:bodyPr>
          <a:lstStyle>
            <a:lvl1pPr>
              <a:defRPr sz="30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8321890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4216400" y="1627191"/>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605373" y="1627188"/>
            <a:ext cx="305223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605373" y="2671763"/>
            <a:ext cx="305223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605373" y="3740151"/>
            <a:ext cx="305223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5373" y="4797425"/>
            <a:ext cx="305223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58801" y="6043613"/>
            <a:ext cx="11032067"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0077" y="83138"/>
            <a:ext cx="11101388"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690757" y="2588445"/>
            <a:ext cx="7077692" cy="3028208"/>
          </a:xfrm>
        </p:spPr>
        <p:txBody>
          <a:bodyPr/>
          <a:lstStyle>
            <a:lvl1pPr marL="0" indent="-171442">
              <a:buClr>
                <a:schemeClr val="tx2"/>
              </a:buClr>
              <a:buSzPct val="90000"/>
              <a:buFont typeface="Wingdings" charset="2"/>
              <a:buChar char="§"/>
              <a:defRPr/>
            </a:lvl1pPr>
            <a:lvl2pPr marL="0" indent="-171442">
              <a:buClr>
                <a:schemeClr val="tx2"/>
              </a:buClr>
              <a:buSzPct val="90000"/>
              <a:buFont typeface="Wingdings" charset="2"/>
              <a:buChar char="§"/>
              <a:defRPr/>
            </a:lvl2pPr>
            <a:lvl3pPr marL="514326" indent="-171442">
              <a:buClr>
                <a:schemeClr val="tx2"/>
              </a:buClr>
              <a:buSzPct val="90000"/>
              <a:buFont typeface="Wingdings" charset="2"/>
              <a:buChar char="§"/>
              <a:defRPr sz="1500"/>
            </a:lvl3pPr>
            <a:lvl4pPr marL="857208" indent="-171442">
              <a:buClr>
                <a:schemeClr val="tx2"/>
              </a:buClr>
              <a:buSzPct val="90000"/>
              <a:buFont typeface="Wingdings" charset="2"/>
              <a:buChar char="§"/>
              <a:defRPr/>
            </a:lvl4pPr>
            <a:lvl5pPr marL="1200091" indent="-171442">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585789" y="1543057"/>
            <a:ext cx="3200400" cy="4086225"/>
          </a:xfrm>
        </p:spPr>
        <p:txBody>
          <a:bodyPr lIns="0" tIns="0" rIns="0" bIns="0">
            <a:noAutofit/>
          </a:bodyPr>
          <a:lstStyle>
            <a:lvl1pPr>
              <a:lnSpc>
                <a:spcPct val="160000"/>
              </a:lnSpc>
              <a:buFontTx/>
              <a:buNone/>
              <a:defRPr sz="3300"/>
            </a:lvl1pPr>
            <a:lvl2pPr marL="0" indent="0">
              <a:lnSpc>
                <a:spcPct val="160000"/>
              </a:lnSpc>
              <a:buFontTx/>
              <a:buNone/>
              <a:defRPr sz="3000"/>
            </a:lvl2pPr>
            <a:lvl3pPr marL="342882" indent="0">
              <a:lnSpc>
                <a:spcPct val="160000"/>
              </a:lnSpc>
              <a:buFontTx/>
              <a:buNone/>
              <a:defRPr sz="2700"/>
            </a:lvl3pPr>
            <a:lvl4pPr marL="685766" indent="0">
              <a:lnSpc>
                <a:spcPct val="160000"/>
              </a:lnSpc>
              <a:buFontTx/>
              <a:buNone/>
              <a:defRPr sz="2400"/>
            </a:lvl4pPr>
            <a:lvl5pPr marL="1028649" indent="0">
              <a:lnSpc>
                <a:spcPct val="160000"/>
              </a:lnSpc>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8498417" y="6213482"/>
            <a:ext cx="2743200" cy="365125"/>
          </a:xfrm>
          <a:prstGeom prst="rect">
            <a:avLst/>
          </a:prstGeom>
        </p:spPr>
        <p:txBody>
          <a:bodyPr/>
          <a:lstStyle>
            <a:lvl1pPr>
              <a:defRPr/>
            </a:lvl1pPr>
          </a:lstStyle>
          <a:p>
            <a:pPr>
              <a:defRPr/>
            </a:pPr>
            <a:endParaRPr lang="en-US" altLang="en-US" dirty="0">
              <a:solidFill>
                <a:prstClr val="black">
                  <a:tint val="75000"/>
                </a:prstClr>
              </a:solidFill>
            </a:endParaRPr>
          </a:p>
        </p:txBody>
      </p:sp>
      <p:sp>
        <p:nvSpPr>
          <p:cNvPr id="12" name="Footer Placeholder 4"/>
          <p:cNvSpPr>
            <a:spLocks noGrp="1"/>
          </p:cNvSpPr>
          <p:nvPr>
            <p:ph type="ftr" sz="quarter" idx="15"/>
          </p:nvPr>
        </p:nvSpPr>
        <p:spPr>
          <a:xfrm>
            <a:off x="2137839" y="6226182"/>
            <a:ext cx="6305551" cy="365125"/>
          </a:xfrm>
          <a:prstGeom prst="rect">
            <a:avLst/>
          </a:prstGeom>
        </p:spPr>
        <p:txBody>
          <a:bodyPr/>
          <a:lstStyle>
            <a:lvl1pPr algn="l">
              <a:defRPr>
                <a:solidFill>
                  <a:schemeClr val="tx1">
                    <a:lumMod val="75000"/>
                    <a:lumOff val="25000"/>
                  </a:schemeClr>
                </a:solidFill>
              </a:defRPr>
            </a:lvl1pPr>
          </a:lstStyle>
          <a:p>
            <a:pPr>
              <a:defRPr/>
            </a:pPr>
            <a:endParaRPr lang="en-US" dirty="0">
              <a:solidFill>
                <a:srgbClr val="000000">
                  <a:lumMod val="75000"/>
                  <a:lumOff val="25000"/>
                </a:srgbClr>
              </a:solidFill>
            </a:endParaRPr>
          </a:p>
        </p:txBody>
      </p:sp>
      <p:sp>
        <p:nvSpPr>
          <p:cNvPr id="13" name="Slide Number Placeholder 5"/>
          <p:cNvSpPr>
            <a:spLocks noGrp="1"/>
          </p:cNvSpPr>
          <p:nvPr>
            <p:ph type="sldNum" sz="quarter" idx="16"/>
          </p:nvPr>
        </p:nvSpPr>
        <p:spPr>
          <a:xfrm>
            <a:off x="11245853" y="6213482"/>
            <a:ext cx="440267" cy="365125"/>
          </a:xfrm>
          <a:prstGeom prst="rect">
            <a:avLst/>
          </a:prstGeom>
        </p:spPr>
        <p:txBody>
          <a:bodyPr/>
          <a:lstStyle>
            <a:lvl1pPr>
              <a:defRPr/>
            </a:lvl1pPr>
          </a:lstStyle>
          <a:p>
            <a:fld id="{A1A6E02B-33B2-4B3F-A839-A7601A33199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913271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605369" y="1627188"/>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5369" y="2671763"/>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605369" y="3740151"/>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605369" y="4797425"/>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58801" y="6043613"/>
            <a:ext cx="11032067"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85796" y="83138"/>
            <a:ext cx="11172825"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585796" y="1585917"/>
            <a:ext cx="11144249" cy="4086225"/>
          </a:xfrm>
        </p:spPr>
        <p:txBody>
          <a:bodyPr lIns="0" tIns="0" rIns="0" bIns="0">
            <a:noAutofit/>
          </a:bodyPr>
          <a:lstStyle>
            <a:lvl1pPr algn="ctr">
              <a:lnSpc>
                <a:spcPct val="155000"/>
              </a:lnSpc>
              <a:buFontTx/>
              <a:buNone/>
              <a:defRPr sz="3300"/>
            </a:lvl1pPr>
            <a:lvl2pPr marL="0" indent="0" algn="ctr">
              <a:lnSpc>
                <a:spcPct val="155000"/>
              </a:lnSpc>
              <a:buFontTx/>
              <a:buNone/>
              <a:defRPr sz="3000"/>
            </a:lvl2pPr>
            <a:lvl3pPr marL="342882" indent="0" algn="ctr">
              <a:lnSpc>
                <a:spcPct val="155000"/>
              </a:lnSpc>
              <a:buFontTx/>
              <a:buNone/>
              <a:defRPr sz="2700"/>
            </a:lvl3pPr>
            <a:lvl4pPr marL="685766" indent="0" algn="ctr">
              <a:lnSpc>
                <a:spcPct val="155000"/>
              </a:lnSpc>
              <a:buFontTx/>
              <a:buNone/>
              <a:defRPr sz="2400"/>
            </a:lvl4pPr>
            <a:lvl5pPr marL="1028649" indent="0" algn="ctr">
              <a:lnSpc>
                <a:spcPct val="155000"/>
              </a:lnSpc>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8498417" y="6213482"/>
            <a:ext cx="2743200" cy="365125"/>
          </a:xfrm>
          <a:prstGeom prst="rect">
            <a:avLst/>
          </a:prstGeom>
        </p:spPr>
        <p:txBody>
          <a:bodyPr/>
          <a:lstStyle>
            <a:lvl1pPr>
              <a:defRPr/>
            </a:lvl1pPr>
          </a:lstStyle>
          <a:p>
            <a:pPr>
              <a:defRPr/>
            </a:pPr>
            <a:endParaRPr lang="en-US" altLang="en-US" dirty="0">
              <a:solidFill>
                <a:prstClr val="black">
                  <a:tint val="75000"/>
                </a:prstClr>
              </a:solidFill>
            </a:endParaRPr>
          </a:p>
        </p:txBody>
      </p:sp>
      <p:sp>
        <p:nvSpPr>
          <p:cNvPr id="10" name="Footer Placeholder 4"/>
          <p:cNvSpPr>
            <a:spLocks noGrp="1"/>
          </p:cNvSpPr>
          <p:nvPr>
            <p:ph type="ftr" sz="quarter" idx="15"/>
          </p:nvPr>
        </p:nvSpPr>
        <p:spPr>
          <a:xfrm>
            <a:off x="2137839" y="6226182"/>
            <a:ext cx="6178551" cy="365125"/>
          </a:xfrm>
          <a:prstGeom prst="rect">
            <a:avLst/>
          </a:prstGeom>
        </p:spPr>
        <p:txBody>
          <a:bodyPr/>
          <a:lstStyle>
            <a:lvl1pPr algn="l">
              <a:defRPr>
                <a:solidFill>
                  <a:schemeClr val="tx1">
                    <a:lumMod val="75000"/>
                    <a:lumOff val="25000"/>
                  </a:schemeClr>
                </a:solidFill>
              </a:defRPr>
            </a:lvl1pPr>
          </a:lstStyle>
          <a:p>
            <a:pPr>
              <a:defRPr/>
            </a:pPr>
            <a:endParaRPr lang="en-US" dirty="0">
              <a:solidFill>
                <a:srgbClr val="000000">
                  <a:lumMod val="75000"/>
                  <a:lumOff val="25000"/>
                </a:srgbClr>
              </a:solidFill>
            </a:endParaRPr>
          </a:p>
        </p:txBody>
      </p:sp>
      <p:sp>
        <p:nvSpPr>
          <p:cNvPr id="11" name="Slide Number Placeholder 5"/>
          <p:cNvSpPr>
            <a:spLocks noGrp="1"/>
          </p:cNvSpPr>
          <p:nvPr>
            <p:ph type="sldNum" sz="quarter" idx="16"/>
          </p:nvPr>
        </p:nvSpPr>
        <p:spPr>
          <a:xfrm>
            <a:off x="11245853" y="6213482"/>
            <a:ext cx="440267" cy="365125"/>
          </a:xfrm>
          <a:prstGeom prst="rect">
            <a:avLst/>
          </a:prstGeom>
        </p:spPr>
        <p:txBody>
          <a:bodyPr/>
          <a:lstStyle>
            <a:lvl1pPr>
              <a:defRPr/>
            </a:lvl1pPr>
          </a:lstStyle>
          <a:p>
            <a:fld id="{4B4EF199-5C60-4CA1-9953-629704BE153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503411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605369" y="1627188"/>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58801" y="6043613"/>
            <a:ext cx="11032067"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85796" y="83138"/>
            <a:ext cx="11172825"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585796" y="2486026"/>
            <a:ext cx="11144249" cy="3271839"/>
          </a:xfrm>
        </p:spPr>
        <p:txBody>
          <a:bodyPr lIns="0" tIns="0" rIns="0" bIns="0">
            <a:noAutofit/>
          </a:bodyPr>
          <a:lstStyle>
            <a:lvl1pPr marL="342882" indent="-171442" algn="ctr">
              <a:lnSpc>
                <a:spcPct val="100000"/>
              </a:lnSpc>
              <a:spcBef>
                <a:spcPts val="1200"/>
              </a:spcBef>
              <a:buFont typeface="Wingdings" charset="2"/>
              <a:buChar char="§"/>
              <a:defRPr sz="2100"/>
            </a:lvl1pPr>
            <a:lvl2pPr marL="342882" indent="-171442" algn="ctr">
              <a:lnSpc>
                <a:spcPct val="100000"/>
              </a:lnSpc>
              <a:spcBef>
                <a:spcPts val="1200"/>
              </a:spcBef>
              <a:buFont typeface="Wingdings" charset="2"/>
              <a:buChar char="§"/>
              <a:defRPr sz="2100"/>
            </a:lvl2pPr>
            <a:lvl3pPr marL="685766" indent="-171442" algn="ctr">
              <a:lnSpc>
                <a:spcPct val="100000"/>
              </a:lnSpc>
              <a:spcBef>
                <a:spcPts val="1200"/>
              </a:spcBef>
              <a:buFont typeface="Wingdings" charset="2"/>
              <a:buChar char="§"/>
              <a:defRPr sz="2100"/>
            </a:lvl3pPr>
            <a:lvl4pPr marL="1028649" indent="-171442" algn="ctr">
              <a:lnSpc>
                <a:spcPct val="100000"/>
              </a:lnSpc>
              <a:spcBef>
                <a:spcPts val="1200"/>
              </a:spcBef>
              <a:buFont typeface="Wingdings" charset="2"/>
              <a:buChar char="§"/>
              <a:defRPr sz="2100"/>
            </a:lvl4pPr>
            <a:lvl5pPr marL="1371532" indent="-171442" algn="ctr">
              <a:lnSpc>
                <a:spcPct val="100000"/>
              </a:lnSpc>
              <a:spcBef>
                <a:spcPts val="1200"/>
              </a:spcBef>
              <a:buFont typeface="Wingdings" charset="2"/>
              <a:buChar cha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8498417" y="6213482"/>
            <a:ext cx="2743200" cy="365125"/>
          </a:xfrm>
          <a:prstGeom prst="rect">
            <a:avLst/>
          </a:prstGeom>
        </p:spPr>
        <p:txBody>
          <a:bodyPr/>
          <a:lstStyle>
            <a:lvl1pPr>
              <a:defRPr/>
            </a:lvl1pPr>
          </a:lstStyle>
          <a:p>
            <a:pPr>
              <a:defRPr/>
            </a:pPr>
            <a:endParaRPr lang="en-US" altLang="en-US" dirty="0">
              <a:solidFill>
                <a:prstClr val="black">
                  <a:tint val="75000"/>
                </a:prstClr>
              </a:solidFill>
            </a:endParaRPr>
          </a:p>
        </p:txBody>
      </p:sp>
      <p:sp>
        <p:nvSpPr>
          <p:cNvPr id="7" name="Footer Placeholder 4"/>
          <p:cNvSpPr>
            <a:spLocks noGrp="1"/>
          </p:cNvSpPr>
          <p:nvPr>
            <p:ph type="ftr" sz="quarter" idx="15"/>
          </p:nvPr>
        </p:nvSpPr>
        <p:spPr>
          <a:xfrm>
            <a:off x="2137833" y="6226182"/>
            <a:ext cx="6292851" cy="365125"/>
          </a:xfrm>
          <a:prstGeom prst="rect">
            <a:avLst/>
          </a:prstGeom>
        </p:spPr>
        <p:txBody>
          <a:bodyPr/>
          <a:lstStyle>
            <a:lvl1pPr algn="l">
              <a:defRPr>
                <a:solidFill>
                  <a:schemeClr val="tx1">
                    <a:lumMod val="75000"/>
                    <a:lumOff val="25000"/>
                  </a:schemeClr>
                </a:solidFill>
              </a:defRPr>
            </a:lvl1pPr>
          </a:lstStyle>
          <a:p>
            <a:pPr>
              <a:defRPr/>
            </a:pPr>
            <a:endParaRPr lang="en-US" dirty="0">
              <a:solidFill>
                <a:srgbClr val="000000">
                  <a:lumMod val="75000"/>
                  <a:lumOff val="25000"/>
                </a:srgbClr>
              </a:solidFill>
            </a:endParaRPr>
          </a:p>
        </p:txBody>
      </p:sp>
      <p:sp>
        <p:nvSpPr>
          <p:cNvPr id="8" name="Slide Number Placeholder 5"/>
          <p:cNvSpPr>
            <a:spLocks noGrp="1"/>
          </p:cNvSpPr>
          <p:nvPr>
            <p:ph type="sldNum" sz="quarter" idx="16"/>
          </p:nvPr>
        </p:nvSpPr>
        <p:spPr>
          <a:xfrm>
            <a:off x="11245853" y="6213482"/>
            <a:ext cx="440267" cy="365125"/>
          </a:xfrm>
          <a:prstGeom prst="rect">
            <a:avLst/>
          </a:prstGeom>
        </p:spPr>
        <p:txBody>
          <a:bodyPr/>
          <a:lstStyle>
            <a:lvl1pPr>
              <a:defRPr/>
            </a:lvl1pPr>
          </a:lstStyle>
          <a:p>
            <a:fld id="{BEA3D1BA-E4AE-4D99-ACC2-F63F1EAB335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007303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605369" y="1627188"/>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58801" y="6043613"/>
            <a:ext cx="11032067"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85796" y="83138"/>
            <a:ext cx="11172825"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585796" y="1828807"/>
            <a:ext cx="11144249" cy="3929063"/>
          </a:xfrm>
        </p:spPr>
        <p:txBody>
          <a:bodyPr lIns="0" tIns="0" rIns="0" bIns="0">
            <a:noAutofit/>
          </a:bodyPr>
          <a:lstStyle>
            <a:lvl1pPr marL="342882" indent="-171442" algn="ctr">
              <a:lnSpc>
                <a:spcPct val="100000"/>
              </a:lnSpc>
              <a:buFont typeface="Wingdings" charset="2"/>
              <a:buChar char="§"/>
              <a:defRPr sz="2100"/>
            </a:lvl1pPr>
            <a:lvl2pPr marL="342882" indent="-171442" algn="ctr">
              <a:lnSpc>
                <a:spcPct val="100000"/>
              </a:lnSpc>
              <a:buFont typeface="Wingdings" charset="2"/>
              <a:buChar char="§"/>
              <a:defRPr sz="2100"/>
            </a:lvl2pPr>
            <a:lvl3pPr marL="685766" indent="-171442" algn="ctr">
              <a:lnSpc>
                <a:spcPct val="100000"/>
              </a:lnSpc>
              <a:buFont typeface="Wingdings" charset="2"/>
              <a:buChar char="§"/>
              <a:defRPr sz="2100"/>
            </a:lvl3pPr>
            <a:lvl4pPr marL="1028649" indent="-171442" algn="ctr">
              <a:lnSpc>
                <a:spcPct val="100000"/>
              </a:lnSpc>
              <a:buFont typeface="Wingdings" charset="2"/>
              <a:buChar char="§"/>
              <a:defRPr sz="2100"/>
            </a:lvl4pPr>
            <a:lvl5pPr marL="1371532" indent="-171442" algn="ctr">
              <a:lnSpc>
                <a:spcPct val="100000"/>
              </a:lnSpc>
              <a:buFont typeface="Wingdings" charset="2"/>
              <a:buChar cha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8498417" y="6213482"/>
            <a:ext cx="2743200" cy="365125"/>
          </a:xfrm>
          <a:prstGeom prst="rect">
            <a:avLst/>
          </a:prstGeom>
        </p:spPr>
        <p:txBody>
          <a:bodyPr/>
          <a:lstStyle>
            <a:lvl1pPr>
              <a:defRPr/>
            </a:lvl1pPr>
          </a:lstStyle>
          <a:p>
            <a:pPr>
              <a:defRPr/>
            </a:pPr>
            <a:endParaRPr lang="en-US" altLang="en-US" dirty="0">
              <a:solidFill>
                <a:prstClr val="black">
                  <a:tint val="75000"/>
                </a:prstClr>
              </a:solidFill>
            </a:endParaRPr>
          </a:p>
        </p:txBody>
      </p:sp>
      <p:sp>
        <p:nvSpPr>
          <p:cNvPr id="7" name="Footer Placeholder 4"/>
          <p:cNvSpPr>
            <a:spLocks noGrp="1"/>
          </p:cNvSpPr>
          <p:nvPr>
            <p:ph type="ftr" sz="quarter" idx="15"/>
          </p:nvPr>
        </p:nvSpPr>
        <p:spPr>
          <a:xfrm>
            <a:off x="2137833" y="6226182"/>
            <a:ext cx="6292851" cy="365125"/>
          </a:xfrm>
          <a:prstGeom prst="rect">
            <a:avLst/>
          </a:prstGeom>
        </p:spPr>
        <p:txBody>
          <a:bodyPr/>
          <a:lstStyle>
            <a:lvl1pPr algn="l">
              <a:defRPr>
                <a:solidFill>
                  <a:schemeClr val="tx1">
                    <a:lumMod val="75000"/>
                    <a:lumOff val="25000"/>
                  </a:schemeClr>
                </a:solidFill>
              </a:defRPr>
            </a:lvl1pPr>
          </a:lstStyle>
          <a:p>
            <a:pPr>
              <a:defRPr/>
            </a:pPr>
            <a:endParaRPr lang="en-US" dirty="0">
              <a:solidFill>
                <a:srgbClr val="000000">
                  <a:lumMod val="75000"/>
                  <a:lumOff val="25000"/>
                </a:srgbClr>
              </a:solidFill>
            </a:endParaRPr>
          </a:p>
        </p:txBody>
      </p:sp>
      <p:sp>
        <p:nvSpPr>
          <p:cNvPr id="8" name="Slide Number Placeholder 5"/>
          <p:cNvSpPr>
            <a:spLocks noGrp="1"/>
          </p:cNvSpPr>
          <p:nvPr>
            <p:ph type="sldNum" sz="quarter" idx="16"/>
          </p:nvPr>
        </p:nvSpPr>
        <p:spPr>
          <a:xfrm>
            <a:off x="11245853" y="6213482"/>
            <a:ext cx="440267" cy="365125"/>
          </a:xfrm>
          <a:prstGeom prst="rect">
            <a:avLst/>
          </a:prstGeom>
        </p:spPr>
        <p:txBody>
          <a:bodyPr/>
          <a:lstStyle>
            <a:lvl1pPr>
              <a:defRPr/>
            </a:lvl1pPr>
          </a:lstStyle>
          <a:p>
            <a:fld id="{E83FBD0B-C542-4823-BBF6-B7A5EEB3544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428016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426453" y="496889"/>
            <a:ext cx="30099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8862487" y="1973265"/>
            <a:ext cx="1912703" cy="246221"/>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178" eaLnBrk="0" fontAlgn="base" hangingPunct="0">
              <a:spcBef>
                <a:spcPct val="0"/>
              </a:spcBef>
              <a:spcAft>
                <a:spcPct val="0"/>
              </a:spcAft>
              <a:defRPr/>
            </a:pPr>
            <a:r>
              <a:rPr lang="en-US" altLang="en-US" sz="1000" dirty="0">
                <a:solidFill>
                  <a:srgbClr val="3B3838"/>
                </a:solidFill>
                <a:latin typeface="Calibri" panose="020F0502020204030204" pitchFamily="34" charset="0"/>
                <a:cs typeface="Franklin Gothic Book"/>
              </a:rPr>
              <a:t>https://twitter.com/SMCoalition </a:t>
            </a:r>
          </a:p>
        </p:txBody>
      </p:sp>
      <p:sp>
        <p:nvSpPr>
          <p:cNvPr id="8" name="Rectangle 7"/>
          <p:cNvSpPr/>
          <p:nvPr userDrawn="1"/>
        </p:nvSpPr>
        <p:spPr>
          <a:xfrm>
            <a:off x="8862486" y="2487616"/>
            <a:ext cx="2388795" cy="254044"/>
          </a:xfrm>
          <a:prstGeom prst="rect">
            <a:avLst/>
          </a:prstGeom>
        </p:spPr>
        <p:txBody>
          <a:bodyPr wrap="none">
            <a:spAutoFit/>
          </a:bodyPr>
          <a:lstStyle/>
          <a:p>
            <a:pPr defTabSz="457178" eaLnBrk="0" fontAlgn="base" hangingPunct="0">
              <a:spcBef>
                <a:spcPct val="0"/>
              </a:spcBef>
              <a:spcAft>
                <a:spcPct val="0"/>
              </a:spcAft>
              <a:defRPr/>
            </a:pPr>
            <a:r>
              <a:rPr lang="en-US" sz="1051" dirty="0">
                <a:solidFill>
                  <a:srgbClr val="E7E6E6">
                    <a:lumMod val="25000"/>
                  </a:srgbClr>
                </a:solidFill>
                <a:cs typeface="Franklin Gothic Book"/>
              </a:rPr>
              <a:t>Facebook.com/</a:t>
            </a:r>
            <a:r>
              <a:rPr lang="en-US" sz="1051" dirty="0" err="1">
                <a:solidFill>
                  <a:srgbClr val="E7E6E6">
                    <a:lumMod val="25000"/>
                  </a:srgbClr>
                </a:solidFill>
                <a:cs typeface="Franklin Gothic Book"/>
              </a:rPr>
              <a:t>SMLeadershipCoalition</a:t>
            </a:r>
            <a:endParaRPr lang="en-US" sz="1051" dirty="0">
              <a:solidFill>
                <a:srgbClr val="E7E6E6">
                  <a:lumMod val="25000"/>
                </a:srgbClr>
              </a:solidFill>
              <a:cs typeface="Franklin Gothic Book"/>
            </a:endParaRPr>
          </a:p>
        </p:txBody>
      </p:sp>
      <p:sp>
        <p:nvSpPr>
          <p:cNvPr id="9" name="Rectangle 8"/>
          <p:cNvSpPr/>
          <p:nvPr userDrawn="1"/>
        </p:nvSpPr>
        <p:spPr>
          <a:xfrm>
            <a:off x="8862484" y="3059117"/>
            <a:ext cx="2952749" cy="415755"/>
          </a:xfrm>
          <a:prstGeom prst="rect">
            <a:avLst/>
          </a:prstGeom>
        </p:spPr>
        <p:txBody>
          <a:bodyPr>
            <a:spAutoFit/>
          </a:bodyPr>
          <a:lstStyle/>
          <a:p>
            <a:pPr defTabSz="457178" eaLnBrk="0" fontAlgn="base" hangingPunct="0">
              <a:spcBef>
                <a:spcPct val="0"/>
              </a:spcBef>
              <a:spcAft>
                <a:spcPct val="0"/>
              </a:spcAft>
              <a:defRPr/>
            </a:pPr>
            <a:r>
              <a:rPr lang="en-US" sz="1051" dirty="0">
                <a:solidFill>
                  <a:srgbClr val="E7E6E6">
                    <a:lumMod val="25000"/>
                  </a:srgbClr>
                </a:solidFill>
                <a:cs typeface="Franklin Gothic Book"/>
              </a:rPr>
              <a:t>http://</a:t>
            </a:r>
            <a:r>
              <a:rPr lang="en-US" sz="1051" dirty="0" err="1">
                <a:solidFill>
                  <a:srgbClr val="E7E6E6">
                    <a:lumMod val="25000"/>
                  </a:srgbClr>
                </a:solidFill>
                <a:cs typeface="Franklin Gothic Book"/>
              </a:rPr>
              <a:t>www.linkedin.com</a:t>
            </a:r>
            <a:r>
              <a:rPr lang="en-US" sz="1051" dirty="0">
                <a:solidFill>
                  <a:srgbClr val="E7E6E6">
                    <a:lumMod val="25000"/>
                  </a:srgbClr>
                </a:solidFill>
                <a:cs typeface="Franklin Gothic Book"/>
              </a:rPr>
              <a:t> /groups </a:t>
            </a:r>
          </a:p>
          <a:p>
            <a:pPr defTabSz="457178" eaLnBrk="0" fontAlgn="base" hangingPunct="0">
              <a:spcBef>
                <a:spcPct val="0"/>
              </a:spcBef>
              <a:spcAft>
                <a:spcPct val="0"/>
              </a:spcAft>
              <a:defRPr/>
            </a:pPr>
            <a:r>
              <a:rPr lang="en-US" sz="1051" dirty="0">
                <a:solidFill>
                  <a:srgbClr val="E7E6E6">
                    <a:lumMod val="25000"/>
                  </a:srgbClr>
                </a:solidFill>
                <a:cs typeface="Franklin Gothic Book"/>
              </a:rPr>
              <a:t>/Smart-Manufacturing-Leadership-Coalition</a:t>
            </a:r>
          </a:p>
        </p:txBody>
      </p:sp>
      <p:pic>
        <p:nvPicPr>
          <p:cNvPr id="10" name="Picture 16"/>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386237" y="1976445"/>
            <a:ext cx="404284"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386237" y="2493970"/>
            <a:ext cx="404284"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8386237" y="3011496"/>
            <a:ext cx="404284"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4101" y="451268"/>
            <a:ext cx="6855403" cy="1211283"/>
          </a:xfrm>
        </p:spPr>
        <p:txBody>
          <a:bodyPr>
            <a:normAutofit/>
          </a:bodyPr>
          <a:lstStyle>
            <a:lvl1pPr algn="l">
              <a:defRPr sz="3300">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566189" y="1906650"/>
            <a:ext cx="6877607" cy="2465327"/>
          </a:xfrm>
        </p:spPr>
        <p:txBody>
          <a:bodyPr/>
          <a:lstStyle>
            <a:lvl1pPr marL="0" indent="0" algn="l">
              <a:buNone/>
              <a:defRPr sz="1425" baseline="0"/>
            </a:lvl1pPr>
            <a:lvl2pPr marL="342882"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8" indent="0" algn="ctr">
              <a:buNone/>
              <a:defRPr sz="1200"/>
            </a:lvl7pPr>
            <a:lvl8pPr marL="2400180" indent="0" algn="ctr">
              <a:buNone/>
              <a:defRPr sz="1200"/>
            </a:lvl8pPr>
            <a:lvl9pPr marL="2743062" indent="0" algn="ctr">
              <a:buNone/>
              <a:defRPr sz="1200"/>
            </a:lvl9pPr>
          </a:lstStyle>
          <a:p>
            <a:r>
              <a:rPr lang="en-US"/>
              <a:t>Click to edit Master subtitle style</a:t>
            </a:r>
            <a:endParaRPr lang="en-US" dirty="0"/>
          </a:p>
        </p:txBody>
      </p:sp>
      <p:sp>
        <p:nvSpPr>
          <p:cNvPr id="11" name="Text Placeholder 10"/>
          <p:cNvSpPr>
            <a:spLocks noGrp="1"/>
          </p:cNvSpPr>
          <p:nvPr>
            <p:ph type="body" sz="quarter" idx="10"/>
          </p:nvPr>
        </p:nvSpPr>
        <p:spPr>
          <a:xfrm>
            <a:off x="3014665" y="6200783"/>
            <a:ext cx="6286500" cy="600075"/>
          </a:xfrm>
        </p:spPr>
        <p:txBody>
          <a:bodyPr>
            <a:noAutofit/>
          </a:bodyPr>
          <a:lstStyle>
            <a:lvl1pPr algn="ctr">
              <a:buFontTx/>
              <a:buNone/>
              <a:defRPr sz="1351">
                <a:solidFill>
                  <a:schemeClr val="bg1"/>
                </a:solidFill>
              </a:defRPr>
            </a:lvl1pPr>
            <a:lvl2pPr marL="0" indent="0" algn="ctr">
              <a:spcBef>
                <a:spcPts val="0"/>
              </a:spcBef>
              <a:buFontTx/>
              <a:buNone/>
              <a:defRPr sz="1351">
                <a:solidFill>
                  <a:schemeClr val="bg1"/>
                </a:solidFill>
              </a:defRPr>
            </a:lvl2pPr>
            <a:lvl3pPr marL="342882" indent="0" algn="ctr">
              <a:buFontTx/>
              <a:buNone/>
              <a:defRPr sz="1351">
                <a:solidFill>
                  <a:schemeClr val="bg1"/>
                </a:solidFill>
              </a:defRPr>
            </a:lvl3pPr>
            <a:lvl4pPr marL="685766" indent="0" algn="ctr">
              <a:buFontTx/>
              <a:buNone/>
              <a:defRPr sz="1351">
                <a:solidFill>
                  <a:schemeClr val="bg1"/>
                </a:solidFill>
              </a:defRPr>
            </a:lvl4pPr>
            <a:lvl5pPr marL="1028649" indent="0" algn="ctr">
              <a:buFontTx/>
              <a:buNone/>
              <a:defRPr sz="135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29554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Title 8"/>
          <p:cNvSpPr>
            <a:spLocks noGrp="1"/>
          </p:cNvSpPr>
          <p:nvPr>
            <p:ph type="ctrTitle"/>
          </p:nvPr>
        </p:nvSpPr>
        <p:spPr>
          <a:xfrm>
            <a:off x="880076" y="3646138"/>
            <a:ext cx="10363200" cy="1829761"/>
          </a:xfrm>
        </p:spPr>
        <p:txBody>
          <a:bodyPr vert="horz" anchor="b">
            <a:normAutofit/>
            <a:scene3d>
              <a:camera prst="orthographicFront"/>
              <a:lightRig rig="soft" dir="t"/>
            </a:scene3d>
            <a:sp3d prstMaterial="softEdge"/>
          </a:bodyPr>
          <a:lstStyle>
            <a:lvl1pPr algn="r">
              <a:defRPr sz="3200" b="0" cap="none">
                <a:solidFill>
                  <a:schemeClr val="accent5"/>
                </a:solidFill>
                <a:effectLst/>
              </a:defRPr>
            </a:lvl1pPr>
          </a:lstStyle>
          <a:p>
            <a:r>
              <a:rPr kumimoji="0" lang="en-US" dirty="0"/>
              <a:t>Click to edit Master title style</a:t>
            </a:r>
          </a:p>
        </p:txBody>
      </p:sp>
      <p:sp>
        <p:nvSpPr>
          <p:cNvPr id="5" name="Subtitle 16"/>
          <p:cNvSpPr>
            <a:spLocks noGrp="1"/>
          </p:cNvSpPr>
          <p:nvPr>
            <p:ph type="subTitle" idx="1"/>
          </p:nvPr>
        </p:nvSpPr>
        <p:spPr>
          <a:xfrm>
            <a:off x="914400" y="5568514"/>
            <a:ext cx="10363200" cy="941485"/>
          </a:xfrm>
        </p:spPr>
        <p:txBody>
          <a:bodyPr lIns="45720" rIns="45720">
            <a:normAutofit/>
          </a:bodyPr>
          <a:lstStyle>
            <a:lvl1pPr marL="0" marR="64005" indent="0" algn="r">
              <a:buNone/>
              <a:defRPr sz="2400">
                <a:solidFill>
                  <a:schemeClr val="tx2">
                    <a:lumMod val="75000"/>
                  </a:schemeClr>
                </a:solidFill>
              </a:defRPr>
            </a:lvl1pPr>
            <a:lvl2pPr marL="457178" indent="0" algn="ctr">
              <a:buNone/>
            </a:lvl2pPr>
            <a:lvl3pPr marL="914354" indent="0" algn="ctr">
              <a:buNone/>
            </a:lvl3pPr>
            <a:lvl4pPr marL="1371532" indent="0" algn="ctr">
              <a:buNone/>
            </a:lvl4pPr>
            <a:lvl5pPr marL="1828709" indent="0" algn="ctr">
              <a:buNone/>
            </a:lvl5pPr>
            <a:lvl6pPr marL="2285886" indent="0" algn="ctr">
              <a:buNone/>
            </a:lvl6pPr>
            <a:lvl7pPr marL="2743062" indent="0" algn="ctr">
              <a:buNone/>
            </a:lvl7pPr>
            <a:lvl8pPr marL="3200240" indent="0" algn="ctr">
              <a:buNone/>
            </a:lvl8pPr>
            <a:lvl9pPr marL="3657418" indent="0" algn="ctr">
              <a:buNone/>
            </a:lvl9pPr>
          </a:lstStyle>
          <a:p>
            <a:r>
              <a:rPr kumimoji="0" lang="en-US" dirty="0"/>
              <a:t>Click to edit Master subtitle style</a:t>
            </a:r>
          </a:p>
        </p:txBody>
      </p:sp>
      <p:pic>
        <p:nvPicPr>
          <p:cNvPr id="3" name="Picture 2" descr="REMADE inst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96404" y="121940"/>
            <a:ext cx="4474413" cy="1561219"/>
          </a:xfrm>
          <a:prstGeom prst="rect">
            <a:avLst/>
          </a:prstGeom>
        </p:spPr>
      </p:pic>
    </p:spTree>
    <p:extLst>
      <p:ext uri="{BB962C8B-B14F-4D97-AF65-F5344CB8AC3E}">
        <p14:creationId xmlns:p14="http://schemas.microsoft.com/office/powerpoint/2010/main" val="361910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609600" y="914400"/>
            <a:ext cx="107696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6430797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609600" y="274644"/>
            <a:ext cx="109728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11277605" y="6442270"/>
            <a:ext cx="327911" cy="209356"/>
          </a:xfrm>
          <a:prstGeom prst="rect">
            <a:avLst/>
          </a:prstGeom>
        </p:spPr>
        <p:txBody>
          <a:bodyPr vert="horz" lIns="0" tIns="0" rIns="0" bIns="0" anchor="ctr" anchorCtr="0"/>
          <a:lstStyle>
            <a:lvl1pPr algn="r" eaLnBrk="1" latinLnBrk="0" hangingPunct="1">
              <a:defRPr kumimoji="0" sz="1400" b="1">
                <a:solidFill>
                  <a:schemeClr val="bg1">
                    <a:lumMod val="65000"/>
                  </a:schemeClr>
                </a:solidFill>
                <a:latin typeface="Franklin Gothic Book"/>
                <a:cs typeface="Franklin Gothic Book"/>
              </a:defRPr>
            </a:lvl1pPr>
          </a:lstStyle>
          <a:p>
            <a:pPr defTabSz="457178"/>
            <a:fld id="{6D56EEAD-0332-044B-8491-07E146F0D709}" type="slidenum">
              <a:rPr lang="en-GB" smtClean="0">
                <a:solidFill>
                  <a:prstClr val="white">
                    <a:lumMod val="65000"/>
                  </a:prstClr>
                </a:solidFill>
              </a:rPr>
              <a:pPr defTabSz="457178"/>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4" y="6214843"/>
            <a:ext cx="1498344" cy="522804"/>
          </a:xfrm>
          <a:prstGeom prst="rect">
            <a:avLst/>
          </a:prstGeom>
        </p:spPr>
      </p:pic>
      <p:sp>
        <p:nvSpPr>
          <p:cNvPr id="19" name="Footer Placeholder 21"/>
          <p:cNvSpPr>
            <a:spLocks noGrp="1"/>
          </p:cNvSpPr>
          <p:nvPr>
            <p:ph type="ftr" sz="quarter" idx="3"/>
          </p:nvPr>
        </p:nvSpPr>
        <p:spPr>
          <a:xfrm>
            <a:off x="1852960" y="6442276"/>
            <a:ext cx="9424640" cy="210385"/>
          </a:xfrm>
          <a:prstGeom prst="rect">
            <a:avLst/>
          </a:prstGeom>
        </p:spPr>
        <p:txBody>
          <a:bodyPr vert="horz" lIns="0" tIns="0" rIns="0" bIns="0" anchor="ctr" anchorCtr="0"/>
          <a:lstStyle>
            <a:lvl1pPr algn="r" eaLnBrk="1" latinLnBrk="0" hangingPunct="1">
              <a:defRPr kumimoji="0" sz="800">
                <a:solidFill>
                  <a:srgbClr val="A6A6A6"/>
                </a:solidFill>
                <a:latin typeface="Franklin Gothic Book"/>
                <a:cs typeface="Franklin Gothic Book"/>
              </a:defRPr>
            </a:lvl1pPr>
          </a:lstStyle>
          <a:p>
            <a:pPr defTabSz="457178"/>
            <a:endParaRPr lang="en-GB" dirty="0"/>
          </a:p>
        </p:txBody>
      </p:sp>
      <p:cxnSp>
        <p:nvCxnSpPr>
          <p:cNvPr id="20" name="Straight Connector 19"/>
          <p:cNvCxnSpPr/>
          <p:nvPr userDrawn="1"/>
        </p:nvCxnSpPr>
        <p:spPr>
          <a:xfrm>
            <a:off x="3402419" y="6449283"/>
            <a:ext cx="8187488"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03322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8277" y="177116"/>
            <a:ext cx="11738929" cy="577081"/>
          </a:xfrm>
        </p:spPr>
        <p:txBody>
          <a:bodyPr/>
          <a:lstStyle>
            <a:lvl1pPr>
              <a:defRPr sz="36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48272" y="1294023"/>
            <a:ext cx="11535728" cy="1785104"/>
          </a:xfrm>
          <a:prstGeom prst="rect">
            <a:avLst/>
          </a:prstGeom>
        </p:spPr>
        <p:txBody>
          <a:bodyPr>
            <a:spAutoFit/>
          </a:bodyPr>
          <a:lstStyle>
            <a:lvl1pPr>
              <a:buClr>
                <a:schemeClr val="accent1"/>
              </a:buClr>
              <a:defRPr sz="2400">
                <a:solidFill>
                  <a:schemeClr val="accent6">
                    <a:lumMod val="50000"/>
                  </a:schemeClr>
                </a:solidFill>
                <a:latin typeface="Franklin Gothic Book"/>
                <a:cs typeface="Franklin Gothic Book"/>
              </a:defRPr>
            </a:lvl1pPr>
            <a:lvl2pPr marL="515914" indent="-236527">
              <a:buClr>
                <a:schemeClr val="accent1"/>
              </a:buClr>
              <a:buFont typeface="Arial Narrow" pitchFamily="34" charset="0"/>
              <a:buChar char="–"/>
              <a:defRPr sz="2000">
                <a:solidFill>
                  <a:schemeClr val="bg2">
                    <a:lumMod val="25000"/>
                  </a:schemeClr>
                </a:solidFill>
                <a:latin typeface="Franklin Gothic Book"/>
                <a:cs typeface="Franklin Gothic Book"/>
              </a:defRPr>
            </a:lvl2pPr>
            <a:lvl3pPr marL="744501" indent="-168266">
              <a:buClr>
                <a:schemeClr val="accent1"/>
              </a:buClr>
              <a:defRPr sz="1800">
                <a:solidFill>
                  <a:schemeClr val="bg2">
                    <a:lumMod val="25000"/>
                  </a:schemeClr>
                </a:solidFill>
                <a:latin typeface="Franklin Gothic Book"/>
                <a:cs typeface="Franklin Gothic Book"/>
              </a:defRPr>
            </a:lvl3pPr>
            <a:lvl4pPr marL="973090" indent="-228589">
              <a:buClr>
                <a:schemeClr val="accent1"/>
              </a:buClr>
              <a:defRPr sz="1600">
                <a:solidFill>
                  <a:schemeClr val="bg2">
                    <a:lumMod val="25000"/>
                  </a:schemeClr>
                </a:solidFill>
                <a:latin typeface="Franklin Gothic Book"/>
                <a:cs typeface="Franklin Gothic Book"/>
              </a:defRPr>
            </a:lvl4pPr>
            <a:lvl5pPr marL="1142942" indent="-169854">
              <a:buClr>
                <a:schemeClr val="accent1"/>
              </a:buClr>
              <a:buFont typeface="Arial" pitchFamily="34" charset="0"/>
              <a:buChar char="•"/>
              <a:defRPr sz="16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6176433" y="6356356"/>
            <a:ext cx="3860800" cy="365125"/>
          </a:xfrm>
          <a:prstGeom prst="rect">
            <a:avLst/>
          </a:prstGeom>
        </p:spPr>
        <p:txBody>
          <a:bodyPr/>
          <a:lstStyle>
            <a:lvl1pPr>
              <a:defRPr>
                <a:latin typeface="Franklin Gothic Book"/>
              </a:defRPr>
            </a:lvl1pPr>
          </a:lstStyle>
          <a:p>
            <a:pPr>
              <a:defRPr/>
            </a:pPr>
            <a:endParaRPr lang="en-US" dirty="0">
              <a:solidFill>
                <a:srgbClr val="04617B">
                  <a:shade val="90000"/>
                </a:srgbClr>
              </a:solidFill>
            </a:endParaRPr>
          </a:p>
        </p:txBody>
      </p:sp>
    </p:spTree>
    <p:extLst>
      <p:ext uri="{BB962C8B-B14F-4D97-AF65-F5344CB8AC3E}">
        <p14:creationId xmlns:p14="http://schemas.microsoft.com/office/powerpoint/2010/main" val="21357222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609600" y="914400"/>
            <a:ext cx="107696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30625836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2"/>
            <a:ext cx="109728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25704259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Bulleted text &amp; graphic">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66"/>
          </a:solidFill>
        </p:spPr>
        <p:txBody>
          <a:bodyPr vert="horz" lIns="91440" tIns="45720" rIns="91440" bIns="45720" rtlCol="0" anchor="ctr">
            <a:normAutofit/>
          </a:bodyPr>
          <a:lstStyle>
            <a:lvl1pPr>
              <a:defRPr lang="en-US"/>
            </a:lvl1pPr>
          </a:lstStyle>
          <a:p>
            <a:pPr lvl="0"/>
            <a:r>
              <a:rPr lang="en-US"/>
              <a:t>Click to edit Master title style</a:t>
            </a:r>
          </a:p>
        </p:txBody>
      </p:sp>
      <p:sp>
        <p:nvSpPr>
          <p:cNvPr id="4" name="Content Placeholder 3"/>
          <p:cNvSpPr>
            <a:spLocks noGrp="1"/>
          </p:cNvSpPr>
          <p:nvPr>
            <p:ph sz="quarter" idx="10"/>
          </p:nvPr>
        </p:nvSpPr>
        <p:spPr>
          <a:xfrm>
            <a:off x="256117" y="819151"/>
            <a:ext cx="11641667"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07234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1"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email">
            <a:extLst>
              <a:ext uri="{28A0092B-C50C-407E-A947-70E740481C1C}">
                <a14:useLocalDpi xmlns:a14="http://schemas.microsoft.com/office/drawing/2010/main" val="0"/>
              </a:ext>
            </a:extLst>
          </a:blip>
          <a:srcRect t="28281"/>
          <a:stretch>
            <a:fillRect/>
          </a:stretch>
        </p:blipFill>
        <p:spPr bwMode="auto">
          <a:xfrm>
            <a:off x="863826" y="1"/>
            <a:ext cx="1832452" cy="133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1" y="3412569"/>
            <a:ext cx="12192000" cy="3457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Subtitle 2"/>
          <p:cNvSpPr>
            <a:spLocks noGrp="1"/>
          </p:cNvSpPr>
          <p:nvPr>
            <p:ph type="subTitle" idx="1"/>
          </p:nvPr>
        </p:nvSpPr>
        <p:spPr>
          <a:xfrm>
            <a:off x="739121" y="1544721"/>
            <a:ext cx="11026338" cy="702831"/>
          </a:xfrm>
          <a:prstGeom prst="rect">
            <a:avLst/>
          </a:prstGeom>
        </p:spPr>
        <p:txBody>
          <a:bodyPr>
            <a:normAutofit/>
          </a:bodyPr>
          <a:lstStyle>
            <a:lvl1pPr marL="0" indent="0" algn="l">
              <a:buNone/>
              <a:defRPr sz="4000" b="1" i="0">
                <a:solidFill>
                  <a:srgbClr val="282B2E"/>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0" name="Text Placeholder 17"/>
          <p:cNvSpPr>
            <a:spLocks noGrp="1"/>
          </p:cNvSpPr>
          <p:nvPr>
            <p:ph type="body" sz="quarter" idx="10"/>
          </p:nvPr>
        </p:nvSpPr>
        <p:spPr>
          <a:xfrm>
            <a:off x="739559" y="2400760"/>
            <a:ext cx="556140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Arial"/>
              </a:defRPr>
            </a:lvl1pPr>
          </a:lstStyle>
          <a:p>
            <a:pPr lvl="0"/>
            <a:r>
              <a:rPr lang="en-US" noProof="0" smtClean="0"/>
              <a:t>Click to edit Master text styles</a:t>
            </a:r>
          </a:p>
        </p:txBody>
      </p:sp>
      <p:sp>
        <p:nvSpPr>
          <p:cNvPr id="22" name="Text Placeholder 18"/>
          <p:cNvSpPr>
            <a:spLocks noGrp="1"/>
          </p:cNvSpPr>
          <p:nvPr>
            <p:ph type="body" sz="quarter" idx="13"/>
          </p:nvPr>
        </p:nvSpPr>
        <p:spPr>
          <a:xfrm>
            <a:off x="745475" y="2848575"/>
            <a:ext cx="2473252" cy="288687"/>
          </a:xfrm>
          <a:prstGeom prst="rect">
            <a:avLst/>
          </a:prstGeom>
        </p:spPr>
        <p:txBody>
          <a:bodyPr>
            <a:normAutofit/>
          </a:bodyPr>
          <a:lstStyle>
            <a:lvl1pPr>
              <a:buNone/>
              <a:defRPr sz="1200">
                <a:solidFill>
                  <a:srgbClr val="282B2E"/>
                </a:solidFill>
                <a:latin typeface="+mn-lt"/>
                <a:cs typeface="Aria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3179657884"/>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Content Placeholder 6"/>
          <p:cNvSpPr>
            <a:spLocks noGrp="1"/>
          </p:cNvSpPr>
          <p:nvPr>
            <p:ph sz="quarter" idx="10"/>
          </p:nvPr>
        </p:nvSpPr>
        <p:spPr>
          <a:xfrm>
            <a:off x="477615" y="1046533"/>
            <a:ext cx="11236267" cy="537070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1262572"/>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sz="half" idx="2"/>
          </p:nvPr>
        </p:nvSpPr>
        <p:spPr>
          <a:xfrm>
            <a:off x="6317130" y="1677981"/>
            <a:ext cx="5665694"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8"/>
          <p:cNvSpPr>
            <a:spLocks noGrp="1"/>
          </p:cNvSpPr>
          <p:nvPr>
            <p:ph type="body" sz="quarter" idx="10"/>
          </p:nvPr>
        </p:nvSpPr>
        <p:spPr>
          <a:xfrm>
            <a:off x="500026" y="1068381"/>
            <a:ext cx="5496368" cy="457200"/>
          </a:xfrm>
          <a:prstGeom prst="rect">
            <a:avLst/>
          </a:prstGeom>
        </p:spPr>
        <p:txBody>
          <a:bodyPr>
            <a:noAutofit/>
          </a:bodyPr>
          <a:lstStyle>
            <a:lvl1pPr>
              <a:buNone/>
              <a:defRPr sz="2400" b="1"/>
            </a:lvl1pPr>
          </a:lstStyle>
          <a:p>
            <a:pPr lvl="0"/>
            <a:r>
              <a:rPr lang="en-US" smtClean="0"/>
              <a:t>Click to edit Master text styles</a:t>
            </a:r>
          </a:p>
        </p:txBody>
      </p:sp>
      <p:sp>
        <p:nvSpPr>
          <p:cNvPr id="9" name="Text Placeholder 8"/>
          <p:cNvSpPr>
            <a:spLocks noGrp="1"/>
          </p:cNvSpPr>
          <p:nvPr>
            <p:ph type="body" sz="quarter" idx="11"/>
          </p:nvPr>
        </p:nvSpPr>
        <p:spPr>
          <a:xfrm>
            <a:off x="6317130" y="1068381"/>
            <a:ext cx="5665694" cy="457200"/>
          </a:xfrm>
          <a:prstGeom prst="rect">
            <a:avLst/>
          </a:prstGeom>
        </p:spPr>
        <p:txBody>
          <a:bodyPr>
            <a:noAutofit/>
          </a:bodyPr>
          <a:lstStyle>
            <a:lvl1pPr>
              <a:buNone/>
              <a:defRPr sz="2400" b="1"/>
            </a:lvl1pPr>
          </a:lstStyle>
          <a:p>
            <a:pPr lvl="0"/>
            <a:r>
              <a:rPr lang="en-US" smtClean="0"/>
              <a:t>Click to edit Master text styles</a:t>
            </a:r>
          </a:p>
        </p:txBody>
      </p:sp>
    </p:spTree>
    <p:extLst>
      <p:ext uri="{BB962C8B-B14F-4D97-AF65-F5344CB8AC3E}">
        <p14:creationId xmlns:p14="http://schemas.microsoft.com/office/powerpoint/2010/main" val="3122972647"/>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hart Placeholder 6"/>
          <p:cNvSpPr>
            <a:spLocks noGrp="1"/>
          </p:cNvSpPr>
          <p:nvPr>
            <p:ph type="chart" sz="quarter" idx="10"/>
          </p:nvPr>
        </p:nvSpPr>
        <p:spPr>
          <a:xfrm>
            <a:off x="487701" y="1045595"/>
            <a:ext cx="10100613" cy="5244640"/>
          </a:xfrm>
          <a:prstGeom prst="rect">
            <a:avLst/>
          </a:prstGeom>
        </p:spPr>
        <p:txBody>
          <a:bodyPr rtlCol="0">
            <a:normAutofit/>
          </a:bodyPr>
          <a:lstStyle/>
          <a:p>
            <a:pPr lvl="0"/>
            <a:r>
              <a:rPr lang="en-US" noProof="0" smtClean="0"/>
              <a:t>Click icon to add chart</a:t>
            </a:r>
            <a:endParaRPr lang="en-US" noProof="0"/>
          </a:p>
        </p:txBody>
      </p:sp>
    </p:spTree>
    <p:extLst>
      <p:ext uri="{BB962C8B-B14F-4D97-AF65-F5344CB8AC3E}">
        <p14:creationId xmlns:p14="http://schemas.microsoft.com/office/powerpoint/2010/main" val="2477104868"/>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1"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389458"/>
            <a:ext cx="12192000" cy="812725"/>
          </a:xfrm>
        </p:spPr>
        <p:txBody>
          <a:bodyPr/>
          <a:lstStyle>
            <a:lvl1pPr algn="ctr">
              <a:defRPr/>
            </a:lvl1pPr>
          </a:lstStyle>
          <a:p>
            <a:r>
              <a:rPr lang="en-US" smtClean="0"/>
              <a:t>Click to edit Master title style</a:t>
            </a:r>
            <a:endParaRPr lang="en-US" dirty="0"/>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smtClean="0"/>
              <a:t>Click to edit Master text styles</a:t>
            </a:r>
          </a:p>
        </p:txBody>
      </p:sp>
    </p:spTree>
    <p:extLst>
      <p:ext uri="{BB962C8B-B14F-4D97-AF65-F5344CB8AC3E}">
        <p14:creationId xmlns:p14="http://schemas.microsoft.com/office/powerpoint/2010/main" val="326307605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9423901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1"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1"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8" name="Content Placeholder 6"/>
          <p:cNvSpPr>
            <a:spLocks noGrp="1"/>
          </p:cNvSpPr>
          <p:nvPr>
            <p:ph sz="quarter" idx="10"/>
          </p:nvPr>
        </p:nvSpPr>
        <p:spPr>
          <a:xfrm>
            <a:off x="477615" y="1046533"/>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1380950"/>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1"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8" name="Rectangle 7"/>
          <p:cNvSpPr/>
          <p:nvPr/>
        </p:nvSpPr>
        <p:spPr>
          <a:xfrm>
            <a:off x="1"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3"/>
          <p:cNvSpPr>
            <a:spLocks noGrp="1"/>
          </p:cNvSpPr>
          <p:nvPr>
            <p:ph sz="half" idx="2"/>
          </p:nvPr>
        </p:nvSpPr>
        <p:spPr>
          <a:xfrm>
            <a:off x="6317130" y="1677981"/>
            <a:ext cx="5665694"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0"/>
          </p:nvPr>
        </p:nvSpPr>
        <p:spPr>
          <a:xfrm>
            <a:off x="500026" y="1068381"/>
            <a:ext cx="5496368" cy="457200"/>
          </a:xfrm>
          <a:prstGeom prst="rect">
            <a:avLst/>
          </a:prstGeom>
        </p:spPr>
        <p:txBody>
          <a:bodyPr>
            <a:noAutofit/>
          </a:bodyPr>
          <a:lstStyle>
            <a:lvl1pPr>
              <a:buNone/>
              <a:defRPr sz="2400" b="1">
                <a:solidFill>
                  <a:srgbClr val="FFFFFF"/>
                </a:solidFill>
              </a:defRPr>
            </a:lvl1pPr>
          </a:lstStyle>
          <a:p>
            <a:pPr lvl="0"/>
            <a:r>
              <a:rPr lang="en-US" smtClean="0"/>
              <a:t>Click to edit Master text styles</a:t>
            </a:r>
          </a:p>
        </p:txBody>
      </p:sp>
      <p:sp>
        <p:nvSpPr>
          <p:cNvPr id="12" name="Text Placeholder 8"/>
          <p:cNvSpPr>
            <a:spLocks noGrp="1"/>
          </p:cNvSpPr>
          <p:nvPr>
            <p:ph type="body" sz="quarter" idx="11"/>
          </p:nvPr>
        </p:nvSpPr>
        <p:spPr>
          <a:xfrm>
            <a:off x="6317130" y="1068381"/>
            <a:ext cx="5665694" cy="457200"/>
          </a:xfrm>
          <a:prstGeom prst="rect">
            <a:avLst/>
          </a:prstGeom>
        </p:spPr>
        <p:txBody>
          <a:bodyPr>
            <a:noAutofit/>
          </a:bodyPr>
          <a:lstStyle>
            <a:lvl1pPr>
              <a:buNone/>
              <a:defRPr sz="2400" b="1">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358058411"/>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1"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1"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9" name="Chart Placeholder 6"/>
          <p:cNvSpPr>
            <a:spLocks noGrp="1"/>
          </p:cNvSpPr>
          <p:nvPr>
            <p:ph type="chart" sz="quarter" idx="10"/>
          </p:nvPr>
        </p:nvSpPr>
        <p:spPr>
          <a:xfrm>
            <a:off x="487701" y="1045595"/>
            <a:ext cx="10100613" cy="5244640"/>
          </a:xfrm>
          <a:prstGeom prst="rect">
            <a:avLst/>
          </a:prstGeom>
        </p:spPr>
        <p:txBody>
          <a:bodyPr rtlCol="0">
            <a:normAutofit/>
          </a:bodyPr>
          <a:lstStyle>
            <a:lvl1pPr>
              <a:defRPr>
                <a:solidFill>
                  <a:srgbClr val="FFFFFF"/>
                </a:solidFill>
              </a:defRPr>
            </a:lvl1pPr>
          </a:lstStyle>
          <a:p>
            <a:pPr lvl="0"/>
            <a:r>
              <a:rPr lang="en-US" noProof="0" smtClean="0"/>
              <a:t>Click icon to add chart</a:t>
            </a:r>
            <a:endParaRPr lang="en-US" noProof="0"/>
          </a:p>
        </p:txBody>
      </p:sp>
    </p:spTree>
    <p:extLst>
      <p:ext uri="{BB962C8B-B14F-4D97-AF65-F5344CB8AC3E}">
        <p14:creationId xmlns:p14="http://schemas.microsoft.com/office/powerpoint/2010/main" val="753349960"/>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1" y="1"/>
            <a:ext cx="12192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1" y="2389188"/>
            <a:ext cx="12192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a:defRPr/>
            </a:pPr>
            <a:r>
              <a:rPr sz="3300">
                <a:solidFill>
                  <a:srgbClr val="FFFFFF"/>
                </a:solidFill>
              </a:rPr>
              <a:t>Click to edit Master title style</a:t>
            </a:r>
          </a:p>
        </p:txBody>
      </p:sp>
      <p:sp>
        <p:nvSpPr>
          <p:cNvPr id="10"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681872168"/>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8"/>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0803" y="0"/>
            <a:ext cx="1859280" cy="135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photo collag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84" y="4148138"/>
            <a:ext cx="1222163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707949" y="1544720"/>
            <a:ext cx="11026339"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739560" y="2976354"/>
            <a:ext cx="5561403"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745475" y="3424169"/>
            <a:ext cx="3798903"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6287990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477616" y="1046534"/>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55665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6317130" y="1677981"/>
            <a:ext cx="5665695"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7130" y="1068381"/>
            <a:ext cx="5665695"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31333276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700" y="1045595"/>
            <a:ext cx="10100613" cy="5244640"/>
          </a:xfrm>
          <a:prstGeom prst="rect">
            <a:avLst/>
          </a:prstGeom>
        </p:spPr>
        <p:txBody>
          <a:bodyPr rtlCol="0">
            <a:normAutofit/>
          </a:bodyPr>
          <a:lstStyle/>
          <a:p>
            <a:pPr lvl="0"/>
            <a:r>
              <a:rPr lang="en-US" noProof="0" dirty="0"/>
              <a:t>Click icon to add chart</a:t>
            </a:r>
          </a:p>
        </p:txBody>
      </p:sp>
    </p:spTree>
    <p:extLst>
      <p:ext uri="{BB962C8B-B14F-4D97-AF65-F5344CB8AC3E}">
        <p14:creationId xmlns:p14="http://schemas.microsoft.com/office/powerpoint/2010/main" val="30828983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8"/>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9"/>
            <a:ext cx="12192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2" y="3257084"/>
            <a:ext cx="12191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9510723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477616" y="1046534"/>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9152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44000" y="6356353"/>
            <a:ext cx="2844800" cy="365125"/>
          </a:xfrm>
          <a:prstGeom prst="rect">
            <a:avLst/>
          </a:prstGeom>
          <a:noFill/>
        </p:spPr>
        <p:txBody>
          <a:bodyPr/>
          <a:lstStyle>
            <a:lvl1pPr>
              <a:defRPr>
                <a:solidFill>
                  <a:srgbClr val="002060"/>
                </a:solidFill>
                <a:latin typeface="Franklin Gothic Book"/>
              </a:defRPr>
            </a:lvl1pPr>
          </a:lstStyle>
          <a:p>
            <a:pPr fontAlgn="base">
              <a:spcBef>
                <a:spcPct val="0"/>
              </a:spcBef>
              <a:spcAft>
                <a:spcPct val="0"/>
              </a:spcAft>
            </a:pPr>
            <a:fld id="{9B5E1708-F8A3-4564-8049-367EAB969392}" type="slidenum">
              <a:rPr lang="en-US" smtClean="0"/>
              <a:pPr fontAlgn="base">
                <a:spcBef>
                  <a:spcPct val="0"/>
                </a:spcBef>
                <a:spcAft>
                  <a:spcPct val="0"/>
                </a:spcAft>
              </a:pPr>
              <a:t>‹#›</a:t>
            </a:fld>
            <a:endParaRPr lang="en-US" dirty="0"/>
          </a:p>
        </p:txBody>
      </p:sp>
    </p:spTree>
    <p:extLst>
      <p:ext uri="{BB962C8B-B14F-4D97-AF65-F5344CB8AC3E}">
        <p14:creationId xmlns:p14="http://schemas.microsoft.com/office/powerpoint/2010/main" val="23314228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6317130" y="1677981"/>
            <a:ext cx="5665695"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7130" y="1068381"/>
            <a:ext cx="5665695"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5372385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487700" y="1045595"/>
            <a:ext cx="10100613" cy="5244640"/>
          </a:xfrm>
          <a:prstGeom prst="rect">
            <a:avLst/>
          </a:prstGeom>
        </p:spPr>
        <p:txBody>
          <a:bodyPr rtlCol="0">
            <a:normAutofit/>
          </a:bodyPr>
          <a:lstStyle>
            <a:lvl1pPr>
              <a:defRPr>
                <a:solidFill>
                  <a:srgbClr val="FFFFFF"/>
                </a:solidFill>
              </a:defRPr>
            </a:lvl1pPr>
          </a:lstStyle>
          <a:p>
            <a:pPr lvl="0"/>
            <a:r>
              <a:rPr lang="en-US" noProof="0" dirty="0"/>
              <a:t>Click icon to add chart</a:t>
            </a:r>
          </a:p>
        </p:txBody>
      </p:sp>
    </p:spTree>
    <p:extLst>
      <p:ext uri="{BB962C8B-B14F-4D97-AF65-F5344CB8AC3E}">
        <p14:creationId xmlns:p14="http://schemas.microsoft.com/office/powerpoint/2010/main" val="25409949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3"/>
            <a:ext cx="12192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12192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a:defRPr/>
            </a:pPr>
            <a:r>
              <a:rPr>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2" y="3257084"/>
            <a:ext cx="12191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4898988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08146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78" name="Shape 178"/>
          <p:cNvSpPr>
            <a:spLocks noGrp="1"/>
          </p:cNvSpPr>
          <p:nvPr>
            <p:ph type="sldNum" sz="quarter" idx="2"/>
          </p:nvPr>
        </p:nvSpPr>
        <p:spPr>
          <a:xfrm>
            <a:off x="199757" y="6532125"/>
            <a:ext cx="316456" cy="231141"/>
          </a:xfrm>
          <a:prstGeom prst="rect">
            <a:avLst/>
          </a:prstGeom>
        </p:spPr>
        <p:txBody>
          <a:bodyPr/>
          <a:lstStyle>
            <a:lvl1pPr>
              <a:defRPr>
                <a:solidFill>
                  <a:srgbClr val="50565C"/>
                </a:solidFill>
                <a:latin typeface="Franklin Gothic Book"/>
              </a:defRPr>
            </a:lvl1pPr>
          </a:lstStyle>
          <a:p>
            <a:pPr fontAlgn="base">
              <a:spcBef>
                <a:spcPct val="0"/>
              </a:spcBef>
              <a:spcAft>
                <a:spcPct val="0"/>
              </a:spcAft>
            </a:pPr>
            <a:fld id="{86CB4B4D-7CA3-9044-876B-883B54F8677D}" type="slidenum">
              <a:rPr lang="uk-UA" smtClean="0"/>
              <a:pPr fontAlgn="base">
                <a:spcBef>
                  <a:spcPct val="0"/>
                </a:spcBef>
                <a:spcAft>
                  <a:spcPct val="0"/>
                </a:spcAft>
              </a:pPr>
              <a:t>‹#›</a:t>
            </a:fld>
            <a:endParaRPr lang="uk-UA" dirty="0"/>
          </a:p>
        </p:txBody>
      </p:sp>
      <p:sp>
        <p:nvSpPr>
          <p:cNvPr id="180" name="Shape 180"/>
          <p:cNvSpPr>
            <a:spLocks noGrp="1"/>
          </p:cNvSpPr>
          <p:nvPr>
            <p:ph type="title"/>
          </p:nvPr>
        </p:nvSpPr>
        <p:spPr>
          <a:xfrm>
            <a:off x="237068" y="0"/>
            <a:ext cx="7552267" cy="901700"/>
          </a:xfrm>
          <a:prstGeom prst="rect">
            <a:avLst/>
          </a:prstGeom>
        </p:spPr>
        <p:txBody>
          <a:bodyPr/>
          <a:lstStyle/>
          <a:p>
            <a:r>
              <a:t>Title Text</a:t>
            </a:r>
          </a:p>
        </p:txBody>
      </p:sp>
      <p:sp>
        <p:nvSpPr>
          <p:cNvPr id="181" name="Shape 181"/>
          <p:cNvSpPr>
            <a:spLocks noGrp="1"/>
          </p:cNvSpPr>
          <p:nvPr>
            <p:ph type="body" idx="1"/>
          </p:nvPr>
        </p:nvSpPr>
        <p:spPr>
          <a:xfrm>
            <a:off x="366186" y="1141412"/>
            <a:ext cx="10972801" cy="51101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96765463"/>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2"/>
            <a:ext cx="10972800" cy="386644"/>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12425033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6" name="Title 4"/>
          <p:cNvSpPr>
            <a:spLocks noGrp="1"/>
          </p:cNvSpPr>
          <p:nvPr>
            <p:ph type="ctrTitle" hasCustomPrompt="1"/>
          </p:nvPr>
        </p:nvSpPr>
        <p:spPr>
          <a:xfrm>
            <a:off x="5323844" y="1231163"/>
            <a:ext cx="6486117"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5180845" y="4263457"/>
            <a:ext cx="6624152"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5181552" y="4722131"/>
            <a:ext cx="6630304"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5181552" y="5222875"/>
            <a:ext cx="6630301"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5192833" y="3760788"/>
            <a:ext cx="6613216"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492257" y="3209773"/>
            <a:ext cx="2571577" cy="569855"/>
          </a:xfrm>
          <a:prstGeom prst="rect">
            <a:avLst/>
          </a:prstGeom>
        </p:spPr>
      </p:pic>
      <p:sp>
        <p:nvSpPr>
          <p:cNvPr id="15" name="Text Placeholder 14"/>
          <p:cNvSpPr>
            <a:spLocks noGrp="1"/>
          </p:cNvSpPr>
          <p:nvPr>
            <p:ph type="body" sz="quarter" idx="22" hasCustomPrompt="1"/>
          </p:nvPr>
        </p:nvSpPr>
        <p:spPr>
          <a:xfrm>
            <a:off x="1" y="4972059"/>
            <a:ext cx="4377267"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6" y="5603875"/>
            <a:ext cx="8555567"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6" y="6224588"/>
            <a:ext cx="8555567"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6271038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p:cNvSpPr/>
          <p:nvPr userDrawn="1"/>
        </p:nvSpPr>
        <p:spPr>
          <a:xfrm>
            <a:off x="0" y="0"/>
            <a:ext cx="12192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US" sz="1350" dirty="0">
              <a:solidFill>
                <a:srgbClr val="000000"/>
              </a:solidFill>
            </a:endParaRPr>
          </a:p>
        </p:txBody>
      </p:sp>
      <p:sp>
        <p:nvSpPr>
          <p:cNvPr id="30" name="Text Placeholder 43"/>
          <p:cNvSpPr>
            <a:spLocks noGrp="1"/>
          </p:cNvSpPr>
          <p:nvPr>
            <p:ph type="body" sz="quarter" idx="17" hasCustomPrompt="1"/>
          </p:nvPr>
        </p:nvSpPr>
        <p:spPr>
          <a:xfrm>
            <a:off x="4592326" y="3200400"/>
            <a:ext cx="7213729"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492257" y="3209773"/>
            <a:ext cx="2571577" cy="569855"/>
          </a:xfrm>
          <a:prstGeom prst="rect">
            <a:avLst/>
          </a:prstGeom>
        </p:spPr>
      </p:pic>
    </p:spTree>
    <p:extLst>
      <p:ext uri="{BB962C8B-B14F-4D97-AF65-F5344CB8AC3E}">
        <p14:creationId xmlns:p14="http://schemas.microsoft.com/office/powerpoint/2010/main" val="14147281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3152"/>
            <a:ext cx="89408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73148" y="6477009"/>
            <a:ext cx="463307" cy="247637"/>
          </a:xfrm>
          <a:prstGeom prst="rect">
            <a:avLst/>
          </a:prstGeom>
          <a:ln/>
        </p:spPr>
        <p:txBody>
          <a:bodyPr/>
          <a:lstStyle>
            <a:lvl1pPr>
              <a:defRPr/>
            </a:lvl1pPr>
          </a:lstStyle>
          <a:p>
            <a:fld id="{F6EFC63E-F8D9-44BB-A462-AC735E845F9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907299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655091" y="1310185"/>
            <a:ext cx="10980460"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609600" y="274638"/>
            <a:ext cx="109728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4874690" y="6478597"/>
            <a:ext cx="1706033"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solidFill>
                <a:prstClr val="black">
                  <a:tint val="75000"/>
                </a:prstClr>
              </a:solidFill>
              <a:latin typeface="Calibri"/>
            </a:endParaRPr>
          </a:p>
        </p:txBody>
      </p:sp>
      <p:sp>
        <p:nvSpPr>
          <p:cNvPr id="5" name="Slide Number Placeholder 3"/>
          <p:cNvSpPr>
            <a:spLocks noGrp="1"/>
          </p:cNvSpPr>
          <p:nvPr>
            <p:ph type="sldNum" sz="quarter" idx="15"/>
          </p:nvPr>
        </p:nvSpPr>
        <p:spPr>
          <a:xfrm>
            <a:off x="7021148" y="6478596"/>
            <a:ext cx="454757"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05277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lvl1pPr>
              <a:defRPr>
                <a:latin typeface="Franklin Gothic Book"/>
              </a:defRPr>
            </a:lvl1pPr>
          </a:lstStyle>
          <a:p>
            <a:pPr fontAlgn="base">
              <a:spcBef>
                <a:spcPct val="0"/>
              </a:spcBef>
              <a:spcAft>
                <a:spcPct val="0"/>
              </a:spcAft>
            </a:pPr>
            <a:fld id="{92895636-9E42-40CA-8302-CAC5FE1A2BDF}" type="datetimeFigureOut">
              <a:rPr lang="en-US" smtClean="0">
                <a:solidFill>
                  <a:srgbClr val="50565C"/>
                </a:solidFill>
              </a:rPr>
              <a:pPr fontAlgn="base">
                <a:spcBef>
                  <a:spcPct val="0"/>
                </a:spcBef>
                <a:spcAft>
                  <a:spcPct val="0"/>
                </a:spcAft>
              </a:pPr>
              <a:t>6/2/2020</a:t>
            </a:fld>
            <a:endParaRPr lang="en-US" dirty="0">
              <a:solidFill>
                <a:srgbClr val="50565C"/>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lvl1pPr>
              <a:defRPr>
                <a:latin typeface="Franklin Gothic Book"/>
              </a:defRPr>
            </a:lvl1pPr>
          </a:lstStyle>
          <a:p>
            <a:pPr fontAlgn="base">
              <a:spcBef>
                <a:spcPct val="0"/>
              </a:spcBef>
              <a:spcAft>
                <a:spcPct val="0"/>
              </a:spcAft>
            </a:pPr>
            <a:endParaRPr lang="en-US" dirty="0">
              <a:solidFill>
                <a:srgbClr val="50565C"/>
              </a:solidFill>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lvl1pPr>
              <a:defRPr>
                <a:latin typeface="Franklin Gothic Book"/>
              </a:defRPr>
            </a:lvl1pPr>
          </a:lstStyle>
          <a:p>
            <a:pPr fontAlgn="base">
              <a:spcBef>
                <a:spcPct val="0"/>
              </a:spcBef>
              <a:spcAft>
                <a:spcPct val="0"/>
              </a:spcAft>
            </a:pPr>
            <a:fld id="{4EDB527D-EE55-4560-AACB-8E36AF3A86C4}" type="slidenum">
              <a:rPr lang="en-US" smtClean="0">
                <a:solidFill>
                  <a:srgbClr val="50565C"/>
                </a:solidFill>
              </a:rPr>
              <a:pPr fontAlgn="base">
                <a:spcBef>
                  <a:spcPct val="0"/>
                </a:spcBef>
                <a:spcAft>
                  <a:spcPct val="0"/>
                </a:spcAft>
              </a:pPr>
              <a:t>‹#›</a:t>
            </a:fld>
            <a:endParaRPr lang="en-US" dirty="0">
              <a:solidFill>
                <a:srgbClr val="50565C"/>
              </a:solidFill>
            </a:endParaRPr>
          </a:p>
        </p:txBody>
      </p:sp>
    </p:spTree>
    <p:extLst>
      <p:ext uri="{BB962C8B-B14F-4D97-AF65-F5344CB8AC3E}">
        <p14:creationId xmlns:p14="http://schemas.microsoft.com/office/powerpoint/2010/main" val="13762161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426451" y="496888"/>
            <a:ext cx="30099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1281" y="1365664"/>
            <a:ext cx="9836727"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823357" y="2663899"/>
            <a:ext cx="9828811"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3014663" y="6200785"/>
            <a:ext cx="6286500"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77486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 y="0"/>
            <a:ext cx="7658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581901" y="5932488"/>
            <a:ext cx="4210051"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fontAlgn="base" hangingPunct="0">
              <a:spcBef>
                <a:spcPct val="0"/>
              </a:spcBef>
              <a:spcAft>
                <a:spcPct val="0"/>
              </a:spcAft>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428627" y="2362882"/>
            <a:ext cx="11363572"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2636532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42164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605373" y="1627188"/>
            <a:ext cx="305223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605373" y="2671763"/>
            <a:ext cx="305223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605373" y="3740150"/>
            <a:ext cx="305223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5373" y="4797425"/>
            <a:ext cx="305223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58801" y="6043613"/>
            <a:ext cx="11032067"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0075" y="83140"/>
            <a:ext cx="11101388"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690755" y="2588445"/>
            <a:ext cx="7077692"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585789" y="1543056"/>
            <a:ext cx="32004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8498417" y="6213484"/>
            <a:ext cx="2743200" cy="365125"/>
          </a:xfrm>
          <a:prstGeom prst="rect">
            <a:avLst/>
          </a:prstGeom>
        </p:spPr>
        <p:txBody>
          <a:bodyPr/>
          <a:lstStyle>
            <a:lvl1pPr>
              <a:defRPr/>
            </a:lvl1pPr>
          </a:lstStyle>
          <a:p>
            <a:pPr>
              <a:defRPr/>
            </a:pPr>
            <a:endParaRPr lang="en-US" altLang="en-US" dirty="0">
              <a:solidFill>
                <a:prstClr val="black">
                  <a:tint val="75000"/>
                </a:prstClr>
              </a:solidFill>
            </a:endParaRPr>
          </a:p>
        </p:txBody>
      </p:sp>
      <p:sp>
        <p:nvSpPr>
          <p:cNvPr id="12" name="Footer Placeholder 4"/>
          <p:cNvSpPr>
            <a:spLocks noGrp="1"/>
          </p:cNvSpPr>
          <p:nvPr>
            <p:ph type="ftr" sz="quarter" idx="15"/>
          </p:nvPr>
        </p:nvSpPr>
        <p:spPr>
          <a:xfrm>
            <a:off x="2137839" y="6226184"/>
            <a:ext cx="6305551" cy="365125"/>
          </a:xfrm>
          <a:prstGeom prst="rect">
            <a:avLst/>
          </a:prstGeom>
        </p:spPr>
        <p:txBody>
          <a:bodyPr/>
          <a:lstStyle>
            <a:lvl1pPr algn="l">
              <a:defRPr>
                <a:solidFill>
                  <a:schemeClr val="tx1">
                    <a:lumMod val="75000"/>
                    <a:lumOff val="25000"/>
                  </a:schemeClr>
                </a:solidFill>
              </a:defRPr>
            </a:lvl1pPr>
          </a:lstStyle>
          <a:p>
            <a:pPr>
              <a:defRPr/>
            </a:pPr>
            <a:endParaRPr lang="en-US" dirty="0">
              <a:solidFill>
                <a:srgbClr val="000000">
                  <a:lumMod val="75000"/>
                  <a:lumOff val="25000"/>
                </a:srgbClr>
              </a:solidFill>
            </a:endParaRPr>
          </a:p>
        </p:txBody>
      </p:sp>
      <p:sp>
        <p:nvSpPr>
          <p:cNvPr id="13" name="Slide Number Placeholder 5"/>
          <p:cNvSpPr>
            <a:spLocks noGrp="1"/>
          </p:cNvSpPr>
          <p:nvPr>
            <p:ph type="sldNum" sz="quarter" idx="16"/>
          </p:nvPr>
        </p:nvSpPr>
        <p:spPr>
          <a:xfrm>
            <a:off x="11245853" y="6213484"/>
            <a:ext cx="440267" cy="365125"/>
          </a:xfrm>
          <a:prstGeom prst="rect">
            <a:avLst/>
          </a:prstGeom>
        </p:spPr>
        <p:txBody>
          <a:bodyPr/>
          <a:lstStyle>
            <a:lvl1pPr>
              <a:defRPr/>
            </a:lvl1pPr>
          </a:lstStyle>
          <a:p>
            <a:fld id="{A1A6E02B-33B2-4B3F-A839-A7601A33199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850928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605367" y="1627188"/>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5367" y="2671763"/>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605367" y="3740150"/>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605367" y="4797425"/>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58801" y="6043613"/>
            <a:ext cx="11032067"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85796" y="83140"/>
            <a:ext cx="11172825"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585796" y="1585916"/>
            <a:ext cx="11144249"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8498417" y="6213484"/>
            <a:ext cx="2743200" cy="365125"/>
          </a:xfrm>
          <a:prstGeom prst="rect">
            <a:avLst/>
          </a:prstGeom>
        </p:spPr>
        <p:txBody>
          <a:bodyPr/>
          <a:lstStyle>
            <a:lvl1pPr>
              <a:defRPr/>
            </a:lvl1pPr>
          </a:lstStyle>
          <a:p>
            <a:pPr>
              <a:defRPr/>
            </a:pPr>
            <a:endParaRPr lang="en-US" altLang="en-US" dirty="0">
              <a:solidFill>
                <a:prstClr val="black">
                  <a:tint val="75000"/>
                </a:prstClr>
              </a:solidFill>
            </a:endParaRPr>
          </a:p>
        </p:txBody>
      </p:sp>
      <p:sp>
        <p:nvSpPr>
          <p:cNvPr id="10" name="Footer Placeholder 4"/>
          <p:cNvSpPr>
            <a:spLocks noGrp="1"/>
          </p:cNvSpPr>
          <p:nvPr>
            <p:ph type="ftr" sz="quarter" idx="15"/>
          </p:nvPr>
        </p:nvSpPr>
        <p:spPr>
          <a:xfrm>
            <a:off x="2137839" y="6226184"/>
            <a:ext cx="6178551" cy="365125"/>
          </a:xfrm>
          <a:prstGeom prst="rect">
            <a:avLst/>
          </a:prstGeom>
        </p:spPr>
        <p:txBody>
          <a:bodyPr/>
          <a:lstStyle>
            <a:lvl1pPr algn="l">
              <a:defRPr>
                <a:solidFill>
                  <a:schemeClr val="tx1">
                    <a:lumMod val="75000"/>
                    <a:lumOff val="25000"/>
                  </a:schemeClr>
                </a:solidFill>
              </a:defRPr>
            </a:lvl1pPr>
          </a:lstStyle>
          <a:p>
            <a:pPr>
              <a:defRPr/>
            </a:pPr>
            <a:endParaRPr lang="en-US" dirty="0">
              <a:solidFill>
                <a:srgbClr val="000000">
                  <a:lumMod val="75000"/>
                  <a:lumOff val="25000"/>
                </a:srgbClr>
              </a:solidFill>
            </a:endParaRPr>
          </a:p>
        </p:txBody>
      </p:sp>
      <p:sp>
        <p:nvSpPr>
          <p:cNvPr id="11" name="Slide Number Placeholder 5"/>
          <p:cNvSpPr>
            <a:spLocks noGrp="1"/>
          </p:cNvSpPr>
          <p:nvPr>
            <p:ph type="sldNum" sz="quarter" idx="16"/>
          </p:nvPr>
        </p:nvSpPr>
        <p:spPr>
          <a:xfrm>
            <a:off x="11245853" y="6213484"/>
            <a:ext cx="440267" cy="365125"/>
          </a:xfrm>
          <a:prstGeom prst="rect">
            <a:avLst/>
          </a:prstGeom>
        </p:spPr>
        <p:txBody>
          <a:bodyPr/>
          <a:lstStyle>
            <a:lvl1pPr>
              <a:defRPr/>
            </a:lvl1pPr>
          </a:lstStyle>
          <a:p>
            <a:fld id="{4B4EF199-5C60-4CA1-9953-629704BE153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052455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605367" y="1627188"/>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58801" y="6043613"/>
            <a:ext cx="11032067"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85796" y="83140"/>
            <a:ext cx="11172825"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585796" y="2486025"/>
            <a:ext cx="11144249"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8498417" y="6213484"/>
            <a:ext cx="2743200" cy="365125"/>
          </a:xfrm>
          <a:prstGeom prst="rect">
            <a:avLst/>
          </a:prstGeom>
        </p:spPr>
        <p:txBody>
          <a:bodyPr/>
          <a:lstStyle>
            <a:lvl1pPr>
              <a:defRPr/>
            </a:lvl1pPr>
          </a:lstStyle>
          <a:p>
            <a:pPr>
              <a:defRPr/>
            </a:pPr>
            <a:endParaRPr lang="en-US" altLang="en-US" dirty="0">
              <a:solidFill>
                <a:prstClr val="black">
                  <a:tint val="75000"/>
                </a:prstClr>
              </a:solidFill>
            </a:endParaRPr>
          </a:p>
        </p:txBody>
      </p:sp>
      <p:sp>
        <p:nvSpPr>
          <p:cNvPr id="7" name="Footer Placeholder 4"/>
          <p:cNvSpPr>
            <a:spLocks noGrp="1"/>
          </p:cNvSpPr>
          <p:nvPr>
            <p:ph type="ftr" sz="quarter" idx="15"/>
          </p:nvPr>
        </p:nvSpPr>
        <p:spPr>
          <a:xfrm>
            <a:off x="2137833" y="6226184"/>
            <a:ext cx="6292851" cy="365125"/>
          </a:xfrm>
          <a:prstGeom prst="rect">
            <a:avLst/>
          </a:prstGeom>
        </p:spPr>
        <p:txBody>
          <a:bodyPr/>
          <a:lstStyle>
            <a:lvl1pPr algn="l">
              <a:defRPr>
                <a:solidFill>
                  <a:schemeClr val="tx1">
                    <a:lumMod val="75000"/>
                    <a:lumOff val="25000"/>
                  </a:schemeClr>
                </a:solidFill>
              </a:defRPr>
            </a:lvl1pPr>
          </a:lstStyle>
          <a:p>
            <a:pPr>
              <a:defRPr/>
            </a:pPr>
            <a:endParaRPr lang="en-US" dirty="0">
              <a:solidFill>
                <a:srgbClr val="000000">
                  <a:lumMod val="75000"/>
                  <a:lumOff val="25000"/>
                </a:srgbClr>
              </a:solidFill>
            </a:endParaRPr>
          </a:p>
        </p:txBody>
      </p:sp>
      <p:sp>
        <p:nvSpPr>
          <p:cNvPr id="8" name="Slide Number Placeholder 5"/>
          <p:cNvSpPr>
            <a:spLocks noGrp="1"/>
          </p:cNvSpPr>
          <p:nvPr>
            <p:ph type="sldNum" sz="quarter" idx="16"/>
          </p:nvPr>
        </p:nvSpPr>
        <p:spPr>
          <a:xfrm>
            <a:off x="11245853" y="6213484"/>
            <a:ext cx="440267" cy="365125"/>
          </a:xfrm>
          <a:prstGeom prst="rect">
            <a:avLst/>
          </a:prstGeom>
        </p:spPr>
        <p:txBody>
          <a:bodyPr/>
          <a:lstStyle>
            <a:lvl1pPr>
              <a:defRPr/>
            </a:lvl1pPr>
          </a:lstStyle>
          <a:p>
            <a:fld id="{BEA3D1BA-E4AE-4D99-ACC2-F63F1EAB335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53993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605367" y="1627188"/>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58801" y="6043613"/>
            <a:ext cx="11032067"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85796" y="83140"/>
            <a:ext cx="11172825"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585796" y="1828806"/>
            <a:ext cx="11144249"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8498417" y="6213484"/>
            <a:ext cx="2743200" cy="365125"/>
          </a:xfrm>
          <a:prstGeom prst="rect">
            <a:avLst/>
          </a:prstGeom>
        </p:spPr>
        <p:txBody>
          <a:bodyPr/>
          <a:lstStyle>
            <a:lvl1pPr>
              <a:defRPr/>
            </a:lvl1pPr>
          </a:lstStyle>
          <a:p>
            <a:pPr>
              <a:defRPr/>
            </a:pPr>
            <a:endParaRPr lang="en-US" altLang="en-US" dirty="0">
              <a:solidFill>
                <a:prstClr val="black">
                  <a:tint val="75000"/>
                </a:prstClr>
              </a:solidFill>
            </a:endParaRPr>
          </a:p>
        </p:txBody>
      </p:sp>
      <p:sp>
        <p:nvSpPr>
          <p:cNvPr id="7" name="Footer Placeholder 4"/>
          <p:cNvSpPr>
            <a:spLocks noGrp="1"/>
          </p:cNvSpPr>
          <p:nvPr>
            <p:ph type="ftr" sz="quarter" idx="15"/>
          </p:nvPr>
        </p:nvSpPr>
        <p:spPr>
          <a:xfrm>
            <a:off x="2137833" y="6226184"/>
            <a:ext cx="6292851" cy="365125"/>
          </a:xfrm>
          <a:prstGeom prst="rect">
            <a:avLst/>
          </a:prstGeom>
        </p:spPr>
        <p:txBody>
          <a:bodyPr/>
          <a:lstStyle>
            <a:lvl1pPr algn="l">
              <a:defRPr>
                <a:solidFill>
                  <a:schemeClr val="tx1">
                    <a:lumMod val="75000"/>
                    <a:lumOff val="25000"/>
                  </a:schemeClr>
                </a:solidFill>
              </a:defRPr>
            </a:lvl1pPr>
          </a:lstStyle>
          <a:p>
            <a:pPr>
              <a:defRPr/>
            </a:pPr>
            <a:endParaRPr lang="en-US" dirty="0">
              <a:solidFill>
                <a:srgbClr val="000000">
                  <a:lumMod val="75000"/>
                  <a:lumOff val="25000"/>
                </a:srgbClr>
              </a:solidFill>
            </a:endParaRPr>
          </a:p>
        </p:txBody>
      </p:sp>
      <p:sp>
        <p:nvSpPr>
          <p:cNvPr id="8" name="Slide Number Placeholder 5"/>
          <p:cNvSpPr>
            <a:spLocks noGrp="1"/>
          </p:cNvSpPr>
          <p:nvPr>
            <p:ph type="sldNum" sz="quarter" idx="16"/>
          </p:nvPr>
        </p:nvSpPr>
        <p:spPr>
          <a:xfrm>
            <a:off x="11245853" y="6213484"/>
            <a:ext cx="440267" cy="365125"/>
          </a:xfrm>
          <a:prstGeom prst="rect">
            <a:avLst/>
          </a:prstGeom>
        </p:spPr>
        <p:txBody>
          <a:bodyPr/>
          <a:lstStyle>
            <a:lvl1pPr>
              <a:defRPr/>
            </a:lvl1pPr>
          </a:lstStyle>
          <a:p>
            <a:fld id="{E83FBD0B-C542-4823-BBF6-B7A5EEB3544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550367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426451" y="496888"/>
            <a:ext cx="30099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8862487" y="1973264"/>
            <a:ext cx="1486304" cy="207749"/>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892" eaLnBrk="0" fontAlgn="base" hangingPunct="0">
              <a:spcBef>
                <a:spcPct val="0"/>
              </a:spcBef>
              <a:spcAft>
                <a:spcPct val="0"/>
              </a:spcAft>
              <a:defRPr/>
            </a:pPr>
            <a:r>
              <a:rPr lang="en-US" altLang="en-US" sz="750" dirty="0">
                <a:solidFill>
                  <a:srgbClr val="3B3838"/>
                </a:solidFill>
                <a:latin typeface="Calibri" panose="020F0502020204030204" pitchFamily="34" charset="0"/>
                <a:cs typeface="Franklin Gothic Book"/>
              </a:rPr>
              <a:t>https://twitter.com/SMCoalition </a:t>
            </a:r>
          </a:p>
        </p:txBody>
      </p:sp>
      <p:sp>
        <p:nvSpPr>
          <p:cNvPr id="8" name="Rectangle 7"/>
          <p:cNvSpPr/>
          <p:nvPr userDrawn="1"/>
        </p:nvSpPr>
        <p:spPr>
          <a:xfrm>
            <a:off x="8862485" y="2487618"/>
            <a:ext cx="1837362" cy="213585"/>
          </a:xfrm>
          <a:prstGeom prst="rect">
            <a:avLst/>
          </a:prstGeom>
        </p:spPr>
        <p:txBody>
          <a:bodyPr wrap="none">
            <a:spAutoFit/>
          </a:bodyPr>
          <a:lstStyle/>
          <a:p>
            <a:pPr defTabSz="342892" eaLnBrk="0" fontAlgn="base" hangingPunct="0">
              <a:spcBef>
                <a:spcPct val="0"/>
              </a:spcBef>
              <a:spcAft>
                <a:spcPct val="0"/>
              </a:spcAft>
              <a:defRPr/>
            </a:pPr>
            <a:r>
              <a:rPr lang="en-US" sz="788" dirty="0">
                <a:solidFill>
                  <a:srgbClr val="E7E6E6">
                    <a:lumMod val="25000"/>
                  </a:srgbClr>
                </a:solidFill>
                <a:cs typeface="Franklin Gothic Book"/>
              </a:rPr>
              <a:t>Facebook.com/</a:t>
            </a:r>
            <a:r>
              <a:rPr lang="en-US" sz="788" dirty="0" err="1">
                <a:solidFill>
                  <a:srgbClr val="E7E6E6">
                    <a:lumMod val="25000"/>
                  </a:srgbClr>
                </a:solidFill>
                <a:cs typeface="Franklin Gothic Book"/>
              </a:rPr>
              <a:t>SMLeadershipCoalition</a:t>
            </a:r>
            <a:endParaRPr lang="en-US" sz="788" dirty="0">
              <a:solidFill>
                <a:srgbClr val="E7E6E6">
                  <a:lumMod val="25000"/>
                </a:srgbClr>
              </a:solidFill>
              <a:cs typeface="Franklin Gothic Book"/>
            </a:endParaRPr>
          </a:p>
        </p:txBody>
      </p:sp>
      <p:sp>
        <p:nvSpPr>
          <p:cNvPr id="9" name="Rectangle 8"/>
          <p:cNvSpPr/>
          <p:nvPr userDrawn="1"/>
        </p:nvSpPr>
        <p:spPr>
          <a:xfrm>
            <a:off x="8862484" y="3059119"/>
            <a:ext cx="2952749" cy="334835"/>
          </a:xfrm>
          <a:prstGeom prst="rect">
            <a:avLst/>
          </a:prstGeom>
        </p:spPr>
        <p:txBody>
          <a:bodyPr>
            <a:spAutoFit/>
          </a:bodyPr>
          <a:lstStyle/>
          <a:p>
            <a:pPr defTabSz="342892" eaLnBrk="0" fontAlgn="base" hangingPunct="0">
              <a:spcBef>
                <a:spcPct val="0"/>
              </a:spcBef>
              <a:spcAft>
                <a:spcPct val="0"/>
              </a:spcAft>
              <a:defRPr/>
            </a:pPr>
            <a:r>
              <a:rPr lang="en-US" sz="788" dirty="0">
                <a:solidFill>
                  <a:srgbClr val="E7E6E6">
                    <a:lumMod val="25000"/>
                  </a:srgbClr>
                </a:solidFill>
                <a:cs typeface="Franklin Gothic Book"/>
              </a:rPr>
              <a:t>http://</a:t>
            </a:r>
            <a:r>
              <a:rPr lang="en-US" sz="788" dirty="0" err="1">
                <a:solidFill>
                  <a:srgbClr val="E7E6E6">
                    <a:lumMod val="25000"/>
                  </a:srgbClr>
                </a:solidFill>
                <a:cs typeface="Franklin Gothic Book"/>
              </a:rPr>
              <a:t>www.linkedin.com</a:t>
            </a:r>
            <a:r>
              <a:rPr lang="en-US" sz="788" dirty="0">
                <a:solidFill>
                  <a:srgbClr val="E7E6E6">
                    <a:lumMod val="25000"/>
                  </a:srgbClr>
                </a:solidFill>
                <a:cs typeface="Franklin Gothic Book"/>
              </a:rPr>
              <a:t> /groups </a:t>
            </a:r>
          </a:p>
          <a:p>
            <a:pPr defTabSz="342892" eaLnBrk="0" fontAlgn="base" hangingPunct="0">
              <a:spcBef>
                <a:spcPct val="0"/>
              </a:spcBef>
              <a:spcAft>
                <a:spcPct val="0"/>
              </a:spcAft>
              <a:defRPr/>
            </a:pPr>
            <a:r>
              <a:rPr lang="en-US" sz="788" dirty="0">
                <a:solidFill>
                  <a:srgbClr val="E7E6E6">
                    <a:lumMod val="25000"/>
                  </a:srgbClr>
                </a:solidFill>
                <a:cs typeface="Franklin Gothic Book"/>
              </a:rPr>
              <a:t>/Smart-Manufacturing-Leadership-Coalition</a:t>
            </a:r>
          </a:p>
        </p:txBody>
      </p:sp>
      <p:pic>
        <p:nvPicPr>
          <p:cNvPr id="10" name="Picture 16"/>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386235" y="1976447"/>
            <a:ext cx="404284"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386235" y="2493972"/>
            <a:ext cx="404284"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8386235" y="3011497"/>
            <a:ext cx="404284"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4101" y="451270"/>
            <a:ext cx="6855403"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566189" y="1906649"/>
            <a:ext cx="6877607" cy="2465326"/>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3014663" y="6200785"/>
            <a:ext cx="6286500"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91454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Title 8"/>
          <p:cNvSpPr>
            <a:spLocks noGrp="1"/>
          </p:cNvSpPr>
          <p:nvPr>
            <p:ph type="ctrTitle"/>
          </p:nvPr>
        </p:nvSpPr>
        <p:spPr>
          <a:xfrm>
            <a:off x="880076" y="3646140"/>
            <a:ext cx="10363200" cy="1829761"/>
          </a:xfrm>
        </p:spPr>
        <p:txBody>
          <a:bodyPr vert="horz" anchor="b">
            <a:normAutofit/>
            <a:scene3d>
              <a:camera prst="orthographicFront"/>
              <a:lightRig rig="soft" dir="t"/>
            </a:scene3d>
            <a:sp3d prstMaterial="softEdge"/>
          </a:bodyPr>
          <a:lstStyle>
            <a:lvl1pPr algn="r">
              <a:defRPr sz="2400" b="0" cap="none">
                <a:solidFill>
                  <a:schemeClr val="accent5"/>
                </a:solidFill>
                <a:effectLst/>
              </a:defRPr>
            </a:lvl1pPr>
          </a:lstStyle>
          <a:p>
            <a:r>
              <a:rPr kumimoji="0" lang="en-US" dirty="0"/>
              <a:t>Click to edit Master title style</a:t>
            </a:r>
          </a:p>
        </p:txBody>
      </p:sp>
      <p:sp>
        <p:nvSpPr>
          <p:cNvPr id="5" name="Subtitle 16"/>
          <p:cNvSpPr>
            <a:spLocks noGrp="1"/>
          </p:cNvSpPr>
          <p:nvPr>
            <p:ph type="subTitle" idx="1"/>
          </p:nvPr>
        </p:nvSpPr>
        <p:spPr>
          <a:xfrm>
            <a:off x="914400" y="5568516"/>
            <a:ext cx="10363200" cy="941485"/>
          </a:xfrm>
        </p:spPr>
        <p:txBody>
          <a:bodyPr lIns="45720" rIns="45720">
            <a:normAutofit/>
          </a:bodyPr>
          <a:lstStyle>
            <a:lvl1pPr marL="0" marR="48005" indent="0" algn="r">
              <a:buNone/>
              <a:defRPr sz="1800">
                <a:solidFill>
                  <a:schemeClr val="tx2">
                    <a:lumMod val="75000"/>
                  </a:schemeClr>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pic>
        <p:nvPicPr>
          <p:cNvPr id="3" name="Picture 2" descr="REMADE inst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96404" y="121940"/>
            <a:ext cx="4474413" cy="1561218"/>
          </a:xfrm>
          <a:prstGeom prst="rect">
            <a:avLst/>
          </a:prstGeom>
        </p:spPr>
      </p:pic>
    </p:spTree>
    <p:extLst>
      <p:ext uri="{BB962C8B-B14F-4D97-AF65-F5344CB8AC3E}">
        <p14:creationId xmlns:p14="http://schemas.microsoft.com/office/powerpoint/2010/main" val="18714236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609600" y="274647"/>
            <a:ext cx="109728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11277605" y="6442269"/>
            <a:ext cx="327911"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a:fld id="{6D56EEAD-0332-044B-8491-07E146F0D709}" type="slidenum">
              <a:rPr lang="en-GB" smtClean="0">
                <a:solidFill>
                  <a:prstClr val="white">
                    <a:lumMod val="65000"/>
                  </a:prstClr>
                </a:solidFill>
              </a:rPr>
              <a:pPr defTabSz="342892"/>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4" y="6214842"/>
            <a:ext cx="1498344" cy="522804"/>
          </a:xfrm>
          <a:prstGeom prst="rect">
            <a:avLst/>
          </a:prstGeom>
        </p:spPr>
      </p:pic>
      <p:sp>
        <p:nvSpPr>
          <p:cNvPr id="19" name="Footer Placeholder 21"/>
          <p:cNvSpPr>
            <a:spLocks noGrp="1"/>
          </p:cNvSpPr>
          <p:nvPr>
            <p:ph type="ftr" sz="quarter" idx="3"/>
          </p:nvPr>
        </p:nvSpPr>
        <p:spPr>
          <a:xfrm>
            <a:off x="1852960" y="6442277"/>
            <a:ext cx="942464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a:endParaRPr lang="en-GB" dirty="0"/>
          </a:p>
        </p:txBody>
      </p:sp>
      <p:cxnSp>
        <p:nvCxnSpPr>
          <p:cNvPr id="20" name="Straight Connector 19"/>
          <p:cNvCxnSpPr/>
          <p:nvPr userDrawn="1"/>
        </p:nvCxnSpPr>
        <p:spPr>
          <a:xfrm>
            <a:off x="3402419" y="6449283"/>
            <a:ext cx="8187488"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26708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4"/>
            <a:ext cx="109728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1725197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09600" y="868708"/>
            <a:ext cx="109728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609600" y="45750"/>
            <a:ext cx="10972800" cy="640080"/>
          </a:xfrm>
        </p:spPr>
        <p:txBody>
          <a:bodyPr anchor="b"/>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1874566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12192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endParaRPr>
          </a:p>
        </p:txBody>
      </p:sp>
      <p:sp>
        <p:nvSpPr>
          <p:cNvPr id="9" name="Rectangle 9"/>
          <p:cNvSpPr/>
          <p:nvPr userDrawn="1"/>
        </p:nvSpPr>
        <p:spPr>
          <a:xfrm flipH="1">
            <a:off x="7112000" y="3276600"/>
            <a:ext cx="508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endParaRPr>
          </a:p>
        </p:txBody>
      </p:sp>
      <p:sp>
        <p:nvSpPr>
          <p:cNvPr id="11" name="Rectangle 6"/>
          <p:cNvSpPr/>
          <p:nvPr userDrawn="1"/>
        </p:nvSpPr>
        <p:spPr>
          <a:xfrm flipH="1">
            <a:off x="0" y="1905000"/>
            <a:ext cx="12192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endParaRPr>
          </a:p>
        </p:txBody>
      </p:sp>
      <p:pic>
        <p:nvPicPr>
          <p:cNvPr id="15" name="Picture 16" descr="volt.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7200" y="3"/>
            <a:ext cx="28448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524000"/>
            <a:ext cx="2540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7112000" y="1524003"/>
            <a:ext cx="2844800" cy="1762125"/>
          </a:xfrm>
          <a:prstGeom prst="rect">
            <a:avLst/>
          </a:prstGeom>
          <a:noFill/>
          <a:ln w="9525">
            <a:noFill/>
            <a:miter lim="800000"/>
            <a:headEnd/>
            <a:tailEnd/>
          </a:ln>
        </p:spPr>
      </p:pic>
      <p:pic>
        <p:nvPicPr>
          <p:cNvPr id="4" name="Picture 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524000" cy="1524000"/>
          </a:xfrm>
          <a:prstGeom prst="rect">
            <a:avLst/>
          </a:prstGeom>
        </p:spPr>
      </p:pic>
      <p:pic>
        <p:nvPicPr>
          <p:cNvPr id="22" name="Picture 2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956800" y="1524000"/>
            <a:ext cx="2235200" cy="1762124"/>
          </a:xfrm>
          <a:prstGeom prst="rect">
            <a:avLst/>
          </a:prstGeom>
        </p:spPr>
      </p:pic>
      <p:pic>
        <p:nvPicPr>
          <p:cNvPr id="13" name="Picture 12" descr="led.JP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422400" y="3"/>
            <a:ext cx="28448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4267200" y="1524000"/>
            <a:ext cx="28448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422400" y="1523144"/>
            <a:ext cx="2844800" cy="1753456"/>
          </a:xfrm>
          <a:prstGeom prst="rect">
            <a:avLst/>
          </a:prstGeom>
        </p:spPr>
      </p:pic>
      <p:pic>
        <p:nvPicPr>
          <p:cNvPr id="26" name="Picture 25"/>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0" y="1523144"/>
            <a:ext cx="1422400" cy="1753456"/>
          </a:xfrm>
          <a:prstGeom prst="rect">
            <a:avLst/>
          </a:prstGeom>
        </p:spPr>
      </p:pic>
      <p:sp>
        <p:nvSpPr>
          <p:cNvPr id="6" name="Rectangle 15"/>
          <p:cNvSpPr/>
          <p:nvPr/>
        </p:nvSpPr>
        <p:spPr>
          <a:xfrm>
            <a:off x="0" y="6610350"/>
            <a:ext cx="12192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Text Placeholder 9"/>
          <p:cNvSpPr txBox="1">
            <a:spLocks/>
          </p:cNvSpPr>
          <p:nvPr/>
        </p:nvSpPr>
        <p:spPr>
          <a:xfrm>
            <a:off x="173567" y="6616700"/>
            <a:ext cx="9715500"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a:spcBef>
                <a:spcPct val="20000"/>
              </a:spcBef>
              <a:buFont typeface="Arial"/>
              <a:buNone/>
              <a:defRPr/>
            </a:pPr>
            <a:fld id="{24289C06-C21E-485E-9AAF-A99C6B017E3B}" type="slidenum">
              <a:rPr lang="en-US" sz="1000" smtClean="0">
                <a:solidFill>
                  <a:prstClr val="white"/>
                </a:solidFill>
                <a:latin typeface="Calibri"/>
                <a:cs typeface="Calibri"/>
              </a:rPr>
              <a:pPr marL="342900" indent="-342900" defTabSz="457200">
                <a:spcBef>
                  <a:spcPct val="20000"/>
                </a:spcBef>
                <a:buFont typeface="Arial"/>
                <a:buNone/>
                <a:defRPr/>
              </a:pPr>
              <a:t>‹#›</a:t>
            </a:fld>
            <a:r>
              <a:rPr lang="en-US" sz="1000" dirty="0">
                <a:solidFill>
                  <a:prstClr val="white"/>
                </a:solidFill>
                <a:latin typeface="Calibri"/>
                <a:cs typeface="Calibri"/>
              </a:rPr>
              <a:t> | Energy Efficiency and Renewable Energy</a:t>
            </a:r>
          </a:p>
        </p:txBody>
      </p:sp>
      <p:sp>
        <p:nvSpPr>
          <p:cNvPr id="8" name="Text Placeholder 9"/>
          <p:cNvSpPr txBox="1">
            <a:spLocks/>
          </p:cNvSpPr>
          <p:nvPr/>
        </p:nvSpPr>
        <p:spPr>
          <a:xfrm>
            <a:off x="7302502" y="6616700"/>
            <a:ext cx="4889500"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a:spcBef>
                <a:spcPct val="20000"/>
              </a:spcBef>
              <a:buFont typeface="Arial"/>
              <a:buNone/>
              <a:defRPr/>
            </a:pPr>
            <a:r>
              <a:rPr lang="en-US" sz="1000" dirty="0">
                <a:solidFill>
                  <a:prstClr val="white"/>
                </a:solidFill>
                <a:latin typeface="Calibri"/>
                <a:cs typeface="Calibri"/>
              </a:rPr>
              <a:t>eere.energy.gov</a:t>
            </a:r>
          </a:p>
        </p:txBody>
      </p:sp>
      <p:pic>
        <p:nvPicPr>
          <p:cNvPr id="21" name="Picture 20"/>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416800" y="477004"/>
            <a:ext cx="4470400" cy="492725"/>
          </a:xfrm>
          <a:prstGeom prst="rect">
            <a:avLst/>
          </a:prstGeom>
        </p:spPr>
      </p:pic>
      <p:sp>
        <p:nvSpPr>
          <p:cNvPr id="3" name="Text Placeholder 2"/>
          <p:cNvSpPr>
            <a:spLocks noGrp="1"/>
          </p:cNvSpPr>
          <p:nvPr>
            <p:ph type="body" sz="quarter" idx="10" hasCustomPrompt="1"/>
          </p:nvPr>
        </p:nvSpPr>
        <p:spPr>
          <a:xfrm>
            <a:off x="304800" y="3892818"/>
            <a:ext cx="64008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304800" y="4477722"/>
            <a:ext cx="64008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7518400" y="3886200"/>
            <a:ext cx="42672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7518400" y="4495800"/>
            <a:ext cx="42672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1567369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609600" y="914400"/>
            <a:ext cx="10769600" cy="5257800"/>
          </a:xfrm>
          <a:prstGeom prst="rect">
            <a:avLst/>
          </a:prstGeom>
        </p:spPr>
        <p:txBody>
          <a:bodyPr vert="horz"/>
          <a:lstStyle>
            <a:lvl1pPr marL="0" indent="0">
              <a:buNone/>
              <a:defRPr/>
            </a:lvl1pPr>
          </a:lstStyle>
          <a:p>
            <a:pPr lvl="0"/>
            <a:r>
              <a:rPr lang="en-US" dirty="0"/>
              <a:t>Click to edit Master text styles</a:t>
            </a:r>
          </a:p>
        </p:txBody>
      </p:sp>
      <p:sp>
        <p:nvSpPr>
          <p:cNvPr id="5" name="TextBox 4"/>
          <p:cNvSpPr txBox="1"/>
          <p:nvPr userDrawn="1"/>
        </p:nvSpPr>
        <p:spPr>
          <a:xfrm>
            <a:off x="914400" y="6507506"/>
            <a:ext cx="5283200" cy="350494"/>
          </a:xfrm>
          <a:prstGeom prst="rect">
            <a:avLst/>
          </a:prstGeom>
        </p:spPr>
        <p:txBody>
          <a:bodyPr vert="horz" wrap="none" lIns="91440" tIns="45720" rIns="91440" bIns="45720" rtlCol="0">
            <a:normAutofit/>
          </a:bodyPr>
          <a:lstStyle/>
          <a:p>
            <a:pPr defTabSz="457200">
              <a:spcBef>
                <a:spcPct val="20000"/>
              </a:spcBef>
              <a:buFont typeface="Arial"/>
              <a:buNone/>
            </a:pPr>
            <a:r>
              <a:rPr lang="en-US" sz="1400" b="1" dirty="0">
                <a:solidFill>
                  <a:srgbClr val="FF0000"/>
                </a:solidFill>
                <a:cs typeface="Franklin Gothic Book"/>
              </a:rPr>
              <a:t>For Internal DOE discussion only.  Do not distribute</a:t>
            </a:r>
          </a:p>
        </p:txBody>
      </p:sp>
    </p:spTree>
    <p:extLst>
      <p:ext uri="{BB962C8B-B14F-4D97-AF65-F5344CB8AC3E}">
        <p14:creationId xmlns:p14="http://schemas.microsoft.com/office/powerpoint/2010/main" val="3397102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0548" y="177800"/>
            <a:ext cx="11515053" cy="386644"/>
          </a:xfrm>
        </p:spPr>
        <p:txBody>
          <a:bodyPr/>
          <a:lstStyle/>
          <a:p>
            <a:r>
              <a:rPr lang="en-US" dirty="0"/>
              <a:t>Click to edit Master title style</a:t>
            </a:r>
          </a:p>
        </p:txBody>
      </p:sp>
      <p:sp>
        <p:nvSpPr>
          <p:cNvPr id="3" name="Content Placeholder 2"/>
          <p:cNvSpPr>
            <a:spLocks noGrp="1"/>
          </p:cNvSpPr>
          <p:nvPr>
            <p:ph idx="1"/>
          </p:nvPr>
        </p:nvSpPr>
        <p:spPr>
          <a:xfrm>
            <a:off x="262080" y="1367194"/>
            <a:ext cx="9694720" cy="2976215"/>
          </a:xfrm>
        </p:spPr>
        <p:txBody>
          <a:bodyPr/>
          <a:lstStyle>
            <a:lvl1pPr>
              <a:defRPr>
                <a:latin typeface="Franklin Gothic Book"/>
                <a:cs typeface="Franklin Gothic Book"/>
              </a:defRPr>
            </a:lvl1pPr>
            <a:lvl2pPr>
              <a:defRPr>
                <a:latin typeface="Franklin Gothic Book"/>
                <a:cs typeface="Franklin Gothic Book"/>
              </a:defRPr>
            </a:lvl2pPr>
            <a:lvl3pPr>
              <a:defRPr>
                <a:latin typeface="Franklin Gothic Book"/>
                <a:cs typeface="Franklin Gothic Book"/>
              </a:defRPr>
            </a:lvl3pPr>
            <a:lvl4pPr>
              <a:defRPr>
                <a:latin typeface="Franklin Gothic Book"/>
                <a:cs typeface="Franklin Gothic Book"/>
              </a:defRPr>
            </a:lvl4pPr>
            <a:lvl5pPr marL="1112016" indent="-166684">
              <a:buFont typeface="Arial" panose="020B0604020202020204" pitchFamily="34" charset="0"/>
              <a:buChar char="•"/>
              <a:defRPr>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3482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609600" y="914400"/>
            <a:ext cx="10769600" cy="5257800"/>
          </a:xfrm>
          <a:prstGeom prst="rect">
            <a:avLst/>
          </a:prstGeom>
        </p:spPr>
        <p:txBody>
          <a:bodyPr vert="horz"/>
          <a:lstStyle>
            <a:lvl1pPr marL="0" indent="0">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0" y="662973"/>
            <a:ext cx="12192000" cy="45719"/>
          </a:xfrm>
          <a:prstGeom prst="rect">
            <a:avLst/>
          </a:prstGeom>
        </p:spPr>
      </p:pic>
    </p:spTree>
    <p:extLst>
      <p:ext uri="{BB962C8B-B14F-4D97-AF65-F5344CB8AC3E}">
        <p14:creationId xmlns:p14="http://schemas.microsoft.com/office/powerpoint/2010/main" val="2874008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
        <p:nvSpPr>
          <p:cNvPr id="4" name="TextBox 3"/>
          <p:cNvSpPr txBox="1"/>
          <p:nvPr userDrawn="1"/>
        </p:nvSpPr>
        <p:spPr>
          <a:xfrm>
            <a:off x="914400" y="6507506"/>
            <a:ext cx="5283200" cy="350494"/>
          </a:xfrm>
          <a:prstGeom prst="rect">
            <a:avLst/>
          </a:prstGeom>
        </p:spPr>
        <p:txBody>
          <a:bodyPr vert="horz" wrap="none" lIns="91440" tIns="45720" rIns="91440" bIns="45720" rtlCol="0">
            <a:normAutofit/>
          </a:bodyPr>
          <a:lstStyle/>
          <a:p>
            <a:pPr defTabSz="457200">
              <a:spcBef>
                <a:spcPct val="20000"/>
              </a:spcBef>
              <a:buFont typeface="Arial"/>
              <a:buNone/>
            </a:pPr>
            <a:r>
              <a:rPr lang="en-US" sz="1400" b="1" dirty="0">
                <a:solidFill>
                  <a:srgbClr val="FF0000"/>
                </a:solidFill>
                <a:cs typeface="Franklin Gothic Book"/>
              </a:rPr>
              <a:t>For Internal DOE discussion only.  Do not distribute</a:t>
            </a:r>
          </a:p>
        </p:txBody>
      </p:sp>
    </p:spTree>
    <p:extLst>
      <p:ext uri="{BB962C8B-B14F-4D97-AF65-F5344CB8AC3E}">
        <p14:creationId xmlns:p14="http://schemas.microsoft.com/office/powerpoint/2010/main" val="3515697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09600" y="868708"/>
            <a:ext cx="109728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609600" y="45750"/>
            <a:ext cx="10972800" cy="640080"/>
          </a:xfrm>
        </p:spPr>
        <p:txBody>
          <a:bodyPr anchor="b"/>
          <a:lstStyle>
            <a:lvl1pPr>
              <a:lnSpc>
                <a:spcPct val="100000"/>
              </a:lnSpc>
              <a:defRPr/>
            </a:lvl1pPr>
          </a:lstStyle>
          <a:p>
            <a:r>
              <a:rPr lang="en-US" dirty="0"/>
              <a:t>Click to edit Master title style</a:t>
            </a:r>
          </a:p>
        </p:txBody>
      </p:sp>
      <p:sp>
        <p:nvSpPr>
          <p:cNvPr id="2" name="TextBox 1"/>
          <p:cNvSpPr txBox="1"/>
          <p:nvPr userDrawn="1"/>
        </p:nvSpPr>
        <p:spPr>
          <a:xfrm>
            <a:off x="1219200" y="6507506"/>
            <a:ext cx="5283200" cy="350494"/>
          </a:xfrm>
          <a:prstGeom prst="rect">
            <a:avLst/>
          </a:prstGeom>
        </p:spPr>
        <p:txBody>
          <a:bodyPr vert="horz" wrap="none" lIns="91440" tIns="45720" rIns="91440" bIns="45720" rtlCol="0">
            <a:normAutofit/>
          </a:bodyPr>
          <a:lstStyle/>
          <a:p>
            <a:pPr defTabSz="457200">
              <a:spcBef>
                <a:spcPct val="20000"/>
              </a:spcBef>
              <a:buFont typeface="Arial"/>
              <a:buNone/>
            </a:pPr>
            <a:r>
              <a:rPr lang="en-US" sz="1400" b="1" dirty="0">
                <a:solidFill>
                  <a:srgbClr val="FF0000"/>
                </a:solidFill>
                <a:cs typeface="Franklin Gothic Book"/>
              </a:rPr>
              <a:t>For Internal DOE discussion only.  Do not distribute</a:t>
            </a:r>
          </a:p>
        </p:txBody>
      </p:sp>
    </p:spTree>
    <p:extLst>
      <p:ext uri="{BB962C8B-B14F-4D97-AF65-F5344CB8AC3E}">
        <p14:creationId xmlns:p14="http://schemas.microsoft.com/office/powerpoint/2010/main" val="2205577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12192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endParaRPr>
          </a:p>
        </p:txBody>
      </p:sp>
      <p:sp>
        <p:nvSpPr>
          <p:cNvPr id="9" name="Rectangle 9"/>
          <p:cNvSpPr/>
          <p:nvPr userDrawn="1"/>
        </p:nvSpPr>
        <p:spPr>
          <a:xfrm flipH="1">
            <a:off x="7112000" y="3276600"/>
            <a:ext cx="508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endParaRPr>
          </a:p>
        </p:txBody>
      </p:sp>
      <p:sp>
        <p:nvSpPr>
          <p:cNvPr id="11" name="Rectangle 6"/>
          <p:cNvSpPr/>
          <p:nvPr userDrawn="1"/>
        </p:nvSpPr>
        <p:spPr>
          <a:xfrm flipH="1">
            <a:off x="0" y="1905000"/>
            <a:ext cx="12192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endParaRPr>
          </a:p>
        </p:txBody>
      </p:sp>
      <p:pic>
        <p:nvPicPr>
          <p:cNvPr id="15" name="Picture 16" descr="volt.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7200" y="3"/>
            <a:ext cx="28448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524000"/>
            <a:ext cx="2540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7112000" y="1524003"/>
            <a:ext cx="2844800" cy="1762125"/>
          </a:xfrm>
          <a:prstGeom prst="rect">
            <a:avLst/>
          </a:prstGeom>
          <a:noFill/>
          <a:ln w="9525">
            <a:noFill/>
            <a:miter lim="800000"/>
            <a:headEnd/>
            <a:tailEnd/>
          </a:ln>
        </p:spPr>
      </p:pic>
      <p:pic>
        <p:nvPicPr>
          <p:cNvPr id="4" name="Picture 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524000" cy="1524000"/>
          </a:xfrm>
          <a:prstGeom prst="rect">
            <a:avLst/>
          </a:prstGeom>
        </p:spPr>
      </p:pic>
      <p:pic>
        <p:nvPicPr>
          <p:cNvPr id="22" name="Picture 2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956800" y="1524000"/>
            <a:ext cx="2235200" cy="1762124"/>
          </a:xfrm>
          <a:prstGeom prst="rect">
            <a:avLst/>
          </a:prstGeom>
        </p:spPr>
      </p:pic>
      <p:pic>
        <p:nvPicPr>
          <p:cNvPr id="13" name="Picture 12" descr="led.JP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422400" y="3"/>
            <a:ext cx="28448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4267200" y="1524000"/>
            <a:ext cx="28448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422400" y="1523144"/>
            <a:ext cx="2844800" cy="1753456"/>
          </a:xfrm>
          <a:prstGeom prst="rect">
            <a:avLst/>
          </a:prstGeom>
        </p:spPr>
      </p:pic>
      <p:pic>
        <p:nvPicPr>
          <p:cNvPr id="26" name="Picture 25"/>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0" y="1523144"/>
            <a:ext cx="1422400" cy="1753456"/>
          </a:xfrm>
          <a:prstGeom prst="rect">
            <a:avLst/>
          </a:prstGeom>
        </p:spPr>
      </p:pic>
      <p:sp>
        <p:nvSpPr>
          <p:cNvPr id="6" name="Rectangle 15"/>
          <p:cNvSpPr/>
          <p:nvPr/>
        </p:nvSpPr>
        <p:spPr>
          <a:xfrm>
            <a:off x="0" y="6610350"/>
            <a:ext cx="12192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Text Placeholder 9"/>
          <p:cNvSpPr txBox="1">
            <a:spLocks/>
          </p:cNvSpPr>
          <p:nvPr/>
        </p:nvSpPr>
        <p:spPr>
          <a:xfrm>
            <a:off x="173567" y="6616700"/>
            <a:ext cx="9715500"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a:spcBef>
                <a:spcPct val="20000"/>
              </a:spcBef>
              <a:buFont typeface="Arial"/>
              <a:buNone/>
              <a:defRPr/>
            </a:pPr>
            <a:fld id="{24289C06-C21E-485E-9AAF-A99C6B017E3B}" type="slidenum">
              <a:rPr lang="en-US" sz="1000" smtClean="0">
                <a:solidFill>
                  <a:prstClr val="white"/>
                </a:solidFill>
                <a:latin typeface="Calibri"/>
                <a:cs typeface="Calibri"/>
              </a:rPr>
              <a:pPr marL="342900" indent="-342900" defTabSz="457200">
                <a:spcBef>
                  <a:spcPct val="20000"/>
                </a:spcBef>
                <a:buFont typeface="Arial"/>
                <a:buNone/>
                <a:defRPr/>
              </a:pPr>
              <a:t>‹#›</a:t>
            </a:fld>
            <a:r>
              <a:rPr lang="en-US" sz="1000" dirty="0">
                <a:solidFill>
                  <a:prstClr val="white"/>
                </a:solidFill>
                <a:latin typeface="Calibri"/>
                <a:cs typeface="Calibri"/>
              </a:rPr>
              <a:t> | Energy Efficiency and Renewable Energy</a:t>
            </a:r>
          </a:p>
        </p:txBody>
      </p:sp>
      <p:sp>
        <p:nvSpPr>
          <p:cNvPr id="8" name="Text Placeholder 9"/>
          <p:cNvSpPr txBox="1">
            <a:spLocks/>
          </p:cNvSpPr>
          <p:nvPr/>
        </p:nvSpPr>
        <p:spPr>
          <a:xfrm>
            <a:off x="7302502" y="6616700"/>
            <a:ext cx="4889500"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a:spcBef>
                <a:spcPct val="20000"/>
              </a:spcBef>
              <a:buFont typeface="Arial"/>
              <a:buNone/>
              <a:defRPr/>
            </a:pPr>
            <a:r>
              <a:rPr lang="en-US" sz="1000" dirty="0">
                <a:solidFill>
                  <a:prstClr val="white"/>
                </a:solidFill>
                <a:latin typeface="Calibri"/>
                <a:cs typeface="Calibri"/>
              </a:rPr>
              <a:t>eere.energy.gov</a:t>
            </a:r>
          </a:p>
        </p:txBody>
      </p:sp>
      <p:pic>
        <p:nvPicPr>
          <p:cNvPr id="21" name="Picture 20"/>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416800" y="477004"/>
            <a:ext cx="4470400" cy="492725"/>
          </a:xfrm>
          <a:prstGeom prst="rect">
            <a:avLst/>
          </a:prstGeom>
        </p:spPr>
      </p:pic>
      <p:sp>
        <p:nvSpPr>
          <p:cNvPr id="3" name="Text Placeholder 2"/>
          <p:cNvSpPr>
            <a:spLocks noGrp="1"/>
          </p:cNvSpPr>
          <p:nvPr>
            <p:ph type="body" sz="quarter" idx="10" hasCustomPrompt="1"/>
          </p:nvPr>
        </p:nvSpPr>
        <p:spPr>
          <a:xfrm>
            <a:off x="304800" y="3892818"/>
            <a:ext cx="64008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304800" y="4477722"/>
            <a:ext cx="64008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7518400" y="3886200"/>
            <a:ext cx="42672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7518400" y="4495800"/>
            <a:ext cx="42672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31264132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609600" y="914400"/>
            <a:ext cx="107696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328612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991368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37068" y="0"/>
            <a:ext cx="11751733" cy="901700"/>
          </a:xfrm>
        </p:spPr>
        <p:txBody>
          <a:bodyPr/>
          <a:lstStyle>
            <a:lvl1pPr>
              <a:defRPr>
                <a:latin typeface="Franklin Gothic Book"/>
              </a:defRPr>
            </a:lvl1pPr>
          </a:lstStyle>
          <a:p>
            <a:r>
              <a:rPr lang="en-US" dirty="0"/>
              <a:t>Click to edit Master title style</a:t>
            </a:r>
          </a:p>
        </p:txBody>
      </p:sp>
    </p:spTree>
    <p:extLst>
      <p:ext uri="{BB962C8B-B14F-4D97-AF65-F5344CB8AC3E}">
        <p14:creationId xmlns:p14="http://schemas.microsoft.com/office/powerpoint/2010/main" val="1251132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928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8935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grpSp>
        <p:nvGrpSpPr>
          <p:cNvPr id="177" name="Group 177"/>
          <p:cNvGrpSpPr/>
          <p:nvPr/>
        </p:nvGrpSpPr>
        <p:grpSpPr>
          <a:xfrm>
            <a:off x="-1" y="656989"/>
            <a:ext cx="12192001" cy="55565"/>
            <a:chOff x="0" y="0"/>
            <a:chExt cx="9144000" cy="55563"/>
          </a:xfrm>
        </p:grpSpPr>
        <p:sp>
          <p:nvSpPr>
            <p:cNvPr id="174" name="Shape 174"/>
            <p:cNvSpPr/>
            <p:nvPr/>
          </p:nvSpPr>
          <p:spPr>
            <a:xfrm rot="10800000">
              <a:off x="0" y="0"/>
              <a:ext cx="4572000" cy="55564"/>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defTabSz="457200" fontAlgn="base">
                <a:spcBef>
                  <a:spcPct val="0"/>
                </a:spcBef>
                <a:spcAft>
                  <a:spcPct val="0"/>
                </a:spcAft>
                <a:defRPr>
                  <a:solidFill>
                    <a:srgbClr val="FFFFFF"/>
                  </a:solidFill>
                </a:defRPr>
              </a:pPr>
              <a:endParaRPr sz="1800" dirty="0">
                <a:solidFill>
                  <a:srgbClr val="FFFFFF"/>
                </a:solidFill>
                <a:latin typeface="Franklin Gothic Book"/>
              </a:endParaRPr>
            </a:p>
          </p:txBody>
        </p:sp>
        <p:sp>
          <p:nvSpPr>
            <p:cNvPr id="175" name="Shape 175"/>
            <p:cNvSpPr/>
            <p:nvPr/>
          </p:nvSpPr>
          <p:spPr>
            <a:xfrm rot="10800000">
              <a:off x="4572000" y="0"/>
              <a:ext cx="1262063" cy="55564"/>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defTabSz="457200" fontAlgn="base">
                <a:spcBef>
                  <a:spcPct val="0"/>
                </a:spcBef>
                <a:spcAft>
                  <a:spcPct val="0"/>
                </a:spcAft>
                <a:defRPr>
                  <a:solidFill>
                    <a:srgbClr val="FFFFFF"/>
                  </a:solidFill>
                </a:defRPr>
              </a:pPr>
              <a:endParaRPr sz="1800" dirty="0">
                <a:solidFill>
                  <a:srgbClr val="FFFFFF"/>
                </a:solidFill>
                <a:latin typeface="Franklin Gothic Book"/>
              </a:endParaRPr>
            </a:p>
          </p:txBody>
        </p:sp>
        <p:sp>
          <p:nvSpPr>
            <p:cNvPr id="176" name="Shape 176"/>
            <p:cNvSpPr/>
            <p:nvPr/>
          </p:nvSpPr>
          <p:spPr>
            <a:xfrm rot="10800000">
              <a:off x="5834062" y="0"/>
              <a:ext cx="3309938" cy="55564"/>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defTabSz="457200" fontAlgn="base">
                <a:spcBef>
                  <a:spcPct val="0"/>
                </a:spcBef>
                <a:spcAft>
                  <a:spcPct val="0"/>
                </a:spcAft>
                <a:defRPr>
                  <a:solidFill>
                    <a:srgbClr val="FFFFFF"/>
                  </a:solidFill>
                </a:defRPr>
              </a:pPr>
              <a:endParaRPr sz="1800" dirty="0">
                <a:solidFill>
                  <a:srgbClr val="FFFFFF"/>
                </a:solidFill>
                <a:latin typeface="Franklin Gothic Book"/>
              </a:endParaRPr>
            </a:p>
          </p:txBody>
        </p:sp>
      </p:grpSp>
      <p:sp>
        <p:nvSpPr>
          <p:cNvPr id="178" name="Shape 178"/>
          <p:cNvSpPr>
            <a:spLocks noGrp="1"/>
          </p:cNvSpPr>
          <p:nvPr>
            <p:ph type="sldNum" sz="quarter" idx="2"/>
          </p:nvPr>
        </p:nvSpPr>
        <p:spPr>
          <a:xfrm>
            <a:off x="199757" y="6532125"/>
            <a:ext cx="316456" cy="231141"/>
          </a:xfrm>
          <a:prstGeom prst="rect">
            <a:avLst/>
          </a:prstGeom>
        </p:spPr>
        <p:txBody>
          <a:bodyPr/>
          <a:lstStyle>
            <a:lvl1pPr>
              <a:defRPr>
                <a:solidFill>
                  <a:srgbClr val="50565C"/>
                </a:solidFill>
                <a:latin typeface="Franklin Gothic Book"/>
              </a:defRPr>
            </a:lvl1pPr>
          </a:lstStyle>
          <a:p>
            <a:pPr fontAlgn="base">
              <a:spcBef>
                <a:spcPct val="0"/>
              </a:spcBef>
              <a:spcAft>
                <a:spcPct val="0"/>
              </a:spcAft>
            </a:pPr>
            <a:fld id="{86CB4B4D-7CA3-9044-876B-883B54F8677D}" type="slidenum">
              <a:rPr lang="uk-UA" smtClean="0"/>
              <a:pPr fontAlgn="base">
                <a:spcBef>
                  <a:spcPct val="0"/>
                </a:spcBef>
                <a:spcAft>
                  <a:spcPct val="0"/>
                </a:spcAft>
              </a:pPr>
              <a:t>‹#›</a:t>
            </a:fld>
            <a:endParaRPr lang="uk-UA" dirty="0"/>
          </a:p>
        </p:txBody>
      </p:sp>
      <p:pic>
        <p:nvPicPr>
          <p:cNvPr id="179" name="image1.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24808" y="6308610"/>
            <a:ext cx="3657621" cy="402071"/>
          </a:xfrm>
          <a:prstGeom prst="rect">
            <a:avLst/>
          </a:prstGeom>
          <a:ln w="12700">
            <a:miter lim="400000"/>
          </a:ln>
        </p:spPr>
      </p:pic>
      <p:sp>
        <p:nvSpPr>
          <p:cNvPr id="180" name="Shape 180"/>
          <p:cNvSpPr>
            <a:spLocks noGrp="1"/>
          </p:cNvSpPr>
          <p:nvPr>
            <p:ph type="title"/>
          </p:nvPr>
        </p:nvSpPr>
        <p:spPr>
          <a:xfrm>
            <a:off x="237068" y="0"/>
            <a:ext cx="7552267" cy="901700"/>
          </a:xfrm>
          <a:prstGeom prst="rect">
            <a:avLst/>
          </a:prstGeom>
        </p:spPr>
        <p:txBody>
          <a:bodyPr/>
          <a:lstStyle/>
          <a:p>
            <a:r>
              <a:t>Title Text</a:t>
            </a:r>
          </a:p>
        </p:txBody>
      </p:sp>
      <p:sp>
        <p:nvSpPr>
          <p:cNvPr id="181" name="Shape 181"/>
          <p:cNvSpPr>
            <a:spLocks noGrp="1"/>
          </p:cNvSpPr>
          <p:nvPr>
            <p:ph type="body" idx="1"/>
          </p:nvPr>
        </p:nvSpPr>
        <p:spPr>
          <a:xfrm>
            <a:off x="366186" y="1141412"/>
            <a:ext cx="10972801" cy="51101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1463525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0548" y="177800"/>
            <a:ext cx="11515053" cy="386644"/>
          </a:xfrm>
        </p:spPr>
        <p:txBody>
          <a:bodyPr/>
          <a:lstStyle/>
          <a:p>
            <a:r>
              <a:rPr lang="en-US" dirty="0"/>
              <a:t>Click to edit Master title style</a:t>
            </a:r>
          </a:p>
        </p:txBody>
      </p:sp>
      <p:sp>
        <p:nvSpPr>
          <p:cNvPr id="3" name="Content Placeholder 2"/>
          <p:cNvSpPr>
            <a:spLocks noGrp="1"/>
          </p:cNvSpPr>
          <p:nvPr>
            <p:ph sz="half" idx="1"/>
          </p:nvPr>
        </p:nvSpPr>
        <p:spPr>
          <a:xfrm>
            <a:off x="266096" y="1363056"/>
            <a:ext cx="5597677" cy="4525963"/>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29864" y="1363056"/>
            <a:ext cx="5597677" cy="4525963"/>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279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184" y="1141413"/>
            <a:ext cx="10972800" cy="51101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4947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44000" y="6356353"/>
            <a:ext cx="2844800" cy="365125"/>
          </a:xfrm>
          <a:prstGeom prst="rect">
            <a:avLst/>
          </a:prstGeom>
          <a:noFill/>
        </p:spPr>
        <p:txBody>
          <a:bodyPr/>
          <a:lstStyle>
            <a:lvl1pPr>
              <a:defRPr>
                <a:solidFill>
                  <a:srgbClr val="002060"/>
                </a:solidFill>
                <a:latin typeface="Franklin Gothic Book"/>
              </a:defRPr>
            </a:lvl1pPr>
          </a:lstStyle>
          <a:p>
            <a:pPr fontAlgn="base">
              <a:spcBef>
                <a:spcPct val="0"/>
              </a:spcBef>
              <a:spcAft>
                <a:spcPct val="0"/>
              </a:spcAft>
            </a:pPr>
            <a:fld id="{9B5E1708-F8A3-4564-8049-367EAB969392}" type="slidenum">
              <a:rPr lang="en-US" smtClean="0"/>
              <a:pPr fontAlgn="base">
                <a:spcBef>
                  <a:spcPct val="0"/>
                </a:spcBef>
                <a:spcAft>
                  <a:spcPct val="0"/>
                </a:spcAft>
              </a:pPr>
              <a:t>‹#›</a:t>
            </a:fld>
            <a:endParaRPr lang="en-US" dirty="0"/>
          </a:p>
        </p:txBody>
      </p:sp>
    </p:spTree>
    <p:extLst>
      <p:ext uri="{BB962C8B-B14F-4D97-AF65-F5344CB8AC3E}">
        <p14:creationId xmlns:p14="http://schemas.microsoft.com/office/powerpoint/2010/main" val="2653940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atin typeface="Franklin Gothic Book"/>
              </a:defRPr>
            </a:lvl1pPr>
          </a:lstStyle>
          <a:p>
            <a:pPr fontAlgn="base">
              <a:spcBef>
                <a:spcPct val="0"/>
              </a:spcBef>
              <a:spcAft>
                <a:spcPct val="0"/>
              </a:spcAft>
            </a:pPr>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atin typeface="Franklin Gothic Book"/>
              </a:defRPr>
            </a:lvl1pPr>
          </a:lstStyle>
          <a:p>
            <a:pPr fontAlgn="base">
              <a:spcBef>
                <a:spcPct val="0"/>
              </a:spcBef>
              <a:spcAft>
                <a:spcPct val="0"/>
              </a:spcAft>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lvl1pPr>
              <a:defRPr>
                <a:latin typeface="Franklin Gothic Book"/>
              </a:defRPr>
            </a:lvl1pPr>
          </a:lstStyle>
          <a:p>
            <a:pPr fontAlgn="base">
              <a:spcBef>
                <a:spcPct val="0"/>
              </a:spcBef>
              <a:spcAft>
                <a:spcPct val="0"/>
              </a:spcAft>
            </a:pPr>
            <a:fld id="{DE51EDCC-7389-4B4C-BF29-1DB2B91A557A}" type="slidenum">
              <a:rPr lang="en-US" smtClean="0">
                <a:solidFill>
                  <a:prstClr val="black">
                    <a:tint val="75000"/>
                  </a:prstClr>
                </a:solidFill>
              </a:rPr>
              <a:pPr fontAlgn="base">
                <a:spcBef>
                  <a:spcPct val="0"/>
                </a:spcBef>
                <a:spcAft>
                  <a:spcPct val="0"/>
                </a:spcAft>
              </a:pPr>
              <a:t>‹#›</a:t>
            </a:fld>
            <a:endParaRPr lang="en-US" dirty="0">
              <a:solidFill>
                <a:prstClr val="black">
                  <a:tint val="75000"/>
                </a:prstClr>
              </a:solidFill>
            </a:endParaRPr>
          </a:p>
        </p:txBody>
      </p:sp>
    </p:spTree>
    <p:extLst>
      <p:ext uri="{BB962C8B-B14F-4D97-AF65-F5344CB8AC3E}">
        <p14:creationId xmlns:p14="http://schemas.microsoft.com/office/powerpoint/2010/main" val="1916707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lvl1pPr>
              <a:defRPr>
                <a:latin typeface="Franklin Gothic Book"/>
              </a:defRPr>
            </a:lvl1pPr>
          </a:lstStyle>
          <a:p>
            <a:pPr fontAlgn="base">
              <a:spcBef>
                <a:spcPct val="0"/>
              </a:spcBef>
              <a:spcAft>
                <a:spcPct val="0"/>
              </a:spcAft>
            </a:pPr>
            <a:fld id="{92895636-9E42-40CA-8302-CAC5FE1A2BDF}" type="datetimeFigureOut">
              <a:rPr lang="en-US" smtClean="0">
                <a:solidFill>
                  <a:srgbClr val="50565C"/>
                </a:solidFill>
              </a:rPr>
              <a:pPr fontAlgn="base">
                <a:spcBef>
                  <a:spcPct val="0"/>
                </a:spcBef>
                <a:spcAft>
                  <a:spcPct val="0"/>
                </a:spcAft>
              </a:pPr>
              <a:t>6/2/2020</a:t>
            </a:fld>
            <a:endParaRPr lang="en-US" dirty="0">
              <a:solidFill>
                <a:srgbClr val="50565C"/>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lvl1pPr>
              <a:defRPr>
                <a:latin typeface="Franklin Gothic Book"/>
              </a:defRPr>
            </a:lvl1pPr>
          </a:lstStyle>
          <a:p>
            <a:pPr fontAlgn="base">
              <a:spcBef>
                <a:spcPct val="0"/>
              </a:spcBef>
              <a:spcAft>
                <a:spcPct val="0"/>
              </a:spcAft>
            </a:pPr>
            <a:endParaRPr lang="en-US" dirty="0">
              <a:solidFill>
                <a:srgbClr val="50565C"/>
              </a:solidFill>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lvl1pPr>
              <a:defRPr>
                <a:latin typeface="Franklin Gothic Book"/>
              </a:defRPr>
            </a:lvl1pPr>
          </a:lstStyle>
          <a:p>
            <a:pPr fontAlgn="base">
              <a:spcBef>
                <a:spcPct val="0"/>
              </a:spcBef>
              <a:spcAft>
                <a:spcPct val="0"/>
              </a:spcAft>
            </a:pPr>
            <a:fld id="{4EDB527D-EE55-4560-AACB-8E36AF3A86C4}" type="slidenum">
              <a:rPr lang="en-US" smtClean="0">
                <a:solidFill>
                  <a:srgbClr val="50565C"/>
                </a:solidFill>
              </a:rPr>
              <a:pPr fontAlgn="base">
                <a:spcBef>
                  <a:spcPct val="0"/>
                </a:spcBef>
                <a:spcAft>
                  <a:spcPct val="0"/>
                </a:spcAft>
              </a:pPr>
              <a:t>‹#›</a:t>
            </a:fld>
            <a:endParaRPr lang="en-US" dirty="0">
              <a:solidFill>
                <a:srgbClr val="50565C"/>
              </a:solidFill>
            </a:endParaRPr>
          </a:p>
        </p:txBody>
      </p:sp>
    </p:spTree>
    <p:extLst>
      <p:ext uri="{BB962C8B-B14F-4D97-AF65-F5344CB8AC3E}">
        <p14:creationId xmlns:p14="http://schemas.microsoft.com/office/powerpoint/2010/main" val="2463426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8"/>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0803" y="0"/>
            <a:ext cx="1859280" cy="135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photo collag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84" y="4148138"/>
            <a:ext cx="1222163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707949" y="1544720"/>
            <a:ext cx="11026339"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739560" y="2976354"/>
            <a:ext cx="5561403"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745475" y="3424169"/>
            <a:ext cx="3798903"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11837498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477616" y="1046534"/>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276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6317130" y="1677981"/>
            <a:ext cx="5665695"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7130" y="1068381"/>
            <a:ext cx="5665695"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4649437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700" y="1045595"/>
            <a:ext cx="10100613" cy="5244640"/>
          </a:xfrm>
          <a:prstGeom prst="rect">
            <a:avLst/>
          </a:prstGeom>
        </p:spPr>
        <p:txBody>
          <a:bodyPr rtlCol="0">
            <a:normAutofit/>
          </a:bodyPr>
          <a:lstStyle/>
          <a:p>
            <a:pPr lvl="0"/>
            <a:r>
              <a:rPr lang="en-US" noProof="0" dirty="0"/>
              <a:t>Click icon to add chart</a:t>
            </a:r>
          </a:p>
        </p:txBody>
      </p:sp>
    </p:spTree>
    <p:extLst>
      <p:ext uri="{BB962C8B-B14F-4D97-AF65-F5344CB8AC3E}">
        <p14:creationId xmlns:p14="http://schemas.microsoft.com/office/powerpoint/2010/main" val="983165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8"/>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9"/>
            <a:ext cx="12192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2" y="3257084"/>
            <a:ext cx="12191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0460384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477616" y="1046534"/>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648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61264" y="1462314"/>
            <a:ext cx="5590037" cy="639762"/>
          </a:xfrm>
        </p:spPr>
        <p:txBody>
          <a:bodyPr anchor="b"/>
          <a:lstStyle>
            <a:lvl1pPr marL="0" indent="0">
              <a:buNone/>
              <a:defRPr sz="18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261264" y="2102076"/>
            <a:ext cx="5590037" cy="3951288"/>
          </a:xfrm>
        </p:spPr>
        <p:txBody>
          <a:bodyPr/>
          <a:lstStyle>
            <a:lvl1pPr>
              <a:defRPr sz="1800"/>
            </a:lvl1pPr>
            <a:lvl2pPr>
              <a:defRPr sz="1500"/>
            </a:lvl2pPr>
            <a:lvl3pPr>
              <a:defRPr sz="1350"/>
            </a:lvl3pPr>
            <a:lvl4pPr>
              <a:defRPr sz="1200"/>
            </a:lvl4pPr>
            <a:lvl5pPr marL="1112016" indent="-166684">
              <a:buFont typeface="Arial" panose="020B0604020202020204" pitchFamily="34" charset="0"/>
              <a:buChar char="•"/>
              <a:defRPr sz="13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3" y="1476828"/>
            <a:ext cx="5592233" cy="639762"/>
          </a:xfrm>
        </p:spPr>
        <p:txBody>
          <a:bodyPr anchor="b"/>
          <a:lstStyle>
            <a:lvl1pPr marL="0" indent="0">
              <a:buNone/>
              <a:defRPr sz="18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93373" y="2116590"/>
            <a:ext cx="5592233" cy="3951288"/>
          </a:xfrm>
        </p:spPr>
        <p:txBody>
          <a:bodyPr/>
          <a:lstStyle>
            <a:lvl1pPr>
              <a:defRPr sz="1800"/>
            </a:lvl1pPr>
            <a:lvl2pPr>
              <a:defRPr sz="1500"/>
            </a:lvl2pPr>
            <a:lvl3pPr>
              <a:defRPr sz="1350"/>
            </a:lvl3pPr>
            <a:lvl4pPr>
              <a:defRPr sz="1200"/>
            </a:lvl4pPr>
            <a:lvl5pPr marL="1112016" indent="-166684">
              <a:defRPr lang="en-US" sz="1350" kern="1200" dirty="0">
                <a:solidFill>
                  <a:schemeClr val="tx1"/>
                </a:solidFill>
                <a:latin typeface="Franklin Gothic Book"/>
                <a:ea typeface="+mn-ea"/>
                <a:cs typeface="+mn-cs"/>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112016" lvl="4" indent="-166684" algn="l" rtl="0" eaLnBrk="1" fontAlgn="base" hangingPunct="1">
              <a:lnSpc>
                <a:spcPct val="90000"/>
              </a:lnSpc>
              <a:spcBef>
                <a:spcPts val="450"/>
              </a:spcBef>
              <a:spcAft>
                <a:spcPct val="0"/>
              </a:spcAft>
              <a:buClr>
                <a:schemeClr val="tx2"/>
              </a:buClr>
              <a:buFont typeface="Arial" panose="020B0604020202020204" pitchFamily="34" charset="0"/>
              <a:buChar char="•"/>
            </a:pPr>
            <a:r>
              <a:rPr lang="en-US" dirty="0"/>
              <a:t>Fifth level</a:t>
            </a:r>
          </a:p>
        </p:txBody>
      </p:sp>
    </p:spTree>
    <p:extLst>
      <p:ext uri="{BB962C8B-B14F-4D97-AF65-F5344CB8AC3E}">
        <p14:creationId xmlns:p14="http://schemas.microsoft.com/office/powerpoint/2010/main" val="18821035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6317130" y="1677981"/>
            <a:ext cx="5665695"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7130" y="1068381"/>
            <a:ext cx="5665695"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461326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487700" y="1045595"/>
            <a:ext cx="10100613" cy="5244640"/>
          </a:xfrm>
          <a:prstGeom prst="rect">
            <a:avLst/>
          </a:prstGeom>
        </p:spPr>
        <p:txBody>
          <a:bodyPr rtlCol="0">
            <a:normAutofit/>
          </a:bodyPr>
          <a:lstStyle>
            <a:lvl1pPr>
              <a:defRPr>
                <a:solidFill>
                  <a:srgbClr val="FFFFFF"/>
                </a:solidFill>
              </a:defRPr>
            </a:lvl1pPr>
          </a:lstStyle>
          <a:p>
            <a:pPr lvl="0"/>
            <a:r>
              <a:rPr lang="en-US" noProof="0" dirty="0"/>
              <a:t>Click icon to add chart</a:t>
            </a:r>
          </a:p>
        </p:txBody>
      </p:sp>
    </p:spTree>
    <p:extLst>
      <p:ext uri="{BB962C8B-B14F-4D97-AF65-F5344CB8AC3E}">
        <p14:creationId xmlns:p14="http://schemas.microsoft.com/office/powerpoint/2010/main" val="21199733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3"/>
            <a:ext cx="12192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12192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a:defRPr/>
            </a:pPr>
            <a:r>
              <a:rPr sz="3300" dirty="0">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2" y="3257084"/>
            <a:ext cx="12191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10573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07762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78" name="Shape 178"/>
          <p:cNvSpPr>
            <a:spLocks noGrp="1"/>
          </p:cNvSpPr>
          <p:nvPr>
            <p:ph type="sldNum" sz="quarter" idx="2"/>
          </p:nvPr>
        </p:nvSpPr>
        <p:spPr>
          <a:xfrm>
            <a:off x="199757" y="6532125"/>
            <a:ext cx="316456" cy="231141"/>
          </a:xfrm>
          <a:prstGeom prst="rect">
            <a:avLst/>
          </a:prstGeom>
        </p:spPr>
        <p:txBody>
          <a:bodyPr/>
          <a:lstStyle>
            <a:lvl1pPr>
              <a:defRPr>
                <a:solidFill>
                  <a:srgbClr val="50565C"/>
                </a:solidFill>
                <a:latin typeface="Franklin Gothic Book"/>
              </a:defRPr>
            </a:lvl1pPr>
          </a:lstStyle>
          <a:p>
            <a:pPr fontAlgn="base">
              <a:spcBef>
                <a:spcPct val="0"/>
              </a:spcBef>
              <a:spcAft>
                <a:spcPct val="0"/>
              </a:spcAft>
            </a:pPr>
            <a:fld id="{86CB4B4D-7CA3-9044-876B-883B54F8677D}" type="slidenum">
              <a:rPr lang="uk-UA" smtClean="0"/>
              <a:pPr fontAlgn="base">
                <a:spcBef>
                  <a:spcPct val="0"/>
                </a:spcBef>
                <a:spcAft>
                  <a:spcPct val="0"/>
                </a:spcAft>
              </a:pPr>
              <a:t>‹#›</a:t>
            </a:fld>
            <a:endParaRPr lang="uk-UA" dirty="0"/>
          </a:p>
        </p:txBody>
      </p:sp>
      <p:sp>
        <p:nvSpPr>
          <p:cNvPr id="180" name="Shape 180"/>
          <p:cNvSpPr>
            <a:spLocks noGrp="1"/>
          </p:cNvSpPr>
          <p:nvPr>
            <p:ph type="title"/>
          </p:nvPr>
        </p:nvSpPr>
        <p:spPr>
          <a:xfrm>
            <a:off x="237068" y="0"/>
            <a:ext cx="7552267" cy="901700"/>
          </a:xfrm>
          <a:prstGeom prst="rect">
            <a:avLst/>
          </a:prstGeom>
        </p:spPr>
        <p:txBody>
          <a:bodyPr/>
          <a:lstStyle/>
          <a:p>
            <a:r>
              <a:t>Title Text</a:t>
            </a:r>
          </a:p>
        </p:txBody>
      </p:sp>
      <p:sp>
        <p:nvSpPr>
          <p:cNvPr id="181" name="Shape 181"/>
          <p:cNvSpPr>
            <a:spLocks noGrp="1"/>
          </p:cNvSpPr>
          <p:nvPr>
            <p:ph type="body" idx="1"/>
          </p:nvPr>
        </p:nvSpPr>
        <p:spPr>
          <a:xfrm>
            <a:off x="366186" y="1141412"/>
            <a:ext cx="10972801" cy="51101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1463525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2"/>
            <a:ext cx="10972800" cy="386644"/>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19899866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6" name="Title 4"/>
          <p:cNvSpPr>
            <a:spLocks noGrp="1"/>
          </p:cNvSpPr>
          <p:nvPr>
            <p:ph type="ctrTitle" hasCustomPrompt="1"/>
          </p:nvPr>
        </p:nvSpPr>
        <p:spPr>
          <a:xfrm>
            <a:off x="5323844" y="1231163"/>
            <a:ext cx="6486117"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5180845" y="4263457"/>
            <a:ext cx="6624152"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5181552" y="4722131"/>
            <a:ext cx="6630304"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5181552" y="5222875"/>
            <a:ext cx="6630301"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5192833" y="3760788"/>
            <a:ext cx="6613216"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492257" y="3209773"/>
            <a:ext cx="2571577" cy="569855"/>
          </a:xfrm>
          <a:prstGeom prst="rect">
            <a:avLst/>
          </a:prstGeom>
        </p:spPr>
      </p:pic>
      <p:sp>
        <p:nvSpPr>
          <p:cNvPr id="15" name="Text Placeholder 14"/>
          <p:cNvSpPr>
            <a:spLocks noGrp="1"/>
          </p:cNvSpPr>
          <p:nvPr>
            <p:ph type="body" sz="quarter" idx="22" hasCustomPrompt="1"/>
          </p:nvPr>
        </p:nvSpPr>
        <p:spPr>
          <a:xfrm>
            <a:off x="1" y="4972059"/>
            <a:ext cx="4377267"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6" y="5603875"/>
            <a:ext cx="8555567"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6" y="6224588"/>
            <a:ext cx="8555567"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1196119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p:cNvSpPr/>
          <p:nvPr userDrawn="1"/>
        </p:nvSpPr>
        <p:spPr>
          <a:xfrm>
            <a:off x="0" y="0"/>
            <a:ext cx="12192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US" sz="1350" dirty="0">
              <a:solidFill>
                <a:srgbClr val="000000"/>
              </a:solidFill>
            </a:endParaRPr>
          </a:p>
        </p:txBody>
      </p:sp>
      <p:sp>
        <p:nvSpPr>
          <p:cNvPr id="30" name="Text Placeholder 43"/>
          <p:cNvSpPr>
            <a:spLocks noGrp="1"/>
          </p:cNvSpPr>
          <p:nvPr>
            <p:ph type="body" sz="quarter" idx="17" hasCustomPrompt="1"/>
          </p:nvPr>
        </p:nvSpPr>
        <p:spPr>
          <a:xfrm>
            <a:off x="4592326" y="3200400"/>
            <a:ext cx="7213729"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492257" y="3209773"/>
            <a:ext cx="2571577" cy="569855"/>
          </a:xfrm>
          <a:prstGeom prst="rect">
            <a:avLst/>
          </a:prstGeom>
        </p:spPr>
      </p:pic>
    </p:spTree>
    <p:extLst>
      <p:ext uri="{BB962C8B-B14F-4D97-AF65-F5344CB8AC3E}">
        <p14:creationId xmlns:p14="http://schemas.microsoft.com/office/powerpoint/2010/main" val="3578274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3152"/>
            <a:ext cx="89408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73148" y="6477009"/>
            <a:ext cx="463307" cy="247637"/>
          </a:xfrm>
          <a:prstGeom prst="rect">
            <a:avLst/>
          </a:prstGeom>
          <a:ln/>
        </p:spPr>
        <p:txBody>
          <a:bodyPr/>
          <a:lstStyle>
            <a:lvl1pPr>
              <a:defRPr/>
            </a:lvl1pPr>
          </a:lstStyle>
          <a:p>
            <a:fld id="{F6EFC63E-F8D9-44BB-A462-AC735E845F95}" type="slidenum">
              <a:rPr lang="en-US"/>
              <a:pPr/>
              <a:t>‹#›</a:t>
            </a:fld>
            <a:endParaRPr lang="en-US" dirty="0"/>
          </a:p>
        </p:txBody>
      </p:sp>
    </p:spTree>
    <p:extLst>
      <p:ext uri="{BB962C8B-B14F-4D97-AF65-F5344CB8AC3E}">
        <p14:creationId xmlns:p14="http://schemas.microsoft.com/office/powerpoint/2010/main" val="3470201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655091" y="1310185"/>
            <a:ext cx="10980460"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609600" y="274638"/>
            <a:ext cx="109728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4874690" y="6478597"/>
            <a:ext cx="1706033"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solidFill>
                <a:prstClr val="black">
                  <a:tint val="75000"/>
                </a:prstClr>
              </a:solidFill>
              <a:latin typeface="Calibri"/>
            </a:endParaRPr>
          </a:p>
        </p:txBody>
      </p:sp>
      <p:sp>
        <p:nvSpPr>
          <p:cNvPr id="5" name="Slide Number Placeholder 3"/>
          <p:cNvSpPr>
            <a:spLocks noGrp="1"/>
          </p:cNvSpPr>
          <p:nvPr>
            <p:ph type="sldNum" sz="quarter" idx="15"/>
          </p:nvPr>
        </p:nvSpPr>
        <p:spPr>
          <a:xfrm>
            <a:off x="7021148" y="6478596"/>
            <a:ext cx="454757"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73016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1954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426451" y="496888"/>
            <a:ext cx="30099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1281" y="1365664"/>
            <a:ext cx="9836727"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823357" y="2663899"/>
            <a:ext cx="9828811"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3014663" y="6200785"/>
            <a:ext cx="6286500"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7678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 y="0"/>
            <a:ext cx="7658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581901" y="5932488"/>
            <a:ext cx="4210051"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fontAlgn="base" hangingPunct="0">
              <a:spcBef>
                <a:spcPct val="0"/>
              </a:spcBef>
              <a:spcAft>
                <a:spcPct val="0"/>
              </a:spcAft>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428627" y="2362882"/>
            <a:ext cx="11363572"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9308779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42164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605373" y="1627188"/>
            <a:ext cx="305223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605373" y="2671763"/>
            <a:ext cx="305223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605373" y="3740150"/>
            <a:ext cx="305223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5373" y="4797425"/>
            <a:ext cx="305223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58801" y="6043613"/>
            <a:ext cx="11032067"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0075" y="83140"/>
            <a:ext cx="11101388"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690755" y="2588445"/>
            <a:ext cx="7077692"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585789" y="1543056"/>
            <a:ext cx="32004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8498417" y="6213484"/>
            <a:ext cx="2743200" cy="365125"/>
          </a:xfrm>
          <a:prstGeom prst="rect">
            <a:avLst/>
          </a:prstGeom>
        </p:spPr>
        <p:txBody>
          <a:bodyPr/>
          <a:lstStyle>
            <a:lvl1pPr>
              <a:defRPr/>
            </a:lvl1pPr>
          </a:lstStyle>
          <a:p>
            <a:pPr>
              <a:defRPr/>
            </a:pPr>
            <a:endParaRPr lang="en-US" altLang="en-US" dirty="0">
              <a:solidFill>
                <a:prstClr val="black">
                  <a:tint val="75000"/>
                </a:prstClr>
              </a:solidFill>
            </a:endParaRPr>
          </a:p>
        </p:txBody>
      </p:sp>
      <p:sp>
        <p:nvSpPr>
          <p:cNvPr id="12" name="Footer Placeholder 4"/>
          <p:cNvSpPr>
            <a:spLocks noGrp="1"/>
          </p:cNvSpPr>
          <p:nvPr>
            <p:ph type="ftr" sz="quarter" idx="15"/>
          </p:nvPr>
        </p:nvSpPr>
        <p:spPr>
          <a:xfrm>
            <a:off x="2137839" y="6226184"/>
            <a:ext cx="6305551" cy="365125"/>
          </a:xfrm>
          <a:prstGeom prst="rect">
            <a:avLst/>
          </a:prstGeom>
        </p:spPr>
        <p:txBody>
          <a:bodyPr/>
          <a:lstStyle>
            <a:lvl1pPr algn="l">
              <a:defRPr>
                <a:solidFill>
                  <a:schemeClr val="tx1">
                    <a:lumMod val="75000"/>
                    <a:lumOff val="25000"/>
                  </a:schemeClr>
                </a:solidFill>
              </a:defRPr>
            </a:lvl1pPr>
          </a:lstStyle>
          <a:p>
            <a:pPr>
              <a:defRPr/>
            </a:pPr>
            <a:endParaRPr lang="en-US" dirty="0">
              <a:solidFill>
                <a:srgbClr val="000000">
                  <a:lumMod val="75000"/>
                  <a:lumOff val="25000"/>
                </a:srgbClr>
              </a:solidFill>
            </a:endParaRPr>
          </a:p>
        </p:txBody>
      </p:sp>
      <p:sp>
        <p:nvSpPr>
          <p:cNvPr id="13" name="Slide Number Placeholder 5"/>
          <p:cNvSpPr>
            <a:spLocks noGrp="1"/>
          </p:cNvSpPr>
          <p:nvPr>
            <p:ph type="sldNum" sz="quarter" idx="16"/>
          </p:nvPr>
        </p:nvSpPr>
        <p:spPr>
          <a:xfrm>
            <a:off x="11245853" y="6213484"/>
            <a:ext cx="440267" cy="365125"/>
          </a:xfrm>
          <a:prstGeom prst="rect">
            <a:avLst/>
          </a:prstGeom>
        </p:spPr>
        <p:txBody>
          <a:bodyPr/>
          <a:lstStyle>
            <a:lvl1pPr>
              <a:defRPr/>
            </a:lvl1pPr>
          </a:lstStyle>
          <a:p>
            <a:fld id="{A1A6E02B-33B2-4B3F-A839-A7601A33199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807870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605367" y="1627188"/>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5367" y="2671763"/>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605367" y="3740150"/>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605367" y="4797425"/>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58801" y="6043613"/>
            <a:ext cx="11032067"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85796" y="83140"/>
            <a:ext cx="11172825"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585796" y="1585916"/>
            <a:ext cx="11144249"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8498417" y="6213484"/>
            <a:ext cx="2743200" cy="365125"/>
          </a:xfrm>
          <a:prstGeom prst="rect">
            <a:avLst/>
          </a:prstGeom>
        </p:spPr>
        <p:txBody>
          <a:bodyPr/>
          <a:lstStyle>
            <a:lvl1pPr>
              <a:defRPr/>
            </a:lvl1pPr>
          </a:lstStyle>
          <a:p>
            <a:pPr>
              <a:defRPr/>
            </a:pPr>
            <a:endParaRPr lang="en-US" altLang="en-US" dirty="0">
              <a:solidFill>
                <a:prstClr val="black">
                  <a:tint val="75000"/>
                </a:prstClr>
              </a:solidFill>
            </a:endParaRPr>
          </a:p>
        </p:txBody>
      </p:sp>
      <p:sp>
        <p:nvSpPr>
          <p:cNvPr id="10" name="Footer Placeholder 4"/>
          <p:cNvSpPr>
            <a:spLocks noGrp="1"/>
          </p:cNvSpPr>
          <p:nvPr>
            <p:ph type="ftr" sz="quarter" idx="15"/>
          </p:nvPr>
        </p:nvSpPr>
        <p:spPr>
          <a:xfrm>
            <a:off x="2137839" y="6226184"/>
            <a:ext cx="6178551" cy="365125"/>
          </a:xfrm>
          <a:prstGeom prst="rect">
            <a:avLst/>
          </a:prstGeom>
        </p:spPr>
        <p:txBody>
          <a:bodyPr/>
          <a:lstStyle>
            <a:lvl1pPr algn="l">
              <a:defRPr>
                <a:solidFill>
                  <a:schemeClr val="tx1">
                    <a:lumMod val="75000"/>
                    <a:lumOff val="25000"/>
                  </a:schemeClr>
                </a:solidFill>
              </a:defRPr>
            </a:lvl1pPr>
          </a:lstStyle>
          <a:p>
            <a:pPr>
              <a:defRPr/>
            </a:pPr>
            <a:endParaRPr lang="en-US" dirty="0">
              <a:solidFill>
                <a:srgbClr val="000000">
                  <a:lumMod val="75000"/>
                  <a:lumOff val="25000"/>
                </a:srgbClr>
              </a:solidFill>
            </a:endParaRPr>
          </a:p>
        </p:txBody>
      </p:sp>
      <p:sp>
        <p:nvSpPr>
          <p:cNvPr id="11" name="Slide Number Placeholder 5"/>
          <p:cNvSpPr>
            <a:spLocks noGrp="1"/>
          </p:cNvSpPr>
          <p:nvPr>
            <p:ph type="sldNum" sz="quarter" idx="16"/>
          </p:nvPr>
        </p:nvSpPr>
        <p:spPr>
          <a:xfrm>
            <a:off x="11245853" y="6213484"/>
            <a:ext cx="440267" cy="365125"/>
          </a:xfrm>
          <a:prstGeom prst="rect">
            <a:avLst/>
          </a:prstGeom>
        </p:spPr>
        <p:txBody>
          <a:bodyPr/>
          <a:lstStyle>
            <a:lvl1pPr>
              <a:defRPr/>
            </a:lvl1pPr>
          </a:lstStyle>
          <a:p>
            <a:fld id="{4B4EF199-5C60-4CA1-9953-629704BE153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572705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605367" y="1627188"/>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58801" y="6043613"/>
            <a:ext cx="11032067"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85796" y="83140"/>
            <a:ext cx="11172825"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585796" y="2486025"/>
            <a:ext cx="11144249"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8498417" y="6213484"/>
            <a:ext cx="2743200" cy="365125"/>
          </a:xfrm>
          <a:prstGeom prst="rect">
            <a:avLst/>
          </a:prstGeom>
        </p:spPr>
        <p:txBody>
          <a:bodyPr/>
          <a:lstStyle>
            <a:lvl1pPr>
              <a:defRPr/>
            </a:lvl1pPr>
          </a:lstStyle>
          <a:p>
            <a:pPr>
              <a:defRPr/>
            </a:pPr>
            <a:endParaRPr lang="en-US" altLang="en-US" dirty="0">
              <a:solidFill>
                <a:prstClr val="black">
                  <a:tint val="75000"/>
                </a:prstClr>
              </a:solidFill>
            </a:endParaRPr>
          </a:p>
        </p:txBody>
      </p:sp>
      <p:sp>
        <p:nvSpPr>
          <p:cNvPr id="7" name="Footer Placeholder 4"/>
          <p:cNvSpPr>
            <a:spLocks noGrp="1"/>
          </p:cNvSpPr>
          <p:nvPr>
            <p:ph type="ftr" sz="quarter" idx="15"/>
          </p:nvPr>
        </p:nvSpPr>
        <p:spPr>
          <a:xfrm>
            <a:off x="2137833" y="6226184"/>
            <a:ext cx="6292851" cy="365125"/>
          </a:xfrm>
          <a:prstGeom prst="rect">
            <a:avLst/>
          </a:prstGeom>
        </p:spPr>
        <p:txBody>
          <a:bodyPr/>
          <a:lstStyle>
            <a:lvl1pPr algn="l">
              <a:defRPr>
                <a:solidFill>
                  <a:schemeClr val="tx1">
                    <a:lumMod val="75000"/>
                    <a:lumOff val="25000"/>
                  </a:schemeClr>
                </a:solidFill>
              </a:defRPr>
            </a:lvl1pPr>
          </a:lstStyle>
          <a:p>
            <a:pPr>
              <a:defRPr/>
            </a:pPr>
            <a:endParaRPr lang="en-US" dirty="0">
              <a:solidFill>
                <a:srgbClr val="000000">
                  <a:lumMod val="75000"/>
                  <a:lumOff val="25000"/>
                </a:srgbClr>
              </a:solidFill>
            </a:endParaRPr>
          </a:p>
        </p:txBody>
      </p:sp>
      <p:sp>
        <p:nvSpPr>
          <p:cNvPr id="8" name="Slide Number Placeholder 5"/>
          <p:cNvSpPr>
            <a:spLocks noGrp="1"/>
          </p:cNvSpPr>
          <p:nvPr>
            <p:ph type="sldNum" sz="quarter" idx="16"/>
          </p:nvPr>
        </p:nvSpPr>
        <p:spPr>
          <a:xfrm>
            <a:off x="11245853" y="6213484"/>
            <a:ext cx="440267" cy="365125"/>
          </a:xfrm>
          <a:prstGeom prst="rect">
            <a:avLst/>
          </a:prstGeom>
        </p:spPr>
        <p:txBody>
          <a:bodyPr/>
          <a:lstStyle>
            <a:lvl1pPr>
              <a:defRPr/>
            </a:lvl1pPr>
          </a:lstStyle>
          <a:p>
            <a:fld id="{BEA3D1BA-E4AE-4D99-ACC2-F63F1EAB335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35276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605367" y="1627188"/>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58801" y="6043613"/>
            <a:ext cx="11032067"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85796" y="83140"/>
            <a:ext cx="11172825"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585796" y="1828806"/>
            <a:ext cx="11144249"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8498417" y="6213484"/>
            <a:ext cx="2743200" cy="365125"/>
          </a:xfrm>
          <a:prstGeom prst="rect">
            <a:avLst/>
          </a:prstGeom>
        </p:spPr>
        <p:txBody>
          <a:bodyPr/>
          <a:lstStyle>
            <a:lvl1pPr>
              <a:defRPr/>
            </a:lvl1pPr>
          </a:lstStyle>
          <a:p>
            <a:pPr>
              <a:defRPr/>
            </a:pPr>
            <a:endParaRPr lang="en-US" altLang="en-US" dirty="0">
              <a:solidFill>
                <a:prstClr val="black">
                  <a:tint val="75000"/>
                </a:prstClr>
              </a:solidFill>
            </a:endParaRPr>
          </a:p>
        </p:txBody>
      </p:sp>
      <p:sp>
        <p:nvSpPr>
          <p:cNvPr id="7" name="Footer Placeholder 4"/>
          <p:cNvSpPr>
            <a:spLocks noGrp="1"/>
          </p:cNvSpPr>
          <p:nvPr>
            <p:ph type="ftr" sz="quarter" idx="15"/>
          </p:nvPr>
        </p:nvSpPr>
        <p:spPr>
          <a:xfrm>
            <a:off x="2137833" y="6226184"/>
            <a:ext cx="6292851" cy="365125"/>
          </a:xfrm>
          <a:prstGeom prst="rect">
            <a:avLst/>
          </a:prstGeom>
        </p:spPr>
        <p:txBody>
          <a:bodyPr/>
          <a:lstStyle>
            <a:lvl1pPr algn="l">
              <a:defRPr>
                <a:solidFill>
                  <a:schemeClr val="tx1">
                    <a:lumMod val="75000"/>
                    <a:lumOff val="25000"/>
                  </a:schemeClr>
                </a:solidFill>
              </a:defRPr>
            </a:lvl1pPr>
          </a:lstStyle>
          <a:p>
            <a:pPr>
              <a:defRPr/>
            </a:pPr>
            <a:endParaRPr lang="en-US" dirty="0">
              <a:solidFill>
                <a:srgbClr val="000000">
                  <a:lumMod val="75000"/>
                  <a:lumOff val="25000"/>
                </a:srgbClr>
              </a:solidFill>
            </a:endParaRPr>
          </a:p>
        </p:txBody>
      </p:sp>
      <p:sp>
        <p:nvSpPr>
          <p:cNvPr id="8" name="Slide Number Placeholder 5"/>
          <p:cNvSpPr>
            <a:spLocks noGrp="1"/>
          </p:cNvSpPr>
          <p:nvPr>
            <p:ph type="sldNum" sz="quarter" idx="16"/>
          </p:nvPr>
        </p:nvSpPr>
        <p:spPr>
          <a:xfrm>
            <a:off x="11245853" y="6213484"/>
            <a:ext cx="440267" cy="365125"/>
          </a:xfrm>
          <a:prstGeom prst="rect">
            <a:avLst/>
          </a:prstGeom>
        </p:spPr>
        <p:txBody>
          <a:bodyPr/>
          <a:lstStyle>
            <a:lvl1pPr>
              <a:defRPr/>
            </a:lvl1pPr>
          </a:lstStyle>
          <a:p>
            <a:fld id="{E83FBD0B-C542-4823-BBF6-B7A5EEB3544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352280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426451" y="496888"/>
            <a:ext cx="30099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8862487" y="1973264"/>
            <a:ext cx="1486304" cy="207749"/>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892" eaLnBrk="0" fontAlgn="base" hangingPunct="0">
              <a:spcBef>
                <a:spcPct val="0"/>
              </a:spcBef>
              <a:spcAft>
                <a:spcPct val="0"/>
              </a:spcAft>
              <a:defRPr/>
            </a:pPr>
            <a:r>
              <a:rPr lang="en-US" altLang="en-US" sz="750" dirty="0">
                <a:solidFill>
                  <a:srgbClr val="3B3838"/>
                </a:solidFill>
                <a:latin typeface="Calibri" panose="020F0502020204030204" pitchFamily="34" charset="0"/>
                <a:cs typeface="Franklin Gothic Book"/>
              </a:rPr>
              <a:t>https://twitter.com/SMCoalition </a:t>
            </a:r>
          </a:p>
        </p:txBody>
      </p:sp>
      <p:sp>
        <p:nvSpPr>
          <p:cNvPr id="8" name="Rectangle 7"/>
          <p:cNvSpPr/>
          <p:nvPr userDrawn="1"/>
        </p:nvSpPr>
        <p:spPr>
          <a:xfrm>
            <a:off x="8862485" y="2487618"/>
            <a:ext cx="1837362" cy="213585"/>
          </a:xfrm>
          <a:prstGeom prst="rect">
            <a:avLst/>
          </a:prstGeom>
        </p:spPr>
        <p:txBody>
          <a:bodyPr wrap="none">
            <a:spAutoFit/>
          </a:bodyPr>
          <a:lstStyle/>
          <a:p>
            <a:pPr defTabSz="342892" eaLnBrk="0" fontAlgn="base" hangingPunct="0">
              <a:spcBef>
                <a:spcPct val="0"/>
              </a:spcBef>
              <a:spcAft>
                <a:spcPct val="0"/>
              </a:spcAft>
              <a:defRPr/>
            </a:pPr>
            <a:r>
              <a:rPr lang="en-US" sz="788" dirty="0">
                <a:solidFill>
                  <a:srgbClr val="E7E6E6">
                    <a:lumMod val="25000"/>
                  </a:srgbClr>
                </a:solidFill>
                <a:cs typeface="Franklin Gothic Book"/>
              </a:rPr>
              <a:t>Facebook.com/</a:t>
            </a:r>
            <a:r>
              <a:rPr lang="en-US" sz="788" dirty="0" err="1">
                <a:solidFill>
                  <a:srgbClr val="E7E6E6">
                    <a:lumMod val="25000"/>
                  </a:srgbClr>
                </a:solidFill>
                <a:cs typeface="Franklin Gothic Book"/>
              </a:rPr>
              <a:t>SMLeadershipCoalition</a:t>
            </a:r>
            <a:endParaRPr lang="en-US" sz="788" dirty="0">
              <a:solidFill>
                <a:srgbClr val="E7E6E6">
                  <a:lumMod val="25000"/>
                </a:srgbClr>
              </a:solidFill>
              <a:cs typeface="Franklin Gothic Book"/>
            </a:endParaRPr>
          </a:p>
        </p:txBody>
      </p:sp>
      <p:sp>
        <p:nvSpPr>
          <p:cNvPr id="9" name="Rectangle 8"/>
          <p:cNvSpPr/>
          <p:nvPr userDrawn="1"/>
        </p:nvSpPr>
        <p:spPr>
          <a:xfrm>
            <a:off x="8862484" y="3059119"/>
            <a:ext cx="2952749" cy="334835"/>
          </a:xfrm>
          <a:prstGeom prst="rect">
            <a:avLst/>
          </a:prstGeom>
        </p:spPr>
        <p:txBody>
          <a:bodyPr>
            <a:spAutoFit/>
          </a:bodyPr>
          <a:lstStyle/>
          <a:p>
            <a:pPr defTabSz="342892" eaLnBrk="0" fontAlgn="base" hangingPunct="0">
              <a:spcBef>
                <a:spcPct val="0"/>
              </a:spcBef>
              <a:spcAft>
                <a:spcPct val="0"/>
              </a:spcAft>
              <a:defRPr/>
            </a:pPr>
            <a:r>
              <a:rPr lang="en-US" sz="788" dirty="0">
                <a:solidFill>
                  <a:srgbClr val="E7E6E6">
                    <a:lumMod val="25000"/>
                  </a:srgbClr>
                </a:solidFill>
                <a:cs typeface="Franklin Gothic Book"/>
              </a:rPr>
              <a:t>http://</a:t>
            </a:r>
            <a:r>
              <a:rPr lang="en-US" sz="788" dirty="0" err="1">
                <a:solidFill>
                  <a:srgbClr val="E7E6E6">
                    <a:lumMod val="25000"/>
                  </a:srgbClr>
                </a:solidFill>
                <a:cs typeface="Franklin Gothic Book"/>
              </a:rPr>
              <a:t>www.linkedin.com</a:t>
            </a:r>
            <a:r>
              <a:rPr lang="en-US" sz="788" dirty="0">
                <a:solidFill>
                  <a:srgbClr val="E7E6E6">
                    <a:lumMod val="25000"/>
                  </a:srgbClr>
                </a:solidFill>
                <a:cs typeface="Franklin Gothic Book"/>
              </a:rPr>
              <a:t> /groups </a:t>
            </a:r>
          </a:p>
          <a:p>
            <a:pPr defTabSz="342892" eaLnBrk="0" fontAlgn="base" hangingPunct="0">
              <a:spcBef>
                <a:spcPct val="0"/>
              </a:spcBef>
              <a:spcAft>
                <a:spcPct val="0"/>
              </a:spcAft>
              <a:defRPr/>
            </a:pPr>
            <a:r>
              <a:rPr lang="en-US" sz="788" dirty="0">
                <a:solidFill>
                  <a:srgbClr val="E7E6E6">
                    <a:lumMod val="25000"/>
                  </a:srgbClr>
                </a:solidFill>
                <a:cs typeface="Franklin Gothic Book"/>
              </a:rPr>
              <a:t>/Smart-Manufacturing-Leadership-Coalition</a:t>
            </a:r>
          </a:p>
        </p:txBody>
      </p:sp>
      <p:pic>
        <p:nvPicPr>
          <p:cNvPr id="10" name="Picture 16"/>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386235" y="1976447"/>
            <a:ext cx="404284"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386235" y="2493972"/>
            <a:ext cx="404284"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8386235" y="3011497"/>
            <a:ext cx="404284"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4101" y="451270"/>
            <a:ext cx="6855403"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566189" y="1906649"/>
            <a:ext cx="6877607" cy="2465326"/>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3014663" y="6200785"/>
            <a:ext cx="6286500"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42931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Title 8"/>
          <p:cNvSpPr>
            <a:spLocks noGrp="1"/>
          </p:cNvSpPr>
          <p:nvPr>
            <p:ph type="ctrTitle"/>
          </p:nvPr>
        </p:nvSpPr>
        <p:spPr>
          <a:xfrm>
            <a:off x="880076" y="3646140"/>
            <a:ext cx="10363200" cy="1829761"/>
          </a:xfrm>
        </p:spPr>
        <p:txBody>
          <a:bodyPr vert="horz" anchor="b">
            <a:normAutofit/>
            <a:scene3d>
              <a:camera prst="orthographicFront"/>
              <a:lightRig rig="soft" dir="t"/>
            </a:scene3d>
            <a:sp3d prstMaterial="softEdge"/>
          </a:bodyPr>
          <a:lstStyle>
            <a:lvl1pPr algn="r">
              <a:defRPr sz="2400" b="0" cap="none">
                <a:solidFill>
                  <a:schemeClr val="accent5"/>
                </a:solidFill>
                <a:effectLst/>
              </a:defRPr>
            </a:lvl1pPr>
          </a:lstStyle>
          <a:p>
            <a:r>
              <a:rPr kumimoji="0" lang="en-US" dirty="0"/>
              <a:t>Click to edit Master title style</a:t>
            </a:r>
          </a:p>
        </p:txBody>
      </p:sp>
      <p:sp>
        <p:nvSpPr>
          <p:cNvPr id="5" name="Subtitle 16"/>
          <p:cNvSpPr>
            <a:spLocks noGrp="1"/>
          </p:cNvSpPr>
          <p:nvPr>
            <p:ph type="subTitle" idx="1"/>
          </p:nvPr>
        </p:nvSpPr>
        <p:spPr>
          <a:xfrm>
            <a:off x="914400" y="5568516"/>
            <a:ext cx="10363200" cy="941485"/>
          </a:xfrm>
        </p:spPr>
        <p:txBody>
          <a:bodyPr lIns="45720" rIns="45720">
            <a:normAutofit/>
          </a:bodyPr>
          <a:lstStyle>
            <a:lvl1pPr marL="0" marR="48005" indent="0" algn="r">
              <a:buNone/>
              <a:defRPr sz="1800">
                <a:solidFill>
                  <a:schemeClr val="tx2">
                    <a:lumMod val="75000"/>
                  </a:schemeClr>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pic>
        <p:nvPicPr>
          <p:cNvPr id="3" name="Picture 2" descr="REMADE inst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96404" y="121940"/>
            <a:ext cx="4474413" cy="1561218"/>
          </a:xfrm>
          <a:prstGeom prst="rect">
            <a:avLst/>
          </a:prstGeom>
        </p:spPr>
      </p:pic>
    </p:spTree>
    <p:extLst>
      <p:ext uri="{BB962C8B-B14F-4D97-AF65-F5344CB8AC3E}">
        <p14:creationId xmlns:p14="http://schemas.microsoft.com/office/powerpoint/2010/main" val="12660758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609600" y="274647"/>
            <a:ext cx="109728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11277605" y="6442269"/>
            <a:ext cx="327911"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a:fld id="{6D56EEAD-0332-044B-8491-07E146F0D709}" type="slidenum">
              <a:rPr lang="en-GB" smtClean="0">
                <a:solidFill>
                  <a:prstClr val="white">
                    <a:lumMod val="65000"/>
                  </a:prstClr>
                </a:solidFill>
              </a:rPr>
              <a:pPr defTabSz="342892"/>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4" y="6214842"/>
            <a:ext cx="1498344" cy="522804"/>
          </a:xfrm>
          <a:prstGeom prst="rect">
            <a:avLst/>
          </a:prstGeom>
        </p:spPr>
      </p:pic>
      <p:sp>
        <p:nvSpPr>
          <p:cNvPr id="19" name="Footer Placeholder 21"/>
          <p:cNvSpPr>
            <a:spLocks noGrp="1"/>
          </p:cNvSpPr>
          <p:nvPr>
            <p:ph type="ftr" sz="quarter" idx="3"/>
          </p:nvPr>
        </p:nvSpPr>
        <p:spPr>
          <a:xfrm>
            <a:off x="1852960" y="6442277"/>
            <a:ext cx="942464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a:endParaRPr lang="en-GB" dirty="0"/>
          </a:p>
        </p:txBody>
      </p:sp>
      <p:cxnSp>
        <p:nvCxnSpPr>
          <p:cNvPr id="20" name="Straight Connector 19"/>
          <p:cNvCxnSpPr/>
          <p:nvPr userDrawn="1"/>
        </p:nvCxnSpPr>
        <p:spPr>
          <a:xfrm>
            <a:off x="3402419" y="6449283"/>
            <a:ext cx="8187488"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33002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4"/>
            <a:ext cx="109728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2019009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172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12192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13">
              <a:solidFill>
                <a:prstClr val="white"/>
              </a:solidFill>
            </a:endParaRPr>
          </a:p>
        </p:txBody>
      </p:sp>
      <p:sp>
        <p:nvSpPr>
          <p:cNvPr id="9" name="Rectangle 9"/>
          <p:cNvSpPr/>
          <p:nvPr userDrawn="1"/>
        </p:nvSpPr>
        <p:spPr>
          <a:xfrm flipH="1">
            <a:off x="7112000" y="3276600"/>
            <a:ext cx="508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13">
              <a:solidFill>
                <a:prstClr val="white"/>
              </a:solidFill>
            </a:endParaRPr>
          </a:p>
        </p:txBody>
      </p:sp>
      <p:sp>
        <p:nvSpPr>
          <p:cNvPr id="11" name="Rectangle 6"/>
          <p:cNvSpPr/>
          <p:nvPr userDrawn="1"/>
        </p:nvSpPr>
        <p:spPr>
          <a:xfrm flipH="1">
            <a:off x="0" y="1905000"/>
            <a:ext cx="12192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13">
              <a:solidFill>
                <a:prstClr val="white"/>
              </a:solidFill>
            </a:endParaRPr>
          </a:p>
        </p:txBody>
      </p:sp>
      <p:pic>
        <p:nvPicPr>
          <p:cNvPr id="15" name="Picture 16" descr="volt.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7200" y="7"/>
            <a:ext cx="28448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524000"/>
            <a:ext cx="2540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7112000" y="1524007"/>
            <a:ext cx="2844800" cy="1762125"/>
          </a:xfrm>
          <a:prstGeom prst="rect">
            <a:avLst/>
          </a:prstGeom>
          <a:noFill/>
          <a:ln w="9525">
            <a:noFill/>
            <a:miter lim="800000"/>
            <a:headEnd/>
            <a:tailEnd/>
          </a:ln>
        </p:spPr>
      </p:pic>
      <p:pic>
        <p:nvPicPr>
          <p:cNvPr id="4" name="Picture 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524000" cy="1524000"/>
          </a:xfrm>
          <a:prstGeom prst="rect">
            <a:avLst/>
          </a:prstGeom>
        </p:spPr>
      </p:pic>
      <p:pic>
        <p:nvPicPr>
          <p:cNvPr id="22" name="Picture 2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956800" y="1524000"/>
            <a:ext cx="2235200" cy="1762124"/>
          </a:xfrm>
          <a:prstGeom prst="rect">
            <a:avLst/>
          </a:prstGeom>
        </p:spPr>
      </p:pic>
      <p:pic>
        <p:nvPicPr>
          <p:cNvPr id="13" name="Picture 12" descr="led.JP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422400" y="7"/>
            <a:ext cx="28448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4267200" y="1524000"/>
            <a:ext cx="28448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422400" y="1523144"/>
            <a:ext cx="2844800" cy="1753456"/>
          </a:xfrm>
          <a:prstGeom prst="rect">
            <a:avLst/>
          </a:prstGeom>
        </p:spPr>
      </p:pic>
      <p:pic>
        <p:nvPicPr>
          <p:cNvPr id="26" name="Picture 25"/>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0" y="1523144"/>
            <a:ext cx="1422400" cy="1753456"/>
          </a:xfrm>
          <a:prstGeom prst="rect">
            <a:avLst/>
          </a:prstGeom>
        </p:spPr>
      </p:pic>
      <p:sp>
        <p:nvSpPr>
          <p:cNvPr id="6" name="Rectangle 15"/>
          <p:cNvSpPr/>
          <p:nvPr/>
        </p:nvSpPr>
        <p:spPr>
          <a:xfrm>
            <a:off x="0" y="6610350"/>
            <a:ext cx="12192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13">
              <a:solidFill>
                <a:prstClr val="white"/>
              </a:solidFill>
            </a:endParaRPr>
          </a:p>
        </p:txBody>
      </p:sp>
      <p:sp>
        <p:nvSpPr>
          <p:cNvPr id="7" name="Text Placeholder 9"/>
          <p:cNvSpPr txBox="1">
            <a:spLocks/>
          </p:cNvSpPr>
          <p:nvPr/>
        </p:nvSpPr>
        <p:spPr>
          <a:xfrm>
            <a:off x="173567" y="6616700"/>
            <a:ext cx="9715500" cy="241300"/>
          </a:xfrm>
          <a:prstGeom prst="rect">
            <a:avLst/>
          </a:prstGeom>
        </p:spPr>
        <p:txBody>
          <a:bodyPr>
            <a:normAutofit/>
          </a:bodyPr>
          <a:lstStyle>
            <a:lvl1pPr>
              <a:buNone/>
              <a:defRPr sz="1000" baseline="0">
                <a:solidFill>
                  <a:schemeClr val="bg1"/>
                </a:solidFill>
                <a:latin typeface="Arial" pitchFamily="34" charset="0"/>
                <a:cs typeface="Arial" pitchFamily="34" charset="0"/>
              </a:defRPr>
            </a:lvl1pPr>
          </a:lstStyle>
          <a:p>
            <a:pPr marL="192881" indent="-192881" defTabSz="257175">
              <a:spcBef>
                <a:spcPct val="20000"/>
              </a:spcBef>
              <a:buFont typeface="Arial"/>
              <a:buNone/>
              <a:defRPr/>
            </a:pPr>
            <a:fld id="{24289C06-C21E-485E-9AAF-A99C6B017E3B}" type="slidenum">
              <a:rPr lang="en-US" sz="563" smtClean="0">
                <a:solidFill>
                  <a:prstClr val="white"/>
                </a:solidFill>
                <a:latin typeface="Calibri"/>
                <a:cs typeface="Calibri"/>
              </a:rPr>
              <a:pPr marL="192881" indent="-192881" defTabSz="257175">
                <a:spcBef>
                  <a:spcPct val="20000"/>
                </a:spcBef>
                <a:buFont typeface="Arial"/>
                <a:buNone/>
                <a:defRPr/>
              </a:pPr>
              <a:t>‹#›</a:t>
            </a:fld>
            <a:r>
              <a:rPr lang="en-US" sz="563" dirty="0">
                <a:solidFill>
                  <a:prstClr val="white"/>
                </a:solidFill>
                <a:latin typeface="Calibri"/>
                <a:cs typeface="Calibri"/>
              </a:rPr>
              <a:t> | Energy Efficiency and Renewable Energy</a:t>
            </a:r>
          </a:p>
        </p:txBody>
      </p:sp>
      <p:sp>
        <p:nvSpPr>
          <p:cNvPr id="8" name="Text Placeholder 9"/>
          <p:cNvSpPr txBox="1">
            <a:spLocks/>
          </p:cNvSpPr>
          <p:nvPr/>
        </p:nvSpPr>
        <p:spPr>
          <a:xfrm>
            <a:off x="7302503" y="6616700"/>
            <a:ext cx="4889500" cy="241300"/>
          </a:xfrm>
          <a:prstGeom prst="rect">
            <a:avLst/>
          </a:prstGeom>
        </p:spPr>
        <p:txBody>
          <a:bodyPr>
            <a:normAutofit/>
          </a:bodyPr>
          <a:lstStyle>
            <a:lvl1pPr>
              <a:buNone/>
              <a:defRPr sz="1000" baseline="0">
                <a:solidFill>
                  <a:schemeClr val="bg1"/>
                </a:solidFill>
                <a:latin typeface="Arial" pitchFamily="34" charset="0"/>
                <a:cs typeface="Arial" pitchFamily="34" charset="0"/>
              </a:defRPr>
            </a:lvl1pPr>
          </a:lstStyle>
          <a:p>
            <a:pPr marL="192881" indent="-192881" algn="r" defTabSz="257175">
              <a:spcBef>
                <a:spcPct val="20000"/>
              </a:spcBef>
              <a:buFont typeface="Arial"/>
              <a:buNone/>
              <a:defRPr/>
            </a:pPr>
            <a:r>
              <a:rPr lang="en-US" sz="563" dirty="0">
                <a:solidFill>
                  <a:prstClr val="white"/>
                </a:solidFill>
                <a:latin typeface="Calibri"/>
                <a:cs typeface="Calibri"/>
              </a:rPr>
              <a:t>eere.energy.gov</a:t>
            </a:r>
          </a:p>
        </p:txBody>
      </p:sp>
      <p:pic>
        <p:nvPicPr>
          <p:cNvPr id="21" name="Picture 20"/>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416800" y="477008"/>
            <a:ext cx="4470400" cy="492725"/>
          </a:xfrm>
          <a:prstGeom prst="rect">
            <a:avLst/>
          </a:prstGeom>
        </p:spPr>
      </p:pic>
      <p:sp>
        <p:nvSpPr>
          <p:cNvPr id="3" name="Text Placeholder 2"/>
          <p:cNvSpPr>
            <a:spLocks noGrp="1"/>
          </p:cNvSpPr>
          <p:nvPr>
            <p:ph type="body" sz="quarter" idx="10" hasCustomPrompt="1"/>
          </p:nvPr>
        </p:nvSpPr>
        <p:spPr>
          <a:xfrm>
            <a:off x="304800" y="3892822"/>
            <a:ext cx="6400800" cy="526785"/>
          </a:xfrm>
          <a:prstGeom prst="rect">
            <a:avLst/>
          </a:prstGeom>
        </p:spPr>
        <p:txBody>
          <a:bodyPr vert="horz" lIns="0" tIns="0" rIns="0" bIns="0"/>
          <a:lstStyle>
            <a:lvl1pPr marL="0" indent="0">
              <a:buNone/>
              <a:defRPr sz="1575" b="0"/>
            </a:lvl1pPr>
          </a:lstStyle>
          <a:p>
            <a:pPr lvl="0"/>
            <a:r>
              <a:rPr lang="en-US" dirty="0"/>
              <a:t>Headline</a:t>
            </a:r>
          </a:p>
        </p:txBody>
      </p:sp>
      <p:sp>
        <p:nvSpPr>
          <p:cNvPr id="24" name="Text Placeholder 2"/>
          <p:cNvSpPr>
            <a:spLocks noGrp="1"/>
          </p:cNvSpPr>
          <p:nvPr>
            <p:ph type="body" sz="quarter" idx="11" hasCustomPrompt="1"/>
          </p:nvPr>
        </p:nvSpPr>
        <p:spPr>
          <a:xfrm>
            <a:off x="304800" y="4477726"/>
            <a:ext cx="6400800" cy="526785"/>
          </a:xfrm>
          <a:prstGeom prst="rect">
            <a:avLst/>
          </a:prstGeom>
        </p:spPr>
        <p:txBody>
          <a:bodyPr vert="horz" lIns="0" tIns="0" rIns="0" bIns="0"/>
          <a:lstStyle>
            <a:lvl1pPr marL="0" indent="0">
              <a:buNone/>
              <a:defRPr sz="1350" b="0"/>
            </a:lvl1pPr>
          </a:lstStyle>
          <a:p>
            <a:pPr lvl="0"/>
            <a:r>
              <a:rPr lang="en-US" dirty="0"/>
              <a:t>Date</a:t>
            </a:r>
          </a:p>
        </p:txBody>
      </p:sp>
      <p:sp>
        <p:nvSpPr>
          <p:cNvPr id="27" name="Text Placeholder 9"/>
          <p:cNvSpPr>
            <a:spLocks noGrp="1"/>
          </p:cNvSpPr>
          <p:nvPr>
            <p:ph type="body" sz="quarter" idx="12" hasCustomPrompt="1"/>
          </p:nvPr>
        </p:nvSpPr>
        <p:spPr>
          <a:xfrm>
            <a:off x="7518400" y="3886200"/>
            <a:ext cx="42672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7518400" y="4495800"/>
            <a:ext cx="4267200" cy="457200"/>
          </a:xfrm>
          <a:prstGeom prst="rect">
            <a:avLst/>
          </a:prstGeom>
        </p:spPr>
        <p:txBody>
          <a:bodyPr vert="horz"/>
          <a:lstStyle>
            <a:lvl1pPr marL="0" indent="0">
              <a:buNone/>
              <a:defRPr sz="1125" b="0">
                <a:solidFill>
                  <a:srgbClr val="FFFFFF"/>
                </a:solidFill>
              </a:defRPr>
            </a:lvl1pPr>
          </a:lstStyle>
          <a:p>
            <a:pPr lvl="0"/>
            <a:r>
              <a:rPr lang="en-US" dirty="0"/>
              <a:t>Position</a:t>
            </a:r>
          </a:p>
        </p:txBody>
      </p:sp>
    </p:spTree>
    <p:extLst>
      <p:ext uri="{BB962C8B-B14F-4D97-AF65-F5344CB8AC3E}">
        <p14:creationId xmlns:p14="http://schemas.microsoft.com/office/powerpoint/2010/main" val="1393625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609600" y="914400"/>
            <a:ext cx="107696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5026844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1350">
                <a:latin typeface="Arial Narrow" pitchFamily="34" charset="0"/>
              </a:defRPr>
            </a:lvl1pPr>
            <a:lvl2pPr>
              <a:defRPr sz="1125">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37068" y="0"/>
            <a:ext cx="11751733" cy="901700"/>
          </a:xfrm>
        </p:spPr>
        <p:txBody>
          <a:bodyPr/>
          <a:lstStyle>
            <a:lvl1pPr>
              <a:defRPr>
                <a:latin typeface="Arial Narrow" pitchFamily="34" charset="0"/>
              </a:defRPr>
            </a:lvl1pPr>
          </a:lstStyle>
          <a:p>
            <a:r>
              <a:rPr lang="en-US" dirty="0"/>
              <a:t>Click to edit Master title style</a:t>
            </a:r>
          </a:p>
        </p:txBody>
      </p:sp>
    </p:spTree>
    <p:extLst>
      <p:ext uri="{BB962C8B-B14F-4D97-AF65-F5344CB8AC3E}">
        <p14:creationId xmlns:p14="http://schemas.microsoft.com/office/powerpoint/2010/main" val="42780635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37068" y="0"/>
            <a:ext cx="11751733" cy="901700"/>
          </a:xfrm>
        </p:spPr>
        <p:txBody>
          <a:bodyPr/>
          <a:lstStyle/>
          <a:p>
            <a:r>
              <a:rPr lang="en-US"/>
              <a:t>Click to edit Master title style</a:t>
            </a:r>
          </a:p>
        </p:txBody>
      </p:sp>
    </p:spTree>
    <p:extLst>
      <p:ext uri="{BB962C8B-B14F-4D97-AF65-F5344CB8AC3E}">
        <p14:creationId xmlns:p14="http://schemas.microsoft.com/office/powerpoint/2010/main" val="1787439951"/>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184" y="1141413"/>
            <a:ext cx="10972800" cy="51101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69498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7"/>
            <a:ext cx="2844800" cy="365125"/>
          </a:xfrm>
          <a:prstGeom prst="rect">
            <a:avLst/>
          </a:prstGeom>
        </p:spPr>
        <p:txBody>
          <a:bodyPr/>
          <a:lstStyle/>
          <a:p>
            <a:endParaRPr lang="en-US">
              <a:solidFill>
                <a:srgbClr val="50565C"/>
              </a:solidFill>
            </a:endParaRPr>
          </a:p>
        </p:txBody>
      </p:sp>
      <p:sp>
        <p:nvSpPr>
          <p:cNvPr id="5" name="Footer Placeholder 4"/>
          <p:cNvSpPr>
            <a:spLocks noGrp="1"/>
          </p:cNvSpPr>
          <p:nvPr>
            <p:ph type="ftr" sz="quarter" idx="11"/>
          </p:nvPr>
        </p:nvSpPr>
        <p:spPr>
          <a:xfrm>
            <a:off x="4165600" y="6356357"/>
            <a:ext cx="3860800" cy="365125"/>
          </a:xfrm>
          <a:prstGeom prst="rect">
            <a:avLst/>
          </a:prstGeom>
        </p:spPr>
        <p:txBody>
          <a:bodyPr/>
          <a:lstStyle/>
          <a:p>
            <a:r>
              <a:rPr lang="en-US">
                <a:solidFill>
                  <a:srgbClr val="50565C"/>
                </a:solidFill>
              </a:rPr>
              <a:t>FOR INTERNAL USE ONLY - DRAFT</a:t>
            </a:r>
          </a:p>
        </p:txBody>
      </p:sp>
      <p:sp>
        <p:nvSpPr>
          <p:cNvPr id="6" name="Slide Number Placeholder 5"/>
          <p:cNvSpPr>
            <a:spLocks noGrp="1"/>
          </p:cNvSpPr>
          <p:nvPr>
            <p:ph type="sldNum" sz="quarter" idx="12"/>
          </p:nvPr>
        </p:nvSpPr>
        <p:spPr>
          <a:xfrm>
            <a:off x="9347200" y="6477007"/>
            <a:ext cx="2844800" cy="365125"/>
          </a:xfrm>
          <a:prstGeom prst="rect">
            <a:avLst/>
          </a:prstGeom>
        </p:spPr>
        <p:txBody>
          <a:bodyPr/>
          <a:lstStyle/>
          <a:p>
            <a:fld id="{9674A71A-F4B2-4E10-A573-45B7E04BE11B}" type="slidenum">
              <a:rPr lang="en-US">
                <a:solidFill>
                  <a:srgbClr val="50565C"/>
                </a:solidFill>
              </a:rPr>
              <a:pPr/>
              <a:t>‹#›</a:t>
            </a:fld>
            <a:endParaRPr lang="en-US" dirty="0">
              <a:solidFill>
                <a:srgbClr val="50565C"/>
              </a:solidFill>
            </a:endParaRPr>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0" y="0"/>
            <a:ext cx="12192000" cy="990600"/>
          </a:xfrm>
          <a:prstGeom prst="rect">
            <a:avLst/>
          </a:prstGeom>
          <a:noFill/>
          <a:ln w="9525" cap="flat" cmpd="sng" algn="ctr">
            <a:noFill/>
            <a:prstDash val="solid"/>
            <a:miter lim="800000"/>
            <a:headEnd/>
            <a:tailEnd/>
          </a:ln>
        </p:spPr>
      </p:pic>
    </p:spTree>
    <p:extLst>
      <p:ext uri="{BB962C8B-B14F-4D97-AF65-F5344CB8AC3E}">
        <p14:creationId xmlns:p14="http://schemas.microsoft.com/office/powerpoint/2010/main" val="22458264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0"/>
            <a:ext cx="12192000" cy="762000"/>
          </a:xfrm>
          <a:prstGeom prst="rect">
            <a:avLst/>
          </a:prstGeom>
          <a:solidFill>
            <a:srgbClr val="006600"/>
          </a:solidFill>
          <a:ln w="9525">
            <a:noFill/>
            <a:miter lim="800000"/>
            <a:headEnd/>
            <a:tailEnd/>
          </a:ln>
          <a:effectLst/>
        </p:spPr>
        <p:txBody>
          <a:bodyPr wrap="none" anchor="ctr"/>
          <a:lstStyle/>
          <a:p>
            <a:pPr algn="ctr">
              <a:defRPr/>
            </a:pPr>
            <a:endParaRPr lang="en-US" sz="1350" dirty="0">
              <a:solidFill>
                <a:prstClr val="black"/>
              </a:solidFill>
            </a:endParaRPr>
          </a:p>
        </p:txBody>
      </p:sp>
      <p:sp>
        <p:nvSpPr>
          <p:cNvPr id="2" name="Title 1"/>
          <p:cNvSpPr>
            <a:spLocks noGrp="1"/>
          </p:cNvSpPr>
          <p:nvPr>
            <p:ph type="title" hasCustomPrompt="1"/>
          </p:nvPr>
        </p:nvSpPr>
        <p:spPr>
          <a:xfrm>
            <a:off x="215900" y="158157"/>
            <a:ext cx="9550400" cy="762000"/>
          </a:xfrm>
        </p:spPr>
        <p:txBody>
          <a:bodyPr>
            <a:normAutofit/>
          </a:bodyPr>
          <a:lstStyle>
            <a:lvl1pPr algn="l">
              <a:defRPr sz="1800" b="1" i="0" cap="none" baseline="0">
                <a:solidFill>
                  <a:schemeClr val="bg1"/>
                </a:solidFill>
                <a:latin typeface="+mj-lt"/>
                <a:cs typeface="Arial" pitchFamily="34" charset="0"/>
              </a:defRPr>
            </a:lvl1pPr>
          </a:lstStyle>
          <a:p>
            <a:r>
              <a:rPr lang="en-US" dirty="0"/>
              <a:t>Click to edit Master title style</a:t>
            </a:r>
            <a:br>
              <a:rPr lang="en-US" dirty="0"/>
            </a:br>
            <a:r>
              <a:rPr lang="en-US" dirty="0"/>
              <a:t>Subtitle</a:t>
            </a:r>
            <a:br>
              <a:rPr lang="en-US" dirty="0"/>
            </a:br>
            <a:endParaRPr lang="en-US" dirty="0"/>
          </a:p>
        </p:txBody>
      </p:sp>
      <p:sp>
        <p:nvSpPr>
          <p:cNvPr id="17" name="Text Placeholder 16"/>
          <p:cNvSpPr>
            <a:spLocks noGrp="1"/>
          </p:cNvSpPr>
          <p:nvPr>
            <p:ph type="body" sz="quarter" idx="13"/>
          </p:nvPr>
        </p:nvSpPr>
        <p:spPr>
          <a:xfrm>
            <a:off x="399907" y="924519"/>
            <a:ext cx="11379200" cy="5562600"/>
          </a:xfrm>
          <a:prstGeom prst="rect">
            <a:avLst/>
          </a:prstGeom>
        </p:spPr>
        <p:txBody>
          <a:bodyPr>
            <a:normAutofit/>
          </a:bodyPr>
          <a:lstStyle>
            <a:lvl1pPr marL="0" indent="0">
              <a:spcBef>
                <a:spcPts val="225"/>
              </a:spcBef>
              <a:spcAft>
                <a:spcPts val="225"/>
              </a:spcAft>
              <a:buFont typeface="Wingdings" pitchFamily="2" charset="2"/>
              <a:buNone/>
              <a:defRPr sz="1350" b="1">
                <a:solidFill>
                  <a:srgbClr val="002060"/>
                </a:solidFill>
                <a:latin typeface="+mn-lt"/>
                <a:cs typeface="Arial" pitchFamily="34" charset="0"/>
              </a:defRPr>
            </a:lvl1pPr>
            <a:lvl2pPr marL="685800" indent="-342900">
              <a:spcBef>
                <a:spcPts val="225"/>
              </a:spcBef>
              <a:spcAft>
                <a:spcPts val="225"/>
              </a:spcAft>
              <a:buFont typeface="Arial" pitchFamily="34" charset="0"/>
              <a:buChar char="●"/>
              <a:defRPr sz="1200">
                <a:solidFill>
                  <a:srgbClr val="002060"/>
                </a:solidFill>
                <a:latin typeface="+mn-lt"/>
                <a:cs typeface="Arial" pitchFamily="34" charset="0"/>
              </a:defRPr>
            </a:lvl2pPr>
            <a:lvl3pPr marL="1028700" indent="-342900">
              <a:buFont typeface="Courier New" pitchFamily="49" charset="0"/>
              <a:buChar char="o"/>
              <a:defRPr sz="1125" baseline="0">
                <a:solidFill>
                  <a:srgbClr val="002060"/>
                </a:solidFill>
                <a:latin typeface="+mn-lt"/>
              </a:defRPr>
            </a:lvl3pPr>
            <a:lvl4pPr marL="1371600" indent="-342900">
              <a:buFont typeface="+mj-lt"/>
              <a:buNone/>
              <a:defRPr sz="1275">
                <a:solidFill>
                  <a:srgbClr val="002060"/>
                </a:solidFill>
              </a:defRPr>
            </a:lvl4pPr>
            <a:lvl5pPr marL="1714500" indent="-342900">
              <a:buFont typeface="+mj-lt"/>
              <a:buNone/>
              <a:defRPr sz="1275">
                <a:solidFill>
                  <a:srgbClr val="002060"/>
                </a:solidFill>
              </a:defRPr>
            </a:lvl5pPr>
          </a:lstStyle>
          <a:p>
            <a:pPr lvl="0"/>
            <a:r>
              <a:rPr lang="en-US" dirty="0"/>
              <a:t>Click to edit Master text styles</a:t>
            </a:r>
          </a:p>
        </p:txBody>
      </p:sp>
      <p:sp>
        <p:nvSpPr>
          <p:cNvPr id="6" name="Date Placeholder 3"/>
          <p:cNvSpPr>
            <a:spLocks noGrp="1"/>
          </p:cNvSpPr>
          <p:nvPr>
            <p:ph type="dt" sz="half" idx="14"/>
          </p:nvPr>
        </p:nvSpPr>
        <p:spPr>
          <a:xfrm>
            <a:off x="508000" y="6356355"/>
            <a:ext cx="28448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13" name="Rectangle 2"/>
          <p:cNvSpPr>
            <a:spLocks noChangeArrowheads="1"/>
          </p:cNvSpPr>
          <p:nvPr userDrawn="1"/>
        </p:nvSpPr>
        <p:spPr bwMode="auto">
          <a:xfrm rot="16200000">
            <a:off x="5979541" y="645543"/>
            <a:ext cx="232920" cy="12191997"/>
          </a:xfrm>
          <a:prstGeom prst="rect">
            <a:avLst/>
          </a:prstGeom>
          <a:solidFill>
            <a:srgbClr val="006600"/>
          </a:solidFill>
          <a:ln w="9525">
            <a:solidFill>
              <a:schemeClr val="tx1"/>
            </a:solidFill>
            <a:miter lim="800000"/>
            <a:headEnd/>
            <a:tailEnd/>
          </a:ln>
          <a:effectLst/>
        </p:spPr>
        <p:txBody>
          <a:bodyPr wrap="none" anchor="ctr"/>
          <a:lstStyle/>
          <a:p>
            <a:pPr algn="ctr">
              <a:defRPr/>
            </a:pPr>
            <a:endParaRPr lang="en-US" sz="1350" dirty="0">
              <a:solidFill>
                <a:prstClr val="white"/>
              </a:solidFill>
            </a:endParaRPr>
          </a:p>
        </p:txBody>
      </p:sp>
      <p:sp>
        <p:nvSpPr>
          <p:cNvPr id="8" name="Slide Number Placeholder 5"/>
          <p:cNvSpPr>
            <a:spLocks noGrp="1"/>
          </p:cNvSpPr>
          <p:nvPr>
            <p:ph type="sldNum" sz="quarter" idx="16"/>
          </p:nvPr>
        </p:nvSpPr>
        <p:spPr>
          <a:xfrm>
            <a:off x="11566242" y="6538917"/>
            <a:ext cx="625761" cy="365125"/>
          </a:xfrm>
          <a:prstGeom prst="rect">
            <a:avLst/>
          </a:prstGeom>
        </p:spPr>
        <p:txBody>
          <a:bodyPr/>
          <a:lstStyle>
            <a:lvl1pPr algn="ctr">
              <a:defRPr>
                <a:solidFill>
                  <a:schemeClr val="bg1"/>
                </a:solidFill>
              </a:defRPr>
            </a:lvl1pPr>
          </a:lstStyle>
          <a:p>
            <a:pPr>
              <a:defRPr/>
            </a:pPr>
            <a:fld id="{1131EA82-0226-494D-BCD0-CAC795CE0BBC}" type="slidenum">
              <a:rPr lang="en-US" smtClean="0">
                <a:solidFill>
                  <a:prstClr val="white"/>
                </a:solidFill>
              </a:rPr>
              <a:pPr>
                <a:defRPr/>
              </a:pPr>
              <a:t>‹#›</a:t>
            </a:fld>
            <a:endParaRPr lang="en-US" dirty="0">
              <a:solidFill>
                <a:prstClr val="white"/>
              </a:solidFill>
            </a:endParaRPr>
          </a:p>
        </p:txBody>
      </p:sp>
      <p:pic>
        <p:nvPicPr>
          <p:cNvPr id="9" name="Picture 4" descr="New_DOE_Seal_Color_Hi-Res_042808"/>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169364" y="5943600"/>
            <a:ext cx="793749"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48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 y="6"/>
            <a:ext cx="12203820" cy="646331"/>
          </a:xfrm>
        </p:spPr>
        <p:txBody>
          <a:bodyPr/>
          <a:lstStyle>
            <a:lvl1pPr>
              <a:lnSpc>
                <a:spcPct val="100000"/>
              </a:lnSpc>
              <a:defRPr sz="2700" b="0">
                <a:solidFill>
                  <a:schemeClr val="tx1">
                    <a:lumMod val="50000"/>
                    <a:lumOff val="50000"/>
                  </a:schemeClr>
                </a:solidFill>
              </a:defRPr>
            </a:lvl1pPr>
          </a:lstStyle>
          <a:p>
            <a:r>
              <a:rPr lang="en-US" dirty="0"/>
              <a:t>Title</a:t>
            </a:r>
          </a:p>
        </p:txBody>
      </p:sp>
      <p:sp>
        <p:nvSpPr>
          <p:cNvPr id="3" name="Content Placeholder 2"/>
          <p:cNvSpPr>
            <a:spLocks noGrp="1"/>
          </p:cNvSpPr>
          <p:nvPr>
            <p:ph idx="1" hasCustomPrompt="1"/>
          </p:nvPr>
        </p:nvSpPr>
        <p:spPr>
          <a:xfrm>
            <a:off x="2570" y="997804"/>
            <a:ext cx="12189433" cy="802784"/>
          </a:xfrm>
          <a:prstGeom prst="rect">
            <a:avLst/>
          </a:prstGeom>
        </p:spPr>
        <p:txBody>
          <a:bodyPr wrap="square">
            <a:spAutoFit/>
          </a:bodyPr>
          <a:lstStyle>
            <a:lvl1pPr marL="0" indent="0">
              <a:lnSpc>
                <a:spcPct val="100000"/>
              </a:lnSpc>
              <a:spcBef>
                <a:spcPts val="900"/>
              </a:spcBef>
              <a:buClr>
                <a:schemeClr val="accent1"/>
              </a:buClr>
              <a:buNone/>
              <a:defRPr sz="1500" b="1">
                <a:solidFill>
                  <a:srgbClr val="AA1D29"/>
                </a:solidFill>
                <a:latin typeface="Arial"/>
                <a:cs typeface="Arial"/>
              </a:defRPr>
            </a:lvl1pPr>
            <a:lvl2pPr marL="0" indent="0">
              <a:lnSpc>
                <a:spcPct val="100000"/>
              </a:lnSpc>
              <a:spcBef>
                <a:spcPts val="0"/>
              </a:spcBef>
              <a:spcAft>
                <a:spcPts val="450"/>
              </a:spcAft>
              <a:buClr>
                <a:schemeClr val="accent1"/>
              </a:buClr>
              <a:buFont typeface="Arial Narrow" pitchFamily="34" charset="0"/>
              <a:buNone/>
              <a:defRPr sz="1350">
                <a:solidFill>
                  <a:schemeClr val="tx1"/>
                </a:solidFill>
                <a:latin typeface="Arial"/>
                <a:cs typeface="Arial"/>
              </a:defRPr>
            </a:lvl2pPr>
            <a:lvl3pPr marL="173831" indent="-173831">
              <a:lnSpc>
                <a:spcPct val="100000"/>
              </a:lnSpc>
              <a:spcBef>
                <a:spcPts val="0"/>
              </a:spcBef>
              <a:spcAft>
                <a:spcPts val="450"/>
              </a:spcAft>
              <a:buClr>
                <a:srgbClr val="008000"/>
              </a:buClr>
              <a:buFont typeface="Arial"/>
              <a:buChar char="•"/>
              <a:defRPr sz="1350">
                <a:solidFill>
                  <a:srgbClr val="000000"/>
                </a:solidFill>
                <a:latin typeface="Arial"/>
                <a:cs typeface="Arial"/>
              </a:defRPr>
            </a:lvl3pPr>
            <a:lvl4pPr marL="729854" indent="-171450">
              <a:lnSpc>
                <a:spcPct val="100000"/>
              </a:lnSpc>
              <a:buClr>
                <a:schemeClr val="accent1"/>
              </a:buClr>
              <a:defRPr sz="1200">
                <a:solidFill>
                  <a:schemeClr val="accent6">
                    <a:lumMod val="50000"/>
                  </a:schemeClr>
                </a:solidFill>
                <a:latin typeface="Arial"/>
                <a:cs typeface="Arial"/>
              </a:defRPr>
            </a:lvl4pPr>
            <a:lvl5pPr marL="857250" indent="-127397">
              <a:lnSpc>
                <a:spcPct val="100000"/>
              </a:lnSpc>
              <a:buClr>
                <a:schemeClr val="accent1"/>
              </a:buClr>
              <a:buFont typeface="Arial" pitchFamily="34" charset="0"/>
              <a:buChar char="•"/>
              <a:defRPr sz="1200">
                <a:solidFill>
                  <a:schemeClr val="accent6">
                    <a:lumMod val="50000"/>
                  </a:schemeClr>
                </a:solidFill>
                <a:latin typeface="Arial"/>
                <a:cs typeface="Arial"/>
              </a:defRPr>
            </a:lvl5pPr>
          </a:lstStyle>
          <a:p>
            <a:pPr lvl="0"/>
            <a:r>
              <a:rPr lang="en-US" dirty="0"/>
              <a:t>Heading</a:t>
            </a:r>
          </a:p>
          <a:p>
            <a:pPr lvl="1"/>
            <a:r>
              <a:rPr lang="en-US" dirty="0" err="1"/>
              <a:t>Unbulleted</a:t>
            </a:r>
            <a:r>
              <a:rPr lang="en-US" dirty="0"/>
              <a:t> paragraph</a:t>
            </a:r>
          </a:p>
          <a:p>
            <a:pPr lvl="2"/>
            <a:r>
              <a:rPr lang="en-US" dirty="0"/>
              <a:t>Bulleted paragraph</a:t>
            </a:r>
          </a:p>
        </p:txBody>
      </p:sp>
    </p:spTree>
    <p:extLst>
      <p:ext uri="{BB962C8B-B14F-4D97-AF65-F5344CB8AC3E}">
        <p14:creationId xmlns:p14="http://schemas.microsoft.com/office/powerpoint/2010/main" val="39115327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3601" y="0"/>
            <a:ext cx="2476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photo collag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84" y="4148138"/>
            <a:ext cx="1222163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707948" y="1544720"/>
            <a:ext cx="11026339"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739559" y="2976352"/>
            <a:ext cx="5561403"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745474" y="3424167"/>
            <a:ext cx="3798903"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2622373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477615" y="1046532"/>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7364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 Chart layout">
    <p:spTree>
      <p:nvGrpSpPr>
        <p:cNvPr id="1" name=""/>
        <p:cNvGrpSpPr/>
        <p:nvPr/>
      </p:nvGrpSpPr>
      <p:grpSpPr>
        <a:xfrm>
          <a:off x="0" y="0"/>
          <a:ext cx="0" cy="0"/>
          <a:chOff x="0" y="0"/>
          <a:chExt cx="0" cy="0"/>
        </a:xfrm>
      </p:grpSpPr>
      <p:sp>
        <p:nvSpPr>
          <p:cNvPr id="9" name="Title Placeholder 1"/>
          <p:cNvSpPr>
            <a:spLocks noGrp="1"/>
          </p:cNvSpPr>
          <p:nvPr>
            <p:ph type="title"/>
          </p:nvPr>
        </p:nvSpPr>
        <p:spPr bwMode="auto">
          <a:xfrm>
            <a:off x="609600" y="177800"/>
            <a:ext cx="10972800" cy="386644"/>
          </a:xfrm>
          <a:prstGeom prst="rect">
            <a:avLst/>
          </a:prstGeom>
          <a:noFill/>
          <a:ln w="9525">
            <a:noFill/>
            <a:miter lim="800000"/>
            <a:headEnd/>
            <a:tailEnd/>
          </a:ln>
        </p:spPr>
        <p:txBody>
          <a:bodyPr/>
          <a:lstStyle>
            <a:lvl1pPr algn="ctr">
              <a:defRPr/>
            </a:lvl1pPr>
          </a:lstStyle>
          <a:p>
            <a:pPr lvl="0"/>
            <a:r>
              <a:rPr lang="en-US"/>
              <a:t>Click to edit Master title style</a:t>
            </a:r>
          </a:p>
        </p:txBody>
      </p:sp>
      <p:sp>
        <p:nvSpPr>
          <p:cNvPr id="5" name="Date Placeholder 7"/>
          <p:cNvSpPr>
            <a:spLocks noGrp="1"/>
          </p:cNvSpPr>
          <p:nvPr>
            <p:ph type="dt" sz="half" idx="10"/>
          </p:nvPr>
        </p:nvSpPr>
        <p:spPr>
          <a:xfrm>
            <a:off x="4673600" y="6602382"/>
            <a:ext cx="2844800" cy="178813"/>
          </a:xfrm>
          <a:prstGeom prst="rect">
            <a:avLst/>
          </a:prstGeom>
        </p:spPr>
        <p:txBody>
          <a:bodyPr/>
          <a:lstStyle>
            <a:lvl1pPr algn="ctr">
              <a:lnSpc>
                <a:spcPct val="90000"/>
              </a:lnSpc>
              <a:defRPr sz="675">
                <a:solidFill>
                  <a:schemeClr val="tx1">
                    <a:tint val="75000"/>
                  </a:schemeClr>
                </a:solidFill>
                <a:latin typeface="Times New Roman" pitchFamily="18" charset="0"/>
                <a:cs typeface="Times New Roman" pitchFamily="18" charset="0"/>
              </a:defRPr>
            </a:lvl1pPr>
          </a:lstStyle>
          <a:p>
            <a:pPr fontAlgn="base">
              <a:spcBef>
                <a:spcPct val="0"/>
              </a:spcBef>
              <a:spcAft>
                <a:spcPct val="0"/>
              </a:spcAft>
              <a:defRPr/>
            </a:pPr>
            <a:fld id="{1E98151F-1DE3-476A-8028-5E7ADDCA83F3}" type="datetime1">
              <a:rPr lang="en-US">
                <a:solidFill>
                  <a:prstClr val="black">
                    <a:tint val="75000"/>
                  </a:prstClr>
                </a:solidFill>
              </a:rPr>
              <a:pPr fontAlgn="base">
                <a:spcBef>
                  <a:spcPct val="0"/>
                </a:spcBef>
                <a:spcAft>
                  <a:spcPct val="0"/>
                </a:spcAft>
                <a:defRPr/>
              </a:pPr>
              <a:t>6/2/2020</a:t>
            </a:fld>
            <a:endParaRPr lang="en-US" dirty="0">
              <a:solidFill>
                <a:prstClr val="black">
                  <a:tint val="75000"/>
                </a:prstClr>
              </a:solidFill>
            </a:endParaRPr>
          </a:p>
        </p:txBody>
      </p:sp>
    </p:spTree>
    <p:extLst>
      <p:ext uri="{BB962C8B-B14F-4D97-AF65-F5344CB8AC3E}">
        <p14:creationId xmlns:p14="http://schemas.microsoft.com/office/powerpoint/2010/main" val="30019659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6317129" y="1677981"/>
            <a:ext cx="5665695"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18442247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700" y="1045595"/>
            <a:ext cx="1010061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479317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92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1703882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477615" y="1046532"/>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12882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6317129" y="1677981"/>
            <a:ext cx="5665695"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4167762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487700" y="1045595"/>
            <a:ext cx="1010061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3747099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1"/>
            <a:ext cx="12192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12192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a:defRPr/>
            </a:pPr>
            <a:r>
              <a:rPr sz="3300">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41394196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72476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09600" y="868708"/>
            <a:ext cx="109728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609600" y="45750"/>
            <a:ext cx="10972800" cy="640080"/>
          </a:xfrm>
        </p:spPr>
        <p:txBody>
          <a:bodyPr anchor="b"/>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35039815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70398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2"/>
            <a:ext cx="10972800" cy="386644"/>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19899866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78" name="Shape 178"/>
          <p:cNvSpPr>
            <a:spLocks noGrp="1"/>
          </p:cNvSpPr>
          <p:nvPr>
            <p:ph type="sldNum" sz="quarter" idx="2"/>
          </p:nvPr>
        </p:nvSpPr>
        <p:spPr>
          <a:xfrm>
            <a:off x="199757" y="6532123"/>
            <a:ext cx="316456" cy="231141"/>
          </a:xfrm>
          <a:prstGeom prst="rect">
            <a:avLst/>
          </a:prstGeom>
        </p:spPr>
        <p:txBody>
          <a:bodyPr/>
          <a:lstStyle>
            <a:lvl1pPr>
              <a:defRPr>
                <a:solidFill>
                  <a:srgbClr val="50565C"/>
                </a:solidFill>
                <a:latin typeface="Franklin Gothic Book"/>
              </a:defRPr>
            </a:lvl1pPr>
          </a:lstStyle>
          <a:p>
            <a:pPr fontAlgn="base">
              <a:spcBef>
                <a:spcPct val="0"/>
              </a:spcBef>
              <a:spcAft>
                <a:spcPct val="0"/>
              </a:spcAft>
            </a:pPr>
            <a:fld id="{86CB4B4D-7CA3-9044-876B-883B54F8677D}" type="slidenum">
              <a:rPr lang="uk-UA" smtClean="0"/>
              <a:pPr fontAlgn="base">
                <a:spcBef>
                  <a:spcPct val="0"/>
                </a:spcBef>
                <a:spcAft>
                  <a:spcPct val="0"/>
                </a:spcAft>
              </a:pPr>
              <a:t>‹#›</a:t>
            </a:fld>
            <a:endParaRPr lang="uk-UA" dirty="0"/>
          </a:p>
        </p:txBody>
      </p:sp>
      <p:sp>
        <p:nvSpPr>
          <p:cNvPr id="180" name="Shape 180"/>
          <p:cNvSpPr>
            <a:spLocks noGrp="1"/>
          </p:cNvSpPr>
          <p:nvPr>
            <p:ph type="title"/>
          </p:nvPr>
        </p:nvSpPr>
        <p:spPr>
          <a:xfrm>
            <a:off x="237067" y="0"/>
            <a:ext cx="7552267" cy="901700"/>
          </a:xfrm>
          <a:prstGeom prst="rect">
            <a:avLst/>
          </a:prstGeom>
        </p:spPr>
        <p:txBody>
          <a:bodyPr/>
          <a:lstStyle/>
          <a:p>
            <a:r>
              <a:t>Title Text</a:t>
            </a:r>
          </a:p>
        </p:txBody>
      </p:sp>
      <p:sp>
        <p:nvSpPr>
          <p:cNvPr id="181" name="Shape 181"/>
          <p:cNvSpPr>
            <a:spLocks noGrp="1"/>
          </p:cNvSpPr>
          <p:nvPr>
            <p:ph type="body" idx="1"/>
          </p:nvPr>
        </p:nvSpPr>
        <p:spPr>
          <a:xfrm>
            <a:off x="366185" y="1141412"/>
            <a:ext cx="10972801" cy="51101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661202254"/>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44000" y="6356351"/>
            <a:ext cx="2844800" cy="365125"/>
          </a:xfrm>
          <a:prstGeom prst="rect">
            <a:avLst/>
          </a:prstGeom>
          <a:noFill/>
        </p:spPr>
        <p:txBody>
          <a:bodyPr/>
          <a:lstStyle>
            <a:lvl1pPr>
              <a:defRPr>
                <a:solidFill>
                  <a:srgbClr val="002060"/>
                </a:solidFill>
                <a:latin typeface="Franklin Gothic Book"/>
              </a:defRPr>
            </a:lvl1pPr>
          </a:lstStyle>
          <a:p>
            <a:pPr fontAlgn="base">
              <a:spcBef>
                <a:spcPct val="0"/>
              </a:spcBef>
              <a:spcAft>
                <a:spcPct val="0"/>
              </a:spcAft>
            </a:pPr>
            <a:fld id="{9B5E1708-F8A3-4564-8049-367EAB969392}" type="slidenum">
              <a:rPr lang="en-US" smtClean="0"/>
              <a:pPr fontAlgn="base">
                <a:spcBef>
                  <a:spcPct val="0"/>
                </a:spcBef>
                <a:spcAft>
                  <a:spcPct val="0"/>
                </a:spcAft>
              </a:pPr>
              <a:t>‹#›</a:t>
            </a:fld>
            <a:endParaRPr lang="en-US" dirty="0"/>
          </a:p>
        </p:txBody>
      </p:sp>
    </p:spTree>
    <p:extLst>
      <p:ext uri="{BB962C8B-B14F-4D97-AF65-F5344CB8AC3E}">
        <p14:creationId xmlns:p14="http://schemas.microsoft.com/office/powerpoint/2010/main" val="33553636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3152"/>
            <a:ext cx="89408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812800" y="6662056"/>
            <a:ext cx="3859093" cy="195944"/>
          </a:xfrm>
          <a:prstGeom prst="rect">
            <a:avLst/>
          </a:prstGeom>
          <a:ln/>
        </p:spPr>
        <p:txBody>
          <a:bodyPr/>
          <a:lstStyle>
            <a:lvl1pPr>
              <a:defRPr/>
            </a:lvl1pPr>
          </a:lstStyle>
          <a:p>
            <a:pPr>
              <a:defRPr/>
            </a:pPr>
            <a:endParaRPr lang="en-US">
              <a:solidFill>
                <a:srgbClr val="000000"/>
              </a:solidFill>
            </a:endParaRPr>
          </a:p>
        </p:txBody>
      </p:sp>
      <p:sp>
        <p:nvSpPr>
          <p:cNvPr id="6" name="Rectangle 89"/>
          <p:cNvSpPr>
            <a:spLocks noGrp="1" noChangeArrowheads="1"/>
          </p:cNvSpPr>
          <p:nvPr>
            <p:ph type="sldNum" sz="quarter" idx="11"/>
          </p:nvPr>
        </p:nvSpPr>
        <p:spPr>
          <a:xfrm>
            <a:off x="73147" y="6477007"/>
            <a:ext cx="463307" cy="247637"/>
          </a:xfrm>
          <a:prstGeom prst="rect">
            <a:avLst/>
          </a:prstGeom>
          <a:ln/>
        </p:spPr>
        <p:txBody>
          <a:bodyPr/>
          <a:lstStyle>
            <a:lvl1pPr>
              <a:defRPr/>
            </a:lvl1pPr>
          </a:lstStyle>
          <a:p>
            <a:fld id="{BE6D4B03-E339-4C9D-AC39-0BD7C921B5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10799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2"/>
            <a:ext cx="10972800" cy="386644"/>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41079767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6" name="Title 4"/>
          <p:cNvSpPr>
            <a:spLocks noGrp="1"/>
          </p:cNvSpPr>
          <p:nvPr>
            <p:ph type="ctrTitle" hasCustomPrompt="1"/>
          </p:nvPr>
        </p:nvSpPr>
        <p:spPr>
          <a:xfrm>
            <a:off x="5323844" y="1231163"/>
            <a:ext cx="6486117"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5180845" y="4263457"/>
            <a:ext cx="6624152"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5181552" y="4722131"/>
            <a:ext cx="6630304"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5181552" y="5222875"/>
            <a:ext cx="6630301"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5192833" y="3760788"/>
            <a:ext cx="6613216"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492256" y="3209773"/>
            <a:ext cx="2571577" cy="569855"/>
          </a:xfrm>
          <a:prstGeom prst="rect">
            <a:avLst/>
          </a:prstGeom>
        </p:spPr>
      </p:pic>
      <p:sp>
        <p:nvSpPr>
          <p:cNvPr id="15" name="Text Placeholder 14"/>
          <p:cNvSpPr>
            <a:spLocks noGrp="1"/>
          </p:cNvSpPr>
          <p:nvPr>
            <p:ph type="body" sz="quarter" idx="22" hasCustomPrompt="1"/>
          </p:nvPr>
        </p:nvSpPr>
        <p:spPr>
          <a:xfrm>
            <a:off x="1" y="4972057"/>
            <a:ext cx="4377267"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5" y="5603875"/>
            <a:ext cx="8555567"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5" y="6224588"/>
            <a:ext cx="8555567"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1060345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p:cNvSpPr/>
          <p:nvPr userDrawn="1"/>
        </p:nvSpPr>
        <p:spPr>
          <a:xfrm>
            <a:off x="0" y="0"/>
            <a:ext cx="12192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US" sz="1350">
              <a:solidFill>
                <a:srgbClr val="000000"/>
              </a:solidFill>
            </a:endParaRPr>
          </a:p>
        </p:txBody>
      </p:sp>
      <p:sp>
        <p:nvSpPr>
          <p:cNvPr id="30" name="Text Placeholder 43"/>
          <p:cNvSpPr>
            <a:spLocks noGrp="1"/>
          </p:cNvSpPr>
          <p:nvPr>
            <p:ph type="body" sz="quarter" idx="17" hasCustomPrompt="1"/>
          </p:nvPr>
        </p:nvSpPr>
        <p:spPr>
          <a:xfrm>
            <a:off x="4592325" y="3200400"/>
            <a:ext cx="7213729"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492256" y="3209773"/>
            <a:ext cx="2571577" cy="569855"/>
          </a:xfrm>
          <a:prstGeom prst="rect">
            <a:avLst/>
          </a:prstGeom>
        </p:spPr>
      </p:pic>
    </p:spTree>
    <p:extLst>
      <p:ext uri="{BB962C8B-B14F-4D97-AF65-F5344CB8AC3E}">
        <p14:creationId xmlns:p14="http://schemas.microsoft.com/office/powerpoint/2010/main" val="32232590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3152"/>
            <a:ext cx="89408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73147" y="6477007"/>
            <a:ext cx="463307" cy="247637"/>
          </a:xfrm>
          <a:prstGeom prst="rect">
            <a:avLst/>
          </a:prstGeom>
          <a:ln/>
        </p:spPr>
        <p:txBody>
          <a:bodyPr/>
          <a:lstStyle>
            <a:lvl1pPr>
              <a:defRPr/>
            </a:lvl1pPr>
          </a:lstStyle>
          <a:p>
            <a:fld id="{F6EFC63E-F8D9-44BB-A462-AC735E845F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10736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655091" y="1310185"/>
            <a:ext cx="10980460"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609600" y="274638"/>
            <a:ext cx="109728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4874689" y="6478595"/>
            <a:ext cx="1706033"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tint val="75000"/>
                </a:prstClr>
              </a:solidFill>
              <a:latin typeface="Calibri"/>
            </a:endParaRPr>
          </a:p>
        </p:txBody>
      </p:sp>
      <p:sp>
        <p:nvSpPr>
          <p:cNvPr id="5" name="Slide Number Placeholder 3"/>
          <p:cNvSpPr>
            <a:spLocks noGrp="1"/>
          </p:cNvSpPr>
          <p:nvPr>
            <p:ph type="sldNum" sz="quarter" idx="15"/>
          </p:nvPr>
        </p:nvSpPr>
        <p:spPr>
          <a:xfrm>
            <a:off x="7021147" y="6478594"/>
            <a:ext cx="454757"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71495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426451" y="496888"/>
            <a:ext cx="30099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1279" y="1365664"/>
            <a:ext cx="9836727"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823357" y="2663897"/>
            <a:ext cx="9828811"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3014663" y="6200783"/>
            <a:ext cx="6286500"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45906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 y="0"/>
            <a:ext cx="7658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581901" y="5932488"/>
            <a:ext cx="4210051"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fontAlgn="base" hangingPunct="0">
              <a:spcBef>
                <a:spcPct val="0"/>
              </a:spcBef>
              <a:spcAft>
                <a:spcPct val="0"/>
              </a:spcAft>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428627" y="2362882"/>
            <a:ext cx="11363572"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99602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12192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endParaRPr>
          </a:p>
        </p:txBody>
      </p:sp>
      <p:sp>
        <p:nvSpPr>
          <p:cNvPr id="9" name="Rectangle 9"/>
          <p:cNvSpPr/>
          <p:nvPr userDrawn="1"/>
        </p:nvSpPr>
        <p:spPr>
          <a:xfrm flipH="1">
            <a:off x="7112000" y="3276600"/>
            <a:ext cx="508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endParaRPr>
          </a:p>
        </p:txBody>
      </p:sp>
      <p:sp>
        <p:nvSpPr>
          <p:cNvPr id="11" name="Rectangle 6"/>
          <p:cNvSpPr/>
          <p:nvPr userDrawn="1"/>
        </p:nvSpPr>
        <p:spPr>
          <a:xfrm flipH="1">
            <a:off x="0" y="1905000"/>
            <a:ext cx="12192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endParaRPr>
          </a:p>
        </p:txBody>
      </p:sp>
      <p:pic>
        <p:nvPicPr>
          <p:cNvPr id="15" name="Picture 16" descr="volt.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7200" y="3"/>
            <a:ext cx="28448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524000"/>
            <a:ext cx="2540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7112000" y="1524003"/>
            <a:ext cx="2844800" cy="1762125"/>
          </a:xfrm>
          <a:prstGeom prst="rect">
            <a:avLst/>
          </a:prstGeom>
          <a:noFill/>
          <a:ln w="9525">
            <a:noFill/>
            <a:miter lim="800000"/>
            <a:headEnd/>
            <a:tailEnd/>
          </a:ln>
        </p:spPr>
      </p:pic>
      <p:pic>
        <p:nvPicPr>
          <p:cNvPr id="4" name="Picture 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524000" cy="1524000"/>
          </a:xfrm>
          <a:prstGeom prst="rect">
            <a:avLst/>
          </a:prstGeom>
        </p:spPr>
      </p:pic>
      <p:pic>
        <p:nvPicPr>
          <p:cNvPr id="22" name="Picture 2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956800" y="1524000"/>
            <a:ext cx="2235200" cy="1762124"/>
          </a:xfrm>
          <a:prstGeom prst="rect">
            <a:avLst/>
          </a:prstGeom>
        </p:spPr>
      </p:pic>
      <p:pic>
        <p:nvPicPr>
          <p:cNvPr id="13" name="Picture 12" descr="led.JP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422400" y="3"/>
            <a:ext cx="28448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4267200" y="1524000"/>
            <a:ext cx="28448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422400" y="1523144"/>
            <a:ext cx="2844800" cy="1753456"/>
          </a:xfrm>
          <a:prstGeom prst="rect">
            <a:avLst/>
          </a:prstGeom>
        </p:spPr>
      </p:pic>
      <p:pic>
        <p:nvPicPr>
          <p:cNvPr id="26" name="Picture 25"/>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0" y="1523144"/>
            <a:ext cx="1422400" cy="1753456"/>
          </a:xfrm>
          <a:prstGeom prst="rect">
            <a:avLst/>
          </a:prstGeom>
        </p:spPr>
      </p:pic>
      <p:sp>
        <p:nvSpPr>
          <p:cNvPr id="6" name="Rectangle 15"/>
          <p:cNvSpPr/>
          <p:nvPr/>
        </p:nvSpPr>
        <p:spPr>
          <a:xfrm>
            <a:off x="0" y="6610350"/>
            <a:ext cx="12192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Text Placeholder 9"/>
          <p:cNvSpPr txBox="1">
            <a:spLocks/>
          </p:cNvSpPr>
          <p:nvPr/>
        </p:nvSpPr>
        <p:spPr>
          <a:xfrm>
            <a:off x="173567" y="6616700"/>
            <a:ext cx="9715500"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a:spcBef>
                <a:spcPct val="20000"/>
              </a:spcBef>
              <a:buFont typeface="Arial"/>
              <a:buNone/>
              <a:defRPr/>
            </a:pPr>
            <a:fld id="{24289C06-C21E-485E-9AAF-A99C6B017E3B}" type="slidenum">
              <a:rPr lang="en-US" sz="1000" smtClean="0">
                <a:solidFill>
                  <a:prstClr val="white"/>
                </a:solidFill>
                <a:latin typeface="Calibri"/>
                <a:cs typeface="Calibri"/>
              </a:rPr>
              <a:pPr marL="342900" indent="-342900" defTabSz="457200">
                <a:spcBef>
                  <a:spcPct val="20000"/>
                </a:spcBef>
                <a:buFont typeface="Arial"/>
                <a:buNone/>
                <a:defRPr/>
              </a:pPr>
              <a:t>‹#›</a:t>
            </a:fld>
            <a:r>
              <a:rPr lang="en-US" sz="1000" dirty="0">
                <a:solidFill>
                  <a:prstClr val="white"/>
                </a:solidFill>
                <a:latin typeface="Calibri"/>
                <a:cs typeface="Calibri"/>
              </a:rPr>
              <a:t> | Energy Efficiency and Renewable Energy</a:t>
            </a:r>
          </a:p>
        </p:txBody>
      </p:sp>
      <p:sp>
        <p:nvSpPr>
          <p:cNvPr id="8" name="Text Placeholder 9"/>
          <p:cNvSpPr txBox="1">
            <a:spLocks/>
          </p:cNvSpPr>
          <p:nvPr/>
        </p:nvSpPr>
        <p:spPr>
          <a:xfrm>
            <a:off x="7302502" y="6616700"/>
            <a:ext cx="4889500"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a:spcBef>
                <a:spcPct val="20000"/>
              </a:spcBef>
              <a:buFont typeface="Arial"/>
              <a:buNone/>
              <a:defRPr/>
            </a:pPr>
            <a:r>
              <a:rPr lang="en-US" sz="1000" dirty="0">
                <a:solidFill>
                  <a:prstClr val="white"/>
                </a:solidFill>
                <a:latin typeface="Calibri"/>
                <a:cs typeface="Calibri"/>
              </a:rPr>
              <a:t>eere.energy.gov</a:t>
            </a:r>
          </a:p>
        </p:txBody>
      </p:sp>
      <p:pic>
        <p:nvPicPr>
          <p:cNvPr id="21" name="Picture 20"/>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416800" y="477004"/>
            <a:ext cx="4470400" cy="492725"/>
          </a:xfrm>
          <a:prstGeom prst="rect">
            <a:avLst/>
          </a:prstGeom>
        </p:spPr>
      </p:pic>
      <p:sp>
        <p:nvSpPr>
          <p:cNvPr id="3" name="Text Placeholder 2"/>
          <p:cNvSpPr>
            <a:spLocks noGrp="1"/>
          </p:cNvSpPr>
          <p:nvPr>
            <p:ph type="body" sz="quarter" idx="10" hasCustomPrompt="1"/>
          </p:nvPr>
        </p:nvSpPr>
        <p:spPr>
          <a:xfrm>
            <a:off x="304800" y="3892818"/>
            <a:ext cx="64008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304800" y="4477722"/>
            <a:ext cx="64008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7518400" y="3886200"/>
            <a:ext cx="42672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7518400" y="4495800"/>
            <a:ext cx="42672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20981033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42164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605372" y="1627188"/>
            <a:ext cx="305223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605372" y="2671763"/>
            <a:ext cx="305223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605372" y="3740150"/>
            <a:ext cx="305223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5372" y="4797425"/>
            <a:ext cx="305223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58801" y="6043613"/>
            <a:ext cx="11032067"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0075" y="83138"/>
            <a:ext cx="11101388"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690755" y="2588445"/>
            <a:ext cx="7077692"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585789" y="1543056"/>
            <a:ext cx="32004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8498417" y="6213482"/>
            <a:ext cx="2743200" cy="365125"/>
          </a:xfrm>
          <a:prstGeom prst="rect">
            <a:avLst/>
          </a:prstGeom>
        </p:spPr>
        <p:txBody>
          <a:bodyPr/>
          <a:lstStyle>
            <a:lvl1pPr>
              <a:defRPr/>
            </a:lvl1pPr>
          </a:lstStyle>
          <a:p>
            <a:pPr>
              <a:defRPr/>
            </a:pPr>
            <a:endParaRPr lang="en-US" altLang="en-US">
              <a:solidFill>
                <a:prstClr val="black">
                  <a:tint val="75000"/>
                </a:prstClr>
              </a:solidFill>
            </a:endParaRPr>
          </a:p>
        </p:txBody>
      </p:sp>
      <p:sp>
        <p:nvSpPr>
          <p:cNvPr id="12" name="Footer Placeholder 4"/>
          <p:cNvSpPr>
            <a:spLocks noGrp="1"/>
          </p:cNvSpPr>
          <p:nvPr>
            <p:ph type="ftr" sz="quarter" idx="15"/>
          </p:nvPr>
        </p:nvSpPr>
        <p:spPr>
          <a:xfrm>
            <a:off x="2137838" y="6226182"/>
            <a:ext cx="6305551" cy="365125"/>
          </a:xfrm>
          <a:prstGeom prst="rect">
            <a:avLst/>
          </a:prstGeom>
        </p:spPr>
        <p:txBody>
          <a:bodyPr/>
          <a:lstStyle>
            <a:lvl1pPr algn="l">
              <a:defRPr>
                <a:solidFill>
                  <a:schemeClr val="tx1">
                    <a:lumMod val="75000"/>
                    <a:lumOff val="25000"/>
                  </a:schemeClr>
                </a:solidFill>
              </a:defRPr>
            </a:lvl1pPr>
          </a:lstStyle>
          <a:p>
            <a:pPr>
              <a:defRPr/>
            </a:pPr>
            <a:endParaRPr lang="en-US" dirty="0">
              <a:solidFill>
                <a:srgbClr val="000000">
                  <a:lumMod val="75000"/>
                  <a:lumOff val="25000"/>
                </a:srgbClr>
              </a:solidFill>
            </a:endParaRPr>
          </a:p>
        </p:txBody>
      </p:sp>
      <p:sp>
        <p:nvSpPr>
          <p:cNvPr id="13" name="Slide Number Placeholder 5"/>
          <p:cNvSpPr>
            <a:spLocks noGrp="1"/>
          </p:cNvSpPr>
          <p:nvPr>
            <p:ph type="sldNum" sz="quarter" idx="16"/>
          </p:nvPr>
        </p:nvSpPr>
        <p:spPr>
          <a:xfrm>
            <a:off x="11245853" y="6213482"/>
            <a:ext cx="440267" cy="365125"/>
          </a:xfrm>
          <a:prstGeom prst="rect">
            <a:avLst/>
          </a:prstGeom>
        </p:spPr>
        <p:txBody>
          <a:bodyPr/>
          <a:lstStyle>
            <a:lvl1pPr>
              <a:defRPr/>
            </a:lvl1pPr>
          </a:lstStyle>
          <a:p>
            <a:fld id="{A1A6E02B-33B2-4B3F-A839-A7601A3319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38970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605367" y="1627188"/>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5367" y="2671763"/>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605367" y="3740150"/>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605367" y="4797425"/>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58801" y="6043613"/>
            <a:ext cx="11032067"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85794" y="83138"/>
            <a:ext cx="11172825"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585794" y="1585916"/>
            <a:ext cx="11144249"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8498417" y="6213482"/>
            <a:ext cx="2743200" cy="365125"/>
          </a:xfrm>
          <a:prstGeom prst="rect">
            <a:avLst/>
          </a:prstGeom>
        </p:spPr>
        <p:txBody>
          <a:bodyPr/>
          <a:lstStyle>
            <a:lvl1pPr>
              <a:defRPr/>
            </a:lvl1pPr>
          </a:lstStyle>
          <a:p>
            <a:pPr>
              <a:defRPr/>
            </a:pPr>
            <a:endParaRPr lang="en-US" altLang="en-US">
              <a:solidFill>
                <a:prstClr val="black">
                  <a:tint val="75000"/>
                </a:prstClr>
              </a:solidFill>
            </a:endParaRPr>
          </a:p>
        </p:txBody>
      </p:sp>
      <p:sp>
        <p:nvSpPr>
          <p:cNvPr id="10" name="Footer Placeholder 4"/>
          <p:cNvSpPr>
            <a:spLocks noGrp="1"/>
          </p:cNvSpPr>
          <p:nvPr>
            <p:ph type="ftr" sz="quarter" idx="15"/>
          </p:nvPr>
        </p:nvSpPr>
        <p:spPr>
          <a:xfrm>
            <a:off x="2137838" y="6226182"/>
            <a:ext cx="6178551" cy="365125"/>
          </a:xfrm>
          <a:prstGeom prst="rect">
            <a:avLst/>
          </a:prstGeom>
        </p:spPr>
        <p:txBody>
          <a:bodyPr/>
          <a:lstStyle>
            <a:lvl1pPr algn="l">
              <a:defRPr>
                <a:solidFill>
                  <a:schemeClr val="tx1">
                    <a:lumMod val="75000"/>
                    <a:lumOff val="25000"/>
                  </a:schemeClr>
                </a:solidFill>
              </a:defRPr>
            </a:lvl1pPr>
          </a:lstStyle>
          <a:p>
            <a:pPr>
              <a:defRPr/>
            </a:pPr>
            <a:endParaRPr lang="en-US" dirty="0">
              <a:solidFill>
                <a:srgbClr val="000000">
                  <a:lumMod val="75000"/>
                  <a:lumOff val="25000"/>
                </a:srgbClr>
              </a:solidFill>
            </a:endParaRPr>
          </a:p>
        </p:txBody>
      </p:sp>
      <p:sp>
        <p:nvSpPr>
          <p:cNvPr id="11" name="Slide Number Placeholder 5"/>
          <p:cNvSpPr>
            <a:spLocks noGrp="1"/>
          </p:cNvSpPr>
          <p:nvPr>
            <p:ph type="sldNum" sz="quarter" idx="16"/>
          </p:nvPr>
        </p:nvSpPr>
        <p:spPr>
          <a:xfrm>
            <a:off x="11245853" y="6213482"/>
            <a:ext cx="440267" cy="365125"/>
          </a:xfrm>
          <a:prstGeom prst="rect">
            <a:avLst/>
          </a:prstGeom>
        </p:spPr>
        <p:txBody>
          <a:bodyPr/>
          <a:lstStyle>
            <a:lvl1pPr>
              <a:defRPr/>
            </a:lvl1pPr>
          </a:lstStyle>
          <a:p>
            <a:fld id="{4B4EF199-5C60-4CA1-9953-629704BE153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27916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605367" y="1627188"/>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58801" y="6043613"/>
            <a:ext cx="11032067"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85794" y="83138"/>
            <a:ext cx="11172825"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585794" y="2486025"/>
            <a:ext cx="11144249"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8498417" y="6213482"/>
            <a:ext cx="2743200" cy="365125"/>
          </a:xfrm>
          <a:prstGeom prst="rect">
            <a:avLst/>
          </a:prstGeom>
        </p:spPr>
        <p:txBody>
          <a:bodyPr/>
          <a:lstStyle>
            <a:lvl1pPr>
              <a:defRPr/>
            </a:lvl1pPr>
          </a:lstStyle>
          <a:p>
            <a:pPr>
              <a:defRPr/>
            </a:pPr>
            <a:endParaRPr lang="en-US" altLang="en-US">
              <a:solidFill>
                <a:prstClr val="black">
                  <a:tint val="75000"/>
                </a:prstClr>
              </a:solidFill>
            </a:endParaRPr>
          </a:p>
        </p:txBody>
      </p:sp>
      <p:sp>
        <p:nvSpPr>
          <p:cNvPr id="7" name="Footer Placeholder 4"/>
          <p:cNvSpPr>
            <a:spLocks noGrp="1"/>
          </p:cNvSpPr>
          <p:nvPr>
            <p:ph type="ftr" sz="quarter" idx="15"/>
          </p:nvPr>
        </p:nvSpPr>
        <p:spPr>
          <a:xfrm>
            <a:off x="2137833" y="6226182"/>
            <a:ext cx="6292851" cy="365125"/>
          </a:xfrm>
          <a:prstGeom prst="rect">
            <a:avLst/>
          </a:prstGeom>
        </p:spPr>
        <p:txBody>
          <a:bodyPr/>
          <a:lstStyle>
            <a:lvl1pPr algn="l">
              <a:defRPr>
                <a:solidFill>
                  <a:schemeClr val="tx1">
                    <a:lumMod val="75000"/>
                    <a:lumOff val="25000"/>
                  </a:schemeClr>
                </a:solidFill>
              </a:defRPr>
            </a:lvl1pPr>
          </a:lstStyle>
          <a:p>
            <a:pPr>
              <a:defRPr/>
            </a:pPr>
            <a:endParaRPr lang="en-US" dirty="0">
              <a:solidFill>
                <a:srgbClr val="000000">
                  <a:lumMod val="75000"/>
                  <a:lumOff val="25000"/>
                </a:srgbClr>
              </a:solidFill>
            </a:endParaRPr>
          </a:p>
        </p:txBody>
      </p:sp>
      <p:sp>
        <p:nvSpPr>
          <p:cNvPr id="8" name="Slide Number Placeholder 5"/>
          <p:cNvSpPr>
            <a:spLocks noGrp="1"/>
          </p:cNvSpPr>
          <p:nvPr>
            <p:ph type="sldNum" sz="quarter" idx="16"/>
          </p:nvPr>
        </p:nvSpPr>
        <p:spPr>
          <a:xfrm>
            <a:off x="11245853" y="6213482"/>
            <a:ext cx="440267" cy="365125"/>
          </a:xfrm>
          <a:prstGeom prst="rect">
            <a:avLst/>
          </a:prstGeom>
        </p:spPr>
        <p:txBody>
          <a:bodyPr/>
          <a:lstStyle>
            <a:lvl1pPr>
              <a:defRPr/>
            </a:lvl1pPr>
          </a:lstStyle>
          <a:p>
            <a:fld id="{BEA3D1BA-E4AE-4D99-ACC2-F63F1EAB33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71708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605367" y="1627188"/>
            <a:ext cx="11137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58801" y="6043613"/>
            <a:ext cx="11032067"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85794" y="83138"/>
            <a:ext cx="11172825"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585794" y="1828806"/>
            <a:ext cx="11144249"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8498417" y="6213482"/>
            <a:ext cx="2743200" cy="365125"/>
          </a:xfrm>
          <a:prstGeom prst="rect">
            <a:avLst/>
          </a:prstGeom>
        </p:spPr>
        <p:txBody>
          <a:bodyPr/>
          <a:lstStyle>
            <a:lvl1pPr>
              <a:defRPr/>
            </a:lvl1pPr>
          </a:lstStyle>
          <a:p>
            <a:pPr>
              <a:defRPr/>
            </a:pPr>
            <a:endParaRPr lang="en-US" altLang="en-US">
              <a:solidFill>
                <a:prstClr val="black">
                  <a:tint val="75000"/>
                </a:prstClr>
              </a:solidFill>
            </a:endParaRPr>
          </a:p>
        </p:txBody>
      </p:sp>
      <p:sp>
        <p:nvSpPr>
          <p:cNvPr id="7" name="Footer Placeholder 4"/>
          <p:cNvSpPr>
            <a:spLocks noGrp="1"/>
          </p:cNvSpPr>
          <p:nvPr>
            <p:ph type="ftr" sz="quarter" idx="15"/>
          </p:nvPr>
        </p:nvSpPr>
        <p:spPr>
          <a:xfrm>
            <a:off x="2137833" y="6226182"/>
            <a:ext cx="6292851" cy="365125"/>
          </a:xfrm>
          <a:prstGeom prst="rect">
            <a:avLst/>
          </a:prstGeom>
        </p:spPr>
        <p:txBody>
          <a:bodyPr/>
          <a:lstStyle>
            <a:lvl1pPr algn="l">
              <a:defRPr>
                <a:solidFill>
                  <a:schemeClr val="tx1">
                    <a:lumMod val="75000"/>
                    <a:lumOff val="25000"/>
                  </a:schemeClr>
                </a:solidFill>
              </a:defRPr>
            </a:lvl1pPr>
          </a:lstStyle>
          <a:p>
            <a:pPr>
              <a:defRPr/>
            </a:pPr>
            <a:endParaRPr lang="en-US" dirty="0">
              <a:solidFill>
                <a:srgbClr val="000000">
                  <a:lumMod val="75000"/>
                  <a:lumOff val="25000"/>
                </a:srgbClr>
              </a:solidFill>
            </a:endParaRPr>
          </a:p>
        </p:txBody>
      </p:sp>
      <p:sp>
        <p:nvSpPr>
          <p:cNvPr id="8" name="Slide Number Placeholder 5"/>
          <p:cNvSpPr>
            <a:spLocks noGrp="1"/>
          </p:cNvSpPr>
          <p:nvPr>
            <p:ph type="sldNum" sz="quarter" idx="16"/>
          </p:nvPr>
        </p:nvSpPr>
        <p:spPr>
          <a:xfrm>
            <a:off x="11245853" y="6213482"/>
            <a:ext cx="440267" cy="365125"/>
          </a:xfrm>
          <a:prstGeom prst="rect">
            <a:avLst/>
          </a:prstGeom>
        </p:spPr>
        <p:txBody>
          <a:bodyPr/>
          <a:lstStyle>
            <a:lvl1pPr>
              <a:defRPr/>
            </a:lvl1pPr>
          </a:lstStyle>
          <a:p>
            <a:fld id="{E83FBD0B-C542-4823-BBF6-B7A5EEB354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6433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426451" y="496888"/>
            <a:ext cx="30099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8862487" y="1973264"/>
            <a:ext cx="1486304" cy="207749"/>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892" eaLnBrk="0" fontAlgn="base" hangingPunct="0">
              <a:spcBef>
                <a:spcPct val="0"/>
              </a:spcBef>
              <a:spcAft>
                <a:spcPct val="0"/>
              </a:spcAft>
              <a:defRPr/>
            </a:pPr>
            <a:r>
              <a:rPr lang="en-US" altLang="en-US" sz="750" dirty="0">
                <a:solidFill>
                  <a:srgbClr val="3B3838"/>
                </a:solidFill>
                <a:latin typeface="Calibri" panose="020F0502020204030204" pitchFamily="34" charset="0"/>
                <a:cs typeface="Franklin Gothic Book"/>
              </a:rPr>
              <a:t>https://</a:t>
            </a:r>
            <a:r>
              <a:rPr lang="en-US" altLang="en-US" sz="750" dirty="0" err="1">
                <a:solidFill>
                  <a:srgbClr val="3B3838"/>
                </a:solidFill>
                <a:latin typeface="Calibri" panose="020F0502020204030204" pitchFamily="34" charset="0"/>
                <a:cs typeface="Franklin Gothic Book"/>
              </a:rPr>
              <a:t>twitter.com</a:t>
            </a:r>
            <a:r>
              <a:rPr lang="en-US" altLang="en-US" sz="750" dirty="0">
                <a:solidFill>
                  <a:srgbClr val="3B3838"/>
                </a:solidFill>
                <a:latin typeface="Calibri" panose="020F0502020204030204" pitchFamily="34" charset="0"/>
                <a:cs typeface="Franklin Gothic Book"/>
              </a:rPr>
              <a:t>/</a:t>
            </a:r>
            <a:r>
              <a:rPr lang="en-US" altLang="en-US" sz="750" dirty="0" err="1">
                <a:solidFill>
                  <a:srgbClr val="3B3838"/>
                </a:solidFill>
                <a:latin typeface="Calibri" panose="020F0502020204030204" pitchFamily="34" charset="0"/>
                <a:cs typeface="Franklin Gothic Book"/>
              </a:rPr>
              <a:t>SMCoalition</a:t>
            </a:r>
            <a:r>
              <a:rPr lang="en-US" altLang="en-US" sz="750" dirty="0">
                <a:solidFill>
                  <a:srgbClr val="3B3838"/>
                </a:solidFill>
                <a:latin typeface="Calibri" panose="020F0502020204030204" pitchFamily="34" charset="0"/>
                <a:cs typeface="Franklin Gothic Book"/>
              </a:rPr>
              <a:t> </a:t>
            </a:r>
          </a:p>
        </p:txBody>
      </p:sp>
      <p:sp>
        <p:nvSpPr>
          <p:cNvPr id="8" name="Rectangle 7"/>
          <p:cNvSpPr/>
          <p:nvPr userDrawn="1"/>
        </p:nvSpPr>
        <p:spPr>
          <a:xfrm>
            <a:off x="8862485" y="2487616"/>
            <a:ext cx="1837362" cy="213585"/>
          </a:xfrm>
          <a:prstGeom prst="rect">
            <a:avLst/>
          </a:prstGeom>
        </p:spPr>
        <p:txBody>
          <a:bodyPr wrap="none">
            <a:spAutoFit/>
          </a:bodyPr>
          <a:lstStyle/>
          <a:p>
            <a:pPr defTabSz="342892" eaLnBrk="0" fontAlgn="base" hangingPunct="0">
              <a:spcBef>
                <a:spcPct val="0"/>
              </a:spcBef>
              <a:spcAft>
                <a:spcPct val="0"/>
              </a:spcAft>
              <a:defRPr/>
            </a:pPr>
            <a:r>
              <a:rPr lang="en-US" sz="788" dirty="0" err="1">
                <a:solidFill>
                  <a:srgbClr val="E7E6E6">
                    <a:lumMod val="25000"/>
                  </a:srgbClr>
                </a:solidFill>
                <a:cs typeface="Franklin Gothic Book"/>
              </a:rPr>
              <a:t>Facebook.com</a:t>
            </a:r>
            <a:r>
              <a:rPr lang="en-US" sz="788" dirty="0">
                <a:solidFill>
                  <a:srgbClr val="E7E6E6">
                    <a:lumMod val="25000"/>
                  </a:srgbClr>
                </a:solidFill>
                <a:cs typeface="Franklin Gothic Book"/>
              </a:rPr>
              <a:t>/</a:t>
            </a:r>
            <a:r>
              <a:rPr lang="en-US" sz="788" dirty="0" err="1">
                <a:solidFill>
                  <a:srgbClr val="E7E6E6">
                    <a:lumMod val="25000"/>
                  </a:srgbClr>
                </a:solidFill>
                <a:cs typeface="Franklin Gothic Book"/>
              </a:rPr>
              <a:t>SMLeadershipCoalition</a:t>
            </a:r>
            <a:endParaRPr lang="en-US" sz="788" dirty="0">
              <a:solidFill>
                <a:srgbClr val="E7E6E6">
                  <a:lumMod val="25000"/>
                </a:srgbClr>
              </a:solidFill>
              <a:cs typeface="Franklin Gothic Book"/>
            </a:endParaRPr>
          </a:p>
        </p:txBody>
      </p:sp>
      <p:sp>
        <p:nvSpPr>
          <p:cNvPr id="9" name="Rectangle 8"/>
          <p:cNvSpPr/>
          <p:nvPr userDrawn="1"/>
        </p:nvSpPr>
        <p:spPr>
          <a:xfrm>
            <a:off x="8862484" y="3059117"/>
            <a:ext cx="2952749" cy="334835"/>
          </a:xfrm>
          <a:prstGeom prst="rect">
            <a:avLst/>
          </a:prstGeom>
        </p:spPr>
        <p:txBody>
          <a:bodyPr>
            <a:spAutoFit/>
          </a:bodyPr>
          <a:lstStyle/>
          <a:p>
            <a:pPr defTabSz="342892" eaLnBrk="0" fontAlgn="base" hangingPunct="0">
              <a:spcBef>
                <a:spcPct val="0"/>
              </a:spcBef>
              <a:spcAft>
                <a:spcPct val="0"/>
              </a:spcAft>
              <a:defRPr/>
            </a:pPr>
            <a:r>
              <a:rPr lang="en-US" sz="788" dirty="0">
                <a:solidFill>
                  <a:srgbClr val="E7E6E6">
                    <a:lumMod val="25000"/>
                  </a:srgbClr>
                </a:solidFill>
                <a:cs typeface="Franklin Gothic Book"/>
              </a:rPr>
              <a:t>http://</a:t>
            </a:r>
            <a:r>
              <a:rPr lang="en-US" sz="788" dirty="0" err="1">
                <a:solidFill>
                  <a:srgbClr val="E7E6E6">
                    <a:lumMod val="25000"/>
                  </a:srgbClr>
                </a:solidFill>
                <a:cs typeface="Franklin Gothic Book"/>
              </a:rPr>
              <a:t>www.linkedin.com</a:t>
            </a:r>
            <a:r>
              <a:rPr lang="en-US" sz="788" dirty="0">
                <a:solidFill>
                  <a:srgbClr val="E7E6E6">
                    <a:lumMod val="25000"/>
                  </a:srgbClr>
                </a:solidFill>
                <a:cs typeface="Franklin Gothic Book"/>
              </a:rPr>
              <a:t> /groups </a:t>
            </a:r>
          </a:p>
          <a:p>
            <a:pPr defTabSz="342892" eaLnBrk="0" fontAlgn="base" hangingPunct="0">
              <a:spcBef>
                <a:spcPct val="0"/>
              </a:spcBef>
              <a:spcAft>
                <a:spcPct val="0"/>
              </a:spcAft>
              <a:defRPr/>
            </a:pPr>
            <a:r>
              <a:rPr lang="en-US" sz="788" dirty="0">
                <a:solidFill>
                  <a:srgbClr val="E7E6E6">
                    <a:lumMod val="25000"/>
                  </a:srgbClr>
                </a:solidFill>
                <a:cs typeface="Franklin Gothic Book"/>
              </a:rPr>
              <a:t>/Smart-Manufacturing-Leadership-Coalition</a:t>
            </a:r>
          </a:p>
        </p:txBody>
      </p:sp>
      <p:pic>
        <p:nvPicPr>
          <p:cNvPr id="10" name="Picture 16"/>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386235" y="1976445"/>
            <a:ext cx="404284"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386235" y="2493970"/>
            <a:ext cx="404284"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8386235" y="3011495"/>
            <a:ext cx="404284"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4101" y="451268"/>
            <a:ext cx="6855403"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566187" y="1906649"/>
            <a:ext cx="6877607" cy="2465326"/>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3014663" y="6200783"/>
            <a:ext cx="6286500"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58537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Title 8"/>
          <p:cNvSpPr>
            <a:spLocks noGrp="1"/>
          </p:cNvSpPr>
          <p:nvPr>
            <p:ph type="ctrTitle"/>
          </p:nvPr>
        </p:nvSpPr>
        <p:spPr>
          <a:xfrm>
            <a:off x="880076" y="3646138"/>
            <a:ext cx="10363200" cy="1829761"/>
          </a:xfrm>
        </p:spPr>
        <p:txBody>
          <a:bodyPr vert="horz" anchor="b">
            <a:normAutofit/>
            <a:scene3d>
              <a:camera prst="orthographicFront"/>
              <a:lightRig rig="soft" dir="t"/>
            </a:scene3d>
            <a:sp3d prstMaterial="softEdge"/>
          </a:bodyPr>
          <a:lstStyle>
            <a:lvl1pPr algn="r">
              <a:defRPr sz="2400" b="0" cap="none">
                <a:solidFill>
                  <a:schemeClr val="accent5"/>
                </a:solidFill>
                <a:effectLst/>
              </a:defRPr>
            </a:lvl1pPr>
          </a:lstStyle>
          <a:p>
            <a:r>
              <a:rPr kumimoji="0" lang="en-US" dirty="0"/>
              <a:t>Click to edit Master title style</a:t>
            </a:r>
          </a:p>
        </p:txBody>
      </p:sp>
      <p:sp>
        <p:nvSpPr>
          <p:cNvPr id="5" name="Subtitle 16"/>
          <p:cNvSpPr>
            <a:spLocks noGrp="1"/>
          </p:cNvSpPr>
          <p:nvPr>
            <p:ph type="subTitle" idx="1"/>
          </p:nvPr>
        </p:nvSpPr>
        <p:spPr>
          <a:xfrm>
            <a:off x="914400" y="5568514"/>
            <a:ext cx="10363200" cy="941485"/>
          </a:xfrm>
        </p:spPr>
        <p:txBody>
          <a:bodyPr lIns="45720" rIns="45720">
            <a:normAutofit/>
          </a:bodyPr>
          <a:lstStyle>
            <a:lvl1pPr marL="0" marR="48005" indent="0" algn="r">
              <a:buNone/>
              <a:defRPr sz="1800">
                <a:solidFill>
                  <a:schemeClr val="tx2">
                    <a:lumMod val="75000"/>
                  </a:schemeClr>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pic>
        <p:nvPicPr>
          <p:cNvPr id="3" name="Picture 2" descr="REMADE inst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96404" y="121940"/>
            <a:ext cx="4474413" cy="1561218"/>
          </a:xfrm>
          <a:prstGeom prst="rect">
            <a:avLst/>
          </a:prstGeom>
        </p:spPr>
      </p:pic>
    </p:spTree>
    <p:extLst>
      <p:ext uri="{BB962C8B-B14F-4D97-AF65-F5344CB8AC3E}">
        <p14:creationId xmlns:p14="http://schemas.microsoft.com/office/powerpoint/2010/main" val="1375383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609600" y="274645"/>
            <a:ext cx="109728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11277603" y="6442269"/>
            <a:ext cx="327911"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a:fld id="{6D56EEAD-0332-044B-8491-07E146F0D709}" type="slidenum">
              <a:rPr lang="en-GB" smtClean="0">
                <a:solidFill>
                  <a:prstClr val="white">
                    <a:lumMod val="65000"/>
                  </a:prstClr>
                </a:solidFill>
              </a:rPr>
              <a:pPr defTabSz="342892"/>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4" y="6214842"/>
            <a:ext cx="1498344" cy="522804"/>
          </a:xfrm>
          <a:prstGeom prst="rect">
            <a:avLst/>
          </a:prstGeom>
        </p:spPr>
      </p:pic>
      <p:sp>
        <p:nvSpPr>
          <p:cNvPr id="19" name="Footer Placeholder 21"/>
          <p:cNvSpPr>
            <a:spLocks noGrp="1"/>
          </p:cNvSpPr>
          <p:nvPr>
            <p:ph type="ftr" sz="quarter" idx="3"/>
          </p:nvPr>
        </p:nvSpPr>
        <p:spPr>
          <a:xfrm>
            <a:off x="1852960" y="6442275"/>
            <a:ext cx="942464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a:endParaRPr lang="en-GB" dirty="0"/>
          </a:p>
        </p:txBody>
      </p:sp>
      <p:cxnSp>
        <p:nvCxnSpPr>
          <p:cNvPr id="20" name="Straight Connector 19"/>
          <p:cNvCxnSpPr/>
          <p:nvPr userDrawn="1"/>
        </p:nvCxnSpPr>
        <p:spPr>
          <a:xfrm>
            <a:off x="3402419" y="6449283"/>
            <a:ext cx="8187488"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3262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8276" y="177114"/>
            <a:ext cx="11738929"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48272" y="1294023"/>
            <a:ext cx="11535728"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6176433" y="6356357"/>
            <a:ext cx="3860800" cy="365125"/>
          </a:xfrm>
          <a:prstGeom prst="rect">
            <a:avLst/>
          </a:prstGeom>
        </p:spPr>
        <p:txBody>
          <a:bodyPr/>
          <a:lstStyle>
            <a:lvl1pPr>
              <a:defRPr>
                <a:latin typeface="Franklin Gothic Book"/>
              </a:defRPr>
            </a:lvl1pPr>
          </a:lstStyle>
          <a:p>
            <a:pPr>
              <a:defRPr/>
            </a:pPr>
            <a:endParaRPr lang="en-US" dirty="0">
              <a:solidFill>
                <a:srgbClr val="04617B">
                  <a:shade val="90000"/>
                </a:srgbClr>
              </a:solidFill>
            </a:endParaRPr>
          </a:p>
        </p:txBody>
      </p:sp>
    </p:spTree>
    <p:extLst>
      <p:ext uri="{BB962C8B-B14F-4D97-AF65-F5344CB8AC3E}">
        <p14:creationId xmlns:p14="http://schemas.microsoft.com/office/powerpoint/2010/main" val="37892576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1"/>
          </p:nvPr>
        </p:nvSpPr>
        <p:spPr>
          <a:xfrm>
            <a:off x="9042401" y="6601440"/>
            <a:ext cx="1189567" cy="276225"/>
          </a:xfrm>
          <a:prstGeom prst="rect">
            <a:avLst/>
          </a:prstGeom>
          <a:ln/>
        </p:spPr>
        <p:txBody>
          <a:bodyPr/>
          <a:lstStyle>
            <a:lvl1pPr>
              <a:defRPr/>
            </a:lvl1pPr>
          </a:lstStyle>
          <a:p>
            <a:pPr>
              <a:defRPr/>
            </a:pPr>
            <a:endParaRPr lang="en-US">
              <a:solidFill>
                <a:srgbClr val="4D4D4D"/>
              </a:solidFill>
            </a:endParaRPr>
          </a:p>
        </p:txBody>
      </p:sp>
      <p:sp>
        <p:nvSpPr>
          <p:cNvPr id="5" name="Slide Number Placeholder 15"/>
          <p:cNvSpPr>
            <a:spLocks noGrp="1"/>
          </p:cNvSpPr>
          <p:nvPr>
            <p:ph type="sldNum" sz="quarter" idx="4"/>
          </p:nvPr>
        </p:nvSpPr>
        <p:spPr>
          <a:xfrm>
            <a:off x="117995" y="6453548"/>
            <a:ext cx="14224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fld id="{048367B6-A0F1-485F-928A-F8387AE218C3}" type="slidenum">
              <a:rPr lang="en-US" smtClean="0">
                <a:solidFill>
                  <a:srgbClr val="4F81BD">
                    <a:lumMod val="75000"/>
                  </a:srgbClr>
                </a:solidFill>
              </a:rPr>
              <a:pPr/>
              <a:t>‹#›</a:t>
            </a:fld>
            <a:endParaRPr lang="en-US" dirty="0">
              <a:solidFill>
                <a:srgbClr val="4F81BD">
                  <a:lumMod val="75000"/>
                </a:srgbClr>
              </a:solidFill>
            </a:endParaRPr>
          </a:p>
        </p:txBody>
      </p:sp>
    </p:spTree>
    <p:extLst>
      <p:ext uri="{BB962C8B-B14F-4D97-AF65-F5344CB8AC3E}">
        <p14:creationId xmlns:p14="http://schemas.microsoft.com/office/powerpoint/2010/main" val="3286499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609600" y="914400"/>
            <a:ext cx="107696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2777811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5" Type="http://schemas.openxmlformats.org/officeDocument/2006/relationships/slideLayout" Target="../slideLayouts/slideLayout139.xml"/><Relationship Id="rId10" Type="http://schemas.openxmlformats.org/officeDocument/2006/relationships/theme" Target="../theme/theme10.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4.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10" Type="http://schemas.openxmlformats.org/officeDocument/2006/relationships/image" Target="../media/image3.jpeg"/><Relationship Id="rId4" Type="http://schemas.openxmlformats.org/officeDocument/2006/relationships/slideLayout" Target="../slideLayouts/slideLayout63.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theme" Target="../theme/theme8.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theme" Target="../theme/theme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2" y="458"/>
            <a:ext cx="12191187" cy="6857543"/>
          </a:xfrm>
          <a:prstGeom prst="rect">
            <a:avLst/>
          </a:prstGeom>
        </p:spPr>
      </p:pic>
      <p:sp>
        <p:nvSpPr>
          <p:cNvPr id="1026" name="Title Placeholder 1"/>
          <p:cNvSpPr>
            <a:spLocks noGrp="1"/>
          </p:cNvSpPr>
          <p:nvPr>
            <p:ph type="title"/>
          </p:nvPr>
        </p:nvSpPr>
        <p:spPr bwMode="auto">
          <a:xfrm>
            <a:off x="270547" y="353455"/>
            <a:ext cx="11504904" cy="3953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51584" y="1445478"/>
            <a:ext cx="11523520" cy="4270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11563662" y="6581318"/>
            <a:ext cx="254911" cy="152400"/>
          </a:xfrm>
          <a:prstGeom prst="rect">
            <a:avLst/>
          </a:prstGeom>
          <a:noFill/>
          <a:ln w="9525">
            <a:noFill/>
            <a:miter lim="800000"/>
            <a:headEnd/>
            <a:tailEnd/>
          </a:ln>
          <a:effectLst/>
        </p:spPr>
        <p:txBody>
          <a:bodyPr lIns="0" tIns="0" rIns="0" bIns="0"/>
          <a:lstStyle/>
          <a:p>
            <a:pPr algn="r" defTabSz="129776" fontAlgn="base">
              <a:lnSpc>
                <a:spcPct val="90000"/>
              </a:lnSpc>
              <a:spcBef>
                <a:spcPct val="0"/>
              </a:spcBef>
              <a:spcAft>
                <a:spcPct val="0"/>
              </a:spcAft>
              <a:tabLst>
                <a:tab pos="172637" algn="l"/>
              </a:tabLst>
              <a:defRPr/>
            </a:pPr>
            <a:fld id="{040BB257-551A-4736-B50F-DCF1BA034C06}" type="slidenum">
              <a:rPr lang="en-US" sz="750" smtClean="0">
                <a:solidFill>
                  <a:prstClr val="white">
                    <a:lumMod val="75000"/>
                  </a:prstClr>
                </a:solidFill>
                <a:latin typeface="Franklin Gothic Book"/>
                <a:cs typeface="Franklin Gothic Book"/>
              </a:rPr>
              <a:pPr algn="r" defTabSz="129776" fontAlgn="base">
                <a:lnSpc>
                  <a:spcPct val="90000"/>
                </a:lnSpc>
                <a:spcBef>
                  <a:spcPct val="0"/>
                </a:spcBef>
                <a:spcAft>
                  <a:spcPct val="0"/>
                </a:spcAft>
                <a:tabLst>
                  <a:tab pos="172637" algn="l"/>
                </a:tabLst>
                <a:defRPr/>
              </a:pPr>
              <a:t>‹#›</a:t>
            </a:fld>
            <a:endParaRPr lang="en-US" sz="750" dirty="0">
              <a:solidFill>
                <a:prstClr val="white">
                  <a:lumMod val="75000"/>
                </a:prstClr>
              </a:solidFill>
              <a:latin typeface="Franklin Gothic Book"/>
              <a:cs typeface="Franklin Gothic Book"/>
            </a:endParaRPr>
          </a:p>
        </p:txBody>
      </p:sp>
    </p:spTree>
    <p:extLst>
      <p:ext uri="{BB962C8B-B14F-4D97-AF65-F5344CB8AC3E}">
        <p14:creationId xmlns:p14="http://schemas.microsoft.com/office/powerpoint/2010/main" val="188459224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Lst>
  <p:hf hdr="0" ftr="0" dt="0"/>
  <p:txStyles>
    <p:titleStyle>
      <a:lvl1pPr algn="l" rtl="0" eaLnBrk="1" fontAlgn="base" hangingPunct="1">
        <a:lnSpc>
          <a:spcPct val="85000"/>
        </a:lnSpc>
        <a:spcBef>
          <a:spcPct val="0"/>
        </a:spcBef>
        <a:spcAft>
          <a:spcPct val="0"/>
        </a:spcAft>
        <a:defRPr sz="2250" kern="1200">
          <a:solidFill>
            <a:srgbClr val="049FD8"/>
          </a:solidFill>
          <a:latin typeface="Franklin Gothic Medium"/>
          <a:ea typeface="+mj-ea"/>
          <a:cs typeface="+mj-cs"/>
        </a:defRPr>
      </a:lvl1pPr>
      <a:lvl2pPr algn="l" rtl="0" eaLnBrk="1" fontAlgn="base" hangingPunct="1">
        <a:lnSpc>
          <a:spcPct val="85000"/>
        </a:lnSpc>
        <a:spcBef>
          <a:spcPct val="0"/>
        </a:spcBef>
        <a:spcAft>
          <a:spcPct val="0"/>
        </a:spcAft>
        <a:defRPr sz="2250">
          <a:solidFill>
            <a:srgbClr val="006C3A"/>
          </a:solidFill>
          <a:latin typeface="Arial Black" pitchFamily="34" charset="0"/>
        </a:defRPr>
      </a:lvl2pPr>
      <a:lvl3pPr algn="l" rtl="0" eaLnBrk="1" fontAlgn="base" hangingPunct="1">
        <a:lnSpc>
          <a:spcPct val="85000"/>
        </a:lnSpc>
        <a:spcBef>
          <a:spcPct val="0"/>
        </a:spcBef>
        <a:spcAft>
          <a:spcPct val="0"/>
        </a:spcAft>
        <a:defRPr sz="2250">
          <a:solidFill>
            <a:srgbClr val="006C3A"/>
          </a:solidFill>
          <a:latin typeface="Arial Black" pitchFamily="34" charset="0"/>
        </a:defRPr>
      </a:lvl3pPr>
      <a:lvl4pPr algn="l" rtl="0" eaLnBrk="1" fontAlgn="base" hangingPunct="1">
        <a:lnSpc>
          <a:spcPct val="85000"/>
        </a:lnSpc>
        <a:spcBef>
          <a:spcPct val="0"/>
        </a:spcBef>
        <a:spcAft>
          <a:spcPct val="0"/>
        </a:spcAft>
        <a:defRPr sz="2250">
          <a:solidFill>
            <a:srgbClr val="006C3A"/>
          </a:solidFill>
          <a:latin typeface="Arial Black" pitchFamily="34" charset="0"/>
        </a:defRPr>
      </a:lvl4pPr>
      <a:lvl5pPr algn="l" rtl="0" eaLnBrk="1" fontAlgn="base" hangingPunct="1">
        <a:lnSpc>
          <a:spcPct val="85000"/>
        </a:lnSpc>
        <a:spcBef>
          <a:spcPct val="0"/>
        </a:spcBef>
        <a:spcAft>
          <a:spcPct val="0"/>
        </a:spcAft>
        <a:defRPr sz="2250">
          <a:solidFill>
            <a:srgbClr val="006C3A"/>
          </a:solidFill>
          <a:latin typeface="Arial Black" pitchFamily="34" charset="0"/>
        </a:defRPr>
      </a:lvl5pPr>
      <a:lvl6pPr marL="342892" algn="l" rtl="0" eaLnBrk="1" fontAlgn="base" hangingPunct="1">
        <a:lnSpc>
          <a:spcPct val="85000"/>
        </a:lnSpc>
        <a:spcBef>
          <a:spcPct val="0"/>
        </a:spcBef>
        <a:spcAft>
          <a:spcPct val="0"/>
        </a:spcAft>
        <a:defRPr sz="2250">
          <a:solidFill>
            <a:srgbClr val="006C3A"/>
          </a:solidFill>
          <a:latin typeface="Arial Black" pitchFamily="34" charset="0"/>
        </a:defRPr>
      </a:lvl6pPr>
      <a:lvl7pPr marL="685783" algn="l" rtl="0" eaLnBrk="1" fontAlgn="base" hangingPunct="1">
        <a:lnSpc>
          <a:spcPct val="85000"/>
        </a:lnSpc>
        <a:spcBef>
          <a:spcPct val="0"/>
        </a:spcBef>
        <a:spcAft>
          <a:spcPct val="0"/>
        </a:spcAft>
        <a:defRPr sz="2250">
          <a:solidFill>
            <a:srgbClr val="006C3A"/>
          </a:solidFill>
          <a:latin typeface="Arial Black" pitchFamily="34" charset="0"/>
        </a:defRPr>
      </a:lvl7pPr>
      <a:lvl8pPr marL="1028675" algn="l" rtl="0" eaLnBrk="1" fontAlgn="base" hangingPunct="1">
        <a:lnSpc>
          <a:spcPct val="85000"/>
        </a:lnSpc>
        <a:spcBef>
          <a:spcPct val="0"/>
        </a:spcBef>
        <a:spcAft>
          <a:spcPct val="0"/>
        </a:spcAft>
        <a:defRPr sz="2250">
          <a:solidFill>
            <a:srgbClr val="006C3A"/>
          </a:solidFill>
          <a:latin typeface="Arial Black" pitchFamily="34" charset="0"/>
        </a:defRPr>
      </a:lvl8pPr>
      <a:lvl9pPr marL="1371566" algn="l" rtl="0" eaLnBrk="1" fontAlgn="base" hangingPunct="1">
        <a:lnSpc>
          <a:spcPct val="85000"/>
        </a:lnSpc>
        <a:spcBef>
          <a:spcPct val="0"/>
        </a:spcBef>
        <a:spcAft>
          <a:spcPct val="0"/>
        </a:spcAft>
        <a:defRPr sz="2250">
          <a:solidFill>
            <a:srgbClr val="006C3A"/>
          </a:solidFill>
          <a:latin typeface="Arial Black" pitchFamily="34" charset="0"/>
        </a:defRPr>
      </a:lvl9pPr>
    </p:titleStyle>
    <p:bodyStyle>
      <a:lvl1pPr marL="172637" indent="-172637" algn="l" rtl="0" eaLnBrk="1" fontAlgn="base" hangingPunct="1">
        <a:lnSpc>
          <a:spcPct val="90000"/>
        </a:lnSpc>
        <a:spcBef>
          <a:spcPts val="1050"/>
        </a:spcBef>
        <a:spcAft>
          <a:spcPct val="0"/>
        </a:spcAft>
        <a:buClr>
          <a:srgbClr val="049FD8"/>
        </a:buClr>
        <a:buFont typeface="Arial" charset="0"/>
        <a:buChar char="•"/>
        <a:defRPr sz="2100" kern="1200">
          <a:solidFill>
            <a:schemeClr val="tx1"/>
          </a:solidFill>
          <a:latin typeface="Franklin Gothic Book"/>
          <a:ea typeface="+mn-ea"/>
          <a:cs typeface="+mn-cs"/>
        </a:defRPr>
      </a:lvl1pPr>
      <a:lvl2pPr marL="469094" indent="-209545" algn="l" rtl="0" eaLnBrk="1" fontAlgn="base" hangingPunct="1">
        <a:lnSpc>
          <a:spcPct val="90000"/>
        </a:lnSpc>
        <a:spcBef>
          <a:spcPts val="600"/>
        </a:spcBef>
        <a:spcAft>
          <a:spcPct val="0"/>
        </a:spcAft>
        <a:buClr>
          <a:srgbClr val="049FD8"/>
        </a:buClr>
        <a:buFont typeface="Arial" charset="0"/>
        <a:buChar char="–"/>
        <a:defRPr sz="1800" kern="1200">
          <a:solidFill>
            <a:schemeClr val="tx1"/>
          </a:solidFill>
          <a:latin typeface="Franklin Gothic Book"/>
          <a:ea typeface="+mn-ea"/>
          <a:cs typeface="+mn-cs"/>
        </a:defRPr>
      </a:lvl2pPr>
      <a:lvl3pPr marL="685783" indent="-172637" algn="l" rtl="0" eaLnBrk="1" fontAlgn="base" hangingPunct="1">
        <a:lnSpc>
          <a:spcPct val="90000"/>
        </a:lnSpc>
        <a:spcBef>
          <a:spcPts val="600"/>
        </a:spcBef>
        <a:spcAft>
          <a:spcPct val="0"/>
        </a:spcAft>
        <a:buClr>
          <a:srgbClr val="049FD8"/>
        </a:buClr>
        <a:buFont typeface="Arial" charset="0"/>
        <a:buChar char="•"/>
        <a:defRPr sz="1500" kern="1200">
          <a:solidFill>
            <a:schemeClr val="tx1"/>
          </a:solidFill>
          <a:latin typeface="Franklin Gothic Book"/>
          <a:ea typeface="+mn-ea"/>
          <a:cs typeface="+mn-cs"/>
        </a:defRPr>
      </a:lvl3pPr>
      <a:lvl4pPr marL="858419" indent="-129776" algn="l" rtl="0" eaLnBrk="1" fontAlgn="base" hangingPunct="1">
        <a:lnSpc>
          <a:spcPct val="90000"/>
        </a:lnSpc>
        <a:spcBef>
          <a:spcPts val="600"/>
        </a:spcBef>
        <a:spcAft>
          <a:spcPct val="0"/>
        </a:spcAft>
        <a:buClr>
          <a:srgbClr val="049FD8"/>
        </a:buClr>
        <a:buFont typeface="Arial" charset="0"/>
        <a:buChar char="–"/>
        <a:defRPr kern="1200">
          <a:solidFill>
            <a:schemeClr val="tx1"/>
          </a:solidFill>
          <a:latin typeface="Franklin Gothic Book"/>
          <a:ea typeface="+mn-ea"/>
          <a:cs typeface="+mn-cs"/>
        </a:defRPr>
      </a:lvl4pPr>
      <a:lvl5pPr marL="1112016" indent="-166684" algn="l" rtl="0" eaLnBrk="1" fontAlgn="base" hangingPunct="1">
        <a:lnSpc>
          <a:spcPct val="90000"/>
        </a:lnSpc>
        <a:spcBef>
          <a:spcPts val="450"/>
        </a:spcBef>
        <a:spcAft>
          <a:spcPct val="0"/>
        </a:spcAft>
        <a:buClr>
          <a:srgbClr val="049FD8"/>
        </a:buClr>
        <a:buFont typeface="Arial" charset="0"/>
        <a:buChar char="»"/>
        <a:defRPr kern="1200">
          <a:solidFill>
            <a:schemeClr val="tx1"/>
          </a:solidFill>
          <a:latin typeface="Franklin Gothic Book"/>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49920" y="6578601"/>
            <a:ext cx="1034208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1"/>
            <a:ext cx="1849920"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1139" y="-38100"/>
            <a:ext cx="11633054"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4" name="Text Placeholder 9"/>
          <p:cNvSpPr txBox="1">
            <a:spLocks/>
          </p:cNvSpPr>
          <p:nvPr/>
        </p:nvSpPr>
        <p:spPr>
          <a:xfrm>
            <a:off x="11588593" y="6605588"/>
            <a:ext cx="603407"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lnSpc>
                <a:spcPct val="90000"/>
              </a:lnSpc>
              <a:spcBef>
                <a:spcPct val="20000"/>
              </a:spcBef>
              <a:buFont typeface="Arial" charset="0"/>
              <a:buNone/>
              <a:defRPr/>
            </a:pPr>
            <a:fld id="{964C6B53-FBBF-5547-9B59-8D6BF7FA2888}" type="slidenum">
              <a:rPr lang="en-US" sz="900">
                <a:solidFill>
                  <a:srgbClr val="FFFFFF"/>
                </a:solidFill>
                <a:latin typeface="Franklin Gothic Book" charset="0"/>
                <a:cs typeface="Arial" charset="0"/>
              </a:rPr>
              <a:pPr algn="ctr" eaLnBrk="1" hangingPunct="1">
                <a:lnSpc>
                  <a:spcPct val="90000"/>
                </a:lnSpc>
                <a:spcBef>
                  <a:spcPct val="20000"/>
                </a:spcBef>
                <a:buFont typeface="Arial" charset="0"/>
                <a:buNone/>
                <a:defRPr/>
              </a:pPr>
              <a:t>‹#›</a:t>
            </a:fld>
            <a:endParaRPr lang="en-US" sz="900">
              <a:solidFill>
                <a:srgbClr val="FFFFFF"/>
              </a:solidFill>
              <a:latin typeface="Franklin Gothic Book" charset="0"/>
              <a:cs typeface="Arial" charset="0"/>
            </a:endParaRPr>
          </a:p>
        </p:txBody>
      </p:sp>
      <p:sp>
        <p:nvSpPr>
          <p:cNvPr id="11" name="Rectangle 10"/>
          <p:cNvSpPr/>
          <p:nvPr/>
        </p:nvSpPr>
        <p:spPr bwMode="auto">
          <a:xfrm flipH="1" flipV="1">
            <a:off x="1" y="787401"/>
            <a:ext cx="12192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TextBox 4"/>
          <p:cNvSpPr txBox="1"/>
          <p:nvPr/>
        </p:nvSpPr>
        <p:spPr>
          <a:xfrm>
            <a:off x="96864" y="6596064"/>
            <a:ext cx="6594604" cy="238125"/>
          </a:xfrm>
          <a:prstGeom prst="rect">
            <a:avLst/>
          </a:prstGeom>
          <a:noFill/>
        </p:spPr>
        <p:txBody>
          <a:bodyPr>
            <a:spAutoFit/>
          </a:bodyPr>
          <a:lstStyle/>
          <a:p>
            <a:pPr>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481139" y="1047751"/>
            <a:ext cx="10972482"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115049"/>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Lst>
  <p:hf hdr="0" ftr="0" dt="0"/>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421467" y="6578603"/>
            <a:ext cx="9770533"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2" y="6578603"/>
            <a:ext cx="2434167"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0484" y="-38100"/>
            <a:ext cx="11633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11588753" y="6605588"/>
            <a:ext cx="603249"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lnSpc>
                <a:spcPct val="90000"/>
              </a:lnSpc>
              <a:spcBef>
                <a:spcPct val="20000"/>
              </a:spcBef>
              <a:buFont typeface="Arial" charset="0"/>
              <a:buNone/>
            </a:pPr>
            <a:fld id="{3B8FDC89-80CC-DB49-B2EA-BD0F5E541433}" type="slidenum">
              <a:rPr lang="en-US" sz="900">
                <a:solidFill>
                  <a:srgbClr val="FFFFFF"/>
                </a:solidFill>
                <a:latin typeface="Franklin Gothic Book" charset="0"/>
                <a:cs typeface="Franklin Gothic Book"/>
              </a:rPr>
              <a:pPr algn="ctr" eaLnBrk="1" hangingPunct="1">
                <a:lnSpc>
                  <a:spcPct val="90000"/>
                </a:lnSpc>
                <a:spcBef>
                  <a:spcPct val="20000"/>
                </a:spcBef>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3"/>
            <a:ext cx="12192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5" name="TextBox 4"/>
          <p:cNvSpPr txBox="1"/>
          <p:nvPr/>
        </p:nvSpPr>
        <p:spPr>
          <a:xfrm>
            <a:off x="97369" y="6596066"/>
            <a:ext cx="6593417" cy="238125"/>
          </a:xfrm>
          <a:prstGeom prst="rect">
            <a:avLst/>
          </a:prstGeom>
          <a:noFill/>
        </p:spPr>
        <p:txBody>
          <a:bodyPr>
            <a:spAutoFit/>
          </a:bodyPr>
          <a:lstStyle/>
          <a:p>
            <a:pPr>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480484" y="104775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2378471"/>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 id="2147484038" r:id="rId17"/>
    <p:sldLayoutId id="2147484039" r:id="rId18"/>
    <p:sldLayoutId id="2147484040" r:id="rId19"/>
    <p:sldLayoutId id="2147484041" r:id="rId20"/>
    <p:sldLayoutId id="2147484042" r:id="rId21"/>
    <p:sldLayoutId id="2147484043" r:id="rId22"/>
    <p:sldLayoutId id="2147484044" r:id="rId23"/>
    <p:sldLayoutId id="2147484045" r:id="rId24"/>
    <p:sldLayoutId id="2147484046" r:id="rId25"/>
    <p:sldLayoutId id="2147484047" r:id="rId26"/>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p:nvGrpSpPr>
        <p:grpSpPr bwMode="auto">
          <a:xfrm flipH="1" flipV="1">
            <a:off x="0" y="656990"/>
            <a:ext cx="12192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sz="1800"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sz="1800"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sz="1800"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p:nvSpPr>
        <p:spPr>
          <a:xfrm>
            <a:off x="56448" y="6532122"/>
            <a:ext cx="603077" cy="241300"/>
          </a:xfrm>
          <a:prstGeom prst="rect">
            <a:avLst/>
          </a:prstGeom>
        </p:spPr>
        <p:txBody>
          <a:bodyPr>
            <a:prstTxWarp prst="textNoShape">
              <a:avLst/>
            </a:prstTxWarp>
            <a:normAutofit/>
          </a:bodyPr>
          <a:lstStyle/>
          <a:p>
            <a:pPr marL="342900" indent="-342900" algn="ctr" defTabSz="457200" fontAlgn="base">
              <a:lnSpc>
                <a:spcPct val="90000"/>
              </a:lnSpc>
              <a:spcBef>
                <a:spcPct val="20000"/>
              </a:spcBef>
              <a:spcAft>
                <a:spcPct val="0"/>
              </a:spcAft>
              <a:buFont typeface="Arial" pitchFamily="-106" charset="0"/>
              <a:buNone/>
            </a:pPr>
            <a:fld id="{1EF35371-194E-174F-9528-630C4585B8CC}" type="slidenum">
              <a:rPr lang="en-US" sz="1000">
                <a:solidFill>
                  <a:srgbClr val="50565C"/>
                </a:solidFill>
                <a:ea typeface="Franklin Gothic Book"/>
                <a:cs typeface="Calibri"/>
              </a:rPr>
              <a:pPr marL="342900" indent="-342900" algn="ctr" defTabSz="457200" fontAlgn="base">
                <a:lnSpc>
                  <a:spcPct val="90000"/>
                </a:lnSpc>
                <a:spcBef>
                  <a:spcPct val="20000"/>
                </a:spcBef>
                <a:spcAft>
                  <a:spcPct val="0"/>
                </a:spcAft>
                <a:buFont typeface="Arial" pitchFamily="-106" charset="0"/>
                <a:buNone/>
              </a:pPr>
              <a:t>‹#›</a:t>
            </a:fld>
            <a:endParaRPr lang="en-US" sz="1000" dirty="0">
              <a:solidFill>
                <a:srgbClr val="50565C"/>
              </a:solidFill>
              <a:ea typeface="Franklin Gothic Book"/>
              <a:cs typeface="Calibri"/>
            </a:endParaRPr>
          </a:p>
        </p:txBody>
      </p:sp>
      <p:sp>
        <p:nvSpPr>
          <p:cNvPr id="2" name="Title Placeholder 1"/>
          <p:cNvSpPr>
            <a:spLocks noGrp="1"/>
          </p:cNvSpPr>
          <p:nvPr>
            <p:ph type="title"/>
          </p:nvPr>
        </p:nvSpPr>
        <p:spPr>
          <a:xfrm>
            <a:off x="609600" y="0"/>
            <a:ext cx="109728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4811" y="6308608"/>
            <a:ext cx="3657620" cy="402070"/>
          </a:xfrm>
          <a:prstGeom prst="rect">
            <a:avLst/>
          </a:prstGeom>
        </p:spPr>
      </p:pic>
    </p:spTree>
    <p:extLst>
      <p:ext uri="{BB962C8B-B14F-4D97-AF65-F5344CB8AC3E}">
        <p14:creationId xmlns:p14="http://schemas.microsoft.com/office/powerpoint/2010/main" val="3638231009"/>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p:nvGrpSpPr>
        <p:grpSpPr bwMode="auto">
          <a:xfrm flipH="1" flipV="1">
            <a:off x="0" y="656990"/>
            <a:ext cx="12192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sz="1800"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sz="1800"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sz="1800"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p:nvSpPr>
        <p:spPr>
          <a:xfrm>
            <a:off x="56448" y="6532122"/>
            <a:ext cx="603077" cy="241300"/>
          </a:xfrm>
          <a:prstGeom prst="rect">
            <a:avLst/>
          </a:prstGeom>
        </p:spPr>
        <p:txBody>
          <a:bodyPr>
            <a:prstTxWarp prst="textNoShape">
              <a:avLst/>
            </a:prstTxWarp>
            <a:normAutofit/>
          </a:bodyPr>
          <a:lstStyle/>
          <a:p>
            <a:pPr marL="342900" indent="-342900" algn="ctr" defTabSz="457200" fontAlgn="base">
              <a:lnSpc>
                <a:spcPct val="90000"/>
              </a:lnSpc>
              <a:spcBef>
                <a:spcPct val="20000"/>
              </a:spcBef>
              <a:spcAft>
                <a:spcPct val="0"/>
              </a:spcAft>
              <a:buFont typeface="Arial" pitchFamily="-106" charset="0"/>
              <a:buNone/>
            </a:pPr>
            <a:fld id="{1EF35371-194E-174F-9528-630C4585B8CC}" type="slidenum">
              <a:rPr lang="en-US" sz="1000">
                <a:solidFill>
                  <a:srgbClr val="50565C"/>
                </a:solidFill>
                <a:ea typeface="Franklin Gothic Book"/>
                <a:cs typeface="Calibri"/>
              </a:rPr>
              <a:pPr marL="342900" indent="-342900" algn="ctr" defTabSz="457200" fontAlgn="base">
                <a:lnSpc>
                  <a:spcPct val="90000"/>
                </a:lnSpc>
                <a:spcBef>
                  <a:spcPct val="20000"/>
                </a:spcBef>
                <a:spcAft>
                  <a:spcPct val="0"/>
                </a:spcAft>
                <a:buFont typeface="Arial" pitchFamily="-106" charset="0"/>
                <a:buNone/>
              </a:pPr>
              <a:t>‹#›</a:t>
            </a:fld>
            <a:endParaRPr lang="en-US" sz="1000" dirty="0">
              <a:solidFill>
                <a:srgbClr val="50565C"/>
              </a:solidFill>
              <a:ea typeface="Franklin Gothic Book"/>
              <a:cs typeface="Calibri"/>
            </a:endParaRPr>
          </a:p>
        </p:txBody>
      </p:sp>
      <p:sp>
        <p:nvSpPr>
          <p:cNvPr id="2" name="Title Placeholder 1"/>
          <p:cNvSpPr>
            <a:spLocks noGrp="1"/>
          </p:cNvSpPr>
          <p:nvPr>
            <p:ph type="title"/>
          </p:nvPr>
        </p:nvSpPr>
        <p:spPr>
          <a:xfrm>
            <a:off x="609600" y="0"/>
            <a:ext cx="109728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24811" y="6308608"/>
            <a:ext cx="3657620" cy="402070"/>
          </a:xfrm>
          <a:prstGeom prst="rect">
            <a:avLst/>
          </a:prstGeom>
        </p:spPr>
      </p:pic>
    </p:spTree>
    <p:extLst>
      <p:ext uri="{BB962C8B-B14F-4D97-AF65-F5344CB8AC3E}">
        <p14:creationId xmlns:p14="http://schemas.microsoft.com/office/powerpoint/2010/main" val="235666805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6" r:id="rId4"/>
    <p:sldLayoutId id="2147483797" r:id="rId5"/>
    <p:sldLayoutId id="2147483798" r:id="rId6"/>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p:nvGrpSpPr>
        <p:grpSpPr bwMode="auto">
          <a:xfrm flipH="1" flipV="1">
            <a:off x="0" y="656990"/>
            <a:ext cx="12192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sz="1800"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sz="1800"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sz="1800"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p:nvSpPr>
        <p:spPr>
          <a:xfrm>
            <a:off x="56448" y="6532122"/>
            <a:ext cx="603077" cy="241300"/>
          </a:xfrm>
          <a:prstGeom prst="rect">
            <a:avLst/>
          </a:prstGeom>
        </p:spPr>
        <p:txBody>
          <a:bodyPr>
            <a:prstTxWarp prst="textNoShape">
              <a:avLst/>
            </a:prstTxWarp>
            <a:normAutofit/>
          </a:bodyPr>
          <a:lstStyle/>
          <a:p>
            <a:pPr marL="342900" indent="-342900" algn="ctr" defTabSz="457200" fontAlgn="base">
              <a:lnSpc>
                <a:spcPct val="90000"/>
              </a:lnSpc>
              <a:spcBef>
                <a:spcPct val="20000"/>
              </a:spcBef>
              <a:spcAft>
                <a:spcPct val="0"/>
              </a:spcAft>
              <a:buFont typeface="Arial" pitchFamily="-106" charset="0"/>
              <a:buNone/>
            </a:pPr>
            <a:fld id="{1EF35371-194E-174F-9528-630C4585B8CC}" type="slidenum">
              <a:rPr lang="en-US" sz="1000">
                <a:solidFill>
                  <a:srgbClr val="50565C"/>
                </a:solidFill>
                <a:ea typeface="Franklin Gothic Book"/>
                <a:cs typeface="Calibri"/>
              </a:rPr>
              <a:pPr marL="342900" indent="-342900" algn="ctr" defTabSz="457200" fontAlgn="base">
                <a:lnSpc>
                  <a:spcPct val="90000"/>
                </a:lnSpc>
                <a:spcBef>
                  <a:spcPct val="20000"/>
                </a:spcBef>
                <a:spcAft>
                  <a:spcPct val="0"/>
                </a:spcAft>
                <a:buFont typeface="Arial" pitchFamily="-106" charset="0"/>
                <a:buNone/>
              </a:pPr>
              <a:t>‹#›</a:t>
            </a:fld>
            <a:endParaRPr lang="en-US" sz="1000" dirty="0">
              <a:solidFill>
                <a:srgbClr val="50565C"/>
              </a:solidFill>
              <a:ea typeface="Franklin Gothic Book"/>
              <a:cs typeface="Calibri"/>
            </a:endParaRPr>
          </a:p>
        </p:txBody>
      </p:sp>
      <p:sp>
        <p:nvSpPr>
          <p:cNvPr id="2" name="Title Placeholder 1"/>
          <p:cNvSpPr>
            <a:spLocks noGrp="1"/>
          </p:cNvSpPr>
          <p:nvPr>
            <p:ph type="title"/>
          </p:nvPr>
        </p:nvSpPr>
        <p:spPr>
          <a:xfrm>
            <a:off x="609600" y="0"/>
            <a:ext cx="109728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24811" y="6308608"/>
            <a:ext cx="3657620" cy="402070"/>
          </a:xfrm>
          <a:prstGeom prst="rect">
            <a:avLst/>
          </a:prstGeom>
        </p:spPr>
      </p:pic>
    </p:spTree>
    <p:extLst>
      <p:ext uri="{BB962C8B-B14F-4D97-AF65-F5344CB8AC3E}">
        <p14:creationId xmlns:p14="http://schemas.microsoft.com/office/powerpoint/2010/main" val="187875608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p:nvGrpSpPr>
        <p:grpSpPr bwMode="auto">
          <a:xfrm flipH="1" flipV="1">
            <a:off x="0" y="656990"/>
            <a:ext cx="12192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sz="1800"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sz="1800"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sz="1800"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p:nvSpPr>
        <p:spPr>
          <a:xfrm>
            <a:off x="56448" y="6532122"/>
            <a:ext cx="603077" cy="241300"/>
          </a:xfrm>
          <a:prstGeom prst="rect">
            <a:avLst/>
          </a:prstGeom>
        </p:spPr>
        <p:txBody>
          <a:bodyPr>
            <a:prstTxWarp prst="textNoShape">
              <a:avLst/>
            </a:prstTxWarp>
            <a:normAutofit/>
          </a:bodyPr>
          <a:lstStyle/>
          <a:p>
            <a:pPr marL="342900" indent="-342900" algn="ctr" defTabSz="457200" fontAlgn="base">
              <a:lnSpc>
                <a:spcPct val="90000"/>
              </a:lnSpc>
              <a:spcBef>
                <a:spcPct val="20000"/>
              </a:spcBef>
              <a:spcAft>
                <a:spcPct val="0"/>
              </a:spcAft>
              <a:buFont typeface="Arial" pitchFamily="-106" charset="0"/>
              <a:buNone/>
            </a:pPr>
            <a:fld id="{1EF35371-194E-174F-9528-630C4585B8CC}" type="slidenum">
              <a:rPr lang="en-US" sz="1000">
                <a:solidFill>
                  <a:srgbClr val="50565C"/>
                </a:solidFill>
                <a:ea typeface="Franklin Gothic Book"/>
                <a:cs typeface="Calibri"/>
              </a:rPr>
              <a:pPr marL="342900" indent="-342900" algn="ctr" defTabSz="457200" fontAlgn="base">
                <a:lnSpc>
                  <a:spcPct val="90000"/>
                </a:lnSpc>
                <a:spcBef>
                  <a:spcPct val="20000"/>
                </a:spcBef>
                <a:spcAft>
                  <a:spcPct val="0"/>
                </a:spcAft>
                <a:buFont typeface="Arial" pitchFamily="-106" charset="0"/>
                <a:buNone/>
              </a:pPr>
              <a:t>‹#›</a:t>
            </a:fld>
            <a:endParaRPr lang="en-US" sz="1000" dirty="0">
              <a:solidFill>
                <a:srgbClr val="50565C"/>
              </a:solidFill>
              <a:ea typeface="Franklin Gothic Book"/>
              <a:cs typeface="Calibri"/>
            </a:endParaRPr>
          </a:p>
        </p:txBody>
      </p:sp>
      <p:sp>
        <p:nvSpPr>
          <p:cNvPr id="2" name="Title Placeholder 1"/>
          <p:cNvSpPr>
            <a:spLocks noGrp="1"/>
          </p:cNvSpPr>
          <p:nvPr>
            <p:ph type="title"/>
          </p:nvPr>
        </p:nvSpPr>
        <p:spPr>
          <a:xfrm>
            <a:off x="609600" y="0"/>
            <a:ext cx="109728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24811" y="6308608"/>
            <a:ext cx="3657620" cy="402070"/>
          </a:xfrm>
          <a:prstGeom prst="rect">
            <a:avLst/>
          </a:prstGeom>
        </p:spPr>
      </p:pic>
    </p:spTree>
    <p:extLst>
      <p:ext uri="{BB962C8B-B14F-4D97-AF65-F5344CB8AC3E}">
        <p14:creationId xmlns:p14="http://schemas.microsoft.com/office/powerpoint/2010/main" val="229488861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30" r:id="rId5"/>
    <p:sldLayoutId id="2147483831" r:id="rId6"/>
    <p:sldLayoutId id="2147483833" r:id="rId7"/>
    <p:sldLayoutId id="2147483834" r:id="rId8"/>
    <p:sldLayoutId id="2147483835" r:id="rId9"/>
    <p:sldLayoutId id="2147483836" r:id="rId10"/>
    <p:sldLayoutId id="2147483837" r:id="rId11"/>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421467" y="6578603"/>
            <a:ext cx="9770533"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2" y="6578603"/>
            <a:ext cx="2434167"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0484" y="-38100"/>
            <a:ext cx="11633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11588753" y="6605588"/>
            <a:ext cx="603249"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lnSpc>
                <a:spcPct val="90000"/>
              </a:lnSpc>
              <a:spcBef>
                <a:spcPct val="20000"/>
              </a:spcBef>
              <a:buFont typeface="Arial" charset="0"/>
              <a:buNone/>
            </a:pPr>
            <a:fld id="{3B8FDC89-80CC-DB49-B2EA-BD0F5E541433}" type="slidenum">
              <a:rPr lang="en-US" sz="900">
                <a:solidFill>
                  <a:srgbClr val="FFFFFF"/>
                </a:solidFill>
                <a:latin typeface="Franklin Gothic Book" charset="0"/>
                <a:cs typeface="Franklin Gothic Book"/>
              </a:rPr>
              <a:pPr algn="ctr" eaLnBrk="1" hangingPunct="1">
                <a:lnSpc>
                  <a:spcPct val="90000"/>
                </a:lnSpc>
                <a:spcBef>
                  <a:spcPct val="20000"/>
                </a:spcBef>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3"/>
            <a:ext cx="12192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ea typeface="ＭＳ Ｐゴシック" pitchFamily="-106" charset="-128"/>
              <a:cs typeface="ＭＳ Ｐゴシック" pitchFamily="-106" charset="-128"/>
            </a:endParaRPr>
          </a:p>
        </p:txBody>
      </p:sp>
      <p:sp>
        <p:nvSpPr>
          <p:cNvPr id="5" name="TextBox 4"/>
          <p:cNvSpPr txBox="1"/>
          <p:nvPr/>
        </p:nvSpPr>
        <p:spPr>
          <a:xfrm>
            <a:off x="97369" y="6596066"/>
            <a:ext cx="6593417" cy="238125"/>
          </a:xfrm>
          <a:prstGeom prst="rect">
            <a:avLst/>
          </a:prstGeom>
          <a:noFill/>
        </p:spPr>
        <p:txBody>
          <a:bodyPr>
            <a:spAutoFit/>
          </a:bodyPr>
          <a:lstStyle/>
          <a:p>
            <a:pPr>
              <a:defRPr/>
            </a:pPr>
            <a:r>
              <a:rPr lang="en-US" sz="950" dirty="0">
                <a:solidFill>
                  <a:schemeClr val="bg1"/>
                </a:solidFill>
                <a:latin typeface="+mj-lt"/>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480484" y="104775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5" r:id="rId10"/>
    <p:sldLayoutId id="2147483908" r:id="rId11"/>
    <p:sldLayoutId id="2147483911" r:id="rId12"/>
    <p:sldLayoutId id="2147483723" r:id="rId13"/>
    <p:sldLayoutId id="2147483724" r:id="rId14"/>
    <p:sldLayoutId id="2147483725" r:id="rId15"/>
    <p:sldLayoutId id="2147483729" r:id="rId16"/>
    <p:sldLayoutId id="2147483752" r:id="rId17"/>
    <p:sldLayoutId id="2147483753" r:id="rId18"/>
    <p:sldLayoutId id="2147483754" r:id="rId19"/>
    <p:sldLayoutId id="2147483755" r:id="rId20"/>
    <p:sldLayoutId id="2147483756" r:id="rId21"/>
    <p:sldLayoutId id="2147483757" r:id="rId22"/>
    <p:sldLayoutId id="2147483758" r:id="rId23"/>
    <p:sldLayoutId id="2147483772" r:id="rId24"/>
    <p:sldLayoutId id="2147483774" r:id="rId25"/>
    <p:sldLayoutId id="2147483940" r:id="rId26"/>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p:nvGrpSpPr>
        <p:grpSpPr bwMode="auto">
          <a:xfrm flipH="1" flipV="1">
            <a:off x="0" y="656994"/>
            <a:ext cx="12192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257175" fontAlgn="base">
                <a:spcBef>
                  <a:spcPct val="0"/>
                </a:spcBef>
                <a:spcAft>
                  <a:spcPct val="0"/>
                </a:spcAft>
              </a:pPr>
              <a:endParaRPr lang="en-US" sz="1013"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257175" fontAlgn="base">
                <a:spcBef>
                  <a:spcPct val="0"/>
                </a:spcBef>
                <a:spcAft>
                  <a:spcPct val="0"/>
                </a:spcAft>
              </a:pPr>
              <a:endParaRPr lang="en-US" sz="1013"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257175" fontAlgn="base">
                <a:spcBef>
                  <a:spcPct val="0"/>
                </a:spcBef>
                <a:spcAft>
                  <a:spcPct val="0"/>
                </a:spcAft>
              </a:pPr>
              <a:endParaRPr lang="en-US" sz="1013"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p:nvSpPr>
        <p:spPr>
          <a:xfrm>
            <a:off x="56448" y="6532122"/>
            <a:ext cx="603077" cy="241300"/>
          </a:xfrm>
          <a:prstGeom prst="rect">
            <a:avLst/>
          </a:prstGeom>
        </p:spPr>
        <p:txBody>
          <a:bodyPr>
            <a:prstTxWarp prst="textNoShape">
              <a:avLst/>
            </a:prstTxWarp>
            <a:normAutofit/>
          </a:bodyPr>
          <a:lstStyle/>
          <a:p>
            <a:pPr marL="192881" indent="-192881" algn="ctr" defTabSz="257175" fontAlgn="base">
              <a:lnSpc>
                <a:spcPct val="90000"/>
              </a:lnSpc>
              <a:spcBef>
                <a:spcPct val="20000"/>
              </a:spcBef>
              <a:spcAft>
                <a:spcPct val="0"/>
              </a:spcAft>
              <a:buFont typeface="Arial" pitchFamily="-106" charset="0"/>
              <a:buNone/>
            </a:pPr>
            <a:fld id="{1EF35371-194E-174F-9528-630C4585B8CC}" type="slidenum">
              <a:rPr lang="en-US" sz="563">
                <a:solidFill>
                  <a:srgbClr val="50565C"/>
                </a:solidFill>
                <a:ea typeface="Arial" pitchFamily="-106" charset="0"/>
                <a:cs typeface="Calibri"/>
              </a:rPr>
              <a:pPr marL="192881" indent="-192881" algn="ctr" defTabSz="257175" fontAlgn="base">
                <a:lnSpc>
                  <a:spcPct val="90000"/>
                </a:lnSpc>
                <a:spcBef>
                  <a:spcPct val="20000"/>
                </a:spcBef>
                <a:spcAft>
                  <a:spcPct val="0"/>
                </a:spcAft>
                <a:buFont typeface="Arial" pitchFamily="-106" charset="0"/>
                <a:buNone/>
              </a:pPr>
              <a:t>‹#›</a:t>
            </a:fld>
            <a:endParaRPr lang="en-US" sz="563" dirty="0">
              <a:solidFill>
                <a:srgbClr val="50565C"/>
              </a:solidFill>
              <a:ea typeface="Arial" pitchFamily="-106" charset="0"/>
              <a:cs typeface="Calibri"/>
            </a:endParaRPr>
          </a:p>
        </p:txBody>
      </p:sp>
      <p:sp>
        <p:nvSpPr>
          <p:cNvPr id="2" name="Title Placeholder 1"/>
          <p:cNvSpPr>
            <a:spLocks noGrp="1"/>
          </p:cNvSpPr>
          <p:nvPr>
            <p:ph type="title"/>
          </p:nvPr>
        </p:nvSpPr>
        <p:spPr>
          <a:xfrm>
            <a:off x="609600" y="0"/>
            <a:ext cx="109728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24811" y="6308608"/>
            <a:ext cx="3657620" cy="402070"/>
          </a:xfrm>
          <a:prstGeom prst="rect">
            <a:avLst/>
          </a:prstGeom>
        </p:spPr>
      </p:pic>
    </p:spTree>
    <p:extLst>
      <p:ext uri="{BB962C8B-B14F-4D97-AF65-F5344CB8AC3E}">
        <p14:creationId xmlns:p14="http://schemas.microsoft.com/office/powerpoint/2010/main" val="2579924508"/>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9" r:id="rId3"/>
    <p:sldLayoutId id="2147483920" r:id="rId4"/>
    <p:sldLayoutId id="2147483921" r:id="rId5"/>
    <p:sldLayoutId id="2147483924" r:id="rId6"/>
    <p:sldLayoutId id="2147483925" r:id="rId7"/>
    <p:sldLayoutId id="2147483926" r:id="rId8"/>
  </p:sldLayoutIdLst>
  <p:hf sldNum="0" hdr="0" dt="0"/>
  <p:txStyles>
    <p:titleStyle>
      <a:lvl1pPr algn="l" defTabSz="257175" rtl="0" eaLnBrk="0" fontAlgn="base" hangingPunct="0">
        <a:lnSpc>
          <a:spcPts val="1575"/>
        </a:lnSpc>
        <a:spcBef>
          <a:spcPct val="0"/>
        </a:spcBef>
        <a:spcAft>
          <a:spcPct val="0"/>
        </a:spcAft>
        <a:defRPr sz="1575" b="1" i="0" kern="1200">
          <a:solidFill>
            <a:srgbClr val="282B2E"/>
          </a:solidFill>
          <a:latin typeface="Calibri"/>
          <a:ea typeface="+mj-ea"/>
          <a:cs typeface="Calibri"/>
        </a:defRPr>
      </a:lvl1pPr>
      <a:lvl2pPr algn="l" defTabSz="257175" rtl="0" eaLnBrk="0" fontAlgn="base" hangingPunct="0">
        <a:lnSpc>
          <a:spcPts val="1575"/>
        </a:lnSpc>
        <a:spcBef>
          <a:spcPct val="0"/>
        </a:spcBef>
        <a:spcAft>
          <a:spcPct val="0"/>
        </a:spcAft>
        <a:defRPr sz="1463">
          <a:solidFill>
            <a:srgbClr val="FFFFFF"/>
          </a:solidFill>
          <a:latin typeface="Arial" charset="0"/>
        </a:defRPr>
      </a:lvl2pPr>
      <a:lvl3pPr algn="l" defTabSz="257175" rtl="0" eaLnBrk="0" fontAlgn="base" hangingPunct="0">
        <a:lnSpc>
          <a:spcPts val="1575"/>
        </a:lnSpc>
        <a:spcBef>
          <a:spcPct val="0"/>
        </a:spcBef>
        <a:spcAft>
          <a:spcPct val="0"/>
        </a:spcAft>
        <a:defRPr sz="1463">
          <a:solidFill>
            <a:srgbClr val="FFFFFF"/>
          </a:solidFill>
          <a:latin typeface="Arial" charset="0"/>
        </a:defRPr>
      </a:lvl3pPr>
      <a:lvl4pPr algn="l" defTabSz="257175" rtl="0" eaLnBrk="0" fontAlgn="base" hangingPunct="0">
        <a:lnSpc>
          <a:spcPts val="1575"/>
        </a:lnSpc>
        <a:spcBef>
          <a:spcPct val="0"/>
        </a:spcBef>
        <a:spcAft>
          <a:spcPct val="0"/>
        </a:spcAft>
        <a:defRPr sz="1463">
          <a:solidFill>
            <a:srgbClr val="FFFFFF"/>
          </a:solidFill>
          <a:latin typeface="Arial" charset="0"/>
        </a:defRPr>
      </a:lvl4pPr>
      <a:lvl5pPr algn="l" defTabSz="257175" rtl="0" eaLnBrk="0" fontAlgn="base" hangingPunct="0">
        <a:lnSpc>
          <a:spcPts val="1575"/>
        </a:lnSpc>
        <a:spcBef>
          <a:spcPct val="0"/>
        </a:spcBef>
        <a:spcAft>
          <a:spcPct val="0"/>
        </a:spcAft>
        <a:defRPr sz="1463">
          <a:solidFill>
            <a:srgbClr val="FFFFFF"/>
          </a:solidFill>
          <a:latin typeface="Arial" charset="0"/>
        </a:defRPr>
      </a:lvl5pPr>
      <a:lvl6pPr marL="257175" algn="l" defTabSz="257175" rtl="0" fontAlgn="base">
        <a:lnSpc>
          <a:spcPts val="1575"/>
        </a:lnSpc>
        <a:spcBef>
          <a:spcPct val="0"/>
        </a:spcBef>
        <a:spcAft>
          <a:spcPct val="0"/>
        </a:spcAft>
        <a:defRPr sz="1463">
          <a:solidFill>
            <a:srgbClr val="FFFFFF"/>
          </a:solidFill>
          <a:latin typeface="Arial" charset="0"/>
        </a:defRPr>
      </a:lvl6pPr>
      <a:lvl7pPr marL="514350" algn="l" defTabSz="257175" rtl="0" fontAlgn="base">
        <a:lnSpc>
          <a:spcPts val="1575"/>
        </a:lnSpc>
        <a:spcBef>
          <a:spcPct val="0"/>
        </a:spcBef>
        <a:spcAft>
          <a:spcPct val="0"/>
        </a:spcAft>
        <a:defRPr sz="1463">
          <a:solidFill>
            <a:srgbClr val="FFFFFF"/>
          </a:solidFill>
          <a:latin typeface="Arial" charset="0"/>
        </a:defRPr>
      </a:lvl7pPr>
      <a:lvl8pPr marL="771525" algn="l" defTabSz="257175" rtl="0" fontAlgn="base">
        <a:lnSpc>
          <a:spcPts val="1575"/>
        </a:lnSpc>
        <a:spcBef>
          <a:spcPct val="0"/>
        </a:spcBef>
        <a:spcAft>
          <a:spcPct val="0"/>
        </a:spcAft>
        <a:defRPr sz="1463">
          <a:solidFill>
            <a:srgbClr val="FFFFFF"/>
          </a:solidFill>
          <a:latin typeface="Arial" charset="0"/>
        </a:defRPr>
      </a:lvl8pPr>
      <a:lvl9pPr marL="1028700" algn="l" defTabSz="257175" rtl="0" fontAlgn="base">
        <a:lnSpc>
          <a:spcPts val="1575"/>
        </a:lnSpc>
        <a:spcBef>
          <a:spcPct val="0"/>
        </a:spcBef>
        <a:spcAft>
          <a:spcPct val="0"/>
        </a:spcAft>
        <a:defRPr sz="1463">
          <a:solidFill>
            <a:srgbClr val="FFFFFF"/>
          </a:solidFill>
          <a:latin typeface="Arial" charset="0"/>
        </a:defRPr>
      </a:lvl9pPr>
    </p:titleStyle>
    <p:bodyStyle>
      <a:lvl1pPr marL="192881" indent="-192881" algn="l" defTabSz="257175" rtl="0" eaLnBrk="0" fontAlgn="base" hangingPunct="0">
        <a:spcBef>
          <a:spcPct val="20000"/>
        </a:spcBef>
        <a:spcAft>
          <a:spcPct val="0"/>
        </a:spcAft>
        <a:buFont typeface="Arial" charset="0"/>
        <a:buChar char="•"/>
        <a:defRPr sz="1350" kern="1200">
          <a:solidFill>
            <a:schemeClr val="tx1">
              <a:lumMod val="50000"/>
            </a:schemeClr>
          </a:solidFill>
          <a:latin typeface="Calibri"/>
          <a:ea typeface="+mn-ea"/>
          <a:cs typeface="Calibri"/>
        </a:defRPr>
      </a:lvl1pPr>
      <a:lvl2pPr marL="417910" indent="-160735" algn="l" defTabSz="257175" rtl="0" eaLnBrk="0" fontAlgn="base" hangingPunct="0">
        <a:spcBef>
          <a:spcPct val="20000"/>
        </a:spcBef>
        <a:spcAft>
          <a:spcPct val="0"/>
        </a:spcAft>
        <a:buFont typeface="Arial" charset="0"/>
        <a:buChar char="–"/>
        <a:defRPr sz="1125" kern="1200">
          <a:solidFill>
            <a:schemeClr val="tx1">
              <a:lumMod val="50000"/>
            </a:schemeClr>
          </a:solidFill>
          <a:latin typeface="Calibri"/>
          <a:ea typeface="+mn-ea"/>
          <a:cs typeface="Calibri"/>
        </a:defRPr>
      </a:lvl2pPr>
      <a:lvl3pPr marL="642938" indent="-128588" algn="l" defTabSz="257175"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900113" indent="-128588" algn="l" defTabSz="257175"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1157288" indent="-128588" algn="l" defTabSz="257175"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421467" y="6578601"/>
            <a:ext cx="9770533"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1" y="6578601"/>
            <a:ext cx="2434167"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0484" y="-38100"/>
            <a:ext cx="11633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11588752" y="6605588"/>
            <a:ext cx="603249"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lnSpc>
                <a:spcPct val="90000"/>
              </a:lnSpc>
              <a:spcBef>
                <a:spcPct val="20000"/>
              </a:spcBef>
              <a:buFont typeface="Arial" charset="0"/>
              <a:buNone/>
            </a:pPr>
            <a:fld id="{3B8FDC89-80CC-DB49-B2EA-BD0F5E541433}" type="slidenum">
              <a:rPr lang="en-US" sz="900">
                <a:solidFill>
                  <a:srgbClr val="FFFFFF"/>
                </a:solidFill>
                <a:latin typeface="Franklin Gothic Book" charset="0"/>
                <a:cs typeface="Franklin Gothic Book"/>
              </a:rPr>
              <a:pPr algn="ctr" eaLnBrk="1" hangingPunct="1">
                <a:lnSpc>
                  <a:spcPct val="90000"/>
                </a:lnSpc>
                <a:spcBef>
                  <a:spcPct val="20000"/>
                </a:spcBef>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1"/>
            <a:ext cx="12192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ea typeface="ＭＳ Ｐゴシック" pitchFamily="-106" charset="-128"/>
              <a:cs typeface="ＭＳ Ｐゴシック" pitchFamily="-106" charset="-128"/>
            </a:endParaRPr>
          </a:p>
        </p:txBody>
      </p:sp>
      <p:sp>
        <p:nvSpPr>
          <p:cNvPr id="5" name="TextBox 4"/>
          <p:cNvSpPr txBox="1"/>
          <p:nvPr/>
        </p:nvSpPr>
        <p:spPr>
          <a:xfrm>
            <a:off x="97368" y="6596064"/>
            <a:ext cx="6593417" cy="238125"/>
          </a:xfrm>
          <a:prstGeom prst="rect">
            <a:avLst/>
          </a:prstGeom>
          <a:noFill/>
        </p:spPr>
        <p:txBody>
          <a:bodyPr>
            <a:spAutoFit/>
          </a:bodyPr>
          <a:lstStyle/>
          <a:p>
            <a:pPr>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480484" y="104775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062768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 id="2147483960" r:id="rId18"/>
    <p:sldLayoutId id="2147483961" r:id="rId19"/>
    <p:sldLayoutId id="2147483962" r:id="rId20"/>
    <p:sldLayoutId id="2147483963" r:id="rId21"/>
    <p:sldLayoutId id="2147483964" r:id="rId22"/>
    <p:sldLayoutId id="2147483965" r:id="rId23"/>
    <p:sldLayoutId id="2147483966" r:id="rId24"/>
    <p:sldLayoutId id="2147483967" r:id="rId25"/>
    <p:sldLayoutId id="2147483968" r:id="rId26"/>
    <p:sldLayoutId id="2147483969" r:id="rId27"/>
    <p:sldLayoutId id="2147483970" r:id="rId28"/>
    <p:sldLayoutId id="2147483971" r:id="rId29"/>
    <p:sldLayoutId id="2147483972" r:id="rId30"/>
    <p:sldLayoutId id="2147483973" r:id="rId31"/>
    <p:sldLayoutId id="2147483974" r:id="rId32"/>
    <p:sldLayoutId id="2147483975" r:id="rId33"/>
    <p:sldLayoutId id="2147483976" r:id="rId34"/>
    <p:sldLayoutId id="2147483977" r:id="rId35"/>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421467" y="6578601"/>
            <a:ext cx="9770533"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2" y="6578601"/>
            <a:ext cx="2434167"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0484" y="-38100"/>
            <a:ext cx="11633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11588753" y="6605589"/>
            <a:ext cx="603249" cy="241300"/>
          </a:xfrm>
          <a:prstGeom prst="rect">
            <a:avLst/>
          </a:prstGeom>
        </p:spPr>
        <p:txBody>
          <a:bodyPr>
            <a:normAutofit fontScale="92500" lnSpcReduction="10000"/>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lnSpc>
                <a:spcPct val="90000"/>
              </a:lnSpc>
              <a:spcBef>
                <a:spcPct val="20000"/>
              </a:spcBef>
              <a:buFont typeface="Arial" charset="0"/>
              <a:buNone/>
            </a:pPr>
            <a:fld id="{3B8FDC89-80CC-DB49-B2EA-BD0F5E541433}" type="slidenum">
              <a:rPr lang="en-US" sz="1200">
                <a:solidFill>
                  <a:srgbClr val="FFFFFF"/>
                </a:solidFill>
                <a:latin typeface="Franklin Gothic Book" charset="0"/>
                <a:cs typeface="Franklin Gothic Book"/>
              </a:rPr>
              <a:pPr algn="ctr" eaLnBrk="1" hangingPunct="1">
                <a:lnSpc>
                  <a:spcPct val="90000"/>
                </a:lnSpc>
                <a:spcBef>
                  <a:spcPct val="20000"/>
                </a:spcBef>
                <a:buFont typeface="Arial" charset="0"/>
                <a:buNone/>
              </a:pPr>
              <a:t>‹#›</a:t>
            </a:fld>
            <a:endParaRPr lang="en-US" sz="1200" dirty="0">
              <a:solidFill>
                <a:srgbClr val="FFFFFF"/>
              </a:solidFill>
              <a:latin typeface="Franklin Gothic Book" charset="0"/>
              <a:cs typeface="Franklin Gothic Book"/>
            </a:endParaRPr>
          </a:p>
        </p:txBody>
      </p:sp>
      <p:sp>
        <p:nvSpPr>
          <p:cNvPr id="11" name="Rectangle 10"/>
          <p:cNvSpPr/>
          <p:nvPr/>
        </p:nvSpPr>
        <p:spPr bwMode="auto">
          <a:xfrm flipH="1" flipV="1">
            <a:off x="0" y="787402"/>
            <a:ext cx="12192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ea typeface="ＭＳ Ｐゴシック" pitchFamily="-106" charset="-128"/>
              <a:cs typeface="ＭＳ Ｐゴシック" pitchFamily="-106" charset="-128"/>
            </a:endParaRPr>
          </a:p>
        </p:txBody>
      </p:sp>
      <p:sp>
        <p:nvSpPr>
          <p:cNvPr id="5" name="TextBox 4"/>
          <p:cNvSpPr txBox="1"/>
          <p:nvPr/>
        </p:nvSpPr>
        <p:spPr>
          <a:xfrm>
            <a:off x="97369" y="6596064"/>
            <a:ext cx="6593417" cy="287323"/>
          </a:xfrm>
          <a:prstGeom prst="rect">
            <a:avLst/>
          </a:prstGeom>
          <a:noFill/>
        </p:spPr>
        <p:txBody>
          <a:bodyPr>
            <a:spAutoFit/>
          </a:bodyPr>
          <a:lstStyle/>
          <a:p>
            <a:pPr>
              <a:defRPr/>
            </a:pPr>
            <a:r>
              <a:rPr lang="en-US" sz="1267"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480484" y="104775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5554980"/>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6" r:id="rId28"/>
    <p:sldLayoutId id="2147484007" r:id="rId29"/>
    <p:sldLayoutId id="2147484008" r:id="rId30"/>
    <p:sldLayoutId id="2147484009" r:id="rId31"/>
    <p:sldLayoutId id="2147484010" r:id="rId32"/>
  </p:sldLayoutIdLst>
  <p:txStyles>
    <p:titleStyle>
      <a:lvl1pPr algn="l" defTabSz="609585" rtl="0" eaLnBrk="1" fontAlgn="base" hangingPunct="1">
        <a:spcBef>
          <a:spcPct val="0"/>
        </a:spcBef>
        <a:spcAft>
          <a:spcPct val="0"/>
        </a:spcAft>
        <a:defRPr lang="en-US" sz="4400" b="1" kern="1200" dirty="0">
          <a:solidFill>
            <a:srgbClr val="007934"/>
          </a:solidFill>
          <a:latin typeface="+mj-lt"/>
          <a:ea typeface="ヒラギノ角ゴ Pro W3" charset="0"/>
          <a:cs typeface="Franklin Gothic Book"/>
        </a:defRPr>
      </a:lvl1pPr>
      <a:lvl2pPr algn="l" defTabSz="609585" rtl="0" eaLnBrk="1" fontAlgn="base" hangingPunct="1">
        <a:spcBef>
          <a:spcPct val="0"/>
        </a:spcBef>
        <a:spcAft>
          <a:spcPct val="0"/>
        </a:spcAft>
        <a:defRPr sz="4400" b="1">
          <a:solidFill>
            <a:srgbClr val="007934"/>
          </a:solidFill>
          <a:latin typeface="Franklin Gothic Medium" charset="0"/>
          <a:ea typeface="ヒラギノ角ゴ Pro W3" charset="0"/>
        </a:defRPr>
      </a:lvl2pPr>
      <a:lvl3pPr algn="l" defTabSz="609585" rtl="0" eaLnBrk="1" fontAlgn="base" hangingPunct="1">
        <a:spcBef>
          <a:spcPct val="0"/>
        </a:spcBef>
        <a:spcAft>
          <a:spcPct val="0"/>
        </a:spcAft>
        <a:defRPr sz="4400" b="1">
          <a:solidFill>
            <a:srgbClr val="007934"/>
          </a:solidFill>
          <a:latin typeface="Franklin Gothic Medium" charset="0"/>
          <a:ea typeface="ヒラギノ角ゴ Pro W3" charset="0"/>
        </a:defRPr>
      </a:lvl3pPr>
      <a:lvl4pPr algn="l" defTabSz="609585" rtl="0" eaLnBrk="1" fontAlgn="base" hangingPunct="1">
        <a:spcBef>
          <a:spcPct val="0"/>
        </a:spcBef>
        <a:spcAft>
          <a:spcPct val="0"/>
        </a:spcAft>
        <a:defRPr sz="4400" b="1">
          <a:solidFill>
            <a:srgbClr val="007934"/>
          </a:solidFill>
          <a:latin typeface="Franklin Gothic Medium" charset="0"/>
          <a:ea typeface="ヒラギノ角ゴ Pro W3" charset="0"/>
        </a:defRPr>
      </a:lvl4pPr>
      <a:lvl5pPr algn="l" defTabSz="609585" rtl="0" eaLnBrk="1" fontAlgn="base" hangingPunct="1">
        <a:spcBef>
          <a:spcPct val="0"/>
        </a:spcBef>
        <a:spcAft>
          <a:spcPct val="0"/>
        </a:spcAft>
        <a:defRPr sz="4400" b="1">
          <a:solidFill>
            <a:srgbClr val="007934"/>
          </a:solidFill>
          <a:latin typeface="Franklin Gothic Medium" charset="0"/>
          <a:ea typeface="ヒラギノ角ゴ Pro W3" charset="0"/>
        </a:defRPr>
      </a:lvl5pPr>
      <a:lvl6pPr marL="609585" algn="l" defTabSz="609585" rtl="0" eaLnBrk="1" fontAlgn="base" hangingPunct="1">
        <a:spcBef>
          <a:spcPct val="0"/>
        </a:spcBef>
        <a:spcAft>
          <a:spcPct val="0"/>
        </a:spcAft>
        <a:defRPr sz="4400" b="1">
          <a:solidFill>
            <a:srgbClr val="007934"/>
          </a:solidFill>
          <a:latin typeface="Franklin Gothic Medium" charset="0"/>
          <a:ea typeface="ヒラギノ角ゴ Pro W3" charset="0"/>
        </a:defRPr>
      </a:lvl6pPr>
      <a:lvl7pPr marL="1219170" algn="l" defTabSz="609585" rtl="0" eaLnBrk="1" fontAlgn="base" hangingPunct="1">
        <a:spcBef>
          <a:spcPct val="0"/>
        </a:spcBef>
        <a:spcAft>
          <a:spcPct val="0"/>
        </a:spcAft>
        <a:defRPr sz="4400" b="1">
          <a:solidFill>
            <a:srgbClr val="007934"/>
          </a:solidFill>
          <a:latin typeface="Franklin Gothic Medium" charset="0"/>
          <a:ea typeface="ヒラギノ角ゴ Pro W3" charset="0"/>
        </a:defRPr>
      </a:lvl7pPr>
      <a:lvl8pPr marL="1828754" algn="l" defTabSz="609585" rtl="0" eaLnBrk="1" fontAlgn="base" hangingPunct="1">
        <a:spcBef>
          <a:spcPct val="0"/>
        </a:spcBef>
        <a:spcAft>
          <a:spcPct val="0"/>
        </a:spcAft>
        <a:defRPr sz="4400" b="1">
          <a:solidFill>
            <a:srgbClr val="007934"/>
          </a:solidFill>
          <a:latin typeface="Franklin Gothic Medium" charset="0"/>
          <a:ea typeface="ヒラギノ角ゴ Pro W3" charset="0"/>
        </a:defRPr>
      </a:lvl8pPr>
      <a:lvl9pPr marL="2438339" algn="l" defTabSz="609585" rtl="0" eaLnBrk="1" fontAlgn="base" hangingPunct="1">
        <a:spcBef>
          <a:spcPct val="0"/>
        </a:spcBef>
        <a:spcAft>
          <a:spcPct val="0"/>
        </a:spcAft>
        <a:defRPr sz="4400" b="1">
          <a:solidFill>
            <a:srgbClr val="007934"/>
          </a:solidFill>
          <a:latin typeface="Franklin Gothic Medium" charset="0"/>
          <a:ea typeface="ヒラギノ角ゴ Pro W3" charset="0"/>
        </a:defRPr>
      </a:lvl9pPr>
    </p:titleStyle>
    <p:bodyStyle>
      <a:lvl1pPr marL="457189" indent="-457189" algn="l" defTabSz="609585" rtl="0" eaLnBrk="1" fontAlgn="base" hangingPunct="1">
        <a:spcBef>
          <a:spcPct val="20000"/>
        </a:spcBef>
        <a:spcAft>
          <a:spcPct val="0"/>
        </a:spcAft>
        <a:buFont typeface="Arial" charset="0"/>
        <a:buChar char="•"/>
        <a:defRPr sz="3467" kern="1200">
          <a:solidFill>
            <a:srgbClr val="282B2E"/>
          </a:solidFill>
          <a:latin typeface="+mj-lt"/>
          <a:ea typeface="ヒラギノ角ゴ Pro W3" charset="0"/>
          <a:cs typeface="Franklin Gothic Book"/>
        </a:defRPr>
      </a:lvl1pPr>
      <a:lvl2pPr marL="990575" indent="-380990" algn="l" defTabSz="609585" rtl="0" eaLnBrk="1" fontAlgn="base" hangingPunct="1">
        <a:spcBef>
          <a:spcPct val="20000"/>
        </a:spcBef>
        <a:spcAft>
          <a:spcPct val="0"/>
        </a:spcAft>
        <a:buFont typeface="Arial" charset="0"/>
        <a:buChar char="–"/>
        <a:defRPr sz="3200" kern="1200">
          <a:solidFill>
            <a:srgbClr val="282B2E"/>
          </a:solidFill>
          <a:latin typeface="+mn-lt"/>
          <a:ea typeface="ヒラギノ角ゴ Pro W3" charset="0"/>
          <a:cs typeface="Franklin Gothic Book"/>
        </a:defRPr>
      </a:lvl2pPr>
      <a:lvl3pPr marL="1523962" indent="-304792" algn="l" defTabSz="609585" rtl="0" eaLnBrk="1" fontAlgn="base" hangingPunct="1">
        <a:spcBef>
          <a:spcPct val="20000"/>
        </a:spcBef>
        <a:spcAft>
          <a:spcPct val="0"/>
        </a:spcAft>
        <a:buFont typeface="Arial" charset="0"/>
        <a:buChar char="•"/>
        <a:defRPr sz="2933" kern="1200">
          <a:solidFill>
            <a:srgbClr val="282B2E"/>
          </a:solidFill>
          <a:latin typeface="+mn-lt"/>
          <a:ea typeface="ヒラギノ角ゴ Pro W3" charset="0"/>
          <a:cs typeface="Franklin Gothic Book"/>
        </a:defRPr>
      </a:lvl3pPr>
      <a:lvl4pPr marL="2133547" indent="-304792" algn="l" defTabSz="609585" rtl="0" eaLnBrk="1" fontAlgn="base" hangingPunct="1">
        <a:spcBef>
          <a:spcPct val="20000"/>
        </a:spcBef>
        <a:spcAft>
          <a:spcPct val="0"/>
        </a:spcAft>
        <a:buFont typeface="Arial" charset="0"/>
        <a:buChar char="–"/>
        <a:defRPr sz="2667" kern="1200">
          <a:solidFill>
            <a:srgbClr val="282B2E"/>
          </a:solidFill>
          <a:latin typeface="+mn-lt"/>
          <a:ea typeface="ヒラギノ角ゴ Pro W3" charset="0"/>
          <a:cs typeface="Franklin Gothic Book"/>
        </a:defRPr>
      </a:lvl4pPr>
      <a:lvl5pPr marL="2743131" indent="-304792" algn="l" defTabSz="609585"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153.xml"/></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5.xml"/><Relationship Id="rId1" Type="http://schemas.openxmlformats.org/officeDocument/2006/relationships/slideLayout" Target="../slideLayouts/slideLayout153.xml"/><Relationship Id="rId6" Type="http://schemas.openxmlformats.org/officeDocument/2006/relationships/image" Target="../media/image67.png"/><Relationship Id="rId5" Type="http://schemas.openxmlformats.org/officeDocument/2006/relationships/image" Target="../media/image46.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hyperlink" Target="https://energy.gov/eere/amo/advanced-manufacturing-office" TargetMode="External"/><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53.jpeg"/></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53.xml"/></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1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ubtitle 1"/>
          <p:cNvSpPr>
            <a:spLocks noGrp="1"/>
          </p:cNvSpPr>
          <p:nvPr>
            <p:ph type="subTitle" idx="1"/>
          </p:nvPr>
        </p:nvSpPr>
        <p:spPr>
          <a:xfrm>
            <a:off x="739776" y="1544638"/>
            <a:ext cx="11023600" cy="703262"/>
          </a:xfrm>
        </p:spPr>
        <p:txBody>
          <a:bodyPr/>
          <a:lstStyle/>
          <a:p>
            <a:r>
              <a:rPr lang="en-US" dirty="0"/>
              <a:t>Advanced Manufacturing Office</a:t>
            </a:r>
          </a:p>
          <a:p>
            <a:endParaRPr lang="en-US" dirty="0">
              <a:latin typeface="Franklin Gothic Medium" charset="0"/>
            </a:endParaRPr>
          </a:p>
        </p:txBody>
      </p:sp>
      <p:sp>
        <p:nvSpPr>
          <p:cNvPr id="3" name="Text Placeholder 2"/>
          <p:cNvSpPr>
            <a:spLocks noGrp="1"/>
          </p:cNvSpPr>
          <p:nvPr>
            <p:ph type="body" sz="quarter" idx="10"/>
          </p:nvPr>
        </p:nvSpPr>
        <p:spPr>
          <a:xfrm>
            <a:off x="739776" y="2324100"/>
            <a:ext cx="5559425" cy="331788"/>
          </a:xfrm>
        </p:spPr>
        <p:txBody>
          <a:bodyPr/>
          <a:lstStyle/>
          <a:p>
            <a:pPr>
              <a:defRPr/>
            </a:pPr>
            <a:r>
              <a:rPr lang="en-US" sz="1800" dirty="0"/>
              <a:t>Valri Lightner, Deputy Director</a:t>
            </a:r>
            <a:r>
              <a:rPr lang="en-US" dirty="0"/>
              <a:t>, </a:t>
            </a:r>
            <a:r>
              <a:rPr lang="en-US" sz="1400" b="0" dirty="0"/>
              <a:t>Advanced Manufacturing </a:t>
            </a:r>
            <a:r>
              <a:rPr lang="en-US" sz="1400" b="0" dirty="0" smtClean="0"/>
              <a:t>Office </a:t>
            </a:r>
            <a:endParaRPr lang="en-US" b="0" dirty="0"/>
          </a:p>
          <a:p>
            <a:pPr>
              <a:defRPr/>
            </a:pPr>
            <a:endParaRPr dirty="0"/>
          </a:p>
        </p:txBody>
      </p:sp>
      <p:sp>
        <p:nvSpPr>
          <p:cNvPr id="7" name="TextBox 6"/>
          <p:cNvSpPr txBox="1"/>
          <p:nvPr/>
        </p:nvSpPr>
        <p:spPr>
          <a:xfrm>
            <a:off x="739776" y="2732088"/>
            <a:ext cx="9591663" cy="584775"/>
          </a:xfrm>
          <a:prstGeom prst="rect">
            <a:avLst/>
          </a:prstGeom>
          <a:noFill/>
        </p:spPr>
        <p:txBody>
          <a:bodyPr wrap="square" rtlCol="0">
            <a:spAutoFit/>
          </a:bodyPr>
          <a:lstStyle/>
          <a:p>
            <a:r>
              <a:rPr lang="en-US" sz="1600" i="1" dirty="0" smtClean="0"/>
              <a:t>Peer Review</a:t>
            </a:r>
            <a:endParaRPr lang="en-US" sz="1600" i="1" dirty="0"/>
          </a:p>
          <a:p>
            <a:r>
              <a:rPr lang="en-US" sz="1600" i="1" dirty="0" smtClean="0"/>
              <a:t>June 2, </a:t>
            </a:r>
            <a:r>
              <a:rPr lang="en-US" sz="1600" i="1" dirty="0"/>
              <a:t>2020</a:t>
            </a:r>
          </a:p>
        </p:txBody>
      </p:sp>
    </p:spTree>
    <p:extLst>
      <p:ext uri="{BB962C8B-B14F-4D97-AF65-F5344CB8AC3E}">
        <p14:creationId xmlns:p14="http://schemas.microsoft.com/office/powerpoint/2010/main" val="31048471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0284" r="28108"/>
          <a:stretch/>
        </p:blipFill>
        <p:spPr>
          <a:xfrm>
            <a:off x="0" y="0"/>
            <a:ext cx="12192000" cy="6620256"/>
          </a:xfrm>
          <a:prstGeom prst="rect">
            <a:avLst/>
          </a:prstGeom>
        </p:spPr>
      </p:pic>
      <p:sp>
        <p:nvSpPr>
          <p:cNvPr id="2" name="Title 1"/>
          <p:cNvSpPr>
            <a:spLocks noGrp="1"/>
          </p:cNvSpPr>
          <p:nvPr>
            <p:ph type="title"/>
          </p:nvPr>
        </p:nvSpPr>
        <p:spPr>
          <a:xfrm>
            <a:off x="6995577" y="520836"/>
            <a:ext cx="4813300" cy="1562100"/>
          </a:xfrm>
        </p:spPr>
        <p:txBody>
          <a:bodyPr anchor="t"/>
          <a:lstStyle/>
          <a:p>
            <a:pPr algn="ctr"/>
            <a:r>
              <a:rPr lang="en-US" sz="6000" spc="1400" dirty="0" smtClean="0">
                <a:solidFill>
                  <a:schemeClr val="bg1"/>
                </a:solidFill>
              </a:rPr>
              <a:t>COVID-19</a:t>
            </a:r>
            <a:r>
              <a:rPr lang="en-US" dirty="0" smtClean="0">
                <a:solidFill>
                  <a:schemeClr val="bg1"/>
                </a:solidFill>
              </a:rPr>
              <a:t> </a:t>
            </a:r>
            <a:br>
              <a:rPr lang="en-US" dirty="0" smtClean="0">
                <a:solidFill>
                  <a:schemeClr val="bg1"/>
                </a:solidFill>
              </a:rPr>
            </a:br>
            <a:r>
              <a:rPr lang="en-US" dirty="0" smtClean="0">
                <a:solidFill>
                  <a:schemeClr val="bg1"/>
                </a:solidFill>
              </a:rPr>
              <a:t>Manufacturing Response</a:t>
            </a:r>
            <a:br>
              <a:rPr lang="en-US" dirty="0" smtClean="0">
                <a:solidFill>
                  <a:schemeClr val="bg1"/>
                </a:solidFill>
              </a:rPr>
            </a:br>
            <a:r>
              <a:rPr lang="en-US" dirty="0" smtClean="0">
                <a:solidFill>
                  <a:schemeClr val="bg1"/>
                </a:solidFill>
              </a:rPr>
              <a:t/>
            </a:r>
            <a:br>
              <a:rPr lang="en-US" dirty="0" smtClean="0">
                <a:solidFill>
                  <a:schemeClr val="bg1"/>
                </a:solidFill>
              </a:rPr>
            </a:br>
            <a:endParaRPr lang="en-US" dirty="0">
              <a:solidFill>
                <a:schemeClr val="bg1"/>
              </a:solidFill>
            </a:endParaRPr>
          </a:p>
        </p:txBody>
      </p:sp>
      <p:sp>
        <p:nvSpPr>
          <p:cNvPr id="7" name="TextBox 6"/>
          <p:cNvSpPr txBox="1"/>
          <p:nvPr/>
        </p:nvSpPr>
        <p:spPr>
          <a:xfrm>
            <a:off x="7065427" y="2329499"/>
            <a:ext cx="5102551" cy="3708708"/>
          </a:xfrm>
          <a:prstGeom prst="rect">
            <a:avLst/>
          </a:prstGeom>
          <a:noFill/>
        </p:spPr>
        <p:txBody>
          <a:bodyPr wrap="none" rtlCol="0">
            <a:spAutoFit/>
          </a:bodyPr>
          <a:lstStyle/>
          <a:p>
            <a:pPr>
              <a:spcAft>
                <a:spcPts val="600"/>
              </a:spcAft>
            </a:pPr>
            <a:r>
              <a:rPr lang="en-US" sz="2000" b="1" dirty="0" smtClean="0">
                <a:solidFill>
                  <a:schemeClr val="bg1"/>
                </a:solidFill>
              </a:rPr>
              <a:t>Past investments in manufacturing enable </a:t>
            </a:r>
            <a:br>
              <a:rPr lang="en-US" sz="2000" b="1" dirty="0" smtClean="0">
                <a:solidFill>
                  <a:schemeClr val="bg1"/>
                </a:solidFill>
              </a:rPr>
            </a:br>
            <a:r>
              <a:rPr lang="en-US" sz="2000" b="1" dirty="0" smtClean="0">
                <a:solidFill>
                  <a:schemeClr val="bg1"/>
                </a:solidFill>
              </a:rPr>
              <a:t>an agile, rapid response to challenges </a:t>
            </a:r>
            <a:br>
              <a:rPr lang="en-US" sz="2000" b="1" dirty="0" smtClean="0">
                <a:solidFill>
                  <a:schemeClr val="bg1"/>
                </a:solidFill>
              </a:rPr>
            </a:br>
            <a:r>
              <a:rPr lang="en-US" sz="2000" b="1" dirty="0" smtClean="0">
                <a:solidFill>
                  <a:schemeClr val="bg1"/>
                </a:solidFill>
              </a:rPr>
              <a:t>associated with COVID-19.</a:t>
            </a:r>
          </a:p>
          <a:p>
            <a:pPr marL="285750" indent="-285750">
              <a:spcAft>
                <a:spcPts val="600"/>
              </a:spcAft>
              <a:buClr>
                <a:srgbClr val="E37222"/>
              </a:buClr>
              <a:buFont typeface="Arial" panose="020B0604020202020204" pitchFamily="34" charset="0"/>
              <a:buChar char="•"/>
            </a:pPr>
            <a:r>
              <a:rPr lang="en-US" sz="2000" dirty="0" smtClean="0">
                <a:solidFill>
                  <a:schemeClr val="bg1"/>
                </a:solidFill>
              </a:rPr>
              <a:t>Participate in the DOE taskforce’s </a:t>
            </a:r>
            <a:br>
              <a:rPr lang="en-US" sz="2000" dirty="0" smtClean="0">
                <a:solidFill>
                  <a:schemeClr val="bg1"/>
                </a:solidFill>
              </a:rPr>
            </a:br>
            <a:r>
              <a:rPr lang="en-US" sz="2000" dirty="0" smtClean="0">
                <a:solidFill>
                  <a:schemeClr val="bg1"/>
                </a:solidFill>
              </a:rPr>
              <a:t>subcommittee on manufacturing, </a:t>
            </a:r>
            <a:br>
              <a:rPr lang="en-US" sz="2000" dirty="0" smtClean="0">
                <a:solidFill>
                  <a:schemeClr val="bg1"/>
                </a:solidFill>
              </a:rPr>
            </a:br>
            <a:r>
              <a:rPr lang="en-US" sz="2000" dirty="0" smtClean="0">
                <a:solidFill>
                  <a:schemeClr val="bg1"/>
                </a:solidFill>
              </a:rPr>
              <a:t>led by the Office of Science</a:t>
            </a:r>
          </a:p>
          <a:p>
            <a:pPr marL="285750" indent="-285750">
              <a:spcAft>
                <a:spcPts val="600"/>
              </a:spcAft>
              <a:buClr>
                <a:srgbClr val="E37222"/>
              </a:buClr>
              <a:buFont typeface="Arial" panose="020B0604020202020204" pitchFamily="34" charset="0"/>
              <a:buChar char="•"/>
            </a:pPr>
            <a:r>
              <a:rPr lang="en-US" sz="2000" dirty="0" smtClean="0">
                <a:solidFill>
                  <a:schemeClr val="bg1"/>
                </a:solidFill>
              </a:rPr>
              <a:t>Scale production to address shortages </a:t>
            </a:r>
            <a:br>
              <a:rPr lang="en-US" sz="2000" dirty="0" smtClean="0">
                <a:solidFill>
                  <a:schemeClr val="bg1"/>
                </a:solidFill>
              </a:rPr>
            </a:br>
            <a:r>
              <a:rPr lang="en-US" sz="2000" dirty="0" smtClean="0">
                <a:solidFill>
                  <a:schemeClr val="bg1"/>
                </a:solidFill>
              </a:rPr>
              <a:t>in masks, ventilators, and consumables </a:t>
            </a:r>
            <a:br>
              <a:rPr lang="en-US" sz="2000" dirty="0" smtClean="0">
                <a:solidFill>
                  <a:schemeClr val="bg1"/>
                </a:solidFill>
              </a:rPr>
            </a:br>
            <a:r>
              <a:rPr lang="en-US" sz="2000" dirty="0" smtClean="0">
                <a:solidFill>
                  <a:schemeClr val="bg1"/>
                </a:solidFill>
              </a:rPr>
              <a:t>(i.e. test kits and swabs) </a:t>
            </a:r>
          </a:p>
          <a:p>
            <a:pPr marL="285750" indent="-285750">
              <a:spcAft>
                <a:spcPts val="600"/>
              </a:spcAft>
              <a:buClr>
                <a:srgbClr val="E37222"/>
              </a:buClr>
              <a:buFont typeface="Arial" panose="020B0604020202020204" pitchFamily="34" charset="0"/>
              <a:buChar char="•"/>
            </a:pPr>
            <a:r>
              <a:rPr lang="en-US" sz="2000" dirty="0" smtClean="0">
                <a:solidFill>
                  <a:schemeClr val="bg1"/>
                </a:solidFill>
              </a:rPr>
              <a:t>Provide technical assistance to industry </a:t>
            </a:r>
            <a:br>
              <a:rPr lang="en-US" sz="2000" dirty="0" smtClean="0">
                <a:solidFill>
                  <a:schemeClr val="bg1"/>
                </a:solidFill>
              </a:rPr>
            </a:br>
            <a:r>
              <a:rPr lang="en-US" sz="2000" dirty="0" smtClean="0">
                <a:solidFill>
                  <a:schemeClr val="bg1"/>
                </a:solidFill>
              </a:rPr>
              <a:t>partners through the National Laboratories</a:t>
            </a:r>
            <a:endParaRPr lang="en-US" sz="2000" dirty="0">
              <a:solidFill>
                <a:schemeClr val="bg1"/>
              </a:solidFill>
            </a:endParaRPr>
          </a:p>
        </p:txBody>
      </p:sp>
      <p:cxnSp>
        <p:nvCxnSpPr>
          <p:cNvPr id="9" name="Straight Connector 8"/>
          <p:cNvCxnSpPr/>
          <p:nvPr/>
        </p:nvCxnSpPr>
        <p:spPr>
          <a:xfrm>
            <a:off x="7065427" y="2082936"/>
            <a:ext cx="4673600" cy="0"/>
          </a:xfrm>
          <a:prstGeom prst="line">
            <a:avLst/>
          </a:prstGeom>
          <a:ln>
            <a:solidFill>
              <a:srgbClr val="E3722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00357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r="14132"/>
          <a:stretch/>
        </p:blipFill>
        <p:spPr>
          <a:xfrm>
            <a:off x="5974813" y="812800"/>
            <a:ext cx="6217187" cy="5792269"/>
          </a:xfrm>
          <a:prstGeom prst="rect">
            <a:avLst/>
          </a:prstGeom>
        </p:spPr>
      </p:pic>
      <p:sp>
        <p:nvSpPr>
          <p:cNvPr id="5" name="Rectangle 4"/>
          <p:cNvSpPr/>
          <p:nvPr/>
        </p:nvSpPr>
        <p:spPr>
          <a:xfrm>
            <a:off x="-5752" y="761844"/>
            <a:ext cx="12197752" cy="3152270"/>
          </a:xfrm>
          <a:prstGeom prst="rect">
            <a:avLst/>
          </a:prstGeom>
          <a:gradFill flip="none" rotWithShape="1">
            <a:gsLst>
              <a:gs pos="0">
                <a:srgbClr val="00A9E0"/>
              </a:gs>
              <a:gs pos="53000">
                <a:srgbClr val="00A9E0"/>
              </a:gs>
              <a:gs pos="69000">
                <a:srgbClr val="00A9E0">
                  <a:alpha val="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63" y="3740509"/>
            <a:ext cx="12215773" cy="2846584"/>
          </a:xfrm>
          <a:prstGeom prst="rect">
            <a:avLst/>
          </a:prstGeom>
          <a:gradFill flip="none" rotWithShape="1">
            <a:gsLst>
              <a:gs pos="0">
                <a:schemeClr val="bg1"/>
              </a:gs>
              <a:gs pos="53000">
                <a:schemeClr val="bg1"/>
              </a:gs>
              <a:gs pos="69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484" y="-38100"/>
            <a:ext cx="11729538" cy="812800"/>
          </a:xfrm>
        </p:spPr>
        <p:txBody>
          <a:bodyPr/>
          <a:lstStyle/>
          <a:p>
            <a:r>
              <a:rPr lang="en-US" dirty="0" smtClean="0"/>
              <a:t>Additive Manufacturing</a:t>
            </a:r>
            <a:r>
              <a:rPr lang="en-US" sz="2700" dirty="0" smtClean="0"/>
              <a:t> </a:t>
            </a:r>
            <a:endParaRPr lang="en-US" sz="2700" dirty="0"/>
          </a:p>
        </p:txBody>
      </p:sp>
      <p:sp>
        <p:nvSpPr>
          <p:cNvPr id="6" name="TextBox 5"/>
          <p:cNvSpPr txBox="1"/>
          <p:nvPr/>
        </p:nvSpPr>
        <p:spPr>
          <a:xfrm>
            <a:off x="12271" y="712767"/>
            <a:ext cx="591765" cy="2880917"/>
          </a:xfrm>
          <a:prstGeom prst="rect">
            <a:avLst/>
          </a:prstGeom>
          <a:noFill/>
        </p:spPr>
        <p:txBody>
          <a:bodyPr vert="wordArtVert" wrap="none" rtlCol="0">
            <a:spAutoFit/>
          </a:bodyPr>
          <a:lstStyle/>
          <a:p>
            <a:r>
              <a:rPr lang="en-US" sz="2400" b="1" spc="-1000" dirty="0" smtClean="0">
                <a:solidFill>
                  <a:schemeClr val="bg1"/>
                </a:solidFill>
              </a:rPr>
              <a:t>CAPABILITY</a:t>
            </a:r>
            <a:endParaRPr lang="en-US" sz="2400" b="1" spc="-1000" dirty="0">
              <a:solidFill>
                <a:schemeClr val="bg1"/>
              </a:solidFill>
            </a:endParaRPr>
          </a:p>
        </p:txBody>
      </p:sp>
      <p:sp>
        <p:nvSpPr>
          <p:cNvPr id="10" name="TextBox 9"/>
          <p:cNvSpPr txBox="1"/>
          <p:nvPr/>
        </p:nvSpPr>
        <p:spPr>
          <a:xfrm>
            <a:off x="-5751" y="3740509"/>
            <a:ext cx="591765" cy="2672719"/>
          </a:xfrm>
          <a:prstGeom prst="rect">
            <a:avLst/>
          </a:prstGeom>
          <a:noFill/>
        </p:spPr>
        <p:txBody>
          <a:bodyPr vert="wordArtVert" wrap="none" rtlCol="0">
            <a:spAutoFit/>
          </a:bodyPr>
          <a:lstStyle/>
          <a:p>
            <a:r>
              <a:rPr lang="en-US" sz="2400" b="1" spc="-300" dirty="0" smtClean="0">
                <a:solidFill>
                  <a:srgbClr val="00A9E0"/>
                </a:solidFill>
              </a:rPr>
              <a:t>SUCCESS</a:t>
            </a:r>
            <a:endParaRPr lang="en-US" sz="2400" b="1" spc="-300" dirty="0">
              <a:solidFill>
                <a:srgbClr val="00A9E0"/>
              </a:solidFill>
            </a:endParaRPr>
          </a:p>
        </p:txBody>
      </p:sp>
      <p:cxnSp>
        <p:nvCxnSpPr>
          <p:cNvPr id="11" name="Straight Connector 10"/>
          <p:cNvCxnSpPr/>
          <p:nvPr/>
        </p:nvCxnSpPr>
        <p:spPr>
          <a:xfrm>
            <a:off x="604036" y="774700"/>
            <a:ext cx="0" cy="5812393"/>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27587" y="836633"/>
            <a:ext cx="6777394" cy="3416320"/>
          </a:xfrm>
          <a:prstGeom prst="rect">
            <a:avLst/>
          </a:prstGeom>
          <a:noFill/>
        </p:spPr>
        <p:txBody>
          <a:bodyPr wrap="square" rtlCol="0">
            <a:spAutoFit/>
          </a:bodyPr>
          <a:lstStyle/>
          <a:p>
            <a:pPr>
              <a:spcAft>
                <a:spcPts val="1000"/>
              </a:spcAft>
            </a:pPr>
            <a:r>
              <a:rPr lang="en-US" sz="2200" b="1" spc="100" dirty="0" smtClean="0">
                <a:solidFill>
                  <a:schemeClr val="bg1"/>
                </a:solidFill>
              </a:rPr>
              <a:t>FLEXIBLE MANUFACTURING TECHNOLOGIES</a:t>
            </a:r>
          </a:p>
          <a:p>
            <a:pPr marL="285750" indent="-285750">
              <a:spcAft>
                <a:spcPts val="1000"/>
              </a:spcAft>
              <a:buClr>
                <a:schemeClr val="tx1">
                  <a:lumMod val="50000"/>
                  <a:lumOff val="50000"/>
                </a:schemeClr>
              </a:buClr>
              <a:buFont typeface="Arial" panose="020B0604020202020204" pitchFamily="34" charset="0"/>
              <a:buChar char="•"/>
            </a:pPr>
            <a:r>
              <a:rPr lang="en-US" sz="1900" dirty="0" smtClean="0">
                <a:solidFill>
                  <a:schemeClr val="bg1"/>
                </a:solidFill>
              </a:rPr>
              <a:t>The </a:t>
            </a:r>
            <a:r>
              <a:rPr lang="en-US" sz="1900" dirty="0">
                <a:solidFill>
                  <a:schemeClr val="bg1"/>
                </a:solidFill>
              </a:rPr>
              <a:t>Manufacturing Demonstration </a:t>
            </a:r>
            <a:r>
              <a:rPr lang="en-US" sz="1900" dirty="0" smtClean="0">
                <a:solidFill>
                  <a:schemeClr val="bg1"/>
                </a:solidFill>
              </a:rPr>
              <a:t>Facility (MDF) and </a:t>
            </a:r>
            <a:br>
              <a:rPr lang="en-US" sz="1900" dirty="0" smtClean="0">
                <a:solidFill>
                  <a:schemeClr val="bg1"/>
                </a:solidFill>
              </a:rPr>
            </a:br>
            <a:r>
              <a:rPr lang="en-US" sz="1900" dirty="0" smtClean="0">
                <a:solidFill>
                  <a:schemeClr val="bg1"/>
                </a:solidFill>
              </a:rPr>
              <a:t>the Institute </a:t>
            </a:r>
            <a:r>
              <a:rPr lang="en-US" sz="1900" dirty="0">
                <a:solidFill>
                  <a:schemeClr val="bg1"/>
                </a:solidFill>
              </a:rPr>
              <a:t>for Advanced Composites Manufacturing </a:t>
            </a:r>
            <a:r>
              <a:rPr lang="en-US" sz="1900" dirty="0" smtClean="0">
                <a:solidFill>
                  <a:schemeClr val="bg1"/>
                </a:solidFill>
              </a:rPr>
              <a:t/>
            </a:r>
            <a:br>
              <a:rPr lang="en-US" sz="1900" dirty="0" smtClean="0">
                <a:solidFill>
                  <a:schemeClr val="bg1"/>
                </a:solidFill>
              </a:rPr>
            </a:br>
            <a:r>
              <a:rPr lang="en-US" sz="1900" dirty="0" smtClean="0">
                <a:solidFill>
                  <a:schemeClr val="bg1"/>
                </a:solidFill>
              </a:rPr>
              <a:t>Innovation (IACMI) maintain robust knowledge</a:t>
            </a:r>
            <a:r>
              <a:rPr lang="en-US" sz="1900" dirty="0">
                <a:solidFill>
                  <a:schemeClr val="bg1"/>
                </a:solidFill>
              </a:rPr>
              <a:t>, tools, </a:t>
            </a:r>
            <a:r>
              <a:rPr lang="en-US" sz="1900" dirty="0" smtClean="0">
                <a:solidFill>
                  <a:schemeClr val="bg1"/>
                </a:solidFill>
              </a:rPr>
              <a:t/>
            </a:r>
            <a:br>
              <a:rPr lang="en-US" sz="1900" dirty="0" smtClean="0">
                <a:solidFill>
                  <a:schemeClr val="bg1"/>
                </a:solidFill>
              </a:rPr>
            </a:br>
            <a:r>
              <a:rPr lang="en-US" sz="1900" dirty="0" smtClean="0">
                <a:solidFill>
                  <a:schemeClr val="bg1"/>
                </a:solidFill>
              </a:rPr>
              <a:t>expertise</a:t>
            </a:r>
            <a:r>
              <a:rPr lang="en-US" sz="1900" dirty="0">
                <a:solidFill>
                  <a:schemeClr val="bg1"/>
                </a:solidFill>
              </a:rPr>
              <a:t>, </a:t>
            </a:r>
            <a:r>
              <a:rPr lang="en-US" sz="1900" dirty="0" smtClean="0">
                <a:solidFill>
                  <a:schemeClr val="bg1"/>
                </a:solidFill>
              </a:rPr>
              <a:t>and supply chain connections.</a:t>
            </a:r>
            <a:endParaRPr lang="en-US" sz="1900" dirty="0">
              <a:solidFill>
                <a:schemeClr val="bg1"/>
              </a:solidFill>
            </a:endParaRPr>
          </a:p>
          <a:p>
            <a:pPr marL="285750" indent="-285750">
              <a:spcAft>
                <a:spcPts val="1000"/>
              </a:spcAft>
              <a:buClr>
                <a:schemeClr val="tx1">
                  <a:lumMod val="50000"/>
                  <a:lumOff val="50000"/>
                </a:schemeClr>
              </a:buClr>
              <a:buFont typeface="Arial" panose="020B0604020202020204" pitchFamily="34" charset="0"/>
              <a:buChar char="•"/>
            </a:pPr>
            <a:r>
              <a:rPr lang="en-US" sz="1900" dirty="0" smtClean="0">
                <a:solidFill>
                  <a:schemeClr val="bg1"/>
                </a:solidFill>
              </a:rPr>
              <a:t>Rapid </a:t>
            </a:r>
            <a:r>
              <a:rPr lang="en-US" sz="1900" dirty="0">
                <a:solidFill>
                  <a:schemeClr val="bg1"/>
                </a:solidFill>
              </a:rPr>
              <a:t>production of </a:t>
            </a:r>
            <a:r>
              <a:rPr lang="en-US" sz="1900" dirty="0" smtClean="0">
                <a:solidFill>
                  <a:schemeClr val="bg1"/>
                </a:solidFill>
              </a:rPr>
              <a:t>3D-printed </a:t>
            </a:r>
            <a:r>
              <a:rPr lang="en-US" sz="1900" dirty="0">
                <a:solidFill>
                  <a:schemeClr val="bg1"/>
                </a:solidFill>
              </a:rPr>
              <a:t>tooling for injection </a:t>
            </a:r>
            <a:r>
              <a:rPr lang="en-US" sz="1900" dirty="0" smtClean="0">
                <a:solidFill>
                  <a:schemeClr val="bg1"/>
                </a:solidFill>
              </a:rPr>
              <a:t/>
            </a:r>
            <a:br>
              <a:rPr lang="en-US" sz="1900" dirty="0" smtClean="0">
                <a:solidFill>
                  <a:schemeClr val="bg1"/>
                </a:solidFill>
              </a:rPr>
            </a:br>
            <a:r>
              <a:rPr lang="en-US" sz="1900" dirty="0" smtClean="0">
                <a:solidFill>
                  <a:schemeClr val="bg1"/>
                </a:solidFill>
              </a:rPr>
              <a:t>molding enables </a:t>
            </a:r>
            <a:r>
              <a:rPr lang="en-US" sz="1900" dirty="0">
                <a:solidFill>
                  <a:schemeClr val="bg1"/>
                </a:solidFill>
              </a:rPr>
              <a:t>industrial </a:t>
            </a:r>
            <a:r>
              <a:rPr lang="en-US" sz="1900" dirty="0" smtClean="0">
                <a:solidFill>
                  <a:schemeClr val="bg1"/>
                </a:solidFill>
              </a:rPr>
              <a:t>partners </a:t>
            </a:r>
            <a:r>
              <a:rPr lang="en-US" sz="1900" dirty="0">
                <a:solidFill>
                  <a:schemeClr val="bg1"/>
                </a:solidFill>
              </a:rPr>
              <a:t>to </a:t>
            </a:r>
            <a:r>
              <a:rPr lang="en-US" sz="1900" dirty="0" smtClean="0">
                <a:solidFill>
                  <a:schemeClr val="bg1"/>
                </a:solidFill>
              </a:rPr>
              <a:t>scale </a:t>
            </a:r>
            <a:br>
              <a:rPr lang="en-US" sz="1900" dirty="0" smtClean="0">
                <a:solidFill>
                  <a:schemeClr val="bg1"/>
                </a:solidFill>
              </a:rPr>
            </a:br>
            <a:r>
              <a:rPr lang="en-US" sz="1900" dirty="0" smtClean="0">
                <a:solidFill>
                  <a:schemeClr val="bg1"/>
                </a:solidFill>
              </a:rPr>
              <a:t>production quickly for needed materials. </a:t>
            </a:r>
            <a:endParaRPr lang="en-US" sz="1900" dirty="0">
              <a:solidFill>
                <a:schemeClr val="bg1"/>
              </a:solidFill>
            </a:endParaRPr>
          </a:p>
          <a:p>
            <a:endParaRPr lang="en-US" dirty="0"/>
          </a:p>
          <a:p>
            <a:endParaRPr lang="en-US" dirty="0">
              <a:solidFill>
                <a:schemeClr val="bg1"/>
              </a:solidFill>
            </a:endParaRPr>
          </a:p>
        </p:txBody>
      </p:sp>
      <p:sp>
        <p:nvSpPr>
          <p:cNvPr id="8" name="TextBox 7"/>
          <p:cNvSpPr txBox="1"/>
          <p:nvPr/>
        </p:nvSpPr>
        <p:spPr>
          <a:xfrm>
            <a:off x="727586" y="3772364"/>
            <a:ext cx="6362761" cy="2644314"/>
          </a:xfrm>
          <a:prstGeom prst="rect">
            <a:avLst/>
          </a:prstGeom>
          <a:noFill/>
        </p:spPr>
        <p:txBody>
          <a:bodyPr wrap="square" rtlCol="0">
            <a:spAutoFit/>
          </a:bodyPr>
          <a:lstStyle/>
          <a:p>
            <a:pPr>
              <a:spcAft>
                <a:spcPts val="400"/>
              </a:spcAft>
            </a:pPr>
            <a:r>
              <a:rPr lang="en-US" sz="2200" b="1" spc="200" dirty="0" smtClean="0">
                <a:solidFill>
                  <a:srgbClr val="00A9E0"/>
                </a:solidFill>
              </a:rPr>
              <a:t>COLLECTION TUBES FOR TEST KITS </a:t>
            </a:r>
          </a:p>
          <a:p>
            <a:pPr marL="285750" indent="-285750">
              <a:spcAft>
                <a:spcPts val="1200"/>
              </a:spcAft>
              <a:buClr>
                <a:schemeClr val="tx1">
                  <a:lumMod val="50000"/>
                  <a:lumOff val="50000"/>
                </a:schemeClr>
              </a:buClr>
              <a:buFont typeface="Arial" panose="020B0604020202020204" pitchFamily="34" charset="0"/>
              <a:buChar char="•"/>
            </a:pPr>
            <a:r>
              <a:rPr lang="en-US" dirty="0" smtClean="0">
                <a:solidFill>
                  <a:srgbClr val="00A9E0"/>
                </a:solidFill>
              </a:rPr>
              <a:t>Use </a:t>
            </a:r>
            <a:r>
              <a:rPr lang="en-US" dirty="0">
                <a:solidFill>
                  <a:srgbClr val="00A9E0"/>
                </a:solidFill>
              </a:rPr>
              <a:t>m</a:t>
            </a:r>
            <a:r>
              <a:rPr lang="en-US" dirty="0" smtClean="0">
                <a:solidFill>
                  <a:srgbClr val="00A9E0"/>
                </a:solidFill>
              </a:rPr>
              <a:t>etal </a:t>
            </a:r>
            <a:r>
              <a:rPr lang="en-US" dirty="0">
                <a:solidFill>
                  <a:srgbClr val="00A9E0"/>
                </a:solidFill>
              </a:rPr>
              <a:t>additive manufacturing to make </a:t>
            </a:r>
            <a:r>
              <a:rPr lang="en-US" dirty="0" smtClean="0">
                <a:solidFill>
                  <a:srgbClr val="00A9E0"/>
                </a:solidFill>
              </a:rPr>
              <a:t>injection </a:t>
            </a:r>
            <a:br>
              <a:rPr lang="en-US" dirty="0" smtClean="0">
                <a:solidFill>
                  <a:srgbClr val="00A9E0"/>
                </a:solidFill>
              </a:rPr>
            </a:br>
            <a:r>
              <a:rPr lang="en-US" dirty="0" smtClean="0">
                <a:solidFill>
                  <a:srgbClr val="00A9E0"/>
                </a:solidFill>
              </a:rPr>
              <a:t>molding </a:t>
            </a:r>
            <a:r>
              <a:rPr lang="en-US" dirty="0">
                <a:solidFill>
                  <a:srgbClr val="00A9E0"/>
                </a:solidFill>
              </a:rPr>
              <a:t>tooling for collection </a:t>
            </a:r>
            <a:r>
              <a:rPr lang="en-US" dirty="0" smtClean="0">
                <a:solidFill>
                  <a:srgbClr val="00A9E0"/>
                </a:solidFill>
              </a:rPr>
              <a:t>tubes</a:t>
            </a:r>
          </a:p>
          <a:p>
            <a:pPr marL="285750" indent="-285750">
              <a:spcAft>
                <a:spcPts val="1500"/>
              </a:spcAft>
              <a:buClr>
                <a:schemeClr val="tx1">
                  <a:lumMod val="50000"/>
                  <a:lumOff val="50000"/>
                </a:schemeClr>
              </a:buClr>
              <a:buFont typeface="Arial" panose="020B0604020202020204" pitchFamily="34" charset="0"/>
              <a:buChar char="•"/>
            </a:pPr>
            <a:r>
              <a:rPr lang="en-US" dirty="0" smtClean="0">
                <a:solidFill>
                  <a:srgbClr val="00A9E0"/>
                </a:solidFill>
              </a:rPr>
              <a:t>Identify and test soda bottle preforms to enable rapid production of COVID-19 swab-holding test kits</a:t>
            </a:r>
            <a:br>
              <a:rPr lang="en-US" dirty="0" smtClean="0">
                <a:solidFill>
                  <a:srgbClr val="00A9E0"/>
                </a:solidFill>
              </a:rPr>
            </a:br>
            <a:r>
              <a:rPr lang="en-US" sz="1400" dirty="0" smtClean="0">
                <a:solidFill>
                  <a:srgbClr val="00A9E0"/>
                </a:solidFill>
              </a:rPr>
              <a:t>PARTNER: COCA-COLA CONSOLIDATED</a:t>
            </a:r>
            <a:endParaRPr lang="en-US" sz="1200" dirty="0" smtClean="0">
              <a:solidFill>
                <a:srgbClr val="00A9E0"/>
              </a:solidFill>
            </a:endParaRPr>
          </a:p>
          <a:p>
            <a:pPr>
              <a:spcAft>
                <a:spcPts val="600"/>
              </a:spcAft>
              <a:buClr>
                <a:schemeClr val="tx1">
                  <a:lumMod val="50000"/>
                  <a:lumOff val="50000"/>
                </a:schemeClr>
              </a:buClr>
            </a:pPr>
            <a:r>
              <a:rPr lang="en-US" sz="1600" dirty="0" smtClean="0">
                <a:solidFill>
                  <a:srgbClr val="00A9E0"/>
                </a:solidFill>
              </a:rPr>
              <a:t>SUPPORTED BY: </a:t>
            </a:r>
            <a:r>
              <a:rPr lang="en-US" sz="1600" cap="small" dirty="0" smtClean="0">
                <a:solidFill>
                  <a:srgbClr val="00A9E0"/>
                </a:solidFill>
              </a:rPr>
              <a:t>Department </a:t>
            </a:r>
            <a:r>
              <a:rPr lang="en-US" sz="1600" cap="small" dirty="0">
                <a:solidFill>
                  <a:srgbClr val="00A9E0"/>
                </a:solidFill>
              </a:rPr>
              <a:t>of Defense </a:t>
            </a:r>
            <a:r>
              <a:rPr lang="en-US" sz="1600" cap="small" dirty="0" smtClean="0">
                <a:solidFill>
                  <a:srgbClr val="00A9E0"/>
                </a:solidFill>
              </a:rPr>
              <a:t/>
            </a:r>
            <a:br>
              <a:rPr lang="en-US" sz="1600" cap="small" dirty="0" smtClean="0">
                <a:solidFill>
                  <a:srgbClr val="00A9E0"/>
                </a:solidFill>
              </a:rPr>
            </a:br>
            <a:r>
              <a:rPr lang="en-US" sz="1600" cap="small" dirty="0" smtClean="0">
                <a:solidFill>
                  <a:srgbClr val="00A9E0"/>
                </a:solidFill>
              </a:rPr>
              <a:t>Department </a:t>
            </a:r>
            <a:r>
              <a:rPr lang="en-US" sz="1600" cap="small" dirty="0">
                <a:solidFill>
                  <a:srgbClr val="00A9E0"/>
                </a:solidFill>
              </a:rPr>
              <a:t>of Health </a:t>
            </a:r>
            <a:r>
              <a:rPr lang="en-US" sz="1600" cap="small" dirty="0" smtClean="0">
                <a:solidFill>
                  <a:srgbClr val="00A9E0"/>
                </a:solidFill>
              </a:rPr>
              <a:t>and </a:t>
            </a:r>
            <a:r>
              <a:rPr lang="en-US" sz="1600" cap="small" dirty="0">
                <a:solidFill>
                  <a:srgbClr val="00A9E0"/>
                </a:solidFill>
              </a:rPr>
              <a:t>Human Services </a:t>
            </a:r>
          </a:p>
        </p:txBody>
      </p:sp>
      <p:sp>
        <p:nvSpPr>
          <p:cNvPr id="4" name="Rectangle 3"/>
          <p:cNvSpPr/>
          <p:nvPr/>
        </p:nvSpPr>
        <p:spPr>
          <a:xfrm>
            <a:off x="5974813" y="3244334"/>
            <a:ext cx="242374" cy="369332"/>
          </a:xfrm>
          <a:prstGeom prst="rect">
            <a:avLst/>
          </a:prstGeom>
        </p:spPr>
        <p:txBody>
          <a:bodyPr wrap="none">
            <a:spAutoFit/>
          </a:bodyPr>
          <a:lstStyle/>
          <a:p>
            <a:r>
              <a:rPr lang="en-US" dirty="0"/>
              <a:t> </a:t>
            </a:r>
          </a:p>
        </p:txBody>
      </p:sp>
      <p:cxnSp>
        <p:nvCxnSpPr>
          <p:cNvPr id="12" name="Straight Connector 11"/>
          <p:cNvCxnSpPr/>
          <p:nvPr/>
        </p:nvCxnSpPr>
        <p:spPr>
          <a:xfrm>
            <a:off x="-5752" y="738167"/>
            <a:ext cx="12215774" cy="49233"/>
          </a:xfrm>
          <a:prstGeom prst="line">
            <a:avLst/>
          </a:prstGeom>
          <a:ln w="57150">
            <a:solidFill>
              <a:srgbClr val="00793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79762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316" t="8906" b="17228"/>
          <a:stretch/>
        </p:blipFill>
        <p:spPr>
          <a:xfrm>
            <a:off x="0" y="774700"/>
            <a:ext cx="12192000" cy="5803899"/>
          </a:xfrm>
          <a:prstGeom prst="rect">
            <a:avLst/>
          </a:prstGeom>
        </p:spPr>
      </p:pic>
      <p:sp>
        <p:nvSpPr>
          <p:cNvPr id="7" name="Rectangle 6"/>
          <p:cNvSpPr/>
          <p:nvPr/>
        </p:nvSpPr>
        <p:spPr>
          <a:xfrm>
            <a:off x="0" y="774700"/>
            <a:ext cx="12192000" cy="5803900"/>
          </a:xfrm>
          <a:prstGeom prst="rect">
            <a:avLst/>
          </a:prstGeom>
          <a:gradFill flip="none" rotWithShape="1">
            <a:gsLst>
              <a:gs pos="0">
                <a:srgbClr val="FECB00"/>
              </a:gs>
              <a:gs pos="54000">
                <a:srgbClr val="FECB00">
                  <a:alpha val="90000"/>
                </a:srgbClr>
              </a:gs>
              <a:gs pos="72000">
                <a:srgbClr val="FECB00">
                  <a:alpha val="0"/>
                </a:srgb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Carbon Fiber Technology Facility (CFTF) – N95 Filter Production</a:t>
            </a:r>
            <a:endParaRPr lang="en-US" dirty="0"/>
          </a:p>
        </p:txBody>
      </p:sp>
      <p:sp>
        <p:nvSpPr>
          <p:cNvPr id="8" name="Rectangle 7"/>
          <p:cNvSpPr/>
          <p:nvPr/>
        </p:nvSpPr>
        <p:spPr>
          <a:xfrm rot="10800000">
            <a:off x="0" y="3595803"/>
            <a:ext cx="12192000" cy="2982796"/>
          </a:xfrm>
          <a:prstGeom prst="rect">
            <a:avLst/>
          </a:prstGeom>
          <a:gradFill flip="none" rotWithShape="1">
            <a:gsLst>
              <a:gs pos="0">
                <a:schemeClr val="bg1"/>
              </a:gs>
              <a:gs pos="54000">
                <a:schemeClr val="bg1"/>
              </a:gs>
              <a:gs pos="72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1521917" y="667483"/>
            <a:ext cx="591765" cy="2880917"/>
          </a:xfrm>
          <a:prstGeom prst="rect">
            <a:avLst/>
          </a:prstGeom>
          <a:noFill/>
        </p:spPr>
        <p:txBody>
          <a:bodyPr vert="wordArtVert" wrap="none" rtlCol="0">
            <a:spAutoFit/>
          </a:bodyPr>
          <a:lstStyle/>
          <a:p>
            <a:r>
              <a:rPr lang="en-US" sz="2400" b="1" spc="-1000" dirty="0" smtClean="0">
                <a:solidFill>
                  <a:schemeClr val="bg1"/>
                </a:solidFill>
              </a:rPr>
              <a:t>CAPABILITY</a:t>
            </a:r>
            <a:endParaRPr lang="en-US" sz="2400" b="1" spc="-1000" dirty="0">
              <a:solidFill>
                <a:schemeClr val="bg1"/>
              </a:solidFill>
            </a:endParaRPr>
          </a:p>
        </p:txBody>
      </p:sp>
      <p:sp>
        <p:nvSpPr>
          <p:cNvPr id="11" name="TextBox 10"/>
          <p:cNvSpPr txBox="1"/>
          <p:nvPr/>
        </p:nvSpPr>
        <p:spPr>
          <a:xfrm>
            <a:off x="11521917" y="3701698"/>
            <a:ext cx="591765" cy="2672719"/>
          </a:xfrm>
          <a:prstGeom prst="rect">
            <a:avLst/>
          </a:prstGeom>
          <a:noFill/>
        </p:spPr>
        <p:txBody>
          <a:bodyPr vert="wordArtVert" wrap="none" rtlCol="0">
            <a:spAutoFit/>
          </a:bodyPr>
          <a:lstStyle/>
          <a:p>
            <a:r>
              <a:rPr lang="en-US" sz="2400" b="1" spc="-300" dirty="0" smtClean="0">
                <a:solidFill>
                  <a:srgbClr val="FECB00"/>
                </a:solidFill>
              </a:rPr>
              <a:t>SUCCESS</a:t>
            </a:r>
            <a:endParaRPr lang="en-US" sz="2400" b="1" spc="-300" dirty="0">
              <a:solidFill>
                <a:srgbClr val="FECB00"/>
              </a:solidFill>
            </a:endParaRPr>
          </a:p>
        </p:txBody>
      </p:sp>
      <p:cxnSp>
        <p:nvCxnSpPr>
          <p:cNvPr id="13" name="Straight Connector 12"/>
          <p:cNvCxnSpPr/>
          <p:nvPr/>
        </p:nvCxnSpPr>
        <p:spPr>
          <a:xfrm>
            <a:off x="11521919" y="774700"/>
            <a:ext cx="0" cy="5812393"/>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5542440" y="869507"/>
            <a:ext cx="6275361" cy="2939266"/>
          </a:xfrm>
          <a:prstGeom prst="rect">
            <a:avLst/>
          </a:prstGeom>
          <a:noFill/>
        </p:spPr>
        <p:txBody>
          <a:bodyPr wrap="square" rtlCol="0">
            <a:spAutoFit/>
          </a:bodyPr>
          <a:lstStyle/>
          <a:p>
            <a:pPr lvl="0">
              <a:spcAft>
                <a:spcPts val="1000"/>
              </a:spcAft>
              <a:defRPr/>
            </a:pPr>
            <a:r>
              <a:rPr lang="en-US" sz="2200" b="1" spc="200" dirty="0">
                <a:solidFill>
                  <a:schemeClr val="bg1"/>
                </a:solidFill>
              </a:rPr>
              <a:t>ADVANCED </a:t>
            </a:r>
            <a:r>
              <a:rPr lang="en-US" sz="2200" b="1" spc="200" dirty="0" smtClean="0">
                <a:solidFill>
                  <a:schemeClr val="bg1"/>
                </a:solidFill>
              </a:rPr>
              <a:t>EQUIPMENT AND </a:t>
            </a:r>
            <a:r>
              <a:rPr lang="en-US" sz="2200" b="1" spc="200" dirty="0">
                <a:solidFill>
                  <a:schemeClr val="bg1"/>
                </a:solidFill>
              </a:rPr>
              <a:t>EXPERTISE</a:t>
            </a:r>
          </a:p>
          <a:p>
            <a:pPr marL="171450" lvl="0" indent="-171450">
              <a:spcAft>
                <a:spcPts val="1000"/>
              </a:spcAft>
              <a:buClr>
                <a:schemeClr val="tx1">
                  <a:lumMod val="50000"/>
                  <a:lumOff val="50000"/>
                </a:schemeClr>
              </a:buClr>
              <a:buFont typeface="Arial" panose="020B0604020202020204" pitchFamily="34" charset="0"/>
              <a:buChar char="•"/>
              <a:defRPr/>
            </a:pPr>
            <a:r>
              <a:rPr lang="en-US" sz="2000" dirty="0" smtClean="0">
                <a:solidFill>
                  <a:schemeClr val="bg1"/>
                </a:solidFill>
              </a:rPr>
              <a:t>AMO’s investment in the CFTF created conditions </a:t>
            </a:r>
            <a:br>
              <a:rPr lang="en-US" sz="2000" dirty="0" smtClean="0">
                <a:solidFill>
                  <a:schemeClr val="bg1"/>
                </a:solidFill>
              </a:rPr>
            </a:br>
            <a:r>
              <a:rPr lang="en-US" sz="2000" dirty="0" smtClean="0">
                <a:solidFill>
                  <a:schemeClr val="bg1"/>
                </a:solidFill>
              </a:rPr>
              <a:t>for the team to react nimbly to develop new, scalable methods to meet demand for N95 filter material. </a:t>
            </a:r>
            <a:endParaRPr lang="en-US" sz="2000" dirty="0">
              <a:solidFill>
                <a:schemeClr val="bg1"/>
              </a:solidFill>
            </a:endParaRPr>
          </a:p>
          <a:p>
            <a:pPr marL="171450" lvl="0" indent="-171450">
              <a:spcAft>
                <a:spcPts val="1000"/>
              </a:spcAft>
              <a:buClr>
                <a:schemeClr val="tx1">
                  <a:lumMod val="50000"/>
                  <a:lumOff val="50000"/>
                </a:schemeClr>
              </a:buClr>
              <a:buFont typeface="Arial" panose="020B0604020202020204" pitchFamily="34" charset="0"/>
              <a:buChar char="•"/>
              <a:defRPr/>
            </a:pPr>
            <a:r>
              <a:rPr lang="en-US" sz="2000" dirty="0" smtClean="0">
                <a:solidFill>
                  <a:schemeClr val="bg1"/>
                </a:solidFill>
              </a:rPr>
              <a:t>Experts de-risked a specific and reproducible set </a:t>
            </a:r>
            <a:br>
              <a:rPr lang="en-US" sz="2000" dirty="0" smtClean="0">
                <a:solidFill>
                  <a:schemeClr val="bg1"/>
                </a:solidFill>
              </a:rPr>
            </a:br>
            <a:r>
              <a:rPr lang="en-US" sz="2000" dirty="0" smtClean="0">
                <a:solidFill>
                  <a:schemeClr val="bg1"/>
                </a:solidFill>
              </a:rPr>
              <a:t>of parameters, making them adoptable by the manufacturing industry.</a:t>
            </a:r>
          </a:p>
          <a:p>
            <a:endParaRPr lang="en-US" dirty="0">
              <a:solidFill>
                <a:schemeClr val="bg1"/>
              </a:solidFill>
            </a:endParaRPr>
          </a:p>
        </p:txBody>
      </p:sp>
      <p:sp>
        <p:nvSpPr>
          <p:cNvPr id="4" name="TextBox 3"/>
          <p:cNvSpPr txBox="1"/>
          <p:nvPr/>
        </p:nvSpPr>
        <p:spPr>
          <a:xfrm>
            <a:off x="5542439" y="3548400"/>
            <a:ext cx="6275361" cy="3447098"/>
          </a:xfrm>
          <a:prstGeom prst="rect">
            <a:avLst/>
          </a:prstGeom>
          <a:noFill/>
        </p:spPr>
        <p:txBody>
          <a:bodyPr wrap="square" rtlCol="0">
            <a:spAutoFit/>
          </a:bodyPr>
          <a:lstStyle/>
          <a:p>
            <a:pPr>
              <a:spcAft>
                <a:spcPts val="400"/>
              </a:spcAft>
            </a:pPr>
            <a:r>
              <a:rPr lang="en-US" sz="2000" b="1" spc="400" dirty="0" smtClean="0">
                <a:solidFill>
                  <a:schemeClr val="tx1">
                    <a:lumMod val="50000"/>
                    <a:lumOff val="50000"/>
                  </a:schemeClr>
                </a:solidFill>
              </a:rPr>
              <a:t>AGILE RESPONSE TO N95 DEMAND</a:t>
            </a:r>
            <a:endParaRPr lang="en-US" sz="2000" b="1" spc="400" dirty="0">
              <a:solidFill>
                <a:schemeClr val="tx1">
                  <a:lumMod val="50000"/>
                  <a:lumOff val="50000"/>
                </a:schemeClr>
              </a:solidFill>
            </a:endParaRPr>
          </a:p>
          <a:p>
            <a:pPr marL="171450" lvl="0" indent="-171450">
              <a:spcAft>
                <a:spcPts val="400"/>
              </a:spcAft>
              <a:buFont typeface="Arial" panose="020B0604020202020204" pitchFamily="34" charset="0"/>
              <a:buChar char="•"/>
              <a:defRPr/>
            </a:pPr>
            <a:r>
              <a:rPr lang="en-US" dirty="0" smtClean="0">
                <a:solidFill>
                  <a:schemeClr val="tx1">
                    <a:lumMod val="50000"/>
                    <a:lumOff val="50000"/>
                  </a:schemeClr>
                </a:solidFill>
              </a:rPr>
              <a:t>Work with </a:t>
            </a:r>
            <a:r>
              <a:rPr lang="en-US" dirty="0">
                <a:solidFill>
                  <a:schemeClr val="tx1">
                    <a:lumMod val="50000"/>
                    <a:lumOff val="50000"/>
                  </a:schemeClr>
                </a:solidFill>
              </a:rPr>
              <a:t>N95 inventor Dr. Peter Tsai to tackle </a:t>
            </a:r>
            <a:r>
              <a:rPr lang="en-US" dirty="0" smtClean="0">
                <a:solidFill>
                  <a:schemeClr val="tx1">
                    <a:lumMod val="50000"/>
                    <a:lumOff val="50000"/>
                  </a:schemeClr>
                </a:solidFill>
              </a:rPr>
              <a:t>real-time challenges </a:t>
            </a:r>
            <a:r>
              <a:rPr lang="en-US" dirty="0">
                <a:solidFill>
                  <a:schemeClr val="tx1">
                    <a:lumMod val="50000"/>
                    <a:lumOff val="50000"/>
                  </a:schemeClr>
                </a:solidFill>
              </a:rPr>
              <a:t>with conversion</a:t>
            </a:r>
          </a:p>
          <a:p>
            <a:pPr marL="171450" lvl="0" indent="-171450">
              <a:spcAft>
                <a:spcPts val="400"/>
              </a:spcAft>
              <a:buFont typeface="Arial" panose="020B0604020202020204" pitchFamily="34" charset="0"/>
              <a:buChar char="•"/>
              <a:defRPr/>
            </a:pPr>
            <a:r>
              <a:rPr lang="en-US" dirty="0">
                <a:solidFill>
                  <a:schemeClr val="tx1">
                    <a:lumMod val="50000"/>
                    <a:lumOff val="50000"/>
                  </a:schemeClr>
                </a:solidFill>
              </a:rPr>
              <a:t>Partner with engine, filtration, and power generation </a:t>
            </a:r>
            <a:r>
              <a:rPr lang="en-US" dirty="0" smtClean="0">
                <a:solidFill>
                  <a:schemeClr val="tx1">
                    <a:lumMod val="50000"/>
                    <a:lumOff val="50000"/>
                  </a:schemeClr>
                </a:solidFill>
              </a:rPr>
              <a:t>manufacturer Cummins </a:t>
            </a:r>
            <a:r>
              <a:rPr lang="en-US" dirty="0">
                <a:solidFill>
                  <a:schemeClr val="tx1">
                    <a:lumMod val="50000"/>
                    <a:lumOff val="50000"/>
                  </a:schemeClr>
                </a:solidFill>
              </a:rPr>
              <a:t>to convert their commercial melt blowing lines to potentially produce millions of pounds of </a:t>
            </a:r>
            <a:r>
              <a:rPr lang="en-US" dirty="0" smtClean="0">
                <a:solidFill>
                  <a:schemeClr val="tx1">
                    <a:lumMod val="50000"/>
                    <a:lumOff val="50000"/>
                  </a:schemeClr>
                </a:solidFill>
              </a:rPr>
              <a:t/>
            </a:r>
            <a:br>
              <a:rPr lang="en-US" dirty="0" smtClean="0">
                <a:solidFill>
                  <a:schemeClr val="tx1">
                    <a:lumMod val="50000"/>
                    <a:lumOff val="50000"/>
                  </a:schemeClr>
                </a:solidFill>
              </a:rPr>
            </a:br>
            <a:r>
              <a:rPr lang="en-US" dirty="0" smtClean="0">
                <a:solidFill>
                  <a:schemeClr val="tx1">
                    <a:lumMod val="50000"/>
                    <a:lumOff val="50000"/>
                  </a:schemeClr>
                </a:solidFill>
              </a:rPr>
              <a:t>N95 </a:t>
            </a:r>
            <a:r>
              <a:rPr lang="en-US" dirty="0">
                <a:solidFill>
                  <a:schemeClr val="tx1">
                    <a:lumMod val="50000"/>
                    <a:lumOff val="50000"/>
                  </a:schemeClr>
                </a:solidFill>
              </a:rPr>
              <a:t>material </a:t>
            </a:r>
          </a:p>
          <a:p>
            <a:pPr marL="171450" indent="-171450">
              <a:spcAft>
                <a:spcPts val="400"/>
              </a:spcAft>
              <a:buFont typeface="Arial" panose="020B0604020202020204" pitchFamily="34" charset="0"/>
              <a:buChar char="•"/>
            </a:pPr>
            <a:r>
              <a:rPr lang="en-US" dirty="0" smtClean="0">
                <a:solidFill>
                  <a:schemeClr val="tx1">
                    <a:lumMod val="50000"/>
                    <a:lumOff val="50000"/>
                  </a:schemeClr>
                </a:solidFill>
              </a:rPr>
              <a:t>Open source the process parameters </a:t>
            </a:r>
            <a:r>
              <a:rPr lang="en-US" dirty="0">
                <a:solidFill>
                  <a:schemeClr val="tx1">
                    <a:lumMod val="50000"/>
                    <a:lumOff val="50000"/>
                  </a:schemeClr>
                </a:solidFill>
              </a:rPr>
              <a:t>for </a:t>
            </a:r>
            <a:r>
              <a:rPr lang="en-US" dirty="0" smtClean="0">
                <a:solidFill>
                  <a:schemeClr val="tx1">
                    <a:lumMod val="50000"/>
                    <a:lumOff val="50000"/>
                  </a:schemeClr>
                </a:solidFill>
              </a:rPr>
              <a:t>industry, </a:t>
            </a:r>
            <a:r>
              <a:rPr lang="en-US" dirty="0">
                <a:solidFill>
                  <a:schemeClr val="tx1">
                    <a:lumMod val="50000"/>
                    <a:lumOff val="50000"/>
                  </a:schemeClr>
                </a:solidFill>
              </a:rPr>
              <a:t>enabling textile and filter </a:t>
            </a:r>
            <a:r>
              <a:rPr lang="en-US" dirty="0" smtClean="0">
                <a:solidFill>
                  <a:schemeClr val="tx1">
                    <a:lumMod val="50000"/>
                    <a:lumOff val="50000"/>
                  </a:schemeClr>
                </a:solidFill>
              </a:rPr>
              <a:t>manufacturers </a:t>
            </a:r>
            <a:r>
              <a:rPr lang="en-US" dirty="0">
                <a:solidFill>
                  <a:schemeClr val="tx1">
                    <a:lumMod val="50000"/>
                    <a:lumOff val="50000"/>
                  </a:schemeClr>
                </a:solidFill>
              </a:rPr>
              <a:t>with melt blown machines </a:t>
            </a:r>
            <a:r>
              <a:rPr lang="en-US" dirty="0" smtClean="0">
                <a:solidFill>
                  <a:schemeClr val="tx1">
                    <a:lumMod val="50000"/>
                    <a:lumOff val="50000"/>
                  </a:schemeClr>
                </a:solidFill>
              </a:rPr>
              <a:t/>
            </a:r>
            <a:br>
              <a:rPr lang="en-US" dirty="0" smtClean="0">
                <a:solidFill>
                  <a:schemeClr val="tx1">
                    <a:lumMod val="50000"/>
                    <a:lumOff val="50000"/>
                  </a:schemeClr>
                </a:solidFill>
              </a:rPr>
            </a:br>
            <a:r>
              <a:rPr lang="en-US" dirty="0" smtClean="0">
                <a:solidFill>
                  <a:schemeClr val="tx1">
                    <a:lumMod val="50000"/>
                    <a:lumOff val="50000"/>
                  </a:schemeClr>
                </a:solidFill>
              </a:rPr>
              <a:t>to </a:t>
            </a:r>
            <a:r>
              <a:rPr lang="en-US" dirty="0">
                <a:solidFill>
                  <a:schemeClr val="tx1">
                    <a:lumMod val="50000"/>
                    <a:lumOff val="50000"/>
                  </a:schemeClr>
                </a:solidFill>
              </a:rPr>
              <a:t>start making N95 filters</a:t>
            </a:r>
            <a:endParaRPr lang="en-US" dirty="0" smtClean="0">
              <a:solidFill>
                <a:schemeClr val="tx1">
                  <a:lumMod val="50000"/>
                  <a:lumOff val="50000"/>
                </a:schemeClr>
              </a:solidFill>
            </a:endParaRPr>
          </a:p>
          <a:p>
            <a:pPr>
              <a:spcAft>
                <a:spcPts val="600"/>
              </a:spcAft>
            </a:pPr>
            <a:r>
              <a:rPr lang="en-US" sz="1600" dirty="0" smtClean="0">
                <a:solidFill>
                  <a:schemeClr val="tx1">
                    <a:lumMod val="50000"/>
                    <a:lumOff val="50000"/>
                  </a:schemeClr>
                </a:solidFill>
              </a:rPr>
              <a:t>   </a:t>
            </a:r>
            <a:endParaRPr lang="en-US" dirty="0">
              <a:solidFill>
                <a:schemeClr val="tx1">
                  <a:lumMod val="50000"/>
                  <a:lumOff val="50000"/>
                </a:schemeClr>
              </a:solidFill>
            </a:endParaRPr>
          </a:p>
        </p:txBody>
      </p:sp>
      <p:cxnSp>
        <p:nvCxnSpPr>
          <p:cNvPr id="12" name="Straight Connector 11"/>
          <p:cNvCxnSpPr/>
          <p:nvPr/>
        </p:nvCxnSpPr>
        <p:spPr>
          <a:xfrm flipV="1">
            <a:off x="0" y="761492"/>
            <a:ext cx="12192000" cy="13208"/>
          </a:xfrm>
          <a:prstGeom prst="line">
            <a:avLst/>
          </a:prstGeom>
          <a:ln w="57150">
            <a:solidFill>
              <a:srgbClr val="00793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5098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484" y="-38100"/>
            <a:ext cx="11711516" cy="812800"/>
          </a:xfrm>
        </p:spPr>
        <p:txBody>
          <a:bodyPr/>
          <a:lstStyle/>
          <a:p>
            <a:r>
              <a:rPr lang="en-US" sz="3200" dirty="0" smtClean="0"/>
              <a:t>Manufacturing Traineeships: Workforce Response </a:t>
            </a:r>
            <a:endParaRPr lang="en-US" sz="3200" dirty="0"/>
          </a:p>
        </p:txBody>
      </p:sp>
      <p:pic>
        <p:nvPicPr>
          <p:cNvPr id="2052" name="Picture 4" descr="IMG_8466"/>
          <p:cNvPicPr>
            <a:picLocks noChangeAspect="1" noChangeArrowheads="1"/>
          </p:cNvPicPr>
          <p:nvPr/>
        </p:nvPicPr>
        <p:blipFill rotWithShape="1">
          <a:blip r:embed="rId3">
            <a:extLst>
              <a:ext uri="{28A0092B-C50C-407E-A947-70E740481C1C}">
                <a14:useLocalDpi xmlns:a14="http://schemas.microsoft.com/office/drawing/2010/main" val="0"/>
              </a:ext>
            </a:extLst>
          </a:blip>
          <a:srcRect r="2336" b="24731"/>
          <a:stretch/>
        </p:blipFill>
        <p:spPr bwMode="auto">
          <a:xfrm>
            <a:off x="2208113" y="762000"/>
            <a:ext cx="9997139"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774700"/>
            <a:ext cx="11976100" cy="5816600"/>
          </a:xfrm>
          <a:prstGeom prst="rect">
            <a:avLst/>
          </a:prstGeom>
          <a:gradFill flip="none" rotWithShape="1">
            <a:gsLst>
              <a:gs pos="0">
                <a:srgbClr val="005C82"/>
              </a:gs>
              <a:gs pos="39000">
                <a:srgbClr val="005C82"/>
              </a:gs>
              <a:gs pos="61000">
                <a:srgbClr val="00A9E0">
                  <a:alpha val="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3706176"/>
            <a:ext cx="12192000" cy="2872424"/>
          </a:xfrm>
          <a:prstGeom prst="rect">
            <a:avLst/>
          </a:prstGeom>
          <a:gradFill flip="none" rotWithShape="1">
            <a:gsLst>
              <a:gs pos="0">
                <a:schemeClr val="bg1"/>
              </a:gs>
              <a:gs pos="44000">
                <a:schemeClr val="bg1"/>
              </a:gs>
              <a:gs pos="55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12271" y="766207"/>
            <a:ext cx="591765" cy="2880917"/>
          </a:xfrm>
          <a:prstGeom prst="rect">
            <a:avLst/>
          </a:prstGeom>
          <a:noFill/>
        </p:spPr>
        <p:txBody>
          <a:bodyPr vert="wordArtVert" wrap="none" rtlCol="0">
            <a:spAutoFit/>
          </a:bodyPr>
          <a:lstStyle/>
          <a:p>
            <a:r>
              <a:rPr lang="en-US" sz="2400" b="1" spc="-1000" dirty="0">
                <a:solidFill>
                  <a:prstClr val="white"/>
                </a:solidFill>
              </a:rPr>
              <a:t>CAPABILITY</a:t>
            </a:r>
          </a:p>
        </p:txBody>
      </p:sp>
      <p:sp>
        <p:nvSpPr>
          <p:cNvPr id="11" name="TextBox 10"/>
          <p:cNvSpPr txBox="1"/>
          <p:nvPr/>
        </p:nvSpPr>
        <p:spPr>
          <a:xfrm>
            <a:off x="-13252" y="3770210"/>
            <a:ext cx="591765" cy="2672719"/>
          </a:xfrm>
          <a:prstGeom prst="rect">
            <a:avLst/>
          </a:prstGeom>
          <a:noFill/>
        </p:spPr>
        <p:txBody>
          <a:bodyPr vert="wordArtVert" wrap="none" rtlCol="0">
            <a:spAutoFit/>
          </a:bodyPr>
          <a:lstStyle/>
          <a:p>
            <a:r>
              <a:rPr lang="en-US" sz="2400" b="1" spc="-300" dirty="0">
                <a:solidFill>
                  <a:srgbClr val="005C82"/>
                </a:solidFill>
              </a:rPr>
              <a:t>SUCCESS</a:t>
            </a:r>
          </a:p>
        </p:txBody>
      </p:sp>
      <p:cxnSp>
        <p:nvCxnSpPr>
          <p:cNvPr id="13" name="Straight Connector 12"/>
          <p:cNvCxnSpPr/>
          <p:nvPr/>
        </p:nvCxnSpPr>
        <p:spPr>
          <a:xfrm>
            <a:off x="604036" y="774700"/>
            <a:ext cx="0" cy="5812393"/>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27588" y="833752"/>
            <a:ext cx="4849702" cy="3031599"/>
          </a:xfrm>
          <a:prstGeom prst="rect">
            <a:avLst/>
          </a:prstGeom>
          <a:noFill/>
        </p:spPr>
        <p:txBody>
          <a:bodyPr wrap="square" rtlCol="0">
            <a:spAutoFit/>
          </a:bodyPr>
          <a:lstStyle/>
          <a:p>
            <a:pPr>
              <a:spcAft>
                <a:spcPts val="1000"/>
              </a:spcAft>
              <a:defRPr/>
            </a:pPr>
            <a:r>
              <a:rPr lang="en-US" sz="2200" b="1" dirty="0">
                <a:solidFill>
                  <a:prstClr val="white"/>
                </a:solidFill>
              </a:rPr>
              <a:t>NEXT-GENERATION OF ENGINEERS</a:t>
            </a:r>
          </a:p>
          <a:p>
            <a:pPr marL="285750" indent="-285750">
              <a:spcAft>
                <a:spcPts val="1000"/>
              </a:spcAft>
              <a:buFont typeface="Arial" panose="020B0604020202020204" pitchFamily="34" charset="0"/>
              <a:buChar char="•"/>
              <a:defRPr/>
            </a:pPr>
            <a:r>
              <a:rPr lang="en-US" dirty="0">
                <a:solidFill>
                  <a:prstClr val="white"/>
                </a:solidFill>
              </a:rPr>
              <a:t>Traineeships develop engineers that are </a:t>
            </a:r>
            <a:br>
              <a:rPr lang="en-US" dirty="0">
                <a:solidFill>
                  <a:prstClr val="white"/>
                </a:solidFill>
              </a:rPr>
            </a:br>
            <a:r>
              <a:rPr lang="en-US" dirty="0">
                <a:solidFill>
                  <a:prstClr val="white"/>
                </a:solidFill>
              </a:rPr>
              <a:t>well-suited to the data-driven future of </a:t>
            </a:r>
            <a:r>
              <a:rPr lang="en-US" dirty="0" smtClean="0">
                <a:solidFill>
                  <a:prstClr val="white"/>
                </a:solidFill>
              </a:rPr>
              <a:t>advanced manufacturing</a:t>
            </a:r>
            <a:r>
              <a:rPr lang="en-US" dirty="0">
                <a:solidFill>
                  <a:prstClr val="white"/>
                </a:solidFill>
              </a:rPr>
              <a:t>. </a:t>
            </a:r>
          </a:p>
          <a:p>
            <a:pPr marL="285750" indent="-285750">
              <a:spcAft>
                <a:spcPts val="1000"/>
              </a:spcAft>
              <a:buFont typeface="Arial" panose="020B0604020202020204" pitchFamily="34" charset="0"/>
              <a:buChar char="•"/>
              <a:defRPr/>
            </a:pPr>
            <a:r>
              <a:rPr lang="en-US" dirty="0">
                <a:solidFill>
                  <a:prstClr val="white"/>
                </a:solidFill>
              </a:rPr>
              <a:t>Master’s students focus on industrially-</a:t>
            </a:r>
            <a:br>
              <a:rPr lang="en-US" dirty="0">
                <a:solidFill>
                  <a:prstClr val="white"/>
                </a:solidFill>
              </a:rPr>
            </a:br>
            <a:r>
              <a:rPr lang="en-US" dirty="0">
                <a:solidFill>
                  <a:prstClr val="white"/>
                </a:solidFill>
              </a:rPr>
              <a:t>driven project topics that achieve AMO </a:t>
            </a:r>
            <a:br>
              <a:rPr lang="en-US" dirty="0">
                <a:solidFill>
                  <a:prstClr val="white"/>
                </a:solidFill>
              </a:rPr>
            </a:br>
            <a:r>
              <a:rPr lang="en-US" dirty="0">
                <a:solidFill>
                  <a:prstClr val="white"/>
                </a:solidFill>
              </a:rPr>
              <a:t>goals of advancing productivity and </a:t>
            </a:r>
            <a:br>
              <a:rPr lang="en-US" dirty="0">
                <a:solidFill>
                  <a:prstClr val="white"/>
                </a:solidFill>
              </a:rPr>
            </a:br>
            <a:r>
              <a:rPr lang="en-US" dirty="0">
                <a:solidFill>
                  <a:prstClr val="white"/>
                </a:solidFill>
              </a:rPr>
              <a:t>reducing energy intensity in manufacturing.</a:t>
            </a:r>
          </a:p>
          <a:p>
            <a:endParaRPr lang="en-US" dirty="0">
              <a:solidFill>
                <a:prstClr val="white"/>
              </a:solidFill>
            </a:endParaRPr>
          </a:p>
        </p:txBody>
      </p:sp>
      <p:sp>
        <p:nvSpPr>
          <p:cNvPr id="4" name="TextBox 3"/>
          <p:cNvSpPr txBox="1"/>
          <p:nvPr/>
        </p:nvSpPr>
        <p:spPr>
          <a:xfrm>
            <a:off x="714336" y="3770210"/>
            <a:ext cx="4592182" cy="3088025"/>
          </a:xfrm>
          <a:prstGeom prst="rect">
            <a:avLst/>
          </a:prstGeom>
          <a:noFill/>
        </p:spPr>
        <p:txBody>
          <a:bodyPr wrap="square" rtlCol="0">
            <a:spAutoFit/>
          </a:bodyPr>
          <a:lstStyle/>
          <a:p>
            <a:r>
              <a:rPr lang="en-US" sz="2200" b="1" dirty="0" smtClean="0">
                <a:solidFill>
                  <a:srgbClr val="005B82"/>
                </a:solidFill>
              </a:rPr>
              <a:t>INNOVATIVE PERSONAL PROTECTIVE </a:t>
            </a:r>
            <a:r>
              <a:rPr lang="en-US" sz="2200" b="1" spc="250" dirty="0" smtClean="0">
                <a:solidFill>
                  <a:srgbClr val="005B82"/>
                </a:solidFill>
              </a:rPr>
              <a:t>EQUIPMENT MANUFACTURING</a:t>
            </a:r>
            <a:endParaRPr lang="en-US" sz="2200" b="1" spc="250" dirty="0">
              <a:solidFill>
                <a:srgbClr val="005B82"/>
              </a:solidFill>
            </a:endParaRPr>
          </a:p>
          <a:p>
            <a:pPr marL="285750" indent="-285750">
              <a:buFont typeface="Arial" panose="020B0604020202020204" pitchFamily="34" charset="0"/>
              <a:buChar char="•"/>
            </a:pPr>
            <a:r>
              <a:rPr lang="en-US" dirty="0" smtClean="0">
                <a:solidFill>
                  <a:srgbClr val="005B82"/>
                </a:solidFill>
              </a:rPr>
              <a:t>Deploy </a:t>
            </a:r>
            <a:r>
              <a:rPr lang="en-US" dirty="0">
                <a:solidFill>
                  <a:srgbClr val="005B82"/>
                </a:solidFill>
              </a:rPr>
              <a:t>a scalable manufacturing process for face shields</a:t>
            </a:r>
          </a:p>
          <a:p>
            <a:r>
              <a:rPr lang="en-US" sz="1400" dirty="0">
                <a:solidFill>
                  <a:srgbClr val="005B82"/>
                </a:solidFill>
              </a:rPr>
              <a:t>      3D PRINTING | DIE CUTTING | INJECTION MOLDING</a:t>
            </a:r>
          </a:p>
          <a:p>
            <a:endParaRPr lang="en-US" sz="600" dirty="0">
              <a:solidFill>
                <a:srgbClr val="005B82"/>
              </a:solidFill>
            </a:endParaRPr>
          </a:p>
          <a:p>
            <a:pPr marL="285750" indent="-285750">
              <a:spcAft>
                <a:spcPts val="800"/>
              </a:spcAft>
              <a:buFont typeface="Arial" panose="020B0604020202020204" pitchFamily="34" charset="0"/>
              <a:buChar char="•"/>
            </a:pPr>
            <a:r>
              <a:rPr lang="en-US" dirty="0" smtClean="0">
                <a:solidFill>
                  <a:srgbClr val="005B82"/>
                </a:solidFill>
              </a:rPr>
              <a:t>Design </a:t>
            </a:r>
            <a:r>
              <a:rPr lang="en-US" dirty="0">
                <a:solidFill>
                  <a:srgbClr val="005B82"/>
                </a:solidFill>
              </a:rPr>
              <a:t>and </a:t>
            </a:r>
            <a:r>
              <a:rPr lang="en-US" dirty="0" smtClean="0">
                <a:solidFill>
                  <a:srgbClr val="005B82"/>
                </a:solidFill>
              </a:rPr>
              <a:t>build entirely new equipment to </a:t>
            </a:r>
            <a:r>
              <a:rPr lang="en-US" dirty="0">
                <a:solidFill>
                  <a:srgbClr val="005B82"/>
                </a:solidFill>
              </a:rPr>
              <a:t>protect doctors during </a:t>
            </a:r>
            <a:r>
              <a:rPr lang="en-US" dirty="0" smtClean="0">
                <a:solidFill>
                  <a:srgbClr val="005B82"/>
                </a:solidFill>
              </a:rPr>
              <a:t>procedures </a:t>
            </a:r>
            <a:br>
              <a:rPr lang="en-US" dirty="0" smtClean="0">
                <a:solidFill>
                  <a:srgbClr val="005B82"/>
                </a:solidFill>
              </a:rPr>
            </a:br>
            <a:r>
              <a:rPr lang="en-US" dirty="0" smtClean="0">
                <a:solidFill>
                  <a:srgbClr val="005B82"/>
                </a:solidFill>
              </a:rPr>
              <a:t>with </a:t>
            </a:r>
            <a:r>
              <a:rPr lang="en-US" dirty="0">
                <a:solidFill>
                  <a:srgbClr val="005B82"/>
                </a:solidFill>
              </a:rPr>
              <a:t>a high risk of exposure</a:t>
            </a:r>
          </a:p>
          <a:p>
            <a:r>
              <a:rPr lang="en-US" sz="1600" dirty="0">
                <a:solidFill>
                  <a:srgbClr val="005B82"/>
                </a:solidFill>
              </a:rPr>
              <a:t>PARTNERS: Local-Atlanta Healthcare Community</a:t>
            </a:r>
          </a:p>
          <a:p>
            <a:endParaRPr lang="en-US" dirty="0">
              <a:solidFill>
                <a:srgbClr val="005B82"/>
              </a:solidFill>
            </a:endParaRPr>
          </a:p>
        </p:txBody>
      </p:sp>
      <p:cxnSp>
        <p:nvCxnSpPr>
          <p:cNvPr id="12" name="Straight Connector 11"/>
          <p:cNvCxnSpPr/>
          <p:nvPr/>
        </p:nvCxnSpPr>
        <p:spPr>
          <a:xfrm flipV="1">
            <a:off x="-8737" y="761492"/>
            <a:ext cx="12200737" cy="508"/>
          </a:xfrm>
          <a:prstGeom prst="line">
            <a:avLst/>
          </a:prstGeom>
          <a:ln w="57150">
            <a:solidFill>
              <a:srgbClr val="00793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08811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man, sitting, glasses&#10;&#10;Description automatically generated">
            <a:extLst>
              <a:ext uri="{FF2B5EF4-FFF2-40B4-BE49-F238E27FC236}">
                <a16:creationId xmlns="" xmlns:a16="http://schemas.microsoft.com/office/drawing/2014/main" id="{27912709-C2D4-40A8-A86C-11CC17605708}"/>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744" r="-744"/>
          <a:stretch/>
        </p:blipFill>
        <p:spPr>
          <a:xfrm>
            <a:off x="0" y="-38100"/>
            <a:ext cx="12281647" cy="6667500"/>
          </a:xfrm>
          <a:prstGeom prst="rect">
            <a:avLst/>
          </a:prstGeom>
        </p:spPr>
      </p:pic>
      <p:sp>
        <p:nvSpPr>
          <p:cNvPr id="4" name="Rectangle 3"/>
          <p:cNvSpPr/>
          <p:nvPr/>
        </p:nvSpPr>
        <p:spPr>
          <a:xfrm>
            <a:off x="0" y="-38100"/>
            <a:ext cx="12192000" cy="6651171"/>
          </a:xfrm>
          <a:prstGeom prst="rect">
            <a:avLst/>
          </a:prstGeom>
          <a:solidFill>
            <a:srgbClr val="007934">
              <a:alpha val="4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277035" y="2722062"/>
            <a:ext cx="5818965" cy="861774"/>
          </a:xfrm>
          <a:prstGeom prst="rect">
            <a:avLst/>
          </a:prstGeom>
          <a:noFill/>
        </p:spPr>
        <p:txBody>
          <a:bodyPr wrap="none" rtlCol="0">
            <a:spAutoFit/>
          </a:bodyPr>
          <a:lstStyle/>
          <a:p>
            <a:r>
              <a:rPr lang="en-US" sz="5000" b="1" dirty="0" smtClean="0">
                <a:solidFill>
                  <a:schemeClr val="bg1"/>
                </a:solidFill>
                <a:latin typeface="+mj-lt"/>
              </a:rPr>
              <a:t>PROGRAM UPDATES</a:t>
            </a:r>
            <a:endParaRPr lang="en-US" sz="5000" b="1" dirty="0">
              <a:solidFill>
                <a:schemeClr val="bg1"/>
              </a:solidFill>
              <a:latin typeface="+mj-lt"/>
            </a:endParaRPr>
          </a:p>
        </p:txBody>
      </p:sp>
      <p:cxnSp>
        <p:nvCxnSpPr>
          <p:cNvPr id="5" name="Straight Connector 4"/>
          <p:cNvCxnSpPr/>
          <p:nvPr/>
        </p:nvCxnSpPr>
        <p:spPr>
          <a:xfrm>
            <a:off x="378782" y="3583836"/>
            <a:ext cx="5564818" cy="0"/>
          </a:xfrm>
          <a:prstGeom prst="line">
            <a:avLst/>
          </a:prstGeom>
          <a:ln w="38100">
            <a:solidFill>
              <a:srgbClr val="69BE2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72119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008" r="17387"/>
          <a:stretch/>
        </p:blipFill>
        <p:spPr>
          <a:xfrm>
            <a:off x="6083300" y="1787932"/>
            <a:ext cx="6108700" cy="4809744"/>
          </a:xfrm>
          <a:prstGeom prst="rect">
            <a:avLst/>
          </a:prstGeom>
        </p:spPr>
      </p:pic>
      <p:sp>
        <p:nvSpPr>
          <p:cNvPr id="15" name="Rectangle 14"/>
          <p:cNvSpPr/>
          <p:nvPr/>
        </p:nvSpPr>
        <p:spPr>
          <a:xfrm>
            <a:off x="6086638" y="1775416"/>
            <a:ext cx="6130761" cy="4809064"/>
          </a:xfrm>
          <a:prstGeom prst="rect">
            <a:avLst/>
          </a:prstGeom>
          <a:solidFill>
            <a:srgbClr val="005B82">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bluedatadro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749551"/>
            <a:ext cx="6084537" cy="48349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792881"/>
            <a:ext cx="6065919" cy="4809064"/>
          </a:xfrm>
          <a:prstGeom prst="rect">
            <a:avLst/>
          </a:prstGeom>
          <a:solidFill>
            <a:srgbClr val="005B82">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New R&amp;D Consortia Selections</a:t>
            </a:r>
            <a:endParaRPr lang="en-US" dirty="0"/>
          </a:p>
        </p:txBody>
      </p:sp>
      <p:sp>
        <p:nvSpPr>
          <p:cNvPr id="5" name="Rectangle 4"/>
          <p:cNvSpPr/>
          <p:nvPr/>
        </p:nvSpPr>
        <p:spPr>
          <a:xfrm>
            <a:off x="0" y="774700"/>
            <a:ext cx="12192000" cy="992316"/>
          </a:xfrm>
          <a:prstGeom prst="rect">
            <a:avLst/>
          </a:prstGeom>
          <a:solidFill>
            <a:srgbClr val="00A9E0"/>
          </a:solidFill>
          <a:ln>
            <a:solidFill>
              <a:srgbClr val="00A9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a:stCxn id="5" idx="2"/>
          </p:cNvCxnSpPr>
          <p:nvPr/>
        </p:nvCxnSpPr>
        <p:spPr>
          <a:xfrm flipH="1">
            <a:off x="6057900" y="1767016"/>
            <a:ext cx="38100" cy="4809744"/>
          </a:xfrm>
          <a:prstGeom prst="line">
            <a:avLst/>
          </a:prstGeom>
          <a:ln w="57150">
            <a:solidFill>
              <a:srgbClr val="00A9E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7381" y="927060"/>
            <a:ext cx="12192000" cy="707886"/>
          </a:xfrm>
          <a:prstGeom prst="rect">
            <a:avLst/>
          </a:prstGeom>
          <a:noFill/>
        </p:spPr>
        <p:txBody>
          <a:bodyPr wrap="square" rtlCol="0">
            <a:spAutoFit/>
          </a:bodyPr>
          <a:lstStyle/>
          <a:p>
            <a:pPr algn="ctr"/>
            <a:r>
              <a:rPr lang="en-US" sz="2000" b="1" dirty="0" smtClean="0">
                <a:solidFill>
                  <a:schemeClr val="bg1"/>
                </a:solidFill>
              </a:rPr>
              <a:t>AMO’s </a:t>
            </a:r>
            <a:r>
              <a:rPr lang="en-US" sz="2000" b="1" dirty="0">
                <a:solidFill>
                  <a:schemeClr val="bg1"/>
                </a:solidFill>
              </a:rPr>
              <a:t>public-private R&amp;D </a:t>
            </a:r>
            <a:r>
              <a:rPr lang="en-US" sz="2000" b="1" dirty="0" smtClean="0">
                <a:solidFill>
                  <a:schemeClr val="bg1"/>
                </a:solidFill>
              </a:rPr>
              <a:t>consortia bring together </a:t>
            </a:r>
            <a:r>
              <a:rPr lang="en-US" sz="2000" b="1" dirty="0">
                <a:solidFill>
                  <a:schemeClr val="bg1"/>
                </a:solidFill>
              </a:rPr>
              <a:t>manufacturers, small businesses, universities, </a:t>
            </a:r>
            <a:r>
              <a:rPr lang="en-US" sz="2000" b="1" dirty="0" smtClean="0">
                <a:solidFill>
                  <a:schemeClr val="bg1"/>
                </a:solidFill>
              </a:rPr>
              <a:t>National Laboratories</a:t>
            </a:r>
            <a:r>
              <a:rPr lang="en-US" sz="2000" b="1" dirty="0">
                <a:solidFill>
                  <a:schemeClr val="bg1"/>
                </a:solidFill>
              </a:rPr>
              <a:t>, and state and local governments </a:t>
            </a:r>
            <a:r>
              <a:rPr lang="en-US" sz="2000" b="1" dirty="0" smtClean="0">
                <a:solidFill>
                  <a:schemeClr val="bg1"/>
                </a:solidFill>
              </a:rPr>
              <a:t>to </a:t>
            </a:r>
            <a:r>
              <a:rPr lang="en-US" sz="2000" b="1" dirty="0">
                <a:solidFill>
                  <a:schemeClr val="bg1"/>
                </a:solidFill>
              </a:rPr>
              <a:t>pursue coordinated </a:t>
            </a:r>
            <a:r>
              <a:rPr lang="en-US" sz="2000" b="1" dirty="0" smtClean="0">
                <a:solidFill>
                  <a:schemeClr val="bg1"/>
                </a:solidFill>
              </a:rPr>
              <a:t>R&amp;D </a:t>
            </a:r>
            <a:r>
              <a:rPr lang="en-US" sz="2000" b="1" dirty="0">
                <a:solidFill>
                  <a:schemeClr val="bg1"/>
                </a:solidFill>
              </a:rPr>
              <a:t>in </a:t>
            </a:r>
            <a:r>
              <a:rPr lang="en-US" sz="2000" b="1" dirty="0" smtClean="0">
                <a:solidFill>
                  <a:schemeClr val="bg1"/>
                </a:solidFill>
              </a:rPr>
              <a:t>high-priority manufacturing areas.</a:t>
            </a:r>
            <a:endParaRPr lang="en-US" sz="2000" b="1" dirty="0">
              <a:solidFill>
                <a:schemeClr val="bg1"/>
              </a:solidFill>
            </a:endParaRPr>
          </a:p>
        </p:txBody>
      </p:sp>
      <p:sp>
        <p:nvSpPr>
          <p:cNvPr id="13" name="TextBox 12"/>
          <p:cNvSpPr txBox="1"/>
          <p:nvPr/>
        </p:nvSpPr>
        <p:spPr>
          <a:xfrm>
            <a:off x="55482" y="1767016"/>
            <a:ext cx="6057899" cy="738664"/>
          </a:xfrm>
          <a:prstGeom prst="rect">
            <a:avLst/>
          </a:prstGeom>
          <a:noFill/>
        </p:spPr>
        <p:txBody>
          <a:bodyPr wrap="square" rtlCol="0">
            <a:spAutoFit/>
          </a:bodyPr>
          <a:lstStyle/>
          <a:p>
            <a:pPr algn="ctr"/>
            <a:r>
              <a:rPr lang="en-US" sz="2400" b="1" dirty="0" smtClean="0">
                <a:solidFill>
                  <a:schemeClr val="bg1"/>
                </a:solidFill>
              </a:rPr>
              <a:t>NATIONAL ALLIANCE FOR WATER INNOVATION</a:t>
            </a:r>
          </a:p>
          <a:p>
            <a:pPr algn="ctr"/>
            <a:r>
              <a:rPr lang="en-US" b="1" dirty="0" smtClean="0">
                <a:solidFill>
                  <a:schemeClr val="bg1"/>
                </a:solidFill>
              </a:rPr>
              <a:t>ENERGY-WATER DESALINATION HUB</a:t>
            </a:r>
          </a:p>
        </p:txBody>
      </p:sp>
      <p:sp>
        <p:nvSpPr>
          <p:cNvPr id="14" name="TextBox 13"/>
          <p:cNvSpPr txBox="1"/>
          <p:nvPr/>
        </p:nvSpPr>
        <p:spPr>
          <a:xfrm>
            <a:off x="6130762" y="1787306"/>
            <a:ext cx="5937575" cy="1908215"/>
          </a:xfrm>
          <a:prstGeom prst="rect">
            <a:avLst/>
          </a:prstGeom>
          <a:noFill/>
        </p:spPr>
        <p:txBody>
          <a:bodyPr wrap="square" rtlCol="0">
            <a:spAutoFit/>
          </a:bodyPr>
          <a:lstStyle/>
          <a:p>
            <a:pPr algn="ctr"/>
            <a:r>
              <a:rPr lang="en-US" sz="2200" b="1" dirty="0" smtClean="0">
                <a:solidFill>
                  <a:schemeClr val="bg1"/>
                </a:solidFill>
              </a:rPr>
              <a:t>CYBERSECURITY MANUFACTURING </a:t>
            </a:r>
            <a:br>
              <a:rPr lang="en-US" sz="2200" b="1" dirty="0" smtClean="0">
                <a:solidFill>
                  <a:schemeClr val="bg1"/>
                </a:solidFill>
              </a:rPr>
            </a:br>
            <a:r>
              <a:rPr lang="en-US" sz="2200" b="1" dirty="0" smtClean="0">
                <a:solidFill>
                  <a:schemeClr val="bg1"/>
                </a:solidFill>
              </a:rPr>
              <a:t>INNOVATION INSTITUTE </a:t>
            </a:r>
            <a:r>
              <a:rPr lang="en-US" sz="2400" b="1" dirty="0" smtClean="0">
                <a:solidFill>
                  <a:schemeClr val="bg1"/>
                </a:solidFill>
              </a:rPr>
              <a:t>(CYMANII)</a:t>
            </a: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r>
              <a:rPr lang="en-US" dirty="0" smtClean="0">
                <a:solidFill>
                  <a:schemeClr val="bg1"/>
                </a:solidFill>
              </a:rPr>
              <a:t> </a:t>
            </a:r>
          </a:p>
        </p:txBody>
      </p:sp>
      <p:sp>
        <p:nvSpPr>
          <p:cNvPr id="9" name="Rectangle 8"/>
          <p:cNvSpPr/>
          <p:nvPr/>
        </p:nvSpPr>
        <p:spPr>
          <a:xfrm>
            <a:off x="55482" y="2622652"/>
            <a:ext cx="6096000" cy="3011081"/>
          </a:xfrm>
          <a:prstGeom prst="rect">
            <a:avLst/>
          </a:prstGeom>
        </p:spPr>
        <p:txBody>
          <a:bodyPr wrap="square">
            <a:spAutoFit/>
          </a:bodyPr>
          <a:lstStyle/>
          <a:p>
            <a:pPr>
              <a:spcAft>
                <a:spcPts val="500"/>
              </a:spcAft>
            </a:pPr>
            <a:r>
              <a:rPr lang="en-US" b="1" dirty="0" smtClean="0">
                <a:solidFill>
                  <a:schemeClr val="bg1"/>
                </a:solidFill>
              </a:rPr>
              <a:t>Early-stage </a:t>
            </a:r>
            <a:r>
              <a:rPr lang="en-US" b="1" dirty="0">
                <a:solidFill>
                  <a:schemeClr val="bg1"/>
                </a:solidFill>
              </a:rPr>
              <a:t>research on desalination and </a:t>
            </a:r>
            <a:r>
              <a:rPr lang="en-US" b="1" dirty="0" smtClean="0">
                <a:solidFill>
                  <a:schemeClr val="bg1"/>
                </a:solidFill>
              </a:rPr>
              <a:t>water-treatment </a:t>
            </a:r>
            <a:r>
              <a:rPr lang="en-US" b="1" dirty="0">
                <a:solidFill>
                  <a:schemeClr val="bg1"/>
                </a:solidFill>
              </a:rPr>
              <a:t>technologies to secure affordable and energy-efficient water supplies </a:t>
            </a:r>
            <a:r>
              <a:rPr lang="en-US" b="1" dirty="0" smtClean="0">
                <a:solidFill>
                  <a:schemeClr val="bg1"/>
                </a:solidFill>
              </a:rPr>
              <a:t>from </a:t>
            </a:r>
            <a:r>
              <a:rPr lang="en-US" b="1" dirty="0">
                <a:solidFill>
                  <a:schemeClr val="bg1"/>
                </a:solidFill>
              </a:rPr>
              <a:t>nontraditional water </a:t>
            </a:r>
            <a:r>
              <a:rPr lang="en-US" b="1" dirty="0" smtClean="0">
                <a:solidFill>
                  <a:schemeClr val="bg1"/>
                </a:solidFill>
              </a:rPr>
              <a:t>sources through:</a:t>
            </a:r>
          </a:p>
          <a:p>
            <a:pPr marL="285750" indent="-285750">
              <a:spcAft>
                <a:spcPts val="500"/>
              </a:spcAft>
              <a:buFont typeface="Arial" panose="020B0604020202020204" pitchFamily="34" charset="0"/>
              <a:buChar char="•"/>
            </a:pPr>
            <a:r>
              <a:rPr lang="en-US" sz="1700" dirty="0" smtClean="0">
                <a:solidFill>
                  <a:schemeClr val="bg1"/>
                </a:solidFill>
              </a:rPr>
              <a:t>Integrated data and analysis of nontraditional water sources</a:t>
            </a:r>
          </a:p>
          <a:p>
            <a:pPr marL="285750" indent="-285750">
              <a:spcAft>
                <a:spcPts val="500"/>
              </a:spcAft>
              <a:buFont typeface="Arial" panose="020B0604020202020204" pitchFamily="34" charset="0"/>
              <a:buChar char="•"/>
            </a:pPr>
            <a:r>
              <a:rPr lang="en-US" sz="1700" dirty="0" smtClean="0">
                <a:solidFill>
                  <a:schemeClr val="bg1"/>
                </a:solidFill>
              </a:rPr>
              <a:t>Modeling and simulation of water treatment materials, processes, and treatment trains	</a:t>
            </a:r>
          </a:p>
          <a:p>
            <a:pPr marL="285750" indent="-285750">
              <a:spcAft>
                <a:spcPts val="500"/>
              </a:spcAft>
              <a:buFont typeface="Arial" panose="020B0604020202020204" pitchFamily="34" charset="0"/>
              <a:buChar char="•"/>
            </a:pPr>
            <a:r>
              <a:rPr lang="en-US" sz="1700" dirty="0" smtClean="0">
                <a:solidFill>
                  <a:schemeClr val="bg1"/>
                </a:solidFill>
              </a:rPr>
              <a:t>Process innovation and intensification to facilitate </a:t>
            </a:r>
            <a:br>
              <a:rPr lang="en-US" sz="1700" dirty="0" smtClean="0">
                <a:solidFill>
                  <a:schemeClr val="bg1"/>
                </a:solidFill>
              </a:rPr>
            </a:br>
            <a:r>
              <a:rPr lang="en-US" sz="1700" dirty="0" smtClean="0">
                <a:solidFill>
                  <a:schemeClr val="bg1"/>
                </a:solidFill>
              </a:rPr>
              <a:t>distributed reuse</a:t>
            </a:r>
          </a:p>
          <a:p>
            <a:pPr marL="285750" indent="-285750">
              <a:spcAft>
                <a:spcPts val="500"/>
              </a:spcAft>
              <a:buFont typeface="Arial" panose="020B0604020202020204" pitchFamily="34" charset="0"/>
              <a:buChar char="•"/>
            </a:pPr>
            <a:r>
              <a:rPr lang="en-US" sz="1700" dirty="0" smtClean="0">
                <a:solidFill>
                  <a:schemeClr val="bg1"/>
                </a:solidFill>
              </a:rPr>
              <a:t>Materials and manufacturing innovations to support </a:t>
            </a:r>
            <a:br>
              <a:rPr lang="en-US" sz="1700" dirty="0" smtClean="0">
                <a:solidFill>
                  <a:schemeClr val="bg1"/>
                </a:solidFill>
              </a:rPr>
            </a:br>
            <a:r>
              <a:rPr lang="en-US" sz="1700" dirty="0" smtClean="0">
                <a:solidFill>
                  <a:schemeClr val="bg1"/>
                </a:solidFill>
              </a:rPr>
              <a:t>low-cost desalination</a:t>
            </a:r>
            <a:endParaRPr lang="en-US" sz="1700" dirty="0">
              <a:solidFill>
                <a:schemeClr val="bg1"/>
              </a:solidFill>
            </a:endParaRPr>
          </a:p>
        </p:txBody>
      </p:sp>
      <p:sp>
        <p:nvSpPr>
          <p:cNvPr id="11" name="Rectangle 10"/>
          <p:cNvSpPr/>
          <p:nvPr/>
        </p:nvSpPr>
        <p:spPr>
          <a:xfrm>
            <a:off x="6151482" y="2622652"/>
            <a:ext cx="6165417" cy="3036729"/>
          </a:xfrm>
          <a:prstGeom prst="rect">
            <a:avLst/>
          </a:prstGeom>
        </p:spPr>
        <p:txBody>
          <a:bodyPr wrap="square">
            <a:spAutoFit/>
          </a:bodyPr>
          <a:lstStyle/>
          <a:p>
            <a:pPr>
              <a:spcAft>
                <a:spcPts val="500"/>
              </a:spcAft>
            </a:pPr>
            <a:r>
              <a:rPr lang="en-US" b="1" dirty="0">
                <a:solidFill>
                  <a:schemeClr val="bg1"/>
                </a:solidFill>
              </a:rPr>
              <a:t>S</a:t>
            </a:r>
            <a:r>
              <a:rPr lang="en-US" b="1" dirty="0" smtClean="0">
                <a:solidFill>
                  <a:schemeClr val="bg1"/>
                </a:solidFill>
              </a:rPr>
              <a:t>ecuring </a:t>
            </a:r>
            <a:r>
              <a:rPr lang="en-US" b="1" dirty="0">
                <a:solidFill>
                  <a:schemeClr val="bg1"/>
                </a:solidFill>
              </a:rPr>
              <a:t>automation and supply chain </a:t>
            </a:r>
            <a:r>
              <a:rPr lang="en-US" b="1" dirty="0" smtClean="0">
                <a:solidFill>
                  <a:schemeClr val="bg1"/>
                </a:solidFill>
              </a:rPr>
              <a:t>networks</a:t>
            </a:r>
            <a:r>
              <a:rPr lang="en-US" b="1" dirty="0">
                <a:solidFill>
                  <a:schemeClr val="bg1"/>
                </a:solidFill>
              </a:rPr>
              <a:t> </a:t>
            </a:r>
            <a:r>
              <a:rPr lang="en-US" b="1" dirty="0" smtClean="0">
                <a:solidFill>
                  <a:schemeClr val="bg1"/>
                </a:solidFill>
              </a:rPr>
              <a:t>to make U.S</a:t>
            </a:r>
            <a:r>
              <a:rPr lang="en-US" b="1" dirty="0">
                <a:solidFill>
                  <a:schemeClr val="bg1"/>
                </a:solidFill>
              </a:rPr>
              <a:t>. manufacturing more energy efficient and cyber secure </a:t>
            </a:r>
            <a:r>
              <a:rPr lang="en-US" b="1" dirty="0" smtClean="0">
                <a:solidFill>
                  <a:schemeClr val="bg1"/>
                </a:solidFill>
              </a:rPr>
              <a:t>by:</a:t>
            </a:r>
          </a:p>
          <a:p>
            <a:pPr>
              <a:spcAft>
                <a:spcPts val="500"/>
              </a:spcAft>
            </a:pPr>
            <a:endParaRPr lang="en-US" sz="1100" b="1" dirty="0">
              <a:solidFill>
                <a:schemeClr val="bg1"/>
              </a:solidFill>
            </a:endParaRPr>
          </a:p>
          <a:p>
            <a:pPr marL="285750" indent="-285750">
              <a:spcAft>
                <a:spcPts val="400"/>
              </a:spcAft>
              <a:buFont typeface="Arial" panose="020B0604020202020204" pitchFamily="34" charset="0"/>
              <a:buChar char="•"/>
            </a:pPr>
            <a:r>
              <a:rPr lang="en-US" sz="1700" dirty="0">
                <a:solidFill>
                  <a:schemeClr val="bg1"/>
                </a:solidFill>
              </a:rPr>
              <a:t>Enhancing understanding of evolving cybersecurity </a:t>
            </a:r>
            <a:r>
              <a:rPr lang="en-US" sz="1700" dirty="0" smtClean="0">
                <a:solidFill>
                  <a:schemeClr val="bg1"/>
                </a:solidFill>
              </a:rPr>
              <a:t/>
            </a:r>
            <a:br>
              <a:rPr lang="en-US" sz="1700" dirty="0" smtClean="0">
                <a:solidFill>
                  <a:schemeClr val="bg1"/>
                </a:solidFill>
              </a:rPr>
            </a:br>
            <a:r>
              <a:rPr lang="en-US" sz="1700" dirty="0" smtClean="0">
                <a:solidFill>
                  <a:schemeClr val="bg1"/>
                </a:solidFill>
              </a:rPr>
              <a:t>threats </a:t>
            </a:r>
            <a:r>
              <a:rPr lang="en-US" sz="1700" dirty="0">
                <a:solidFill>
                  <a:schemeClr val="bg1"/>
                </a:solidFill>
              </a:rPr>
              <a:t>to manufacturing </a:t>
            </a:r>
          </a:p>
          <a:p>
            <a:pPr marL="285750" indent="-285750">
              <a:spcAft>
                <a:spcPts val="400"/>
              </a:spcAft>
              <a:buFont typeface="Arial" panose="020B0604020202020204" pitchFamily="34" charset="0"/>
              <a:buChar char="•"/>
            </a:pPr>
            <a:r>
              <a:rPr lang="en-US" sz="1700" dirty="0">
                <a:solidFill>
                  <a:schemeClr val="bg1"/>
                </a:solidFill>
              </a:rPr>
              <a:t>Developing new cybersecurity technologies and methods that enable energy </a:t>
            </a:r>
            <a:r>
              <a:rPr lang="en-US" sz="1700" dirty="0" smtClean="0">
                <a:solidFill>
                  <a:schemeClr val="bg1"/>
                </a:solidFill>
              </a:rPr>
              <a:t>efficiency in manufacturing</a:t>
            </a:r>
            <a:endParaRPr lang="en-US" sz="1700" dirty="0">
              <a:solidFill>
                <a:schemeClr val="bg1"/>
              </a:solidFill>
            </a:endParaRPr>
          </a:p>
          <a:p>
            <a:pPr marL="285750" indent="-285750">
              <a:spcAft>
                <a:spcPts val="400"/>
              </a:spcAft>
              <a:buFont typeface="Arial" panose="020B0604020202020204" pitchFamily="34" charset="0"/>
              <a:buChar char="•"/>
            </a:pPr>
            <a:r>
              <a:rPr lang="en-US" sz="1700" dirty="0">
                <a:solidFill>
                  <a:schemeClr val="bg1"/>
                </a:solidFill>
              </a:rPr>
              <a:t>Sharing information and knowledge with U.S. manufacturers</a:t>
            </a:r>
          </a:p>
          <a:p>
            <a:pPr marL="285750" indent="-285750">
              <a:spcAft>
                <a:spcPts val="400"/>
              </a:spcAft>
              <a:buFont typeface="Arial" panose="020B0604020202020204" pitchFamily="34" charset="0"/>
              <a:buChar char="•"/>
            </a:pPr>
            <a:r>
              <a:rPr lang="en-US" sz="1700" dirty="0">
                <a:solidFill>
                  <a:schemeClr val="bg1"/>
                </a:solidFill>
              </a:rPr>
              <a:t>Addressing the need for education, training, and </a:t>
            </a:r>
            <a:r>
              <a:rPr lang="en-US" sz="1700" dirty="0" smtClean="0">
                <a:solidFill>
                  <a:schemeClr val="bg1"/>
                </a:solidFill>
              </a:rPr>
              <a:t/>
            </a:r>
            <a:br>
              <a:rPr lang="en-US" sz="1700" dirty="0" smtClean="0">
                <a:solidFill>
                  <a:schemeClr val="bg1"/>
                </a:solidFill>
              </a:rPr>
            </a:br>
            <a:r>
              <a:rPr lang="en-US" sz="1700" dirty="0" smtClean="0">
                <a:solidFill>
                  <a:schemeClr val="bg1"/>
                </a:solidFill>
              </a:rPr>
              <a:t>workforce development</a:t>
            </a:r>
            <a:endParaRPr lang="en-US" sz="1700" dirty="0">
              <a:solidFill>
                <a:schemeClr val="bg1"/>
              </a:solidFill>
            </a:endParaRPr>
          </a:p>
        </p:txBody>
      </p:sp>
      <p:cxnSp>
        <p:nvCxnSpPr>
          <p:cNvPr id="16" name="Straight Connector 15"/>
          <p:cNvCxnSpPr/>
          <p:nvPr/>
        </p:nvCxnSpPr>
        <p:spPr>
          <a:xfrm flipV="1">
            <a:off x="-1" y="749300"/>
            <a:ext cx="12192001" cy="25400"/>
          </a:xfrm>
          <a:prstGeom prst="line">
            <a:avLst/>
          </a:prstGeom>
          <a:ln w="57150">
            <a:solidFill>
              <a:srgbClr val="007934"/>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002775" y="5628604"/>
            <a:ext cx="6096000" cy="892552"/>
          </a:xfrm>
          <a:prstGeom prst="rect">
            <a:avLst/>
          </a:prstGeom>
        </p:spPr>
        <p:txBody>
          <a:bodyPr>
            <a:spAutoFit/>
          </a:bodyPr>
          <a:lstStyle/>
          <a:p>
            <a:pPr algn="ctr"/>
            <a:r>
              <a:rPr lang="en-US" b="1" dirty="0" smtClean="0">
                <a:solidFill>
                  <a:schemeClr val="bg1"/>
                </a:solidFill>
              </a:rPr>
              <a:t>LEAD | University </a:t>
            </a:r>
            <a:r>
              <a:rPr lang="en-US" b="1" dirty="0">
                <a:solidFill>
                  <a:schemeClr val="bg1"/>
                </a:solidFill>
              </a:rPr>
              <a:t>of Texas – San Antonio</a:t>
            </a:r>
          </a:p>
          <a:p>
            <a:pPr lvl="0" algn="ctr"/>
            <a:r>
              <a:rPr lang="en-US" dirty="0" smtClean="0">
                <a:solidFill>
                  <a:schemeClr val="bg1"/>
                </a:solidFill>
              </a:rPr>
              <a:t>$70 million over five years </a:t>
            </a:r>
            <a:r>
              <a:rPr lang="en-US" sz="1400" cap="small" dirty="0">
                <a:solidFill>
                  <a:prstClr val="white"/>
                </a:solidFill>
              </a:rPr>
              <a:t>(subject to appropriations)</a:t>
            </a:r>
            <a:endParaRPr lang="en-US" sz="1600" cap="small" dirty="0">
              <a:solidFill>
                <a:prstClr val="white"/>
              </a:solidFill>
            </a:endParaRPr>
          </a:p>
          <a:p>
            <a:pPr algn="ctr"/>
            <a:r>
              <a:rPr lang="en-US" sz="1600" dirty="0" smtClean="0">
                <a:solidFill>
                  <a:schemeClr val="bg1"/>
                </a:solidFill>
              </a:rPr>
              <a:t>$</a:t>
            </a:r>
            <a:r>
              <a:rPr lang="en-US" sz="1600" dirty="0">
                <a:solidFill>
                  <a:schemeClr val="bg1"/>
                </a:solidFill>
              </a:rPr>
              <a:t>40 </a:t>
            </a:r>
            <a:r>
              <a:rPr lang="en-US" sz="1600" dirty="0" smtClean="0">
                <a:solidFill>
                  <a:schemeClr val="bg1"/>
                </a:solidFill>
              </a:rPr>
              <a:t>million cost share</a:t>
            </a:r>
            <a:endParaRPr lang="en-US" sz="1600" dirty="0">
              <a:solidFill>
                <a:schemeClr val="bg1"/>
              </a:solidFill>
            </a:endParaRPr>
          </a:p>
        </p:txBody>
      </p:sp>
      <p:sp>
        <p:nvSpPr>
          <p:cNvPr id="17" name="Rectangle 16"/>
          <p:cNvSpPr/>
          <p:nvPr/>
        </p:nvSpPr>
        <p:spPr>
          <a:xfrm>
            <a:off x="-107161" y="5670878"/>
            <a:ext cx="6096000" cy="892552"/>
          </a:xfrm>
          <a:prstGeom prst="rect">
            <a:avLst/>
          </a:prstGeom>
        </p:spPr>
        <p:txBody>
          <a:bodyPr>
            <a:spAutoFit/>
          </a:bodyPr>
          <a:lstStyle/>
          <a:p>
            <a:pPr algn="ctr"/>
            <a:r>
              <a:rPr lang="en-US" b="1" dirty="0">
                <a:solidFill>
                  <a:schemeClr val="bg1"/>
                </a:solidFill>
              </a:rPr>
              <a:t>LEAD | Lawrence Berkeley National Laboratory</a:t>
            </a:r>
          </a:p>
          <a:p>
            <a:pPr algn="ctr"/>
            <a:r>
              <a:rPr lang="en-US" dirty="0">
                <a:solidFill>
                  <a:schemeClr val="bg1"/>
                </a:solidFill>
              </a:rPr>
              <a:t>$100 million over five years </a:t>
            </a:r>
            <a:r>
              <a:rPr lang="en-US" sz="1400" cap="small" dirty="0">
                <a:solidFill>
                  <a:schemeClr val="bg1"/>
                </a:solidFill>
              </a:rPr>
              <a:t>(subject to appropriations)</a:t>
            </a:r>
            <a:endParaRPr lang="en-US" sz="1600" cap="small" dirty="0">
              <a:solidFill>
                <a:schemeClr val="bg1"/>
              </a:solidFill>
            </a:endParaRPr>
          </a:p>
          <a:p>
            <a:pPr algn="ctr"/>
            <a:r>
              <a:rPr lang="en-US" sz="1600" dirty="0">
                <a:solidFill>
                  <a:schemeClr val="bg1"/>
                </a:solidFill>
              </a:rPr>
              <a:t>$34 million cost share</a:t>
            </a:r>
            <a:endParaRPr lang="en-US" dirty="0">
              <a:solidFill>
                <a:schemeClr val="bg1"/>
              </a:solidFill>
            </a:endParaRPr>
          </a:p>
        </p:txBody>
      </p:sp>
    </p:spTree>
    <p:extLst>
      <p:ext uri="{BB962C8B-B14F-4D97-AF65-F5344CB8AC3E}">
        <p14:creationId xmlns:p14="http://schemas.microsoft.com/office/powerpoint/2010/main" val="34169675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444" b="28864"/>
          <a:stretch/>
        </p:blipFill>
        <p:spPr>
          <a:xfrm>
            <a:off x="0" y="774699"/>
            <a:ext cx="12192000" cy="5819283"/>
          </a:xfrm>
          <a:prstGeom prst="rect">
            <a:avLst/>
          </a:prstGeom>
        </p:spPr>
      </p:pic>
      <p:sp>
        <p:nvSpPr>
          <p:cNvPr id="15" name="Rectangle 14"/>
          <p:cNvSpPr/>
          <p:nvPr/>
        </p:nvSpPr>
        <p:spPr>
          <a:xfrm>
            <a:off x="0" y="3038757"/>
            <a:ext cx="12192000" cy="3570141"/>
          </a:xfrm>
          <a:prstGeom prst="rect">
            <a:avLst/>
          </a:prstGeom>
          <a:solidFill>
            <a:srgbClr val="000000">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FY19 Multi-topic FOA Selections </a:t>
            </a:r>
            <a:endParaRPr lang="en-US" dirty="0"/>
          </a:p>
        </p:txBody>
      </p:sp>
      <p:sp>
        <p:nvSpPr>
          <p:cNvPr id="7" name="TextBox 6"/>
          <p:cNvSpPr txBox="1"/>
          <p:nvPr/>
        </p:nvSpPr>
        <p:spPr>
          <a:xfrm>
            <a:off x="329784" y="1304096"/>
            <a:ext cx="2308645" cy="1200329"/>
          </a:xfrm>
          <a:prstGeom prst="rect">
            <a:avLst/>
          </a:prstGeom>
          <a:noFill/>
        </p:spPr>
        <p:txBody>
          <a:bodyPr wrap="none" rtlCol="0">
            <a:spAutoFit/>
          </a:bodyPr>
          <a:lstStyle/>
          <a:p>
            <a:r>
              <a:rPr lang="en-US" sz="7200" dirty="0" smtClean="0">
                <a:solidFill>
                  <a:schemeClr val="bg1"/>
                </a:solidFill>
              </a:rPr>
              <a:t>$187</a:t>
            </a:r>
            <a:endParaRPr lang="en-US" sz="7200" dirty="0">
              <a:solidFill>
                <a:schemeClr val="bg1"/>
              </a:solidFill>
            </a:endParaRPr>
          </a:p>
        </p:txBody>
      </p:sp>
      <p:sp>
        <p:nvSpPr>
          <p:cNvPr id="8" name="TextBox 7"/>
          <p:cNvSpPr txBox="1"/>
          <p:nvPr/>
        </p:nvSpPr>
        <p:spPr>
          <a:xfrm>
            <a:off x="4895253" y="1284962"/>
            <a:ext cx="1268296" cy="1200329"/>
          </a:xfrm>
          <a:prstGeom prst="rect">
            <a:avLst/>
          </a:prstGeom>
          <a:noFill/>
        </p:spPr>
        <p:txBody>
          <a:bodyPr wrap="none" rtlCol="0">
            <a:spAutoFit/>
          </a:bodyPr>
          <a:lstStyle/>
          <a:p>
            <a:r>
              <a:rPr lang="en-US" sz="7200" dirty="0" smtClean="0">
                <a:solidFill>
                  <a:schemeClr val="bg1"/>
                </a:solidFill>
              </a:rPr>
              <a:t>55</a:t>
            </a:r>
            <a:endParaRPr lang="en-US" sz="7200" dirty="0">
              <a:solidFill>
                <a:schemeClr val="bg1"/>
              </a:solidFill>
            </a:endParaRPr>
          </a:p>
        </p:txBody>
      </p:sp>
      <p:sp>
        <p:nvSpPr>
          <p:cNvPr id="9" name="TextBox 8"/>
          <p:cNvSpPr txBox="1"/>
          <p:nvPr/>
        </p:nvSpPr>
        <p:spPr>
          <a:xfrm>
            <a:off x="8420373" y="1290906"/>
            <a:ext cx="1268296" cy="1200329"/>
          </a:xfrm>
          <a:prstGeom prst="rect">
            <a:avLst/>
          </a:prstGeom>
          <a:noFill/>
        </p:spPr>
        <p:txBody>
          <a:bodyPr wrap="none" rtlCol="0">
            <a:spAutoFit/>
          </a:bodyPr>
          <a:lstStyle/>
          <a:p>
            <a:r>
              <a:rPr lang="en-US" sz="7200" dirty="0" smtClean="0">
                <a:solidFill>
                  <a:schemeClr val="bg1"/>
                </a:solidFill>
              </a:rPr>
              <a:t>25</a:t>
            </a:r>
            <a:endParaRPr lang="en-US" sz="7200" dirty="0">
              <a:solidFill>
                <a:schemeClr val="bg1"/>
              </a:solidFill>
            </a:endParaRPr>
          </a:p>
        </p:txBody>
      </p:sp>
      <p:sp>
        <p:nvSpPr>
          <p:cNvPr id="10" name="Rectangle 9"/>
          <p:cNvSpPr/>
          <p:nvPr/>
        </p:nvSpPr>
        <p:spPr>
          <a:xfrm>
            <a:off x="6012058" y="1429675"/>
            <a:ext cx="1478225" cy="954107"/>
          </a:xfrm>
          <a:prstGeom prst="rect">
            <a:avLst/>
          </a:prstGeom>
        </p:spPr>
        <p:txBody>
          <a:bodyPr wrap="none">
            <a:spAutoFit/>
          </a:bodyPr>
          <a:lstStyle/>
          <a:p>
            <a:r>
              <a:rPr lang="en-US" sz="2800" dirty="0">
                <a:solidFill>
                  <a:schemeClr val="bg1"/>
                </a:solidFill>
              </a:rPr>
              <a:t>projects </a:t>
            </a:r>
            <a:r>
              <a:rPr lang="en-US" sz="2800" dirty="0" smtClean="0">
                <a:solidFill>
                  <a:schemeClr val="bg1"/>
                </a:solidFill>
              </a:rPr>
              <a:t/>
            </a:r>
            <a:br>
              <a:rPr lang="en-US" sz="2800" dirty="0" smtClean="0">
                <a:solidFill>
                  <a:schemeClr val="bg1"/>
                </a:solidFill>
              </a:rPr>
            </a:br>
            <a:r>
              <a:rPr lang="en-US" sz="2800" dirty="0" smtClean="0">
                <a:solidFill>
                  <a:schemeClr val="bg1"/>
                </a:solidFill>
              </a:rPr>
              <a:t>selected</a:t>
            </a:r>
            <a:endParaRPr lang="en-US" sz="2800" dirty="0">
              <a:solidFill>
                <a:schemeClr val="bg1"/>
              </a:solidFill>
            </a:endParaRPr>
          </a:p>
        </p:txBody>
      </p:sp>
      <p:sp>
        <p:nvSpPr>
          <p:cNvPr id="11" name="Rectangle 10"/>
          <p:cNvSpPr/>
          <p:nvPr/>
        </p:nvSpPr>
        <p:spPr>
          <a:xfrm>
            <a:off x="560656" y="1429675"/>
            <a:ext cx="3238734" cy="1569660"/>
          </a:xfrm>
          <a:prstGeom prst="rect">
            <a:avLst/>
          </a:prstGeom>
        </p:spPr>
        <p:txBody>
          <a:bodyPr wrap="square">
            <a:spAutoFit/>
          </a:bodyPr>
          <a:lstStyle/>
          <a:p>
            <a:pPr algn="r"/>
            <a:r>
              <a:rPr lang="en-US" sz="2800" dirty="0" smtClean="0">
                <a:solidFill>
                  <a:schemeClr val="bg1"/>
                </a:solidFill>
              </a:rPr>
              <a:t>million</a:t>
            </a:r>
          </a:p>
          <a:p>
            <a:pPr algn="r"/>
            <a:r>
              <a:rPr lang="en-US" sz="2800" dirty="0" smtClean="0">
                <a:solidFill>
                  <a:schemeClr val="bg1"/>
                </a:solidFill>
              </a:rPr>
              <a:t>awarded</a:t>
            </a:r>
            <a:r>
              <a:rPr lang="en-US" sz="2800" dirty="0">
                <a:solidFill>
                  <a:schemeClr val="bg1"/>
                </a:solidFill>
              </a:rPr>
              <a:t/>
            </a:r>
            <a:br>
              <a:rPr lang="en-US" sz="2800" dirty="0">
                <a:solidFill>
                  <a:schemeClr val="bg1"/>
                </a:solidFill>
              </a:rPr>
            </a:br>
            <a:r>
              <a:rPr lang="en-US" sz="2000" dirty="0">
                <a:solidFill>
                  <a:schemeClr val="bg1"/>
                </a:solidFill>
              </a:rPr>
              <a:t>including </a:t>
            </a:r>
            <a:r>
              <a:rPr lang="en-US" sz="2000" dirty="0" smtClean="0">
                <a:solidFill>
                  <a:schemeClr val="bg1"/>
                </a:solidFill>
              </a:rPr>
              <a:t>$</a:t>
            </a:r>
            <a:r>
              <a:rPr lang="en-US" sz="2000" dirty="0">
                <a:solidFill>
                  <a:schemeClr val="bg1"/>
                </a:solidFill>
              </a:rPr>
              <a:t>48 million </a:t>
            </a:r>
            <a:r>
              <a:rPr lang="en-US" sz="2000" dirty="0" smtClean="0">
                <a:solidFill>
                  <a:schemeClr val="bg1"/>
                </a:solidFill>
              </a:rPr>
              <a:t/>
            </a:r>
            <a:br>
              <a:rPr lang="en-US" sz="2000" dirty="0" smtClean="0">
                <a:solidFill>
                  <a:schemeClr val="bg1"/>
                </a:solidFill>
              </a:rPr>
            </a:br>
            <a:r>
              <a:rPr lang="en-US" sz="2000" dirty="0" smtClean="0">
                <a:solidFill>
                  <a:schemeClr val="bg1"/>
                </a:solidFill>
              </a:rPr>
              <a:t>in cost </a:t>
            </a:r>
            <a:r>
              <a:rPr lang="en-US" sz="2000" dirty="0">
                <a:solidFill>
                  <a:schemeClr val="bg1"/>
                </a:solidFill>
              </a:rPr>
              <a:t>share</a:t>
            </a:r>
            <a:endParaRPr lang="en-US" sz="2800" dirty="0"/>
          </a:p>
        </p:txBody>
      </p:sp>
      <p:sp>
        <p:nvSpPr>
          <p:cNvPr id="12" name="Rectangle 11"/>
          <p:cNvSpPr/>
          <p:nvPr/>
        </p:nvSpPr>
        <p:spPr>
          <a:xfrm>
            <a:off x="9521631" y="1435052"/>
            <a:ext cx="2023567" cy="954107"/>
          </a:xfrm>
          <a:prstGeom prst="rect">
            <a:avLst/>
          </a:prstGeom>
        </p:spPr>
        <p:txBody>
          <a:bodyPr wrap="none">
            <a:spAutoFit/>
          </a:bodyPr>
          <a:lstStyle/>
          <a:p>
            <a:r>
              <a:rPr lang="en-US" sz="2800" dirty="0">
                <a:solidFill>
                  <a:schemeClr val="bg1"/>
                </a:solidFill>
              </a:rPr>
              <a:t>states </a:t>
            </a:r>
            <a:r>
              <a:rPr lang="en-US" sz="2800" dirty="0" smtClean="0">
                <a:solidFill>
                  <a:schemeClr val="bg1"/>
                </a:solidFill>
              </a:rPr>
              <a:t/>
            </a:r>
            <a:br>
              <a:rPr lang="en-US" sz="2800" dirty="0" smtClean="0">
                <a:solidFill>
                  <a:schemeClr val="bg1"/>
                </a:solidFill>
              </a:rPr>
            </a:br>
            <a:r>
              <a:rPr lang="en-US" sz="2800" dirty="0" smtClean="0">
                <a:solidFill>
                  <a:schemeClr val="bg1"/>
                </a:solidFill>
              </a:rPr>
              <a:t>represented</a:t>
            </a:r>
            <a:endParaRPr lang="en-US" sz="2800" dirty="0">
              <a:solidFill>
                <a:schemeClr val="bg1"/>
              </a:solidFill>
            </a:endParaRPr>
          </a:p>
        </p:txBody>
      </p:sp>
      <p:sp>
        <p:nvSpPr>
          <p:cNvPr id="14" name="Rectangle 13"/>
          <p:cNvSpPr/>
          <p:nvPr/>
        </p:nvSpPr>
        <p:spPr>
          <a:xfrm>
            <a:off x="560656" y="3137450"/>
            <a:ext cx="11209283" cy="3631763"/>
          </a:xfrm>
          <a:prstGeom prst="rect">
            <a:avLst/>
          </a:prstGeom>
        </p:spPr>
        <p:txBody>
          <a:bodyPr wrap="square">
            <a:spAutoFit/>
          </a:bodyPr>
          <a:lstStyle/>
          <a:p>
            <a:r>
              <a:rPr lang="en-US" sz="2400" b="1" dirty="0">
                <a:solidFill>
                  <a:schemeClr val="bg1"/>
                </a:solidFill>
              </a:rPr>
              <a:t>Innovations for the Manufacture of Advanced </a:t>
            </a:r>
            <a:r>
              <a:rPr lang="en-US" sz="2400" b="1" dirty="0" smtClean="0">
                <a:solidFill>
                  <a:schemeClr val="bg1"/>
                </a:solidFill>
              </a:rPr>
              <a:t>Materials</a:t>
            </a:r>
            <a:r>
              <a:rPr lang="en-US" sz="2400" b="1" dirty="0">
                <a:solidFill>
                  <a:schemeClr val="bg1"/>
                </a:solidFill>
              </a:rPr>
              <a:t> </a:t>
            </a:r>
            <a:r>
              <a:rPr lang="en-US" sz="2400" b="1" dirty="0" smtClean="0">
                <a:solidFill>
                  <a:schemeClr val="bg1"/>
                </a:solidFill>
              </a:rPr>
              <a:t/>
            </a:r>
            <a:br>
              <a:rPr lang="en-US" sz="2400" b="1" dirty="0" smtClean="0">
                <a:solidFill>
                  <a:schemeClr val="bg1"/>
                </a:solidFill>
              </a:rPr>
            </a:br>
            <a:r>
              <a:rPr lang="en-US" sz="2000" dirty="0" smtClean="0">
                <a:solidFill>
                  <a:schemeClr val="bg1"/>
                </a:solidFill>
              </a:rPr>
              <a:t>$</a:t>
            </a:r>
            <a:r>
              <a:rPr lang="en-US" sz="2000" dirty="0">
                <a:solidFill>
                  <a:schemeClr val="bg1"/>
                </a:solidFill>
              </a:rPr>
              <a:t>124.6 million for 36 </a:t>
            </a:r>
            <a:r>
              <a:rPr lang="en-US" sz="2000" dirty="0" smtClean="0">
                <a:solidFill>
                  <a:schemeClr val="bg1"/>
                </a:solidFill>
              </a:rPr>
              <a:t>projects</a:t>
            </a:r>
          </a:p>
          <a:p>
            <a:r>
              <a:rPr lang="en-US" sz="2000" i="1" dirty="0" smtClean="0">
                <a:solidFill>
                  <a:schemeClr val="bg1"/>
                </a:solidFill>
              </a:rPr>
              <a:t>	</a:t>
            </a:r>
            <a:r>
              <a:rPr lang="en-US" i="1" dirty="0" smtClean="0">
                <a:solidFill>
                  <a:schemeClr val="bg1"/>
                </a:solidFill>
              </a:rPr>
              <a:t>Includes $65.9 million for manufacturing innovation to lower the cost of battery energy storage,</a:t>
            </a:r>
            <a:br>
              <a:rPr lang="en-US" i="1" dirty="0" smtClean="0">
                <a:solidFill>
                  <a:schemeClr val="bg1"/>
                </a:solidFill>
              </a:rPr>
            </a:br>
            <a:r>
              <a:rPr lang="en-US" i="1" dirty="0" smtClean="0">
                <a:solidFill>
                  <a:schemeClr val="bg1"/>
                </a:solidFill>
              </a:rPr>
              <a:t>	jointly funded with the Vehicle Technologies Office as a part of the Energy Storage Grand Challenge</a:t>
            </a:r>
            <a:r>
              <a:rPr lang="en-US" sz="2000" i="1" dirty="0" smtClean="0">
                <a:solidFill>
                  <a:schemeClr val="bg1"/>
                </a:solidFill>
              </a:rPr>
              <a:t/>
            </a:r>
            <a:br>
              <a:rPr lang="en-US" sz="2000" i="1" dirty="0" smtClean="0">
                <a:solidFill>
                  <a:schemeClr val="bg1"/>
                </a:solidFill>
              </a:rPr>
            </a:br>
            <a:endParaRPr lang="en-US" sz="2000" i="1" dirty="0">
              <a:solidFill>
                <a:schemeClr val="bg1"/>
              </a:solidFill>
            </a:endParaRPr>
          </a:p>
          <a:p>
            <a:r>
              <a:rPr lang="en-US" sz="2400" b="1" dirty="0">
                <a:solidFill>
                  <a:schemeClr val="bg1"/>
                </a:solidFill>
              </a:rPr>
              <a:t>Lower Thermal Budget Processes for Industrial Efficiency </a:t>
            </a:r>
            <a:r>
              <a:rPr lang="en-US" sz="2400" b="1" dirty="0" smtClean="0">
                <a:solidFill>
                  <a:schemeClr val="bg1"/>
                </a:solidFill>
              </a:rPr>
              <a:t>and Productivity</a:t>
            </a:r>
            <a:r>
              <a:rPr lang="en-US" sz="2000" b="1" dirty="0">
                <a:solidFill>
                  <a:schemeClr val="bg1"/>
                </a:solidFill>
              </a:rPr>
              <a:t> </a:t>
            </a:r>
            <a:r>
              <a:rPr lang="en-US" sz="2000" b="1" dirty="0" smtClean="0">
                <a:solidFill>
                  <a:schemeClr val="bg1"/>
                </a:solidFill>
              </a:rPr>
              <a:t/>
            </a:r>
            <a:br>
              <a:rPr lang="en-US" sz="2000" b="1" dirty="0" smtClean="0">
                <a:solidFill>
                  <a:schemeClr val="bg1"/>
                </a:solidFill>
              </a:rPr>
            </a:br>
            <a:r>
              <a:rPr lang="en-US" sz="2000" dirty="0" smtClean="0">
                <a:solidFill>
                  <a:schemeClr val="bg1"/>
                </a:solidFill>
              </a:rPr>
              <a:t>$</a:t>
            </a:r>
            <a:r>
              <a:rPr lang="en-US" sz="2000" dirty="0">
                <a:solidFill>
                  <a:schemeClr val="bg1"/>
                </a:solidFill>
              </a:rPr>
              <a:t>28.7 million for </a:t>
            </a:r>
            <a:r>
              <a:rPr lang="en-US" sz="2000" dirty="0" smtClean="0">
                <a:solidFill>
                  <a:schemeClr val="bg1"/>
                </a:solidFill>
              </a:rPr>
              <a:t>8 </a:t>
            </a:r>
            <a:r>
              <a:rPr lang="en-US" sz="2000" dirty="0">
                <a:solidFill>
                  <a:schemeClr val="bg1"/>
                </a:solidFill>
              </a:rPr>
              <a:t>projects</a:t>
            </a:r>
          </a:p>
          <a:p>
            <a:r>
              <a:rPr lang="en-US" sz="2000" b="1" dirty="0" smtClean="0">
                <a:solidFill>
                  <a:schemeClr val="bg1"/>
                </a:solidFill>
              </a:rPr>
              <a:t/>
            </a:r>
            <a:br>
              <a:rPr lang="en-US" sz="2000" b="1" dirty="0" smtClean="0">
                <a:solidFill>
                  <a:schemeClr val="bg1"/>
                </a:solidFill>
              </a:rPr>
            </a:br>
            <a:r>
              <a:rPr lang="en-US" sz="2400" b="1" dirty="0" smtClean="0">
                <a:solidFill>
                  <a:schemeClr val="bg1"/>
                </a:solidFill>
              </a:rPr>
              <a:t>Connected</a:t>
            </a:r>
            <a:r>
              <a:rPr lang="en-US" sz="2400" b="1" dirty="0">
                <a:solidFill>
                  <a:schemeClr val="bg1"/>
                </a:solidFill>
              </a:rPr>
              <a:t>, </a:t>
            </a:r>
            <a:r>
              <a:rPr lang="en-US" sz="2400" b="1" dirty="0" smtClean="0">
                <a:solidFill>
                  <a:schemeClr val="bg1"/>
                </a:solidFill>
              </a:rPr>
              <a:t>Flexible, </a:t>
            </a:r>
            <a:r>
              <a:rPr lang="en-US" sz="2400" b="1" dirty="0">
                <a:solidFill>
                  <a:schemeClr val="bg1"/>
                </a:solidFill>
              </a:rPr>
              <a:t>and Efficient Manufacturing Facilities and Energy </a:t>
            </a:r>
            <a:r>
              <a:rPr lang="en-US" sz="2400" b="1" dirty="0" smtClean="0">
                <a:solidFill>
                  <a:schemeClr val="bg1"/>
                </a:solidFill>
              </a:rPr>
              <a:t>Systems</a:t>
            </a:r>
            <a:r>
              <a:rPr lang="en-US" sz="2000" b="1" dirty="0">
                <a:solidFill>
                  <a:schemeClr val="bg1"/>
                </a:solidFill>
              </a:rPr>
              <a:t/>
            </a:r>
            <a:br>
              <a:rPr lang="en-US" sz="2000" b="1" dirty="0">
                <a:solidFill>
                  <a:schemeClr val="bg1"/>
                </a:solidFill>
              </a:rPr>
            </a:br>
            <a:r>
              <a:rPr lang="en-US" sz="2000" dirty="0" smtClean="0">
                <a:solidFill>
                  <a:schemeClr val="bg1"/>
                </a:solidFill>
              </a:rPr>
              <a:t>$33.5 </a:t>
            </a:r>
            <a:r>
              <a:rPr lang="en-US" sz="2000" dirty="0">
                <a:solidFill>
                  <a:schemeClr val="bg1"/>
                </a:solidFill>
              </a:rPr>
              <a:t>million for 11 projects</a:t>
            </a:r>
          </a:p>
          <a:p>
            <a:pPr marL="342900" indent="-342900">
              <a:buFont typeface="Arial" panose="020B0604020202020204" pitchFamily="34" charset="0"/>
              <a:buChar char="•"/>
            </a:pPr>
            <a:endParaRPr lang="en-US" sz="2000" dirty="0">
              <a:solidFill>
                <a:schemeClr val="bg1"/>
              </a:solidFill>
            </a:endParaRPr>
          </a:p>
        </p:txBody>
      </p:sp>
      <p:cxnSp>
        <p:nvCxnSpPr>
          <p:cNvPr id="13" name="Straight Connector 12"/>
          <p:cNvCxnSpPr/>
          <p:nvPr/>
        </p:nvCxnSpPr>
        <p:spPr>
          <a:xfrm flipV="1">
            <a:off x="0" y="749300"/>
            <a:ext cx="12192000" cy="25400"/>
          </a:xfrm>
          <a:prstGeom prst="line">
            <a:avLst/>
          </a:prstGeom>
          <a:ln w="57150">
            <a:solidFill>
              <a:srgbClr val="007934"/>
            </a:solidFill>
          </a:ln>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836023" y="3879667"/>
            <a:ext cx="621957" cy="568515"/>
            <a:chOff x="486163" y="2407725"/>
            <a:chExt cx="1365821" cy="1365821"/>
          </a:xfrm>
          <a:noFill/>
        </p:grpSpPr>
        <p:sp>
          <p:nvSpPr>
            <p:cNvPr id="17" name="Oval 16">
              <a:extLst>
                <a:ext uri="{FF2B5EF4-FFF2-40B4-BE49-F238E27FC236}">
                  <a16:creationId xmlns="" xmlns:a16="http://schemas.microsoft.com/office/drawing/2014/main" id="{926B06B8-C920-4401-812D-553A5BE3449D}"/>
                </a:ext>
              </a:extLst>
            </p:cNvPr>
            <p:cNvSpPr/>
            <p:nvPr/>
          </p:nvSpPr>
          <p:spPr>
            <a:xfrm>
              <a:off x="486163" y="2407725"/>
              <a:ext cx="1365821" cy="1365821"/>
            </a:xfrm>
            <a:prstGeom prst="ellipse">
              <a:avLst/>
            </a:prstGeom>
            <a:grp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8" name="Picture 17"/>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20273" y="2541835"/>
              <a:ext cx="1097599" cy="1097599"/>
            </a:xfrm>
            <a:prstGeom prst="rect">
              <a:avLst/>
            </a:prstGeom>
            <a:grpFill/>
            <a:ln w="19050">
              <a:solidFill>
                <a:schemeClr val="tx1"/>
              </a:solidFill>
            </a:ln>
          </p:spPr>
        </p:pic>
      </p:grpSp>
    </p:spTree>
    <p:extLst>
      <p:ext uri="{BB962C8B-B14F-4D97-AF65-F5344CB8AC3E}">
        <p14:creationId xmlns:p14="http://schemas.microsoft.com/office/powerpoint/2010/main" val="15719851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t="22821"/>
          <a:stretch/>
        </p:blipFill>
        <p:spPr>
          <a:xfrm>
            <a:off x="8059230" y="1843790"/>
            <a:ext cx="4156615" cy="4765363"/>
          </a:xfrm>
          <a:prstGeom prst="rect">
            <a:avLst/>
          </a:prstGeom>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r="36052"/>
          <a:stretch/>
        </p:blipFill>
        <p:spPr>
          <a:xfrm>
            <a:off x="4027433" y="1854199"/>
            <a:ext cx="4054247" cy="4754955"/>
          </a:xfrm>
          <a:prstGeom prst="rect">
            <a:avLst/>
          </a:prstGeom>
        </p:spPr>
      </p:pic>
      <p:pic>
        <p:nvPicPr>
          <p:cNvPr id="4098" name="Picture 2" descr="U.S. Department of Energy Launches Energy Storage Grand Challenge ..."/>
          <p:cNvPicPr>
            <a:picLocks noChangeAspect="1" noChangeArrowheads="1"/>
          </p:cNvPicPr>
          <p:nvPr/>
        </p:nvPicPr>
        <p:blipFill rotWithShape="1">
          <a:blip r:embed="rId5">
            <a:extLst>
              <a:ext uri="{28A0092B-C50C-407E-A947-70E740481C1C}">
                <a14:useLocalDpi xmlns:a14="http://schemas.microsoft.com/office/drawing/2010/main" val="0"/>
              </a:ext>
            </a:extLst>
          </a:blip>
          <a:srcRect l="39135"/>
          <a:stretch/>
        </p:blipFill>
        <p:spPr bwMode="auto">
          <a:xfrm>
            <a:off x="0" y="1854200"/>
            <a:ext cx="4033568" cy="475495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0" y="774700"/>
            <a:ext cx="12192000" cy="1079500"/>
          </a:xfrm>
          <a:prstGeom prst="rect">
            <a:avLst/>
          </a:prstGeom>
          <a:solidFill>
            <a:srgbClr val="005C82"/>
          </a:solidFill>
          <a:ln w="38100">
            <a:solidFill>
              <a:srgbClr val="005C8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bg1"/>
                </a:solidFill>
              </a:rPr>
              <a:t>AMO provides manufacturing expertise and helps </a:t>
            </a:r>
            <a:r>
              <a:rPr lang="en-US" sz="2200" b="1" dirty="0" smtClean="0">
                <a:solidFill>
                  <a:schemeClr val="bg1"/>
                </a:solidFill>
              </a:rPr>
              <a:t>shape the </a:t>
            </a:r>
            <a:r>
              <a:rPr lang="en-US" sz="2200" b="1" dirty="0">
                <a:solidFill>
                  <a:schemeClr val="bg1"/>
                </a:solidFill>
              </a:rPr>
              <a:t>direction of DOE Grand Challenges.</a:t>
            </a:r>
            <a:endParaRPr lang="en-US" sz="2200" dirty="0">
              <a:solidFill>
                <a:schemeClr val="bg1"/>
              </a:solidFill>
            </a:endParaRPr>
          </a:p>
        </p:txBody>
      </p:sp>
      <p:sp>
        <p:nvSpPr>
          <p:cNvPr id="24" name="Trapezoid 23"/>
          <p:cNvSpPr/>
          <p:nvPr/>
        </p:nvSpPr>
        <p:spPr>
          <a:xfrm>
            <a:off x="8171935" y="3682583"/>
            <a:ext cx="4003589" cy="2904627"/>
          </a:xfrm>
          <a:prstGeom prst="trapezoid">
            <a:avLst>
              <a:gd name="adj" fmla="val 28560"/>
            </a:avLst>
          </a:prstGeom>
          <a:solidFill>
            <a:srgbClr val="00A9E0"/>
          </a:solidFill>
          <a:ln>
            <a:solidFill>
              <a:srgbClr val="00A9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rapezoid 24"/>
          <p:cNvSpPr/>
          <p:nvPr/>
        </p:nvSpPr>
        <p:spPr>
          <a:xfrm>
            <a:off x="4095674" y="3696181"/>
            <a:ext cx="4003589" cy="2891030"/>
          </a:xfrm>
          <a:prstGeom prst="trapezoid">
            <a:avLst>
              <a:gd name="adj" fmla="val 28560"/>
            </a:avLst>
          </a:prstGeom>
          <a:solidFill>
            <a:srgbClr val="69BE28"/>
          </a:solidFill>
          <a:ln>
            <a:solidFill>
              <a:srgbClr val="69BE2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rapezoid 2"/>
          <p:cNvSpPr/>
          <p:nvPr/>
        </p:nvSpPr>
        <p:spPr>
          <a:xfrm>
            <a:off x="-1" y="3710718"/>
            <a:ext cx="4003589" cy="2876493"/>
          </a:xfrm>
          <a:prstGeom prst="trapezoid">
            <a:avLst>
              <a:gd name="adj" fmla="val 28560"/>
            </a:avLst>
          </a:prstGeom>
          <a:solidFill>
            <a:srgbClr val="FECB00"/>
          </a:solidFill>
          <a:ln>
            <a:solidFill>
              <a:srgbClr val="FECB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AMO’s Role in DOE Grand Challenges</a:t>
            </a:r>
            <a:endParaRPr lang="en-US" dirty="0"/>
          </a:p>
        </p:txBody>
      </p:sp>
      <p:sp>
        <p:nvSpPr>
          <p:cNvPr id="8" name="TextBox 7">
            <a:extLst>
              <a:ext uri="{FF2B5EF4-FFF2-40B4-BE49-F238E27FC236}">
                <a16:creationId xmlns="" xmlns:a16="http://schemas.microsoft.com/office/drawing/2014/main" id="{FE3779D6-6A97-426D-AB51-E53AD92E8357}"/>
              </a:ext>
            </a:extLst>
          </p:cNvPr>
          <p:cNvSpPr txBox="1"/>
          <p:nvPr/>
        </p:nvSpPr>
        <p:spPr>
          <a:xfrm>
            <a:off x="4591021" y="3712230"/>
            <a:ext cx="3078111" cy="677108"/>
          </a:xfrm>
          <a:prstGeom prst="rect">
            <a:avLst/>
          </a:prstGeom>
          <a:noFill/>
          <a:effectLst>
            <a:outerShdw blurRad="38100" dist="38100" dir="10800000" algn="r" rotWithShape="0">
              <a:prstClr val="black">
                <a:alpha val="67000"/>
              </a:prstClr>
            </a:outerShdw>
          </a:effectLst>
        </p:spPr>
        <p:txBody>
          <a:bodyPr wrap="square" rtlCol="0">
            <a:spAutoFit/>
          </a:bodyPr>
          <a:lstStyle/>
          <a:p>
            <a:pPr algn="ctr"/>
            <a:r>
              <a:rPr lang="en-US" sz="1900" b="1" dirty="0" smtClean="0">
                <a:solidFill>
                  <a:schemeClr val="bg1"/>
                </a:solidFill>
                <a:latin typeface="+mj-lt"/>
              </a:rPr>
              <a:t>PLASTICS </a:t>
            </a:r>
          </a:p>
          <a:p>
            <a:pPr algn="ctr"/>
            <a:r>
              <a:rPr lang="en-US" sz="1900" b="1" dirty="0" smtClean="0">
                <a:solidFill>
                  <a:schemeClr val="bg1"/>
                </a:solidFill>
                <a:latin typeface="+mj-lt"/>
              </a:rPr>
              <a:t>INNOVATION CHALLENGE</a:t>
            </a:r>
            <a:endParaRPr lang="en-US" sz="1900" b="1" dirty="0">
              <a:solidFill>
                <a:schemeClr val="bg1"/>
              </a:solidFill>
              <a:latin typeface="+mj-lt"/>
            </a:endParaRPr>
          </a:p>
        </p:txBody>
      </p:sp>
      <p:grpSp>
        <p:nvGrpSpPr>
          <p:cNvPr id="9" name="Group 8"/>
          <p:cNvGrpSpPr/>
          <p:nvPr/>
        </p:nvGrpSpPr>
        <p:grpSpPr>
          <a:xfrm>
            <a:off x="5412066" y="2147691"/>
            <a:ext cx="1365821" cy="1365821"/>
            <a:chOff x="3877215" y="2259427"/>
            <a:chExt cx="1365821" cy="1365821"/>
          </a:xfrm>
        </p:grpSpPr>
        <p:sp>
          <p:nvSpPr>
            <p:cNvPr id="10" name="Oval 9">
              <a:extLst>
                <a:ext uri="{FF2B5EF4-FFF2-40B4-BE49-F238E27FC236}">
                  <a16:creationId xmlns="" xmlns:a16="http://schemas.microsoft.com/office/drawing/2014/main" id="{CB86B183-9924-4E39-AD3C-141607A94CA6}"/>
                </a:ext>
              </a:extLst>
            </p:cNvPr>
            <p:cNvSpPr/>
            <p:nvPr/>
          </p:nvSpPr>
          <p:spPr>
            <a:xfrm>
              <a:off x="3877215" y="2259427"/>
              <a:ext cx="1365821" cy="1365821"/>
            </a:xfrm>
            <a:prstGeom prst="ellipse">
              <a:avLst/>
            </a:prstGeom>
            <a:solidFill>
              <a:schemeClr val="bg1">
                <a:alpha val="70000"/>
              </a:schemeClr>
            </a:solidFill>
            <a:ln w="508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08774" y="2407725"/>
              <a:ext cx="1069223" cy="1069223"/>
            </a:xfrm>
            <a:prstGeom prst="rect">
              <a:avLst/>
            </a:prstGeom>
          </p:spPr>
        </p:pic>
      </p:grpSp>
      <p:grpSp>
        <p:nvGrpSpPr>
          <p:cNvPr id="20" name="Group 19"/>
          <p:cNvGrpSpPr/>
          <p:nvPr/>
        </p:nvGrpSpPr>
        <p:grpSpPr>
          <a:xfrm>
            <a:off x="9490818" y="2147691"/>
            <a:ext cx="1365821" cy="1365821"/>
            <a:chOff x="7320264" y="2261992"/>
            <a:chExt cx="1365821" cy="1365821"/>
          </a:xfrm>
        </p:grpSpPr>
        <p:sp>
          <p:nvSpPr>
            <p:cNvPr id="13" name="Oval 12">
              <a:extLst>
                <a:ext uri="{FF2B5EF4-FFF2-40B4-BE49-F238E27FC236}">
                  <a16:creationId xmlns="" xmlns:a16="http://schemas.microsoft.com/office/drawing/2014/main" id="{2804051A-A5A1-44A2-B0C8-4E11004A5651}"/>
                </a:ext>
              </a:extLst>
            </p:cNvPr>
            <p:cNvSpPr/>
            <p:nvPr/>
          </p:nvSpPr>
          <p:spPr>
            <a:xfrm>
              <a:off x="7320264" y="2261992"/>
              <a:ext cx="1365821" cy="1365821"/>
            </a:xfrm>
            <a:prstGeom prst="ellipse">
              <a:avLst/>
            </a:prstGeom>
            <a:solidFill>
              <a:schemeClr val="bg1">
                <a:alpha val="70000"/>
              </a:schemeClr>
            </a:solidFill>
            <a:ln w="50800">
              <a:solidFill>
                <a:srgbClr val="04D6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 xmlns:a16="http://schemas.microsoft.com/office/drawing/2014/main" id="{BA89AB98-6334-48C0-A241-0EEDDD5987C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71309" y="2472378"/>
              <a:ext cx="673362" cy="927072"/>
            </a:xfrm>
            <a:prstGeom prst="rect">
              <a:avLst/>
            </a:prstGeom>
          </p:spPr>
        </p:pic>
      </p:grpSp>
      <p:sp>
        <p:nvSpPr>
          <p:cNvPr id="15" name="TextBox 14">
            <a:extLst>
              <a:ext uri="{FF2B5EF4-FFF2-40B4-BE49-F238E27FC236}">
                <a16:creationId xmlns="" xmlns:a16="http://schemas.microsoft.com/office/drawing/2014/main" id="{AC83CF48-7F69-4AEE-91E6-84F47BF39CA6}"/>
              </a:ext>
            </a:extLst>
          </p:cNvPr>
          <p:cNvSpPr txBox="1"/>
          <p:nvPr/>
        </p:nvSpPr>
        <p:spPr>
          <a:xfrm>
            <a:off x="8909221" y="3701874"/>
            <a:ext cx="2529014" cy="707886"/>
          </a:xfrm>
          <a:prstGeom prst="rect">
            <a:avLst/>
          </a:prstGeom>
          <a:noFill/>
          <a:effectLst>
            <a:outerShdw blurRad="38100" dist="38100" dir="10800000" algn="r" rotWithShape="0">
              <a:prstClr val="black">
                <a:alpha val="67000"/>
              </a:prstClr>
            </a:outerShdw>
          </a:effectLst>
        </p:spPr>
        <p:txBody>
          <a:bodyPr wrap="square" rtlCol="0">
            <a:spAutoFit/>
          </a:bodyPr>
          <a:lstStyle/>
          <a:p>
            <a:pPr algn="ctr"/>
            <a:r>
              <a:rPr lang="en-US" sz="2000" b="1" dirty="0" smtClean="0">
                <a:solidFill>
                  <a:schemeClr val="bg1"/>
                </a:solidFill>
                <a:latin typeface="+mj-lt"/>
              </a:rPr>
              <a:t>WATER SECURITY GRAND CHALLENGE</a:t>
            </a:r>
            <a:endParaRPr lang="en-US" sz="2000" b="1" dirty="0">
              <a:solidFill>
                <a:schemeClr val="bg1"/>
              </a:solidFill>
              <a:latin typeface="+mj-lt"/>
            </a:endParaRPr>
          </a:p>
        </p:txBody>
      </p:sp>
      <p:sp>
        <p:nvSpPr>
          <p:cNvPr id="7" name="TextBox 6">
            <a:extLst>
              <a:ext uri="{FF2B5EF4-FFF2-40B4-BE49-F238E27FC236}">
                <a16:creationId xmlns="" xmlns:a16="http://schemas.microsoft.com/office/drawing/2014/main" id="{873FEEF9-A368-4C99-AD77-660B0273B107}"/>
              </a:ext>
            </a:extLst>
          </p:cNvPr>
          <p:cNvSpPr txBox="1"/>
          <p:nvPr/>
        </p:nvSpPr>
        <p:spPr>
          <a:xfrm>
            <a:off x="661960" y="3749078"/>
            <a:ext cx="2679666" cy="707886"/>
          </a:xfrm>
          <a:prstGeom prst="rect">
            <a:avLst/>
          </a:prstGeom>
          <a:noFill/>
          <a:effectLst>
            <a:outerShdw blurRad="38100" dist="38100" dir="10800000" algn="r" rotWithShape="0">
              <a:prstClr val="black">
                <a:alpha val="67000"/>
              </a:prstClr>
            </a:outerShdw>
          </a:effectLst>
        </p:spPr>
        <p:txBody>
          <a:bodyPr wrap="square" rtlCol="0">
            <a:spAutoFit/>
          </a:bodyPr>
          <a:lstStyle/>
          <a:p>
            <a:pPr algn="ctr"/>
            <a:r>
              <a:rPr lang="en-US" sz="2000" b="1" dirty="0" smtClean="0">
                <a:solidFill>
                  <a:schemeClr val="bg1"/>
                </a:solidFill>
                <a:latin typeface="+mj-lt"/>
              </a:rPr>
              <a:t>ENERGY STORAGE GRAND CHALLENGE</a:t>
            </a:r>
            <a:endParaRPr lang="en-US" sz="2000" b="1" dirty="0">
              <a:solidFill>
                <a:schemeClr val="bg1"/>
              </a:solidFill>
              <a:latin typeface="+mj-lt"/>
            </a:endParaRPr>
          </a:p>
        </p:txBody>
      </p:sp>
      <p:grpSp>
        <p:nvGrpSpPr>
          <p:cNvPr id="19" name="Group 18"/>
          <p:cNvGrpSpPr/>
          <p:nvPr/>
        </p:nvGrpSpPr>
        <p:grpSpPr>
          <a:xfrm>
            <a:off x="1333315" y="2160761"/>
            <a:ext cx="1365821" cy="1365821"/>
            <a:chOff x="486163" y="2407725"/>
            <a:chExt cx="1365821" cy="1365821"/>
          </a:xfrm>
        </p:grpSpPr>
        <p:sp>
          <p:nvSpPr>
            <p:cNvPr id="6" name="Oval 5">
              <a:extLst>
                <a:ext uri="{FF2B5EF4-FFF2-40B4-BE49-F238E27FC236}">
                  <a16:creationId xmlns="" xmlns:a16="http://schemas.microsoft.com/office/drawing/2014/main" id="{926B06B8-C920-4401-812D-553A5BE3449D}"/>
                </a:ext>
              </a:extLst>
            </p:cNvPr>
            <p:cNvSpPr/>
            <p:nvPr/>
          </p:nvSpPr>
          <p:spPr>
            <a:xfrm>
              <a:off x="486163" y="2407725"/>
              <a:ext cx="1365821" cy="1365821"/>
            </a:xfrm>
            <a:prstGeom prst="ellipse">
              <a:avLst/>
            </a:prstGeom>
            <a:solidFill>
              <a:schemeClr val="bg1">
                <a:alpha val="70000"/>
              </a:schemeClr>
            </a:solidFill>
            <a:ln w="508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4"/>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20273" y="2541835"/>
              <a:ext cx="1097599" cy="1097599"/>
            </a:xfrm>
            <a:prstGeom prst="rect">
              <a:avLst/>
            </a:prstGeom>
          </p:spPr>
        </p:pic>
      </p:grpSp>
      <p:sp>
        <p:nvSpPr>
          <p:cNvPr id="21" name="TextBox 20"/>
          <p:cNvSpPr txBox="1"/>
          <p:nvPr/>
        </p:nvSpPr>
        <p:spPr>
          <a:xfrm>
            <a:off x="-23304" y="4606082"/>
            <a:ext cx="4072935" cy="1631216"/>
          </a:xfrm>
          <a:prstGeom prst="rect">
            <a:avLst/>
          </a:prstGeom>
          <a:noFill/>
        </p:spPr>
        <p:txBody>
          <a:bodyPr wrap="square" rtlCol="0">
            <a:spAutoFit/>
          </a:bodyPr>
          <a:lstStyle/>
          <a:p>
            <a:pPr algn="ctr"/>
            <a:r>
              <a:rPr lang="en-US" sz="2000" dirty="0">
                <a:solidFill>
                  <a:schemeClr val="bg1"/>
                </a:solidFill>
                <a:latin typeface="+mj-lt"/>
              </a:rPr>
              <a:t>A strong, diverse domestic manufacturing base with </a:t>
            </a:r>
            <a:r>
              <a:rPr lang="en-US" sz="2000" dirty="0" smtClean="0">
                <a:solidFill>
                  <a:schemeClr val="bg1"/>
                </a:solidFill>
                <a:latin typeface="+mj-lt"/>
              </a:rPr>
              <a:t/>
            </a:r>
            <a:br>
              <a:rPr lang="en-US" sz="2000" dirty="0" smtClean="0">
                <a:solidFill>
                  <a:schemeClr val="bg1"/>
                </a:solidFill>
                <a:latin typeface="+mj-lt"/>
              </a:rPr>
            </a:br>
            <a:r>
              <a:rPr lang="en-US" sz="2000" dirty="0" smtClean="0">
                <a:solidFill>
                  <a:schemeClr val="bg1"/>
                </a:solidFill>
                <a:latin typeface="+mj-lt"/>
              </a:rPr>
              <a:t>integrated supply </a:t>
            </a:r>
            <a:r>
              <a:rPr lang="en-US" sz="2000" dirty="0">
                <a:solidFill>
                  <a:schemeClr val="bg1"/>
                </a:solidFill>
                <a:latin typeface="+mj-lt"/>
              </a:rPr>
              <a:t>chains </a:t>
            </a:r>
            <a:r>
              <a:rPr lang="en-US" sz="2000" dirty="0" smtClean="0">
                <a:solidFill>
                  <a:schemeClr val="bg1"/>
                </a:solidFill>
                <a:latin typeface="+mj-lt"/>
              </a:rPr>
              <a:t/>
            </a:r>
            <a:br>
              <a:rPr lang="en-US" sz="2000" dirty="0" smtClean="0">
                <a:solidFill>
                  <a:schemeClr val="bg1"/>
                </a:solidFill>
                <a:latin typeface="+mj-lt"/>
              </a:rPr>
            </a:br>
            <a:r>
              <a:rPr lang="en-US" sz="2000" dirty="0" smtClean="0">
                <a:solidFill>
                  <a:schemeClr val="bg1"/>
                </a:solidFill>
                <a:latin typeface="+mj-lt"/>
              </a:rPr>
              <a:t>to </a:t>
            </a:r>
            <a:r>
              <a:rPr lang="en-US" sz="2000" dirty="0">
                <a:solidFill>
                  <a:schemeClr val="bg1"/>
                </a:solidFill>
                <a:latin typeface="+mj-lt"/>
              </a:rPr>
              <a:t>support U.S. energy </a:t>
            </a:r>
            <a:r>
              <a:rPr lang="en-US" sz="2000" dirty="0" smtClean="0">
                <a:solidFill>
                  <a:schemeClr val="bg1"/>
                </a:solidFill>
                <a:latin typeface="+mj-lt"/>
              </a:rPr>
              <a:t/>
            </a:r>
            <a:br>
              <a:rPr lang="en-US" sz="2000" dirty="0" smtClean="0">
                <a:solidFill>
                  <a:schemeClr val="bg1"/>
                </a:solidFill>
                <a:latin typeface="+mj-lt"/>
              </a:rPr>
            </a:br>
            <a:r>
              <a:rPr lang="en-US" sz="2000" dirty="0" smtClean="0">
                <a:solidFill>
                  <a:schemeClr val="bg1"/>
                </a:solidFill>
                <a:latin typeface="+mj-lt"/>
              </a:rPr>
              <a:t>storage leadership</a:t>
            </a:r>
            <a:endParaRPr lang="en-US" sz="2000" dirty="0">
              <a:solidFill>
                <a:schemeClr val="bg1"/>
              </a:solidFill>
              <a:latin typeface="+mj-lt"/>
            </a:endParaRPr>
          </a:p>
        </p:txBody>
      </p:sp>
      <p:cxnSp>
        <p:nvCxnSpPr>
          <p:cNvPr id="29" name="Straight Connector 28"/>
          <p:cNvCxnSpPr/>
          <p:nvPr/>
        </p:nvCxnSpPr>
        <p:spPr>
          <a:xfrm>
            <a:off x="4027433" y="1854198"/>
            <a:ext cx="0" cy="4787633"/>
          </a:xfrm>
          <a:prstGeom prst="line">
            <a:avLst/>
          </a:prstGeom>
          <a:ln w="38100"/>
        </p:spPr>
        <p:style>
          <a:lnRef idx="2">
            <a:schemeClr val="accent4"/>
          </a:lnRef>
          <a:fillRef idx="0">
            <a:schemeClr val="accent4"/>
          </a:fillRef>
          <a:effectRef idx="1">
            <a:schemeClr val="accent4"/>
          </a:effectRef>
          <a:fontRef idx="minor">
            <a:schemeClr val="tx1"/>
          </a:fontRef>
        </p:style>
      </p:cxnSp>
      <p:cxnSp>
        <p:nvCxnSpPr>
          <p:cNvPr id="31" name="Straight Connector 30"/>
          <p:cNvCxnSpPr/>
          <p:nvPr/>
        </p:nvCxnSpPr>
        <p:spPr>
          <a:xfrm>
            <a:off x="8099263" y="1821520"/>
            <a:ext cx="0" cy="4787633"/>
          </a:xfrm>
          <a:prstGeom prst="line">
            <a:avLst/>
          </a:prstGeom>
          <a:ln w="38100"/>
        </p:spPr>
        <p:style>
          <a:lnRef idx="2">
            <a:schemeClr val="accent4"/>
          </a:lnRef>
          <a:fillRef idx="0">
            <a:schemeClr val="accent4"/>
          </a:fillRef>
          <a:effectRef idx="1">
            <a:schemeClr val="accent4"/>
          </a:effectRef>
          <a:fontRef idx="minor">
            <a:schemeClr val="tx1"/>
          </a:fontRef>
        </p:style>
      </p:cxnSp>
      <p:cxnSp>
        <p:nvCxnSpPr>
          <p:cNvPr id="28" name="Straight Connector 27"/>
          <p:cNvCxnSpPr/>
          <p:nvPr/>
        </p:nvCxnSpPr>
        <p:spPr>
          <a:xfrm flipV="1">
            <a:off x="-23304" y="749300"/>
            <a:ext cx="12215304" cy="25400"/>
          </a:xfrm>
          <a:prstGeom prst="line">
            <a:avLst/>
          </a:prstGeom>
          <a:ln w="57150">
            <a:solidFill>
              <a:srgbClr val="007934"/>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4690238" y="4607028"/>
            <a:ext cx="2852951" cy="1323439"/>
          </a:xfrm>
          <a:prstGeom prst="rect">
            <a:avLst/>
          </a:prstGeom>
        </p:spPr>
        <p:txBody>
          <a:bodyPr wrap="square">
            <a:spAutoFit/>
          </a:bodyPr>
          <a:lstStyle/>
          <a:p>
            <a:pPr algn="ctr"/>
            <a:r>
              <a:rPr lang="en-US" sz="2000" dirty="0">
                <a:solidFill>
                  <a:prstClr val="white"/>
                </a:solidFill>
                <a:latin typeface="+mj-lt"/>
                <a:cs typeface="Arial" pitchFamily="34" charset="0"/>
              </a:rPr>
              <a:t>U.S. global leadership in advanced plastics recycling </a:t>
            </a:r>
            <a:r>
              <a:rPr lang="en-US" sz="2000" dirty="0" smtClean="0">
                <a:solidFill>
                  <a:prstClr val="white"/>
                </a:solidFill>
                <a:latin typeface="+mj-lt"/>
                <a:cs typeface="Arial" pitchFamily="34" charset="0"/>
              </a:rPr>
              <a:t>and </a:t>
            </a:r>
            <a:r>
              <a:rPr lang="en-US" sz="2000" dirty="0">
                <a:solidFill>
                  <a:prstClr val="white"/>
                </a:solidFill>
                <a:latin typeface="+mj-lt"/>
                <a:cs typeface="Arial" pitchFamily="34" charset="0"/>
              </a:rPr>
              <a:t>new plastics </a:t>
            </a:r>
            <a:r>
              <a:rPr lang="en-US" sz="2000" dirty="0" smtClean="0">
                <a:solidFill>
                  <a:prstClr val="white"/>
                </a:solidFill>
                <a:latin typeface="+mj-lt"/>
                <a:cs typeface="Arial" pitchFamily="34" charset="0"/>
              </a:rPr>
              <a:t>manufacturing</a:t>
            </a:r>
            <a:endParaRPr lang="en-US" sz="2000" dirty="0">
              <a:solidFill>
                <a:prstClr val="white"/>
              </a:solidFill>
              <a:latin typeface="+mj-lt"/>
              <a:cs typeface="Arial" pitchFamily="34" charset="0"/>
            </a:endParaRPr>
          </a:p>
        </p:txBody>
      </p:sp>
      <p:sp>
        <p:nvSpPr>
          <p:cNvPr id="16" name="Rectangle 15"/>
          <p:cNvSpPr/>
          <p:nvPr/>
        </p:nvSpPr>
        <p:spPr>
          <a:xfrm>
            <a:off x="8489361" y="4578831"/>
            <a:ext cx="3397839" cy="1631216"/>
          </a:xfrm>
          <a:prstGeom prst="rect">
            <a:avLst/>
          </a:prstGeom>
        </p:spPr>
        <p:txBody>
          <a:bodyPr wrap="square">
            <a:spAutoFit/>
          </a:bodyPr>
          <a:lstStyle/>
          <a:p>
            <a:pPr algn="ctr"/>
            <a:r>
              <a:rPr lang="en-US" sz="2000" dirty="0" smtClean="0">
                <a:solidFill>
                  <a:schemeClr val="bg1"/>
                </a:solidFill>
                <a:latin typeface="+mj-lt"/>
              </a:rPr>
              <a:t>Transformational </a:t>
            </a:r>
            <a:br>
              <a:rPr lang="en-US" sz="2000" dirty="0" smtClean="0">
                <a:solidFill>
                  <a:schemeClr val="bg1"/>
                </a:solidFill>
                <a:latin typeface="+mj-lt"/>
              </a:rPr>
            </a:br>
            <a:r>
              <a:rPr lang="en-US" sz="2000" dirty="0" smtClean="0">
                <a:solidFill>
                  <a:schemeClr val="bg1"/>
                </a:solidFill>
                <a:latin typeface="+mj-lt"/>
              </a:rPr>
              <a:t>technology </a:t>
            </a:r>
            <a:r>
              <a:rPr lang="en-US" sz="2000" dirty="0">
                <a:solidFill>
                  <a:schemeClr val="bg1"/>
                </a:solidFill>
                <a:latin typeface="+mj-lt"/>
              </a:rPr>
              <a:t>and innovation </a:t>
            </a:r>
            <a:r>
              <a:rPr lang="en-US" sz="2000" dirty="0" smtClean="0">
                <a:solidFill>
                  <a:schemeClr val="bg1"/>
                </a:solidFill>
                <a:latin typeface="+mj-lt"/>
              </a:rPr>
              <a:t/>
            </a:r>
            <a:br>
              <a:rPr lang="en-US" sz="2000" dirty="0" smtClean="0">
                <a:solidFill>
                  <a:schemeClr val="bg1"/>
                </a:solidFill>
                <a:latin typeface="+mj-lt"/>
              </a:rPr>
            </a:br>
            <a:r>
              <a:rPr lang="en-US" sz="2000" dirty="0" smtClean="0">
                <a:solidFill>
                  <a:schemeClr val="bg1"/>
                </a:solidFill>
                <a:latin typeface="+mj-lt"/>
              </a:rPr>
              <a:t>to </a:t>
            </a:r>
            <a:r>
              <a:rPr lang="en-US" sz="2000" dirty="0">
                <a:solidFill>
                  <a:schemeClr val="bg1"/>
                </a:solidFill>
                <a:latin typeface="+mj-lt"/>
              </a:rPr>
              <a:t>meet the global need for safe, secure, </a:t>
            </a:r>
            <a:r>
              <a:rPr lang="en-US" sz="2000" dirty="0" smtClean="0">
                <a:solidFill>
                  <a:schemeClr val="bg1"/>
                </a:solidFill>
                <a:latin typeface="+mj-lt"/>
              </a:rPr>
              <a:t/>
            </a:r>
            <a:br>
              <a:rPr lang="en-US" sz="2000" dirty="0" smtClean="0">
                <a:solidFill>
                  <a:schemeClr val="bg1"/>
                </a:solidFill>
                <a:latin typeface="+mj-lt"/>
              </a:rPr>
            </a:br>
            <a:r>
              <a:rPr lang="en-US" sz="2000" dirty="0" smtClean="0">
                <a:solidFill>
                  <a:schemeClr val="bg1"/>
                </a:solidFill>
                <a:latin typeface="+mj-lt"/>
              </a:rPr>
              <a:t>and </a:t>
            </a:r>
            <a:r>
              <a:rPr lang="en-US" sz="2000" dirty="0">
                <a:solidFill>
                  <a:schemeClr val="bg1"/>
                </a:solidFill>
                <a:latin typeface="+mj-lt"/>
              </a:rPr>
              <a:t>affordable water</a:t>
            </a:r>
          </a:p>
        </p:txBody>
      </p:sp>
    </p:spTree>
    <p:extLst>
      <p:ext uri="{BB962C8B-B14F-4D97-AF65-F5344CB8AC3E}">
        <p14:creationId xmlns:p14="http://schemas.microsoft.com/office/powerpoint/2010/main" val="16167242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a:blip r:embed="rId3">
            <a:extLst>
              <a:ext uri="{28A0092B-C50C-407E-A947-70E740481C1C}">
                <a14:useLocalDpi xmlns:a14="http://schemas.microsoft.com/office/drawing/2010/main" val="0"/>
              </a:ext>
            </a:extLst>
          </a:blip>
          <a:stretch>
            <a:fillRect/>
          </a:stretch>
        </p:blipFill>
        <p:spPr>
          <a:xfrm>
            <a:off x="0" y="774700"/>
            <a:ext cx="12192000" cy="5816599"/>
          </a:xfrm>
          <a:prstGeom prst="rect">
            <a:avLst/>
          </a:prstGeom>
        </p:spPr>
      </p:pic>
      <p:sp>
        <p:nvSpPr>
          <p:cNvPr id="39" name="Rectangle 38"/>
          <p:cNvSpPr/>
          <p:nvPr/>
        </p:nvSpPr>
        <p:spPr>
          <a:xfrm>
            <a:off x="3260259" y="3754558"/>
            <a:ext cx="3155700" cy="2843784"/>
          </a:xfrm>
          <a:prstGeom prst="rect">
            <a:avLst/>
          </a:prstGeom>
          <a:solidFill>
            <a:srgbClr val="69BE28">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 y="3732779"/>
            <a:ext cx="3245453" cy="2862072"/>
          </a:xfrm>
          <a:prstGeom prst="rect">
            <a:avLst/>
          </a:prstGeom>
          <a:solidFill>
            <a:srgbClr val="FECB0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6415959" y="774700"/>
            <a:ext cx="3497704" cy="3662456"/>
          </a:xfrm>
          <a:prstGeom prst="rect">
            <a:avLst/>
          </a:prstGeom>
          <a:solidFill>
            <a:srgbClr val="00A9E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FY20 Funding Opportunitie</a:t>
            </a:r>
            <a:r>
              <a:rPr lang="en-US" dirty="0"/>
              <a:t>s</a:t>
            </a:r>
          </a:p>
        </p:txBody>
      </p:sp>
      <p:sp>
        <p:nvSpPr>
          <p:cNvPr id="4" name="Rectangle 3"/>
          <p:cNvSpPr/>
          <p:nvPr/>
        </p:nvSpPr>
        <p:spPr>
          <a:xfrm>
            <a:off x="0" y="774700"/>
            <a:ext cx="6428316" cy="2949190"/>
          </a:xfrm>
          <a:prstGeom prst="rect">
            <a:avLst/>
          </a:prstGeom>
          <a:solidFill>
            <a:srgbClr val="E37222">
              <a:alpha val="80000"/>
            </a:srgbClr>
          </a:solidFill>
          <a:ln>
            <a:solidFill>
              <a:srgbClr val="E372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9950824" y="774699"/>
            <a:ext cx="2241176" cy="3687922"/>
          </a:xfrm>
          <a:prstGeom prst="rect">
            <a:avLst/>
          </a:prstGeom>
          <a:solidFill>
            <a:srgbClr val="005B82">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428316" y="4481141"/>
            <a:ext cx="5763684" cy="2126111"/>
          </a:xfrm>
          <a:prstGeom prst="rect">
            <a:avLst/>
          </a:prstGeom>
          <a:solidFill>
            <a:srgbClr val="5E6A71">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265178" y="864564"/>
            <a:ext cx="5821017" cy="523220"/>
          </a:xfrm>
          <a:prstGeom prst="rect">
            <a:avLst/>
          </a:prstGeom>
          <a:noFill/>
        </p:spPr>
        <p:txBody>
          <a:bodyPr wrap="none" rtlCol="0">
            <a:spAutoFit/>
          </a:bodyPr>
          <a:lstStyle/>
          <a:p>
            <a:r>
              <a:rPr lang="en-US" sz="2800" b="1" dirty="0" smtClean="0">
                <a:solidFill>
                  <a:prstClr val="white"/>
                </a:solidFill>
              </a:rPr>
              <a:t>AMO FY20 MULTI-TOPIC FOA</a:t>
            </a:r>
            <a:r>
              <a:rPr lang="en-US" sz="2800" b="1" dirty="0">
                <a:solidFill>
                  <a:prstClr val="white"/>
                </a:solidFill>
              </a:rPr>
              <a:t>: </a:t>
            </a:r>
            <a:r>
              <a:rPr lang="en-US" sz="2800" b="1" dirty="0" smtClean="0">
                <a:solidFill>
                  <a:prstClr val="white"/>
                </a:solidFill>
              </a:rPr>
              <a:t>≤ $67M</a:t>
            </a:r>
            <a:endParaRPr lang="en-US" sz="2800" b="1" dirty="0">
              <a:solidFill>
                <a:prstClr val="white"/>
              </a:solidFill>
            </a:endParaRPr>
          </a:p>
        </p:txBody>
      </p:sp>
      <p:sp>
        <p:nvSpPr>
          <p:cNvPr id="10" name="TextBox 9"/>
          <p:cNvSpPr txBox="1"/>
          <p:nvPr/>
        </p:nvSpPr>
        <p:spPr>
          <a:xfrm>
            <a:off x="9954633" y="825970"/>
            <a:ext cx="2237367" cy="1200329"/>
          </a:xfrm>
          <a:prstGeom prst="rect">
            <a:avLst/>
          </a:prstGeom>
          <a:noFill/>
        </p:spPr>
        <p:txBody>
          <a:bodyPr wrap="square" rtlCol="0">
            <a:spAutoFit/>
          </a:bodyPr>
          <a:lstStyle/>
          <a:p>
            <a:pPr algn="ctr"/>
            <a:r>
              <a:rPr lang="en-US" sz="2400" b="1" dirty="0" smtClean="0">
                <a:solidFill>
                  <a:prstClr val="white"/>
                </a:solidFill>
              </a:rPr>
              <a:t>CRITICAL MATERIALS </a:t>
            </a:r>
            <a:r>
              <a:rPr lang="en-US" sz="2400" b="1" dirty="0">
                <a:solidFill>
                  <a:prstClr val="white"/>
                </a:solidFill>
              </a:rPr>
              <a:t>FOA: </a:t>
            </a:r>
            <a:r>
              <a:rPr lang="en-US" sz="2400" b="1" dirty="0" smtClean="0">
                <a:solidFill>
                  <a:prstClr val="white"/>
                </a:solidFill>
              </a:rPr>
              <a:t>≤ $30M</a:t>
            </a:r>
            <a:endParaRPr lang="en-US" sz="2400" b="1" dirty="0">
              <a:solidFill>
                <a:prstClr val="white"/>
              </a:solidFill>
            </a:endParaRPr>
          </a:p>
        </p:txBody>
      </p:sp>
      <p:sp>
        <p:nvSpPr>
          <p:cNvPr id="11" name="TextBox 10"/>
          <p:cNvSpPr txBox="1"/>
          <p:nvPr/>
        </p:nvSpPr>
        <p:spPr>
          <a:xfrm>
            <a:off x="6469572" y="4481141"/>
            <a:ext cx="5722428" cy="461665"/>
          </a:xfrm>
          <a:prstGeom prst="rect">
            <a:avLst/>
          </a:prstGeom>
          <a:noFill/>
        </p:spPr>
        <p:txBody>
          <a:bodyPr wrap="square" rtlCol="0">
            <a:spAutoFit/>
          </a:bodyPr>
          <a:lstStyle/>
          <a:p>
            <a:pPr algn="ctr"/>
            <a:r>
              <a:rPr lang="en-US" sz="2400" b="1" dirty="0" smtClean="0">
                <a:solidFill>
                  <a:prstClr val="white"/>
                </a:solidFill>
              </a:rPr>
              <a:t>TRANSPORTATION FOAs</a:t>
            </a:r>
            <a:endParaRPr lang="en-US" sz="2400" b="1" dirty="0">
              <a:solidFill>
                <a:prstClr val="white"/>
              </a:solidFill>
            </a:endParaRPr>
          </a:p>
        </p:txBody>
      </p:sp>
      <p:sp>
        <p:nvSpPr>
          <p:cNvPr id="12" name="TextBox 11"/>
          <p:cNvSpPr txBox="1"/>
          <p:nvPr/>
        </p:nvSpPr>
        <p:spPr>
          <a:xfrm>
            <a:off x="6452392" y="805392"/>
            <a:ext cx="3483659" cy="3631763"/>
          </a:xfrm>
          <a:prstGeom prst="rect">
            <a:avLst/>
          </a:prstGeom>
          <a:noFill/>
        </p:spPr>
        <p:txBody>
          <a:bodyPr wrap="square" rtlCol="0">
            <a:spAutoFit/>
          </a:bodyPr>
          <a:lstStyle/>
          <a:p>
            <a:pPr algn="ctr"/>
            <a:r>
              <a:rPr lang="en-US" sz="2400" b="1" dirty="0" smtClean="0">
                <a:solidFill>
                  <a:prstClr val="white"/>
                </a:solidFill>
              </a:rPr>
              <a:t>WATER SECURITY</a:t>
            </a:r>
            <a:endParaRPr lang="en-US" sz="2400" b="1" dirty="0">
              <a:solidFill>
                <a:prstClr val="white"/>
              </a:solidFill>
            </a:endParaRPr>
          </a:p>
          <a:p>
            <a:r>
              <a:rPr lang="en-US" b="1" dirty="0" smtClean="0">
                <a:solidFill>
                  <a:prstClr val="white"/>
                </a:solidFill>
              </a:rPr>
              <a:t>Water Resource Recovery Prize: </a:t>
            </a:r>
            <a:br>
              <a:rPr lang="en-US" b="1" dirty="0" smtClean="0">
                <a:solidFill>
                  <a:prstClr val="white"/>
                </a:solidFill>
              </a:rPr>
            </a:br>
            <a:r>
              <a:rPr lang="en-US" b="1" dirty="0" smtClean="0">
                <a:solidFill>
                  <a:prstClr val="white"/>
                </a:solidFill>
              </a:rPr>
              <a:t>≤ $1M</a:t>
            </a:r>
          </a:p>
          <a:p>
            <a:pPr marL="342900" indent="-342900">
              <a:buFont typeface="Arial" panose="020B0604020202020204" pitchFamily="34" charset="0"/>
              <a:buChar char="•"/>
            </a:pPr>
            <a:r>
              <a:rPr lang="en-US" dirty="0" smtClean="0">
                <a:solidFill>
                  <a:prstClr val="white"/>
                </a:solidFill>
              </a:rPr>
              <a:t>Two-phased competition </a:t>
            </a:r>
            <a:r>
              <a:rPr lang="en-US" dirty="0">
                <a:solidFill>
                  <a:prstClr val="white"/>
                </a:solidFill>
              </a:rPr>
              <a:t>for novel, systems-based solutions </a:t>
            </a:r>
            <a:r>
              <a:rPr lang="en-US" dirty="0" smtClean="0">
                <a:solidFill>
                  <a:prstClr val="white"/>
                </a:solidFill>
              </a:rPr>
              <a:t>for resource </a:t>
            </a:r>
            <a:r>
              <a:rPr lang="en-US" dirty="0">
                <a:solidFill>
                  <a:prstClr val="white"/>
                </a:solidFill>
              </a:rPr>
              <a:t>recovery at small-to-medium-sized water resource recovery </a:t>
            </a:r>
            <a:r>
              <a:rPr lang="en-US" dirty="0" smtClean="0">
                <a:solidFill>
                  <a:prstClr val="white"/>
                </a:solidFill>
              </a:rPr>
              <a:t>facilities </a:t>
            </a:r>
          </a:p>
          <a:p>
            <a:pPr marL="342900" indent="-342900">
              <a:buFont typeface="Arial" panose="020B0604020202020204" pitchFamily="34" charset="0"/>
              <a:buChar char="•"/>
            </a:pPr>
            <a:endParaRPr lang="en-US" sz="800" b="1" dirty="0" smtClean="0">
              <a:solidFill>
                <a:prstClr val="white"/>
              </a:solidFill>
            </a:endParaRPr>
          </a:p>
          <a:p>
            <a:r>
              <a:rPr lang="en-US" b="1" dirty="0" smtClean="0">
                <a:solidFill>
                  <a:prstClr val="white"/>
                </a:solidFill>
              </a:rPr>
              <a:t>COMING SOON – </a:t>
            </a:r>
            <a:br>
              <a:rPr lang="en-US" b="1" dirty="0" smtClean="0">
                <a:solidFill>
                  <a:prstClr val="white"/>
                </a:solidFill>
              </a:rPr>
            </a:br>
            <a:r>
              <a:rPr lang="en-US" b="1" dirty="0" smtClean="0">
                <a:solidFill>
                  <a:prstClr val="white"/>
                </a:solidFill>
              </a:rPr>
              <a:t>Water security-</a:t>
            </a:r>
            <a:br>
              <a:rPr lang="en-US" b="1" dirty="0" smtClean="0">
                <a:solidFill>
                  <a:prstClr val="white"/>
                </a:solidFill>
              </a:rPr>
            </a:br>
            <a:r>
              <a:rPr lang="en-US" b="1" dirty="0" smtClean="0">
                <a:solidFill>
                  <a:prstClr val="white"/>
                </a:solidFill>
              </a:rPr>
              <a:t>specific FOA: ≤ $20M</a:t>
            </a:r>
            <a:endParaRPr lang="en-US" b="1" dirty="0">
              <a:solidFill>
                <a:prstClr val="white"/>
              </a:solidFill>
            </a:endParaRPr>
          </a:p>
        </p:txBody>
      </p:sp>
      <p:cxnSp>
        <p:nvCxnSpPr>
          <p:cNvPr id="23" name="Straight Connector 22"/>
          <p:cNvCxnSpPr/>
          <p:nvPr/>
        </p:nvCxnSpPr>
        <p:spPr>
          <a:xfrm>
            <a:off x="9931346" y="779081"/>
            <a:ext cx="4705" cy="365760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2357" y="749300"/>
            <a:ext cx="12204357" cy="25399"/>
          </a:xfrm>
          <a:prstGeom prst="line">
            <a:avLst/>
          </a:prstGeom>
          <a:ln w="57150">
            <a:solidFill>
              <a:srgbClr val="007934"/>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7341" y="3788366"/>
            <a:ext cx="3205426" cy="2462213"/>
          </a:xfrm>
          <a:prstGeom prst="rect">
            <a:avLst/>
          </a:prstGeom>
          <a:noFill/>
        </p:spPr>
        <p:txBody>
          <a:bodyPr wrap="square" rtlCol="0">
            <a:spAutoFit/>
          </a:bodyPr>
          <a:lstStyle/>
          <a:p>
            <a:pPr algn="ctr"/>
            <a:r>
              <a:rPr lang="en-US" sz="2400" b="1" dirty="0" smtClean="0">
                <a:solidFill>
                  <a:prstClr val="white"/>
                </a:solidFill>
              </a:rPr>
              <a:t>BATTERY MANUFACTURING </a:t>
            </a:r>
            <a:br>
              <a:rPr lang="en-US" sz="2400" b="1" dirty="0" smtClean="0">
                <a:solidFill>
                  <a:prstClr val="white"/>
                </a:solidFill>
              </a:rPr>
            </a:br>
            <a:r>
              <a:rPr lang="en-US" sz="2400" b="1" dirty="0" smtClean="0">
                <a:solidFill>
                  <a:prstClr val="white"/>
                </a:solidFill>
              </a:rPr>
              <a:t>LAB </a:t>
            </a:r>
            <a:r>
              <a:rPr lang="en-US" sz="2400" b="1" dirty="0">
                <a:solidFill>
                  <a:prstClr val="white"/>
                </a:solidFill>
              </a:rPr>
              <a:t>CALL ≤ </a:t>
            </a:r>
            <a:r>
              <a:rPr lang="en-US" sz="2400" b="1" dirty="0" smtClean="0">
                <a:solidFill>
                  <a:prstClr val="white"/>
                </a:solidFill>
              </a:rPr>
              <a:t>$12M*</a:t>
            </a:r>
          </a:p>
          <a:p>
            <a:pPr marL="285750" indent="-285750">
              <a:buFont typeface="Arial" panose="020B0604020202020204" pitchFamily="34" charset="0"/>
              <a:buChar char="•"/>
            </a:pPr>
            <a:r>
              <a:rPr lang="en-US" dirty="0" smtClean="0">
                <a:solidFill>
                  <a:prstClr val="white"/>
                </a:solidFill>
              </a:rPr>
              <a:t>Collaborate with industry on battery technology scale-up </a:t>
            </a:r>
          </a:p>
          <a:p>
            <a:endParaRPr lang="en-US" sz="1600" dirty="0" smtClean="0">
              <a:solidFill>
                <a:prstClr val="white"/>
              </a:solidFill>
            </a:endParaRPr>
          </a:p>
          <a:p>
            <a:r>
              <a:rPr lang="en-US" sz="1500" dirty="0" smtClean="0">
                <a:solidFill>
                  <a:prstClr val="white"/>
                </a:solidFill>
              </a:rPr>
              <a:t>*Joint with the </a:t>
            </a:r>
            <a:br>
              <a:rPr lang="en-US" sz="1500" dirty="0" smtClean="0">
                <a:solidFill>
                  <a:prstClr val="white"/>
                </a:solidFill>
              </a:rPr>
            </a:br>
            <a:r>
              <a:rPr lang="en-US" sz="1500" dirty="0" smtClean="0">
                <a:solidFill>
                  <a:prstClr val="white"/>
                </a:solidFill>
              </a:rPr>
              <a:t>Vehicle Technologies Office</a:t>
            </a:r>
            <a:endParaRPr lang="en-US" sz="1500" dirty="0">
              <a:solidFill>
                <a:prstClr val="white"/>
              </a:solidFill>
            </a:endParaRPr>
          </a:p>
        </p:txBody>
      </p:sp>
      <p:cxnSp>
        <p:nvCxnSpPr>
          <p:cNvPr id="17" name="Straight Connector 16"/>
          <p:cNvCxnSpPr/>
          <p:nvPr/>
        </p:nvCxnSpPr>
        <p:spPr>
          <a:xfrm>
            <a:off x="-12357" y="3732780"/>
            <a:ext cx="6428316"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83045" y="1357858"/>
            <a:ext cx="6336544" cy="2287806"/>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dirty="0">
                <a:solidFill>
                  <a:prstClr val="white"/>
                </a:solidFill>
              </a:rPr>
              <a:t>Next-generation manufacturing processes that improve energy efficiency in energy-intensive and </a:t>
            </a:r>
            <a:r>
              <a:rPr lang="en-US" dirty="0" smtClean="0">
                <a:solidFill>
                  <a:prstClr val="white"/>
                </a:solidFill>
              </a:rPr>
              <a:t>energy-</a:t>
            </a:r>
            <a:br>
              <a:rPr lang="en-US" dirty="0" smtClean="0">
                <a:solidFill>
                  <a:prstClr val="white"/>
                </a:solidFill>
              </a:rPr>
            </a:br>
            <a:r>
              <a:rPr lang="en-US" dirty="0" smtClean="0">
                <a:solidFill>
                  <a:prstClr val="white"/>
                </a:solidFill>
              </a:rPr>
              <a:t>dependent industries, </a:t>
            </a:r>
            <a:r>
              <a:rPr lang="en-US" dirty="0">
                <a:solidFill>
                  <a:prstClr val="white"/>
                </a:solidFill>
              </a:rPr>
              <a:t>including steel </a:t>
            </a:r>
            <a:r>
              <a:rPr lang="en-US" dirty="0" smtClean="0">
                <a:solidFill>
                  <a:prstClr val="white"/>
                </a:solidFill>
              </a:rPr>
              <a:t>manufacturing</a:t>
            </a:r>
          </a:p>
          <a:p>
            <a:pPr marL="285750" indent="-285750">
              <a:spcAft>
                <a:spcPts val="1000"/>
              </a:spcAft>
              <a:buFont typeface="Arial" panose="020B0604020202020204" pitchFamily="34" charset="0"/>
              <a:buChar char="•"/>
            </a:pPr>
            <a:r>
              <a:rPr lang="en-US" dirty="0" smtClean="0">
                <a:solidFill>
                  <a:prstClr val="white"/>
                </a:solidFill>
              </a:rPr>
              <a:t>Modular, hybrid, or catalytic processes to improve energy efficiency in chemical manufacturing</a:t>
            </a:r>
          </a:p>
          <a:p>
            <a:pPr marL="285750" indent="-285750">
              <a:spcAft>
                <a:spcPts val="1000"/>
              </a:spcAft>
              <a:buFont typeface="Arial" panose="020B0604020202020204" pitchFamily="34" charset="0"/>
              <a:buChar char="•"/>
            </a:pPr>
            <a:r>
              <a:rPr lang="en-US" dirty="0" smtClean="0">
                <a:solidFill>
                  <a:prstClr val="white"/>
                </a:solidFill>
              </a:rPr>
              <a:t>Connected</a:t>
            </a:r>
            <a:r>
              <a:rPr lang="en-US" dirty="0">
                <a:solidFill>
                  <a:prstClr val="white"/>
                </a:solidFill>
              </a:rPr>
              <a:t>, flexible, and efficient manufacturing facilities, products, and energy </a:t>
            </a:r>
            <a:r>
              <a:rPr lang="en-US" dirty="0" smtClean="0">
                <a:solidFill>
                  <a:prstClr val="white"/>
                </a:solidFill>
              </a:rPr>
              <a:t>systems</a:t>
            </a:r>
            <a:endParaRPr lang="en-US" dirty="0">
              <a:solidFill>
                <a:prstClr val="white"/>
              </a:solidFill>
            </a:endParaRPr>
          </a:p>
        </p:txBody>
      </p:sp>
      <p:sp>
        <p:nvSpPr>
          <p:cNvPr id="31" name="Rectangle 30"/>
          <p:cNvSpPr/>
          <p:nvPr/>
        </p:nvSpPr>
        <p:spPr>
          <a:xfrm>
            <a:off x="6528220" y="4924957"/>
            <a:ext cx="5684407" cy="1646605"/>
          </a:xfrm>
          <a:prstGeom prst="rect">
            <a:avLst/>
          </a:prstGeom>
        </p:spPr>
        <p:txBody>
          <a:bodyPr wrap="square">
            <a:spAutoFit/>
          </a:bodyPr>
          <a:lstStyle/>
          <a:p>
            <a:pPr marL="285750" lvl="2" indent="-285750">
              <a:buClr>
                <a:prstClr val="white"/>
              </a:buClr>
              <a:buSzPct val="80000"/>
              <a:buFont typeface="Arial" pitchFamily="34" charset="0"/>
              <a:buChar char="•"/>
            </a:pPr>
            <a:r>
              <a:rPr lang="en-US" sz="1600" b="1" dirty="0" smtClean="0">
                <a:solidFill>
                  <a:prstClr val="white"/>
                </a:solidFill>
              </a:rPr>
              <a:t>≤ $15M</a:t>
            </a:r>
            <a:r>
              <a:rPr lang="en-US" sz="1600" dirty="0" smtClean="0">
                <a:solidFill>
                  <a:prstClr val="white"/>
                </a:solidFill>
              </a:rPr>
              <a:t>*</a:t>
            </a:r>
            <a:r>
              <a:rPr lang="en-US" sz="1600" b="1" dirty="0" smtClean="0">
                <a:solidFill>
                  <a:prstClr val="white"/>
                </a:solidFill>
              </a:rPr>
              <a:t>: </a:t>
            </a:r>
            <a:r>
              <a:rPr lang="en-US" sz="1600" dirty="0" smtClean="0">
                <a:solidFill>
                  <a:prstClr val="white"/>
                </a:solidFill>
              </a:rPr>
              <a:t>Polymer </a:t>
            </a:r>
            <a:r>
              <a:rPr lang="en-US" sz="1600" dirty="0">
                <a:solidFill>
                  <a:prstClr val="white"/>
                </a:solidFill>
              </a:rPr>
              <a:t>Composites </a:t>
            </a:r>
            <a:r>
              <a:rPr lang="en-US" sz="1600" dirty="0" smtClean="0">
                <a:solidFill>
                  <a:prstClr val="white"/>
                </a:solidFill>
              </a:rPr>
              <a:t>for Vehicle Applications</a:t>
            </a:r>
          </a:p>
          <a:p>
            <a:pPr marL="742950" lvl="3" indent="-285750">
              <a:buClr>
                <a:prstClr val="white"/>
              </a:buClr>
              <a:buSzPct val="80000"/>
              <a:buFont typeface="Arial" pitchFamily="34" charset="0"/>
              <a:buChar char="•"/>
            </a:pPr>
            <a:r>
              <a:rPr lang="en-US" sz="1400" dirty="0" smtClean="0">
                <a:solidFill>
                  <a:prstClr val="white"/>
                </a:solidFill>
              </a:rPr>
              <a:t>*Joint with the Vehicle Technologies Office</a:t>
            </a:r>
          </a:p>
          <a:p>
            <a:pPr marL="742950" lvl="3" indent="-285750">
              <a:buClr>
                <a:prstClr val="white"/>
              </a:buClr>
              <a:buSzPct val="80000"/>
              <a:buFont typeface="Arial" pitchFamily="34" charset="0"/>
              <a:buChar char="•"/>
            </a:pPr>
            <a:endParaRPr lang="en-US" sz="500" dirty="0">
              <a:solidFill>
                <a:prstClr val="white"/>
              </a:solidFill>
            </a:endParaRPr>
          </a:p>
          <a:p>
            <a:pPr marL="285750" lvl="2" indent="-285750">
              <a:buClr>
                <a:prstClr val="white"/>
              </a:buClr>
              <a:buSzPct val="80000"/>
              <a:buFont typeface="Arial" pitchFamily="34" charset="0"/>
              <a:buChar char="•"/>
            </a:pPr>
            <a:r>
              <a:rPr lang="en-US" sz="1600" b="1" dirty="0">
                <a:solidFill>
                  <a:prstClr val="white"/>
                </a:solidFill>
              </a:rPr>
              <a:t>≤ </a:t>
            </a:r>
            <a:r>
              <a:rPr lang="en-US" sz="1600" b="1" dirty="0" smtClean="0">
                <a:solidFill>
                  <a:prstClr val="white"/>
                </a:solidFill>
              </a:rPr>
              <a:t>$15M</a:t>
            </a:r>
            <a:r>
              <a:rPr lang="en-US" sz="1600" dirty="0" smtClean="0">
                <a:solidFill>
                  <a:prstClr val="white"/>
                </a:solidFill>
              </a:rPr>
              <a:t>**</a:t>
            </a:r>
            <a:r>
              <a:rPr lang="en-US" sz="1600" b="1" dirty="0" smtClean="0">
                <a:solidFill>
                  <a:prstClr val="white"/>
                </a:solidFill>
              </a:rPr>
              <a:t>: </a:t>
            </a:r>
            <a:r>
              <a:rPr lang="en-US" sz="1600" dirty="0" smtClean="0">
                <a:solidFill>
                  <a:prstClr val="white"/>
                </a:solidFill>
              </a:rPr>
              <a:t>Electrolyzer Manufacturing R&amp;D </a:t>
            </a:r>
            <a:br>
              <a:rPr lang="en-US" sz="1600" dirty="0" smtClean="0">
                <a:solidFill>
                  <a:prstClr val="white"/>
                </a:solidFill>
              </a:rPr>
            </a:br>
            <a:r>
              <a:rPr lang="en-US" sz="1600" b="1" dirty="0">
                <a:solidFill>
                  <a:prstClr val="white"/>
                </a:solidFill>
              </a:rPr>
              <a:t>≤ $</a:t>
            </a:r>
            <a:r>
              <a:rPr lang="en-US" sz="1600" b="1" dirty="0" smtClean="0">
                <a:solidFill>
                  <a:prstClr val="white"/>
                </a:solidFill>
              </a:rPr>
              <a:t>15M</a:t>
            </a:r>
            <a:r>
              <a:rPr lang="en-US" sz="1600" dirty="0" smtClean="0">
                <a:solidFill>
                  <a:prstClr val="white"/>
                </a:solidFill>
              </a:rPr>
              <a:t>**</a:t>
            </a:r>
            <a:r>
              <a:rPr lang="en-US" sz="1600" b="1" dirty="0" smtClean="0">
                <a:solidFill>
                  <a:prstClr val="white"/>
                </a:solidFill>
              </a:rPr>
              <a:t>: </a:t>
            </a:r>
            <a:r>
              <a:rPr lang="en-US" sz="1600" dirty="0">
                <a:solidFill>
                  <a:prstClr val="white"/>
                </a:solidFill>
              </a:rPr>
              <a:t>Advanced Carbon Fiber </a:t>
            </a:r>
            <a:r>
              <a:rPr lang="en-US" sz="1600" dirty="0" smtClean="0">
                <a:solidFill>
                  <a:prstClr val="white"/>
                </a:solidFill>
              </a:rPr>
              <a:t>for </a:t>
            </a:r>
            <a:r>
              <a:rPr lang="en-US" sz="1600" dirty="0">
                <a:solidFill>
                  <a:prstClr val="white"/>
                </a:solidFill>
              </a:rPr>
              <a:t>Compressed Gas Storage Tanks </a:t>
            </a:r>
          </a:p>
          <a:p>
            <a:pPr marL="742950" lvl="3" indent="-285750">
              <a:buClr>
                <a:prstClr val="white"/>
              </a:buClr>
              <a:buSzPct val="80000"/>
              <a:buFont typeface="Arial" pitchFamily="34" charset="0"/>
              <a:buChar char="•"/>
            </a:pPr>
            <a:r>
              <a:rPr lang="en-US" sz="1400" dirty="0" smtClean="0">
                <a:solidFill>
                  <a:prstClr val="white"/>
                </a:solidFill>
              </a:rPr>
              <a:t>**Joint with the Hydrogen and Fuel Cell Technologies Office</a:t>
            </a:r>
            <a:endParaRPr lang="en-US" sz="1400" dirty="0">
              <a:solidFill>
                <a:prstClr val="white"/>
              </a:solidFill>
            </a:endParaRPr>
          </a:p>
        </p:txBody>
      </p:sp>
      <p:sp>
        <p:nvSpPr>
          <p:cNvPr id="2053" name="Rectangle 2052"/>
          <p:cNvSpPr/>
          <p:nvPr/>
        </p:nvSpPr>
        <p:spPr>
          <a:xfrm>
            <a:off x="9978595" y="2035124"/>
            <a:ext cx="2213405" cy="2395528"/>
          </a:xfrm>
          <a:prstGeom prst="rect">
            <a:avLst/>
          </a:prstGeom>
        </p:spPr>
        <p:txBody>
          <a:bodyPr wrap="square">
            <a:spAutoFit/>
          </a:bodyPr>
          <a:lstStyle/>
          <a:p>
            <a:r>
              <a:rPr lang="en-US" dirty="0" smtClean="0">
                <a:solidFill>
                  <a:prstClr val="white"/>
                </a:solidFill>
              </a:rPr>
              <a:t>R&amp;D for:</a:t>
            </a:r>
          </a:p>
          <a:p>
            <a:pPr marL="285750" indent="-285750">
              <a:spcAft>
                <a:spcPts val="800"/>
              </a:spcAft>
              <a:buFont typeface="Arial" panose="020B0604020202020204" pitchFamily="34" charset="0"/>
              <a:buChar char="•"/>
            </a:pPr>
            <a:r>
              <a:rPr lang="en-US" dirty="0" smtClean="0">
                <a:solidFill>
                  <a:prstClr val="white"/>
                </a:solidFill>
              </a:rPr>
              <a:t>Field validation </a:t>
            </a:r>
            <a:br>
              <a:rPr lang="en-US" dirty="0" smtClean="0">
                <a:solidFill>
                  <a:prstClr val="white"/>
                </a:solidFill>
              </a:rPr>
            </a:br>
            <a:r>
              <a:rPr lang="en-US" sz="1700" dirty="0" smtClean="0">
                <a:solidFill>
                  <a:prstClr val="white"/>
                </a:solidFill>
              </a:rPr>
              <a:t>and demonstration</a:t>
            </a:r>
          </a:p>
          <a:p>
            <a:pPr marL="285750" indent="-285750">
              <a:spcAft>
                <a:spcPts val="800"/>
              </a:spcAft>
              <a:buFont typeface="Arial" panose="020B0604020202020204" pitchFamily="34" charset="0"/>
              <a:buChar char="•"/>
            </a:pPr>
            <a:r>
              <a:rPr lang="en-US" dirty="0" smtClean="0">
                <a:solidFill>
                  <a:prstClr val="white"/>
                </a:solidFill>
              </a:rPr>
              <a:t>Next-generation </a:t>
            </a:r>
            <a:r>
              <a:rPr lang="en-US" dirty="0">
                <a:solidFill>
                  <a:prstClr val="white"/>
                </a:solidFill>
              </a:rPr>
              <a:t>extraction, separation, and processing technologies</a:t>
            </a:r>
          </a:p>
        </p:txBody>
      </p:sp>
      <p:cxnSp>
        <p:nvCxnSpPr>
          <p:cNvPr id="18" name="Straight Connector 17"/>
          <p:cNvCxnSpPr/>
          <p:nvPr/>
        </p:nvCxnSpPr>
        <p:spPr>
          <a:xfrm flipV="1">
            <a:off x="6440674" y="4441538"/>
            <a:ext cx="5776042" cy="18564"/>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9122998" y="3644332"/>
            <a:ext cx="685800" cy="685800"/>
            <a:chOff x="7320264" y="2261992"/>
            <a:chExt cx="1365821" cy="1365821"/>
          </a:xfrm>
        </p:grpSpPr>
        <p:sp>
          <p:nvSpPr>
            <p:cNvPr id="26" name="Oval 25">
              <a:extLst>
                <a:ext uri="{FF2B5EF4-FFF2-40B4-BE49-F238E27FC236}">
                  <a16:creationId xmlns="" xmlns:a16="http://schemas.microsoft.com/office/drawing/2014/main" id="{2804051A-A5A1-44A2-B0C8-4E11004A5651}"/>
                </a:ext>
              </a:extLst>
            </p:cNvPr>
            <p:cNvSpPr/>
            <p:nvPr/>
          </p:nvSpPr>
          <p:spPr>
            <a:xfrm>
              <a:off x="7320264" y="2261992"/>
              <a:ext cx="1365821" cy="1365821"/>
            </a:xfrm>
            <a:prstGeom prst="ellipse">
              <a:avLst/>
            </a:prstGeom>
            <a:solidFill>
              <a:schemeClr val="bg1">
                <a:alpha val="70000"/>
              </a:schemeClr>
            </a:solidFill>
            <a:ln w="50800">
              <a:solidFill>
                <a:srgbClr val="04D6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pic>
          <p:nvPicPr>
            <p:cNvPr id="27" name="Picture 26">
              <a:extLst>
                <a:ext uri="{FF2B5EF4-FFF2-40B4-BE49-F238E27FC236}">
                  <a16:creationId xmlns="" xmlns:a16="http://schemas.microsoft.com/office/drawing/2014/main" id="{BA89AB98-6334-48C0-A241-0EEDDD5987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71309" y="2472378"/>
              <a:ext cx="673362" cy="927072"/>
            </a:xfrm>
            <a:prstGeom prst="rect">
              <a:avLst/>
            </a:prstGeom>
          </p:spPr>
        </p:pic>
      </p:grpSp>
      <p:cxnSp>
        <p:nvCxnSpPr>
          <p:cNvPr id="34" name="Straight Connector 33"/>
          <p:cNvCxnSpPr/>
          <p:nvPr/>
        </p:nvCxnSpPr>
        <p:spPr>
          <a:xfrm>
            <a:off x="3245154" y="3756846"/>
            <a:ext cx="6192" cy="283464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049" name="Rectangle 2048"/>
          <p:cNvSpPr/>
          <p:nvPr/>
        </p:nvSpPr>
        <p:spPr>
          <a:xfrm>
            <a:off x="3351317" y="3788366"/>
            <a:ext cx="6096000" cy="2893100"/>
          </a:xfrm>
          <a:prstGeom prst="rect">
            <a:avLst/>
          </a:prstGeom>
        </p:spPr>
        <p:txBody>
          <a:bodyPr>
            <a:spAutoFit/>
          </a:bodyPr>
          <a:lstStyle/>
          <a:p>
            <a:r>
              <a:rPr lang="en-US" sz="2400" b="1" dirty="0">
                <a:solidFill>
                  <a:prstClr val="white"/>
                </a:solidFill>
              </a:rPr>
              <a:t>BOTTLE </a:t>
            </a:r>
            <a:r>
              <a:rPr lang="en-US" sz="2400" b="1" dirty="0" smtClean="0">
                <a:solidFill>
                  <a:prstClr val="white"/>
                </a:solidFill>
              </a:rPr>
              <a:t>FOA</a:t>
            </a:r>
            <a:r>
              <a:rPr lang="en-US" sz="2400" b="1" dirty="0">
                <a:solidFill>
                  <a:prstClr val="white"/>
                </a:solidFill>
              </a:rPr>
              <a:t>: ≤ </a:t>
            </a:r>
            <a:r>
              <a:rPr lang="en-US" sz="2400" b="1" dirty="0" smtClean="0">
                <a:solidFill>
                  <a:prstClr val="white"/>
                </a:solidFill>
              </a:rPr>
              <a:t>$25M*</a:t>
            </a:r>
            <a:endParaRPr lang="en-US" sz="2400" b="1" dirty="0">
              <a:solidFill>
                <a:prstClr val="white"/>
              </a:solidFill>
            </a:endParaRPr>
          </a:p>
          <a:p>
            <a:pPr marL="285750" indent="-285750">
              <a:spcAft>
                <a:spcPts val="200"/>
              </a:spcAft>
              <a:buFont typeface="Arial" panose="020B0604020202020204" pitchFamily="34" charset="0"/>
              <a:buChar char="•"/>
            </a:pPr>
            <a:r>
              <a:rPr lang="en-US" sz="1700" dirty="0">
                <a:solidFill>
                  <a:prstClr val="white"/>
                </a:solidFill>
              </a:rPr>
              <a:t>Highly </a:t>
            </a:r>
            <a:r>
              <a:rPr lang="en-US" sz="1700" dirty="0" smtClean="0">
                <a:solidFill>
                  <a:prstClr val="white"/>
                </a:solidFill>
              </a:rPr>
              <a:t>recyclable </a:t>
            </a:r>
            <a:r>
              <a:rPr lang="en-US" sz="1700" dirty="0">
                <a:solidFill>
                  <a:prstClr val="white"/>
                </a:solidFill>
              </a:rPr>
              <a:t>or </a:t>
            </a:r>
            <a:br>
              <a:rPr lang="en-US" sz="1700" dirty="0">
                <a:solidFill>
                  <a:prstClr val="white"/>
                </a:solidFill>
              </a:rPr>
            </a:br>
            <a:r>
              <a:rPr lang="en-US" sz="1700" dirty="0" smtClean="0">
                <a:solidFill>
                  <a:prstClr val="white"/>
                </a:solidFill>
              </a:rPr>
              <a:t>biodegradable </a:t>
            </a:r>
            <a:r>
              <a:rPr lang="en-US" sz="1700" dirty="0">
                <a:solidFill>
                  <a:prstClr val="white"/>
                </a:solidFill>
              </a:rPr>
              <a:t>p</a:t>
            </a:r>
            <a:r>
              <a:rPr lang="en-US" sz="1700" dirty="0" smtClean="0">
                <a:solidFill>
                  <a:prstClr val="white"/>
                </a:solidFill>
              </a:rPr>
              <a:t>lastics</a:t>
            </a:r>
          </a:p>
          <a:p>
            <a:pPr marL="285750" indent="-285750">
              <a:spcAft>
                <a:spcPts val="200"/>
              </a:spcAft>
              <a:buFont typeface="Arial" panose="020B0604020202020204" pitchFamily="34" charset="0"/>
              <a:buChar char="•"/>
            </a:pPr>
            <a:r>
              <a:rPr lang="en-US" sz="1700" dirty="0">
                <a:solidFill>
                  <a:prstClr val="white"/>
                </a:solidFill>
              </a:rPr>
              <a:t>Novel </a:t>
            </a:r>
            <a:r>
              <a:rPr lang="en-US" sz="1700" dirty="0" smtClean="0">
                <a:solidFill>
                  <a:prstClr val="white"/>
                </a:solidFill>
              </a:rPr>
              <a:t>methods </a:t>
            </a:r>
            <a:r>
              <a:rPr lang="en-US" sz="1700" dirty="0">
                <a:solidFill>
                  <a:prstClr val="white"/>
                </a:solidFill>
              </a:rPr>
              <a:t>for </a:t>
            </a:r>
            <a:r>
              <a:rPr lang="en-US" sz="1700" dirty="0" smtClean="0">
                <a:solidFill>
                  <a:prstClr val="white"/>
                </a:solidFill>
              </a:rPr>
              <a:t/>
            </a:r>
            <a:br>
              <a:rPr lang="en-US" sz="1700" dirty="0" smtClean="0">
                <a:solidFill>
                  <a:prstClr val="white"/>
                </a:solidFill>
              </a:rPr>
            </a:br>
            <a:r>
              <a:rPr lang="en-US" sz="1700" dirty="0" smtClean="0">
                <a:solidFill>
                  <a:prstClr val="white"/>
                </a:solidFill>
              </a:rPr>
              <a:t>deconstructing </a:t>
            </a:r>
            <a:r>
              <a:rPr lang="en-US" sz="1700" dirty="0">
                <a:solidFill>
                  <a:prstClr val="white"/>
                </a:solidFill>
              </a:rPr>
              <a:t>and </a:t>
            </a:r>
            <a:r>
              <a:rPr lang="en-US" sz="1700" dirty="0" smtClean="0">
                <a:solidFill>
                  <a:prstClr val="white"/>
                </a:solidFill>
              </a:rPr>
              <a:t/>
            </a:r>
            <a:br>
              <a:rPr lang="en-US" sz="1700" dirty="0" smtClean="0">
                <a:solidFill>
                  <a:prstClr val="white"/>
                </a:solidFill>
              </a:rPr>
            </a:br>
            <a:r>
              <a:rPr lang="en-US" sz="1700" dirty="0" smtClean="0">
                <a:solidFill>
                  <a:prstClr val="white"/>
                </a:solidFill>
              </a:rPr>
              <a:t>upcycling existing </a:t>
            </a:r>
            <a:r>
              <a:rPr lang="en-US" sz="1700" dirty="0">
                <a:solidFill>
                  <a:prstClr val="white"/>
                </a:solidFill>
              </a:rPr>
              <a:t>p</a:t>
            </a:r>
            <a:r>
              <a:rPr lang="en-US" sz="1700" dirty="0" smtClean="0">
                <a:solidFill>
                  <a:prstClr val="white"/>
                </a:solidFill>
              </a:rPr>
              <a:t>lastics</a:t>
            </a:r>
          </a:p>
          <a:p>
            <a:pPr marL="285750" indent="-285750">
              <a:spcAft>
                <a:spcPts val="200"/>
              </a:spcAft>
              <a:buFont typeface="Arial" panose="020B0604020202020204" pitchFamily="34" charset="0"/>
              <a:buChar char="•"/>
            </a:pPr>
            <a:r>
              <a:rPr lang="en-US" sz="1700" dirty="0">
                <a:solidFill>
                  <a:prstClr val="white"/>
                </a:solidFill>
              </a:rPr>
              <a:t>BOTTLE Consortium </a:t>
            </a:r>
            <a:r>
              <a:rPr lang="en-US" sz="1700" dirty="0" smtClean="0">
                <a:solidFill>
                  <a:prstClr val="white"/>
                </a:solidFill>
              </a:rPr>
              <a:t/>
            </a:r>
            <a:br>
              <a:rPr lang="en-US" sz="1700" dirty="0" smtClean="0">
                <a:solidFill>
                  <a:prstClr val="white"/>
                </a:solidFill>
              </a:rPr>
            </a:br>
            <a:r>
              <a:rPr lang="en-US" sz="1700" dirty="0" smtClean="0">
                <a:solidFill>
                  <a:prstClr val="white"/>
                </a:solidFill>
              </a:rPr>
              <a:t>collaborations</a:t>
            </a:r>
            <a:endParaRPr lang="en-US" sz="1700" dirty="0">
              <a:solidFill>
                <a:prstClr val="white"/>
              </a:solidFill>
            </a:endParaRPr>
          </a:p>
          <a:p>
            <a:r>
              <a:rPr lang="en-US" sz="1500" dirty="0" smtClean="0">
                <a:solidFill>
                  <a:prstClr val="white"/>
                </a:solidFill>
              </a:rPr>
              <a:t>*Joint with </a:t>
            </a:r>
            <a:r>
              <a:rPr lang="en-US" sz="1500" dirty="0">
                <a:solidFill>
                  <a:prstClr val="white"/>
                </a:solidFill>
              </a:rPr>
              <a:t>the </a:t>
            </a:r>
            <a:r>
              <a:rPr lang="en-US" sz="1500" dirty="0" smtClean="0">
                <a:solidFill>
                  <a:prstClr val="white"/>
                </a:solidFill>
              </a:rPr>
              <a:t>Bioenergy </a:t>
            </a:r>
            <a:br>
              <a:rPr lang="en-US" sz="1500" dirty="0" smtClean="0">
                <a:solidFill>
                  <a:prstClr val="white"/>
                </a:solidFill>
              </a:rPr>
            </a:br>
            <a:r>
              <a:rPr lang="en-US" sz="1500" dirty="0" smtClean="0">
                <a:solidFill>
                  <a:prstClr val="white"/>
                </a:solidFill>
              </a:rPr>
              <a:t>Technologies Office</a:t>
            </a:r>
            <a:endParaRPr lang="en-US" sz="1500" dirty="0">
              <a:solidFill>
                <a:prstClr val="white"/>
              </a:solidFill>
            </a:endParaRPr>
          </a:p>
        </p:txBody>
      </p:sp>
      <p:grpSp>
        <p:nvGrpSpPr>
          <p:cNvPr id="36" name="Group 35"/>
          <p:cNvGrpSpPr/>
          <p:nvPr/>
        </p:nvGrpSpPr>
        <p:grpSpPr>
          <a:xfrm>
            <a:off x="2482675" y="5811299"/>
            <a:ext cx="685800" cy="685800"/>
            <a:chOff x="486163" y="2407725"/>
            <a:chExt cx="1365821" cy="1365821"/>
          </a:xfrm>
        </p:grpSpPr>
        <p:sp>
          <p:nvSpPr>
            <p:cNvPr id="37" name="Oval 36">
              <a:extLst>
                <a:ext uri="{FF2B5EF4-FFF2-40B4-BE49-F238E27FC236}">
                  <a16:creationId xmlns="" xmlns:a16="http://schemas.microsoft.com/office/drawing/2014/main" id="{926B06B8-C920-4401-812D-553A5BE3449D}"/>
                </a:ext>
              </a:extLst>
            </p:cNvPr>
            <p:cNvSpPr/>
            <p:nvPr/>
          </p:nvSpPr>
          <p:spPr>
            <a:xfrm>
              <a:off x="486163" y="2407725"/>
              <a:ext cx="1365821" cy="1365821"/>
            </a:xfrm>
            <a:prstGeom prst="ellipse">
              <a:avLst/>
            </a:prstGeom>
            <a:solidFill>
              <a:schemeClr val="bg1">
                <a:alpha val="70000"/>
              </a:schemeClr>
            </a:solidFill>
            <a:ln w="508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pic>
          <p:nvPicPr>
            <p:cNvPr id="38" name="Picture 37"/>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20273" y="2541835"/>
              <a:ext cx="1097599" cy="1097599"/>
            </a:xfrm>
            <a:prstGeom prst="rect">
              <a:avLst/>
            </a:prstGeom>
          </p:spPr>
        </p:pic>
      </p:grpSp>
      <p:cxnSp>
        <p:nvCxnSpPr>
          <p:cNvPr id="21" name="Straight Connector 20"/>
          <p:cNvCxnSpPr/>
          <p:nvPr/>
        </p:nvCxnSpPr>
        <p:spPr>
          <a:xfrm>
            <a:off x="6428316" y="774699"/>
            <a:ext cx="0" cy="5823728"/>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5651371" y="5811299"/>
            <a:ext cx="685800" cy="685800"/>
            <a:chOff x="3877215" y="2259427"/>
            <a:chExt cx="1365821" cy="1365821"/>
          </a:xfrm>
        </p:grpSpPr>
        <p:sp>
          <p:nvSpPr>
            <p:cNvPr id="41" name="Oval 40">
              <a:extLst>
                <a:ext uri="{FF2B5EF4-FFF2-40B4-BE49-F238E27FC236}">
                  <a16:creationId xmlns="" xmlns:a16="http://schemas.microsoft.com/office/drawing/2014/main" id="{CB86B183-9924-4E39-AD3C-141607A94CA6}"/>
                </a:ext>
              </a:extLst>
            </p:cNvPr>
            <p:cNvSpPr/>
            <p:nvPr/>
          </p:nvSpPr>
          <p:spPr>
            <a:xfrm>
              <a:off x="3877215" y="2259427"/>
              <a:ext cx="1365821" cy="1365821"/>
            </a:xfrm>
            <a:prstGeom prst="ellipse">
              <a:avLst/>
            </a:prstGeom>
            <a:solidFill>
              <a:schemeClr val="bg1">
                <a:alpha val="70000"/>
              </a:schemeClr>
            </a:solidFill>
            <a:ln w="508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pic>
          <p:nvPicPr>
            <p:cNvPr id="42" name="Picture 41"/>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08774" y="2407725"/>
              <a:ext cx="1069223" cy="1069223"/>
            </a:xfrm>
            <a:prstGeom prst="rect">
              <a:avLst/>
            </a:prstGeom>
          </p:spPr>
        </p:pic>
      </p:grpSp>
    </p:spTree>
    <p:extLst>
      <p:ext uri="{BB962C8B-B14F-4D97-AF65-F5344CB8AC3E}">
        <p14:creationId xmlns:p14="http://schemas.microsoft.com/office/powerpoint/2010/main" val="4518266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5026" b="2312"/>
          <a:stretch/>
        </p:blipFill>
        <p:spPr>
          <a:xfrm>
            <a:off x="0" y="787401"/>
            <a:ext cx="12192000" cy="5803900"/>
          </a:xfrm>
          <a:prstGeom prst="rect">
            <a:avLst/>
          </a:prstGeom>
        </p:spPr>
      </p:pic>
      <p:sp>
        <p:nvSpPr>
          <p:cNvPr id="6" name="Rectangle 5"/>
          <p:cNvSpPr/>
          <p:nvPr/>
        </p:nvSpPr>
        <p:spPr>
          <a:xfrm>
            <a:off x="0" y="2963333"/>
            <a:ext cx="12192000" cy="3616929"/>
          </a:xfrm>
          <a:prstGeom prst="rect">
            <a:avLst/>
          </a:prstGeom>
          <a:solidFill>
            <a:srgbClr val="7F7F7F">
              <a:alpha val="1882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cxnSp>
        <p:nvCxnSpPr>
          <p:cNvPr id="5" name="Straight Connector 4"/>
          <p:cNvCxnSpPr/>
          <p:nvPr/>
        </p:nvCxnSpPr>
        <p:spPr>
          <a:xfrm>
            <a:off x="0" y="749300"/>
            <a:ext cx="12192000" cy="0"/>
          </a:xfrm>
          <a:prstGeom prst="line">
            <a:avLst/>
          </a:prstGeom>
          <a:ln w="57150">
            <a:solidFill>
              <a:srgbClr val="007934"/>
            </a:solidFill>
          </a:ln>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p:nvPr>
        </p:nvSpPr>
        <p:spPr/>
        <p:txBody>
          <a:bodyPr/>
          <a:lstStyle/>
          <a:p>
            <a:r>
              <a:rPr lang="en-US" dirty="0" smtClean="0"/>
              <a:t>Funding Opportunity – Battery Manufacturing Lab Call</a:t>
            </a:r>
            <a:endParaRPr lang="en-US" dirty="0"/>
          </a:p>
        </p:txBody>
      </p:sp>
      <p:sp>
        <p:nvSpPr>
          <p:cNvPr id="2" name="TextBox 1"/>
          <p:cNvSpPr txBox="1"/>
          <p:nvPr/>
        </p:nvSpPr>
        <p:spPr>
          <a:xfrm>
            <a:off x="115358" y="987512"/>
            <a:ext cx="11961284" cy="1113125"/>
          </a:xfrm>
          <a:prstGeom prst="rect">
            <a:avLst/>
          </a:prstGeom>
          <a:noFill/>
        </p:spPr>
        <p:txBody>
          <a:bodyPr wrap="square" rtlCol="0">
            <a:spAutoFit/>
          </a:bodyPr>
          <a:lstStyle/>
          <a:p>
            <a:pPr algn="ctr">
              <a:spcBef>
                <a:spcPts val="800"/>
              </a:spcBef>
            </a:pPr>
            <a:r>
              <a:rPr lang="en-US" sz="1900" dirty="0" smtClean="0">
                <a:solidFill>
                  <a:schemeClr val="bg1"/>
                </a:solidFill>
              </a:rPr>
              <a:t>Partnerships between the National Laboratories and </a:t>
            </a:r>
            <a:r>
              <a:rPr lang="en-US" sz="1900" dirty="0">
                <a:solidFill>
                  <a:schemeClr val="bg1"/>
                </a:solidFill>
              </a:rPr>
              <a:t>industry </a:t>
            </a:r>
            <a:r>
              <a:rPr lang="en-US" sz="1900" dirty="0" smtClean="0">
                <a:solidFill>
                  <a:schemeClr val="bg1"/>
                </a:solidFill>
              </a:rPr>
              <a:t>to improve or develop new manufacturing processes for electric vehicle battery energy storage materials and devices with a focus on scale-up of disruptive technologies</a:t>
            </a:r>
            <a:r>
              <a:rPr lang="en-US" dirty="0" smtClean="0">
                <a:solidFill>
                  <a:schemeClr val="bg1"/>
                </a:solidFill>
              </a:rPr>
              <a:t>. </a:t>
            </a:r>
          </a:p>
          <a:p>
            <a:pPr algn="ctr">
              <a:spcBef>
                <a:spcPts val="1000"/>
              </a:spcBef>
              <a:spcAft>
                <a:spcPts val="1000"/>
              </a:spcAft>
            </a:pPr>
            <a:r>
              <a:rPr lang="en-US" sz="2000" b="1" dirty="0" smtClean="0">
                <a:solidFill>
                  <a:schemeClr val="bg1"/>
                </a:solidFill>
              </a:rPr>
              <a:t>$500,000 - $3 million federal funding per award    |    50/50 cost share    |    24-36-month project duration</a:t>
            </a:r>
          </a:p>
        </p:txBody>
      </p:sp>
      <p:grpSp>
        <p:nvGrpSpPr>
          <p:cNvPr id="8" name="Group 7"/>
          <p:cNvGrpSpPr/>
          <p:nvPr/>
        </p:nvGrpSpPr>
        <p:grpSpPr>
          <a:xfrm>
            <a:off x="235774" y="5750943"/>
            <a:ext cx="685800" cy="685800"/>
            <a:chOff x="486163" y="2407725"/>
            <a:chExt cx="1365821" cy="1365821"/>
          </a:xfrm>
        </p:grpSpPr>
        <p:sp>
          <p:nvSpPr>
            <p:cNvPr id="10" name="Oval 9">
              <a:extLst>
                <a:ext uri="{FF2B5EF4-FFF2-40B4-BE49-F238E27FC236}">
                  <a16:creationId xmlns:a16="http://schemas.microsoft.com/office/drawing/2014/main" xmlns="" id="{926B06B8-C920-4401-812D-553A5BE3449D}"/>
                </a:ext>
              </a:extLst>
            </p:cNvPr>
            <p:cNvSpPr/>
            <p:nvPr/>
          </p:nvSpPr>
          <p:spPr>
            <a:xfrm>
              <a:off x="486163" y="2407725"/>
              <a:ext cx="1365821" cy="1365821"/>
            </a:xfrm>
            <a:prstGeom prst="ellipse">
              <a:avLst/>
            </a:prstGeom>
            <a:solidFill>
              <a:schemeClr val="bg1">
                <a:alpha val="70000"/>
              </a:schemeClr>
            </a:solidFill>
            <a:ln w="508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pic>
          <p:nvPicPr>
            <p:cNvPr id="11" name="Picture 10"/>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20273" y="2541835"/>
              <a:ext cx="1097599" cy="1097599"/>
            </a:xfrm>
            <a:prstGeom prst="rect">
              <a:avLst/>
            </a:prstGeom>
          </p:spPr>
        </p:pic>
      </p:grpSp>
      <p:sp>
        <p:nvSpPr>
          <p:cNvPr id="4" name="Rectangle 3"/>
          <p:cNvSpPr/>
          <p:nvPr/>
        </p:nvSpPr>
        <p:spPr>
          <a:xfrm>
            <a:off x="1157348" y="5742465"/>
            <a:ext cx="10314170" cy="702756"/>
          </a:xfrm>
          <a:prstGeom prst="rect">
            <a:avLst/>
          </a:prstGeom>
        </p:spPr>
        <p:txBody>
          <a:bodyPr wrap="none">
            <a:spAutoFit/>
          </a:bodyPr>
          <a:lstStyle/>
          <a:p>
            <a:pPr>
              <a:spcAft>
                <a:spcPts val="200"/>
              </a:spcAft>
            </a:pPr>
            <a:r>
              <a:rPr lang="en-US" sz="2000" b="1" spc="400" dirty="0" smtClean="0">
                <a:solidFill>
                  <a:schemeClr val="bg1"/>
                </a:solidFill>
              </a:rPr>
              <a:t>Proposals due July 17, 2020 </a:t>
            </a:r>
          </a:p>
          <a:p>
            <a:pPr>
              <a:spcAft>
                <a:spcPts val="200"/>
              </a:spcAft>
            </a:pPr>
            <a:r>
              <a:rPr lang="en-US" b="1" spc="100" dirty="0" smtClean="0">
                <a:solidFill>
                  <a:schemeClr val="bg1"/>
                </a:solidFill>
              </a:rPr>
              <a:t>Aligned with the Energy Storage Grand Challenge  </a:t>
            </a:r>
            <a:r>
              <a:rPr lang="en-US" b="1" dirty="0" smtClean="0">
                <a:solidFill>
                  <a:schemeClr val="bg1"/>
                </a:solidFill>
              </a:rPr>
              <a:t>|  </a:t>
            </a:r>
            <a:r>
              <a:rPr lang="en-US" b="1" spc="90" dirty="0" smtClean="0">
                <a:solidFill>
                  <a:schemeClr val="bg1"/>
                </a:solidFill>
              </a:rPr>
              <a:t>Joint with the Vehicle Technologies Office</a:t>
            </a:r>
            <a:endParaRPr lang="en-US" spc="90" dirty="0">
              <a:solidFill>
                <a:schemeClr val="bg1"/>
              </a:solidFill>
            </a:endParaRPr>
          </a:p>
        </p:txBody>
      </p:sp>
      <p:sp>
        <p:nvSpPr>
          <p:cNvPr id="7" name="TextBox 6"/>
          <p:cNvSpPr txBox="1"/>
          <p:nvPr/>
        </p:nvSpPr>
        <p:spPr>
          <a:xfrm>
            <a:off x="1874231" y="3162483"/>
            <a:ext cx="9407062" cy="2246769"/>
          </a:xfrm>
          <a:prstGeom prst="rect">
            <a:avLst/>
          </a:prstGeom>
          <a:noFill/>
        </p:spPr>
        <p:txBody>
          <a:bodyPr wrap="none" rtlCol="0">
            <a:spAutoFit/>
          </a:bodyPr>
          <a:lstStyle/>
          <a:p>
            <a:pPr algn="ctr">
              <a:spcAft>
                <a:spcPts val="1200"/>
              </a:spcAft>
            </a:pPr>
            <a:r>
              <a:rPr lang="en-US" sz="2000" dirty="0" smtClean="0">
                <a:solidFill>
                  <a:schemeClr val="bg1"/>
                </a:solidFill>
                <a:latin typeface="+mj-lt"/>
              </a:rPr>
              <a:t>Argonne National Laboratory  </a:t>
            </a:r>
            <a:r>
              <a:rPr lang="en-US" sz="2000" dirty="0" smtClean="0">
                <a:solidFill>
                  <a:schemeClr val="bg1"/>
                </a:solidFill>
              </a:rPr>
              <a:t> </a:t>
            </a:r>
            <a:r>
              <a:rPr lang="en-US" sz="2000" dirty="0">
                <a:solidFill>
                  <a:schemeClr val="bg1"/>
                </a:solidFill>
                <a:latin typeface="Wingdings" panose="05000000000000000000" pitchFamily="2" charset="2"/>
              </a:rPr>
              <a:t>s</a:t>
            </a:r>
            <a:r>
              <a:rPr lang="en-US" sz="2000" dirty="0">
                <a:solidFill>
                  <a:schemeClr val="bg1"/>
                </a:solidFill>
              </a:rPr>
              <a:t> </a:t>
            </a:r>
            <a:r>
              <a:rPr lang="en-US" sz="2000" dirty="0" smtClean="0">
                <a:solidFill>
                  <a:schemeClr val="bg1"/>
                </a:solidFill>
              </a:rPr>
              <a:t>  </a:t>
            </a:r>
            <a:r>
              <a:rPr lang="en-US" sz="2000" dirty="0" smtClean="0">
                <a:solidFill>
                  <a:schemeClr val="bg1"/>
                </a:solidFill>
                <a:latin typeface="+mj-lt"/>
              </a:rPr>
              <a:t>Brookhaven National Laboratory  </a:t>
            </a:r>
            <a:r>
              <a:rPr lang="en-US" sz="2000" dirty="0" smtClean="0">
                <a:solidFill>
                  <a:schemeClr val="bg1"/>
                </a:solidFill>
              </a:rPr>
              <a:t> </a:t>
            </a:r>
          </a:p>
          <a:p>
            <a:pPr algn="ctr">
              <a:spcAft>
                <a:spcPts val="1200"/>
              </a:spcAft>
            </a:pPr>
            <a:r>
              <a:rPr lang="en-US" sz="2000" dirty="0" smtClean="0">
                <a:solidFill>
                  <a:schemeClr val="bg1"/>
                </a:solidFill>
                <a:latin typeface="+mj-lt"/>
              </a:rPr>
              <a:t>Idaho </a:t>
            </a:r>
            <a:r>
              <a:rPr lang="en-US" sz="2000" dirty="0">
                <a:solidFill>
                  <a:schemeClr val="bg1"/>
                </a:solidFill>
                <a:latin typeface="+mj-lt"/>
              </a:rPr>
              <a:t>National </a:t>
            </a:r>
            <a:r>
              <a:rPr lang="en-US" sz="2000" dirty="0" smtClean="0">
                <a:solidFill>
                  <a:schemeClr val="bg1"/>
                </a:solidFill>
                <a:latin typeface="+mj-lt"/>
              </a:rPr>
              <a:t>Laboratory   </a:t>
            </a:r>
            <a:r>
              <a:rPr lang="en-US" sz="2000" dirty="0" smtClean="0">
                <a:solidFill>
                  <a:schemeClr val="bg1"/>
                </a:solidFill>
                <a:latin typeface="Wingdings" panose="05000000000000000000" pitchFamily="2" charset="2"/>
              </a:rPr>
              <a:t>s</a:t>
            </a:r>
            <a:r>
              <a:rPr lang="en-US" sz="2000" dirty="0" smtClean="0">
                <a:solidFill>
                  <a:schemeClr val="bg1"/>
                </a:solidFill>
                <a:latin typeface="+mj-lt"/>
              </a:rPr>
              <a:t>   Lawrence Berkeley National Laboratory</a:t>
            </a:r>
          </a:p>
          <a:p>
            <a:pPr algn="ctr">
              <a:spcAft>
                <a:spcPts val="1200"/>
              </a:spcAft>
            </a:pPr>
            <a:r>
              <a:rPr lang="en-US" sz="2000" dirty="0" smtClean="0">
                <a:solidFill>
                  <a:schemeClr val="bg1"/>
                </a:solidFill>
                <a:latin typeface="+mj-lt"/>
              </a:rPr>
              <a:t>Lawrence Livermore National Laboratory  </a:t>
            </a:r>
            <a:r>
              <a:rPr lang="en-US" sz="2000" dirty="0" smtClean="0">
                <a:solidFill>
                  <a:schemeClr val="bg1"/>
                </a:solidFill>
              </a:rPr>
              <a:t> </a:t>
            </a:r>
            <a:r>
              <a:rPr lang="en-US" sz="2000" dirty="0" smtClean="0">
                <a:solidFill>
                  <a:schemeClr val="bg1"/>
                </a:solidFill>
                <a:latin typeface="Wingdings" panose="05000000000000000000" pitchFamily="2" charset="2"/>
              </a:rPr>
              <a:t>s</a:t>
            </a:r>
            <a:r>
              <a:rPr lang="en-US" sz="2000" dirty="0" smtClean="0">
                <a:solidFill>
                  <a:schemeClr val="bg1"/>
                </a:solidFill>
                <a:latin typeface="+mj-lt"/>
              </a:rPr>
              <a:t>   National Renewable Energy Laboratory</a:t>
            </a:r>
          </a:p>
          <a:p>
            <a:pPr algn="ctr">
              <a:spcAft>
                <a:spcPts val="1200"/>
              </a:spcAft>
            </a:pPr>
            <a:r>
              <a:rPr lang="en-US" sz="2000" dirty="0" smtClean="0">
                <a:solidFill>
                  <a:schemeClr val="bg1"/>
                </a:solidFill>
                <a:latin typeface="+mj-lt"/>
              </a:rPr>
              <a:t>Oak Ridge National Laboratory  </a:t>
            </a:r>
            <a:r>
              <a:rPr lang="en-US" sz="2000" dirty="0" smtClean="0">
                <a:solidFill>
                  <a:schemeClr val="bg1"/>
                </a:solidFill>
              </a:rPr>
              <a:t> </a:t>
            </a:r>
            <a:r>
              <a:rPr lang="en-US" sz="2000" dirty="0" smtClean="0">
                <a:solidFill>
                  <a:schemeClr val="bg1"/>
                </a:solidFill>
                <a:latin typeface="Wingdings" panose="05000000000000000000" pitchFamily="2" charset="2"/>
              </a:rPr>
              <a:t>s</a:t>
            </a:r>
            <a:r>
              <a:rPr lang="en-US" sz="2000" dirty="0" smtClean="0">
                <a:solidFill>
                  <a:schemeClr val="bg1"/>
                </a:solidFill>
              </a:rPr>
              <a:t>   </a:t>
            </a:r>
            <a:r>
              <a:rPr lang="en-US" sz="2000" dirty="0" smtClean="0">
                <a:solidFill>
                  <a:schemeClr val="bg1"/>
                </a:solidFill>
                <a:latin typeface="+mj-lt"/>
              </a:rPr>
              <a:t>Pacific Northwest National Laboratory  </a:t>
            </a:r>
          </a:p>
          <a:p>
            <a:pPr algn="ctr">
              <a:spcAft>
                <a:spcPts val="1200"/>
              </a:spcAft>
            </a:pPr>
            <a:r>
              <a:rPr lang="en-US" sz="2000" dirty="0" smtClean="0">
                <a:solidFill>
                  <a:schemeClr val="bg1"/>
                </a:solidFill>
                <a:latin typeface="+mj-lt"/>
              </a:rPr>
              <a:t>Savannah </a:t>
            </a:r>
            <a:r>
              <a:rPr lang="en-US" sz="2000" dirty="0">
                <a:solidFill>
                  <a:schemeClr val="bg1"/>
                </a:solidFill>
                <a:latin typeface="+mj-lt"/>
              </a:rPr>
              <a:t>River National </a:t>
            </a:r>
            <a:r>
              <a:rPr lang="en-US" sz="2000" dirty="0" smtClean="0">
                <a:solidFill>
                  <a:schemeClr val="bg1"/>
                </a:solidFill>
                <a:latin typeface="+mj-lt"/>
              </a:rPr>
              <a:t>Laboratory  </a:t>
            </a:r>
            <a:r>
              <a:rPr lang="en-US" sz="2000" dirty="0" smtClean="0">
                <a:solidFill>
                  <a:schemeClr val="bg1"/>
                </a:solidFill>
              </a:rPr>
              <a:t> </a:t>
            </a:r>
            <a:r>
              <a:rPr lang="en-US" sz="2000" dirty="0" smtClean="0">
                <a:solidFill>
                  <a:schemeClr val="bg1"/>
                </a:solidFill>
                <a:latin typeface="Wingdings" panose="05000000000000000000" pitchFamily="2" charset="2"/>
              </a:rPr>
              <a:t>s</a:t>
            </a:r>
            <a:r>
              <a:rPr lang="en-US" sz="2000" dirty="0" smtClean="0">
                <a:solidFill>
                  <a:schemeClr val="bg1"/>
                </a:solidFill>
              </a:rPr>
              <a:t>   </a:t>
            </a:r>
            <a:r>
              <a:rPr lang="en-US" sz="2000" dirty="0" smtClean="0">
                <a:solidFill>
                  <a:schemeClr val="bg1"/>
                </a:solidFill>
                <a:latin typeface="+mj-lt"/>
              </a:rPr>
              <a:t>SLAC National Accelerator Laboratory</a:t>
            </a:r>
            <a:endParaRPr lang="en-US" sz="2000" dirty="0">
              <a:solidFill>
                <a:schemeClr val="bg1"/>
              </a:solidFill>
              <a:latin typeface="+mj-lt"/>
            </a:endParaRPr>
          </a:p>
        </p:txBody>
      </p:sp>
      <p:sp>
        <p:nvSpPr>
          <p:cNvPr id="12" name="TextBox 11"/>
          <p:cNvSpPr txBox="1"/>
          <p:nvPr/>
        </p:nvSpPr>
        <p:spPr>
          <a:xfrm>
            <a:off x="-44904" y="3312523"/>
            <a:ext cx="1202252" cy="1928092"/>
          </a:xfrm>
          <a:prstGeom prst="rect">
            <a:avLst/>
          </a:prstGeom>
          <a:noFill/>
        </p:spPr>
        <p:txBody>
          <a:bodyPr vert="wordArtVert" wrap="none" rtlCol="0">
            <a:spAutoFit/>
          </a:bodyPr>
          <a:lstStyle/>
          <a:p>
            <a:pPr algn="ctr"/>
            <a:r>
              <a:rPr lang="en-US" sz="2000" b="1" spc="-600" dirty="0" smtClean="0">
                <a:solidFill>
                  <a:schemeClr val="bg1"/>
                </a:solidFill>
              </a:rPr>
              <a:t>LETTERS</a:t>
            </a:r>
            <a:br>
              <a:rPr lang="en-US" sz="2000" b="1" spc="-600" dirty="0" smtClean="0">
                <a:solidFill>
                  <a:schemeClr val="bg1"/>
                </a:solidFill>
              </a:rPr>
            </a:br>
            <a:r>
              <a:rPr lang="en-US" sz="2000" b="1" spc="-600" dirty="0" smtClean="0">
                <a:solidFill>
                  <a:schemeClr val="bg1"/>
                </a:solidFill>
              </a:rPr>
              <a:t>OF </a:t>
            </a:r>
            <a:br>
              <a:rPr lang="en-US" sz="2000" b="1" spc="-600" dirty="0" smtClean="0">
                <a:solidFill>
                  <a:schemeClr val="bg1"/>
                </a:solidFill>
              </a:rPr>
            </a:br>
            <a:r>
              <a:rPr lang="en-US" sz="2000" b="1" spc="-600" dirty="0" smtClean="0">
                <a:solidFill>
                  <a:schemeClr val="bg1"/>
                </a:solidFill>
              </a:rPr>
              <a:t>INTENT</a:t>
            </a:r>
            <a:endParaRPr lang="en-US" sz="2000" b="1" spc="-600" dirty="0">
              <a:solidFill>
                <a:schemeClr val="bg1"/>
              </a:solidFill>
            </a:endParaRPr>
          </a:p>
        </p:txBody>
      </p:sp>
      <p:cxnSp>
        <p:nvCxnSpPr>
          <p:cNvPr id="16" name="Straight Connector 15"/>
          <p:cNvCxnSpPr/>
          <p:nvPr/>
        </p:nvCxnSpPr>
        <p:spPr>
          <a:xfrm>
            <a:off x="1149530" y="3156782"/>
            <a:ext cx="7818" cy="2286000"/>
          </a:xfrm>
          <a:prstGeom prst="line">
            <a:avLst/>
          </a:prstGeom>
          <a:ln>
            <a:solidFill>
              <a:srgbClr val="FECB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2357" y="749300"/>
            <a:ext cx="12204357" cy="25399"/>
          </a:xfrm>
          <a:prstGeom prst="line">
            <a:avLst/>
          </a:prstGeom>
          <a:ln w="57150">
            <a:solidFill>
              <a:srgbClr val="00793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39589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7" y="808084"/>
            <a:ext cx="12194117" cy="5768885"/>
          </a:xfrm>
          <a:prstGeom prst="rect">
            <a:avLst/>
          </a:prstGeom>
        </p:spPr>
      </p:pic>
      <p:sp>
        <p:nvSpPr>
          <p:cNvPr id="26" name="Rectangle 25"/>
          <p:cNvSpPr/>
          <p:nvPr/>
        </p:nvSpPr>
        <p:spPr>
          <a:xfrm>
            <a:off x="0" y="4122724"/>
            <a:ext cx="12192000" cy="2513029"/>
          </a:xfrm>
          <a:prstGeom prst="rect">
            <a:avLst/>
          </a:prstGeom>
          <a:solidFill>
            <a:schemeClr val="bg1">
              <a:alpha val="8392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2975" y="-23721"/>
            <a:ext cx="11633200" cy="812800"/>
          </a:xfrm>
        </p:spPr>
        <p:txBody>
          <a:bodyPr/>
          <a:lstStyle/>
          <a:p>
            <a:r>
              <a:rPr lang="en-US" dirty="0" smtClean="0"/>
              <a:t>EERE’s Advanced Manufacturing Office (AMO)</a:t>
            </a:r>
            <a:endParaRPr lang="en-US" dirty="0"/>
          </a:p>
        </p:txBody>
      </p:sp>
      <p:sp>
        <p:nvSpPr>
          <p:cNvPr id="6" name="AutoShape 10" descr="Image result for energy efficiency and renewable energy logo"/>
          <p:cNvSpPr>
            <a:spLocks noChangeAspect="1" noChangeArrowheads="1"/>
          </p:cNvSpPr>
          <p:nvPr/>
        </p:nvSpPr>
        <p:spPr bwMode="auto">
          <a:xfrm>
            <a:off x="1062392" y="8966900"/>
            <a:ext cx="3204799" cy="274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Rectangle 6"/>
          <p:cNvSpPr/>
          <p:nvPr/>
        </p:nvSpPr>
        <p:spPr>
          <a:xfrm>
            <a:off x="-2118" y="808084"/>
            <a:ext cx="12194118" cy="1577130"/>
          </a:xfrm>
          <a:prstGeom prst="rect">
            <a:avLst/>
          </a:prstGeom>
          <a:solidFill>
            <a:srgbClr val="007934"/>
          </a:solidFill>
          <a:ln>
            <a:solidFill>
              <a:srgbClr val="00793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6" name="Picture 12" descr="Image may contain: possible text that says 'U.S. DEPARTMENT OF ENERGY Office of ENERGY EFFICIENCY &amp; RENEWABLE ENERG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301" b="21207"/>
          <a:stretch/>
        </p:blipFill>
        <p:spPr bwMode="auto">
          <a:xfrm>
            <a:off x="-16817" y="810998"/>
            <a:ext cx="3340635" cy="1577131"/>
          </a:xfrm>
          <a:prstGeom prst="rect">
            <a:avLst/>
          </a:prstGeom>
          <a:noFill/>
          <a:extLst>
            <a:ext uri="{909E8E84-426E-40DD-AFC4-6F175D3DCCD1}">
              <a14:hiddenFill xmlns:a14="http://schemas.microsoft.com/office/drawing/2010/main">
                <a:solidFill>
                  <a:srgbClr val="FFFFFF"/>
                </a:solidFill>
              </a14:hiddenFill>
            </a:ext>
          </a:extLst>
        </p:spPr>
      </p:pic>
      <p:sp>
        <p:nvSpPr>
          <p:cNvPr id="8" name="Chevron 7"/>
          <p:cNvSpPr/>
          <p:nvPr/>
        </p:nvSpPr>
        <p:spPr>
          <a:xfrm>
            <a:off x="3965446" y="794483"/>
            <a:ext cx="933730" cy="1581912"/>
          </a:xfrm>
          <a:prstGeom prst="chevron">
            <a:avLst/>
          </a:prstGeom>
          <a:solidFill>
            <a:srgbClr val="00A9E0"/>
          </a:solidFill>
          <a:ln>
            <a:solidFill>
              <a:srgbClr val="00A9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 name="Chevron 14"/>
          <p:cNvSpPr/>
          <p:nvPr/>
        </p:nvSpPr>
        <p:spPr>
          <a:xfrm>
            <a:off x="7961008" y="791303"/>
            <a:ext cx="931061" cy="1577131"/>
          </a:xfrm>
          <a:prstGeom prst="chevron">
            <a:avLst/>
          </a:prstGeom>
          <a:solidFill>
            <a:srgbClr val="00A9E0"/>
          </a:solidFill>
          <a:ln>
            <a:solidFill>
              <a:srgbClr val="00A9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p:cNvSpPr txBox="1"/>
          <p:nvPr/>
        </p:nvSpPr>
        <p:spPr>
          <a:xfrm>
            <a:off x="5465796" y="1016406"/>
            <a:ext cx="2869800" cy="1200329"/>
          </a:xfrm>
          <a:prstGeom prst="rect">
            <a:avLst/>
          </a:prstGeom>
          <a:noFill/>
        </p:spPr>
        <p:txBody>
          <a:bodyPr wrap="square" rtlCol="0">
            <a:spAutoFit/>
          </a:bodyPr>
          <a:lstStyle/>
          <a:p>
            <a:r>
              <a:rPr lang="en-US" sz="2400" b="1" dirty="0">
                <a:solidFill>
                  <a:schemeClr val="bg1"/>
                </a:solidFill>
              </a:rPr>
              <a:t>Advanced Manufacturing Office</a:t>
            </a:r>
          </a:p>
        </p:txBody>
      </p:sp>
      <p:grpSp>
        <p:nvGrpSpPr>
          <p:cNvPr id="22" name="Group 21"/>
          <p:cNvGrpSpPr/>
          <p:nvPr/>
        </p:nvGrpSpPr>
        <p:grpSpPr>
          <a:xfrm>
            <a:off x="-6351" y="2368434"/>
            <a:ext cx="12198351" cy="1764784"/>
            <a:chOff x="-1" y="2351653"/>
            <a:chExt cx="9169165" cy="1764784"/>
          </a:xfrm>
          <a:solidFill>
            <a:srgbClr val="00A9E0"/>
          </a:solidFill>
        </p:grpSpPr>
        <p:sp>
          <p:nvSpPr>
            <p:cNvPr id="4" name="Rectangle 3"/>
            <p:cNvSpPr/>
            <p:nvPr/>
          </p:nvSpPr>
          <p:spPr>
            <a:xfrm>
              <a:off x="-1" y="2354746"/>
              <a:ext cx="9169165" cy="1761691"/>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r>
                <a:rPr lang="en-US" dirty="0"/>
                <a:t>			</a:t>
              </a:r>
              <a:r>
                <a:rPr lang="en-US" sz="2400" dirty="0"/>
                <a:t>Partner with industry, academia, states, and National Laboratories 				</a:t>
              </a:r>
              <a:r>
                <a:rPr lang="en-US" sz="2400" b="1" dirty="0"/>
                <a:t>to catalyze R&amp;D and the adoption of advanced manufacturing 					technologies and practices</a:t>
              </a:r>
            </a:p>
          </p:txBody>
        </p:sp>
        <p:sp>
          <p:nvSpPr>
            <p:cNvPr id="13" name="TextBox 12"/>
            <p:cNvSpPr txBox="1"/>
            <p:nvPr/>
          </p:nvSpPr>
          <p:spPr>
            <a:xfrm>
              <a:off x="295835" y="2542827"/>
              <a:ext cx="1051570" cy="1384995"/>
            </a:xfrm>
            <a:prstGeom prst="rect">
              <a:avLst/>
            </a:prstGeom>
            <a:grpFill/>
          </p:spPr>
          <p:txBody>
            <a:bodyPr wrap="none" rtlCol="0">
              <a:spAutoFit/>
            </a:bodyPr>
            <a:lstStyle/>
            <a:p>
              <a:pPr algn="ctr"/>
              <a:r>
                <a:rPr lang="en-US" sz="2800" b="1" dirty="0">
                  <a:solidFill>
                    <a:schemeClr val="bg1"/>
                  </a:solidFill>
                </a:rPr>
                <a:t>WHAT</a:t>
              </a:r>
            </a:p>
            <a:p>
              <a:pPr algn="ctr"/>
              <a:r>
                <a:rPr lang="en-US" sz="2800" b="1" dirty="0">
                  <a:solidFill>
                    <a:schemeClr val="bg1"/>
                  </a:solidFill>
                </a:rPr>
                <a:t>WE</a:t>
              </a:r>
            </a:p>
            <a:p>
              <a:pPr algn="ctr"/>
              <a:r>
                <a:rPr lang="en-US" sz="2800" b="1" dirty="0">
                  <a:solidFill>
                    <a:schemeClr val="bg1"/>
                  </a:solidFill>
                </a:rPr>
                <a:t>DO</a:t>
              </a:r>
            </a:p>
          </p:txBody>
        </p:sp>
        <p:cxnSp>
          <p:nvCxnSpPr>
            <p:cNvPr id="18" name="Straight Connector 17"/>
            <p:cNvCxnSpPr/>
            <p:nvPr/>
          </p:nvCxnSpPr>
          <p:spPr>
            <a:xfrm>
              <a:off x="1637180" y="2351653"/>
              <a:ext cx="55" cy="1764784"/>
            </a:xfrm>
            <a:prstGeom prst="line">
              <a:avLst/>
            </a:prstGeom>
            <a:grpFill/>
            <a:ln>
              <a:solidFill>
                <a:srgbClr val="007934"/>
              </a:solidFill>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8892069" y="1065038"/>
            <a:ext cx="3061832" cy="1046440"/>
          </a:xfrm>
          <a:prstGeom prst="rect">
            <a:avLst/>
          </a:prstGeom>
          <a:noFill/>
        </p:spPr>
        <p:txBody>
          <a:bodyPr wrap="square" rtlCol="0">
            <a:spAutoFit/>
          </a:bodyPr>
          <a:lstStyle/>
          <a:p>
            <a:pPr algn="ctr"/>
            <a:r>
              <a:rPr lang="en-US" sz="2800" b="1" dirty="0">
                <a:solidFill>
                  <a:schemeClr val="bg1"/>
                </a:solidFill>
              </a:rPr>
              <a:t>BUDGET</a:t>
            </a:r>
          </a:p>
          <a:p>
            <a:pPr algn="ctr"/>
            <a:r>
              <a:rPr lang="en-US" sz="2000" dirty="0">
                <a:solidFill>
                  <a:schemeClr val="bg1"/>
                </a:solidFill>
              </a:rPr>
              <a:t>$395M </a:t>
            </a:r>
            <a:br>
              <a:rPr lang="en-US" sz="2000" dirty="0">
                <a:solidFill>
                  <a:schemeClr val="bg1"/>
                </a:solidFill>
              </a:rPr>
            </a:br>
            <a:r>
              <a:rPr lang="en-US" sz="1400" dirty="0">
                <a:solidFill>
                  <a:schemeClr val="bg1"/>
                </a:solidFill>
              </a:rPr>
              <a:t>FY20</a:t>
            </a:r>
          </a:p>
        </p:txBody>
      </p:sp>
      <p:cxnSp>
        <p:nvCxnSpPr>
          <p:cNvPr id="29" name="Straight Connector 28"/>
          <p:cNvCxnSpPr/>
          <p:nvPr/>
        </p:nvCxnSpPr>
        <p:spPr>
          <a:xfrm>
            <a:off x="9533697" y="1526762"/>
            <a:ext cx="1837025" cy="0"/>
          </a:xfrm>
          <a:prstGeom prst="line">
            <a:avLst/>
          </a:prstGeom>
          <a:ln>
            <a:solidFill>
              <a:srgbClr val="00A9E0"/>
            </a:solidFill>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 xmlns:a16="http://schemas.microsoft.com/office/drawing/2014/main" id="{44DE0FB2-975B-4094-B14E-E34D37B30A91}"/>
              </a:ext>
            </a:extLst>
          </p:cNvPr>
          <p:cNvSpPr/>
          <p:nvPr/>
        </p:nvSpPr>
        <p:spPr>
          <a:xfrm>
            <a:off x="9592994" y="5898255"/>
            <a:ext cx="2395728" cy="636736"/>
          </a:xfrm>
          <a:prstGeom prst="rect">
            <a:avLst/>
          </a:prstGeom>
          <a:solidFill>
            <a:schemeClr val="bg1">
              <a:alpha val="40000"/>
            </a:schemeClr>
          </a:solidFill>
          <a:ln w="25400">
            <a:solidFill>
              <a:srgbClr val="005C82"/>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ts val="1700"/>
              </a:lnSpc>
            </a:pPr>
            <a:r>
              <a:rPr lang="en-US" b="1" dirty="0">
                <a:solidFill>
                  <a:srgbClr val="005C82"/>
                </a:solidFill>
              </a:rPr>
              <a:t>Technical Assistance</a:t>
            </a:r>
            <a:r>
              <a:rPr lang="en-US" dirty="0">
                <a:solidFill>
                  <a:srgbClr val="005C82"/>
                </a:solidFill>
              </a:rPr>
              <a:t/>
            </a:r>
            <a:br>
              <a:rPr lang="en-US" dirty="0">
                <a:solidFill>
                  <a:srgbClr val="005C82"/>
                </a:solidFill>
              </a:rPr>
            </a:br>
            <a:r>
              <a:rPr lang="en-US" sz="1300" b="1" dirty="0">
                <a:solidFill>
                  <a:srgbClr val="000000">
                    <a:lumMod val="65000"/>
                    <a:lumOff val="35000"/>
                  </a:srgbClr>
                </a:solidFill>
              </a:rPr>
              <a:t>FY20 = $45M</a:t>
            </a:r>
          </a:p>
        </p:txBody>
      </p:sp>
      <p:sp>
        <p:nvSpPr>
          <p:cNvPr id="37" name="Oval 36">
            <a:extLst>
              <a:ext uri="{FF2B5EF4-FFF2-40B4-BE49-F238E27FC236}">
                <a16:creationId xmlns="" xmlns:a16="http://schemas.microsoft.com/office/drawing/2014/main" id="{B2A94582-83B7-4D5F-A644-260E00DFA902}"/>
              </a:ext>
            </a:extLst>
          </p:cNvPr>
          <p:cNvSpPr/>
          <p:nvPr/>
        </p:nvSpPr>
        <p:spPr>
          <a:xfrm>
            <a:off x="10022762" y="4263587"/>
            <a:ext cx="1536192" cy="1533569"/>
          </a:xfrm>
          <a:prstGeom prst="ellipse">
            <a:avLst/>
          </a:prstGeom>
          <a:solidFill>
            <a:schemeClr val="bg1">
              <a:alpha val="40000"/>
            </a:schemeClr>
          </a:solidFill>
          <a:ln w="38100">
            <a:solidFill>
              <a:srgbClr val="005C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38" name="Picture 37" descr="A picture containing food, drawing&#10;&#10;Description automatically generated">
            <a:extLst>
              <a:ext uri="{FF2B5EF4-FFF2-40B4-BE49-F238E27FC236}">
                <a16:creationId xmlns="" xmlns:a16="http://schemas.microsoft.com/office/drawing/2014/main" id="{F4B3BA60-60AE-48F4-9AC6-650FC14BDBB8}"/>
              </a:ext>
            </a:extLst>
          </p:cNvPr>
          <p:cNvPicPr>
            <a:picLocks noChangeAspect="1"/>
          </p:cNvPicPr>
          <p:nvPr/>
        </p:nvPicPr>
        <p:blipFill>
          <a:blip r:embed="rId5"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10416106" y="4573172"/>
            <a:ext cx="869858" cy="914400"/>
          </a:xfrm>
          <a:prstGeom prst="rect">
            <a:avLst/>
          </a:prstGeom>
          <a:noFill/>
        </p:spPr>
      </p:pic>
      <p:grpSp>
        <p:nvGrpSpPr>
          <p:cNvPr id="5" name="Group 4"/>
          <p:cNvGrpSpPr/>
          <p:nvPr/>
        </p:nvGrpSpPr>
        <p:grpSpPr>
          <a:xfrm>
            <a:off x="6965497" y="4254944"/>
            <a:ext cx="2396771" cy="2280047"/>
            <a:chOff x="4154238" y="4201825"/>
            <a:chExt cx="2396771" cy="2280047"/>
          </a:xfrm>
        </p:grpSpPr>
        <p:sp>
          <p:nvSpPr>
            <p:cNvPr id="39" name="Rectangle 38">
              <a:extLst>
                <a:ext uri="{FF2B5EF4-FFF2-40B4-BE49-F238E27FC236}">
                  <a16:creationId xmlns="" xmlns:a16="http://schemas.microsoft.com/office/drawing/2014/main" id="{40732CE6-5F91-4D11-A70A-296DB6A5EDED}"/>
                </a:ext>
              </a:extLst>
            </p:cNvPr>
            <p:cNvSpPr/>
            <p:nvPr/>
          </p:nvSpPr>
          <p:spPr>
            <a:xfrm>
              <a:off x="4154238" y="5845136"/>
              <a:ext cx="2396771" cy="636736"/>
            </a:xfrm>
            <a:prstGeom prst="rect">
              <a:avLst/>
            </a:prstGeom>
            <a:solidFill>
              <a:srgbClr val="FFFFFF">
                <a:alpha val="40000"/>
              </a:srgbClr>
            </a:solidFill>
            <a:ln w="25400">
              <a:solidFill>
                <a:srgbClr val="006633"/>
              </a:solid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b="1" dirty="0">
                  <a:solidFill>
                    <a:srgbClr val="006633"/>
                  </a:solidFill>
                </a:rPr>
                <a:t>R&amp;D Consortia</a:t>
              </a:r>
            </a:p>
            <a:p>
              <a:pPr algn="ctr"/>
              <a:r>
                <a:rPr lang="en-US" sz="1300" b="1" dirty="0">
                  <a:solidFill>
                    <a:srgbClr val="000000">
                      <a:lumMod val="65000"/>
                      <a:lumOff val="35000"/>
                    </a:srgbClr>
                  </a:solidFill>
                </a:rPr>
                <a:t>FY20 = $199M</a:t>
              </a:r>
            </a:p>
          </p:txBody>
        </p:sp>
        <p:sp>
          <p:nvSpPr>
            <p:cNvPr id="40" name="Oval 39">
              <a:extLst>
                <a:ext uri="{FF2B5EF4-FFF2-40B4-BE49-F238E27FC236}">
                  <a16:creationId xmlns="" xmlns:a16="http://schemas.microsoft.com/office/drawing/2014/main" id="{1862BCB2-3B52-422E-B9EF-724B4B7106C8}"/>
                </a:ext>
              </a:extLst>
            </p:cNvPr>
            <p:cNvSpPr/>
            <p:nvPr/>
          </p:nvSpPr>
          <p:spPr>
            <a:xfrm>
              <a:off x="4625676" y="4201825"/>
              <a:ext cx="1536192" cy="1536192"/>
            </a:xfrm>
            <a:prstGeom prst="ellipse">
              <a:avLst/>
            </a:prstGeom>
            <a:solidFill>
              <a:srgbClr val="FFFFFF">
                <a:alpha val="36863"/>
              </a:srgbClr>
            </a:solidFill>
            <a:ln w="38100">
              <a:solidFill>
                <a:srgbClr val="0066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41" name="Picture 40">
              <a:extLst>
                <a:ext uri="{FF2B5EF4-FFF2-40B4-BE49-F238E27FC236}">
                  <a16:creationId xmlns="" xmlns:a16="http://schemas.microsoft.com/office/drawing/2014/main" id="{DF6C3467-2BAB-47F8-8F3F-141E4C5CC82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822912" y="4627312"/>
              <a:ext cx="1065878" cy="701235"/>
            </a:xfrm>
            <a:prstGeom prst="rect">
              <a:avLst/>
            </a:prstGeom>
          </p:spPr>
        </p:pic>
      </p:grpSp>
      <p:sp>
        <p:nvSpPr>
          <p:cNvPr id="42" name="Rectangle 41">
            <a:extLst>
              <a:ext uri="{FF2B5EF4-FFF2-40B4-BE49-F238E27FC236}">
                <a16:creationId xmlns="" xmlns:a16="http://schemas.microsoft.com/office/drawing/2014/main" id="{66840D76-8E27-486F-8A17-093F674D957F}"/>
              </a:ext>
            </a:extLst>
          </p:cNvPr>
          <p:cNvSpPr/>
          <p:nvPr/>
        </p:nvSpPr>
        <p:spPr>
          <a:xfrm>
            <a:off x="4339043" y="5898255"/>
            <a:ext cx="2395728" cy="636736"/>
          </a:xfrm>
          <a:prstGeom prst="rect">
            <a:avLst/>
          </a:prstGeom>
          <a:solidFill>
            <a:srgbClr val="FFFFFF">
              <a:alpha val="41176"/>
            </a:srgbClr>
          </a:solidFill>
          <a:ln w="25400">
            <a:solidFill>
              <a:srgbClr val="69BE28"/>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b="1" dirty="0">
                <a:solidFill>
                  <a:srgbClr val="69BE28"/>
                </a:solidFill>
              </a:rPr>
              <a:t>R&amp;D Projects</a:t>
            </a:r>
            <a:r>
              <a:rPr lang="en-US" b="1" dirty="0">
                <a:solidFill>
                  <a:srgbClr val="DEA900"/>
                </a:solidFill>
              </a:rPr>
              <a:t> </a:t>
            </a:r>
          </a:p>
          <a:p>
            <a:pPr algn="ctr"/>
            <a:r>
              <a:rPr lang="en-US" sz="1300" b="1" dirty="0">
                <a:solidFill>
                  <a:srgbClr val="000000">
                    <a:lumMod val="65000"/>
                    <a:lumOff val="35000"/>
                  </a:srgbClr>
                </a:solidFill>
              </a:rPr>
              <a:t>FY20 = $151M</a:t>
            </a:r>
          </a:p>
        </p:txBody>
      </p:sp>
      <p:sp>
        <p:nvSpPr>
          <p:cNvPr id="43" name="Oval 42">
            <a:extLst>
              <a:ext uri="{FF2B5EF4-FFF2-40B4-BE49-F238E27FC236}">
                <a16:creationId xmlns="" xmlns:a16="http://schemas.microsoft.com/office/drawing/2014/main" id="{13058319-F749-4470-8A19-CA57BC8766E5}"/>
              </a:ext>
            </a:extLst>
          </p:cNvPr>
          <p:cNvSpPr/>
          <p:nvPr/>
        </p:nvSpPr>
        <p:spPr>
          <a:xfrm>
            <a:off x="4768811" y="4262276"/>
            <a:ext cx="1536192" cy="1536192"/>
          </a:xfrm>
          <a:prstGeom prst="ellipse">
            <a:avLst/>
          </a:prstGeom>
          <a:solidFill>
            <a:srgbClr val="FFFFFF">
              <a:alpha val="54118"/>
            </a:srgbClr>
          </a:solidFill>
          <a:ln w="38100">
            <a:solidFill>
              <a:srgbClr val="69BE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44" name="Picture 43">
            <a:extLst>
              <a:ext uri="{FF2B5EF4-FFF2-40B4-BE49-F238E27FC236}">
                <a16:creationId xmlns="" xmlns:a16="http://schemas.microsoft.com/office/drawing/2014/main" id="{A315EFE1-8D9E-401A-9C20-73272AFA8B08}"/>
              </a:ext>
            </a:extLst>
          </p:cNvPr>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4974182" y="4550587"/>
            <a:ext cx="983227" cy="983227"/>
          </a:xfrm>
          <a:prstGeom prst="rect">
            <a:avLst/>
          </a:prstGeom>
          <a:ln>
            <a:noFill/>
          </a:ln>
        </p:spPr>
      </p:pic>
      <p:sp>
        <p:nvSpPr>
          <p:cNvPr id="28" name="TextBox 27"/>
          <p:cNvSpPr txBox="1"/>
          <p:nvPr/>
        </p:nvSpPr>
        <p:spPr>
          <a:xfrm>
            <a:off x="570929" y="4680431"/>
            <a:ext cx="3155623" cy="1508105"/>
          </a:xfrm>
          <a:prstGeom prst="rect">
            <a:avLst/>
          </a:prstGeom>
          <a:noFill/>
        </p:spPr>
        <p:txBody>
          <a:bodyPr wrap="square" rtlCol="0">
            <a:spAutoFit/>
          </a:bodyPr>
          <a:lstStyle/>
          <a:p>
            <a:pPr algn="ctr"/>
            <a:r>
              <a:rPr lang="en-US" sz="3600" b="1" dirty="0" smtClean="0">
                <a:solidFill>
                  <a:srgbClr val="007934"/>
                </a:solidFill>
              </a:rPr>
              <a:t>STAFF</a:t>
            </a:r>
          </a:p>
          <a:p>
            <a:pPr algn="ctr"/>
            <a:r>
              <a:rPr lang="en-US" sz="2800" dirty="0" smtClean="0">
                <a:solidFill>
                  <a:srgbClr val="007934"/>
                </a:solidFill>
              </a:rPr>
              <a:t>~70 </a:t>
            </a:r>
          </a:p>
          <a:p>
            <a:pPr algn="ctr"/>
            <a:r>
              <a:rPr lang="en-US" sz="1400" dirty="0" smtClean="0">
                <a:solidFill>
                  <a:srgbClr val="007934"/>
                </a:solidFill>
              </a:rPr>
              <a:t>Feds, contractors, and fellows </a:t>
            </a:r>
            <a:br>
              <a:rPr lang="en-US" sz="1400" dirty="0" smtClean="0">
                <a:solidFill>
                  <a:srgbClr val="007934"/>
                </a:solidFill>
              </a:rPr>
            </a:br>
            <a:r>
              <a:rPr lang="en-US" sz="1400" cap="small" dirty="0" smtClean="0">
                <a:solidFill>
                  <a:srgbClr val="007934"/>
                </a:solidFill>
              </a:rPr>
              <a:t>Golden, CO and DOE Headquarters</a:t>
            </a:r>
            <a:endParaRPr lang="en-US" sz="1400" cap="small" dirty="0">
              <a:solidFill>
                <a:srgbClr val="007934"/>
              </a:solidFill>
            </a:endParaRPr>
          </a:p>
        </p:txBody>
      </p:sp>
      <p:cxnSp>
        <p:nvCxnSpPr>
          <p:cNvPr id="30" name="Straight Connector 29"/>
          <p:cNvCxnSpPr/>
          <p:nvPr/>
        </p:nvCxnSpPr>
        <p:spPr>
          <a:xfrm>
            <a:off x="1385487" y="5239312"/>
            <a:ext cx="1572426" cy="0"/>
          </a:xfrm>
          <a:prstGeom prst="line">
            <a:avLst/>
          </a:prstGeom>
          <a:ln>
            <a:solidFill>
              <a:srgbClr val="00A9E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2701" y="761492"/>
            <a:ext cx="12204701" cy="13208"/>
          </a:xfrm>
          <a:prstGeom prst="line">
            <a:avLst/>
          </a:prstGeom>
          <a:ln w="57150">
            <a:solidFill>
              <a:srgbClr val="00793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91112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4294967295"/>
          </p:nvPr>
        </p:nvSpPr>
        <p:spPr>
          <a:xfrm>
            <a:off x="0" y="2134339"/>
            <a:ext cx="12192000" cy="3929063"/>
          </a:xfrm>
          <a:prstGeom prst="rect">
            <a:avLst/>
          </a:prstGeom>
        </p:spPr>
        <p:txBody>
          <a:bodyPr/>
          <a:lstStyle/>
          <a:p>
            <a:pPr marL="0" indent="0" algn="ctr">
              <a:spcAft>
                <a:spcPts val="600"/>
              </a:spcAft>
              <a:buNone/>
            </a:pPr>
            <a:r>
              <a:rPr lang="en-US" sz="4800" b="1" dirty="0">
                <a:latin typeface="Franklin Gothic Medium" panose="020B0603020102020204" pitchFamily="34" charset="0"/>
              </a:rPr>
              <a:t>Thank You</a:t>
            </a:r>
            <a:endParaRPr lang="en-US" sz="3600" b="1" dirty="0">
              <a:latin typeface="Franklin Gothic Medium" panose="020B0603020102020204" pitchFamily="34" charset="0"/>
            </a:endParaRPr>
          </a:p>
          <a:p>
            <a:pPr marL="0" indent="0" algn="ctr">
              <a:buNone/>
            </a:pPr>
            <a:r>
              <a:rPr lang="en-US" sz="2800" b="1" dirty="0">
                <a:latin typeface="Franklin Gothic Book"/>
              </a:rPr>
              <a:t>For additional information </a:t>
            </a:r>
            <a:br>
              <a:rPr lang="en-US" sz="2800" b="1" dirty="0">
                <a:latin typeface="Franklin Gothic Book"/>
              </a:rPr>
            </a:br>
            <a:r>
              <a:rPr lang="en-US" sz="2800" b="1" dirty="0">
                <a:latin typeface="Franklin Gothic Book"/>
              </a:rPr>
              <a:t>and to subscribe for updates:</a:t>
            </a:r>
          </a:p>
          <a:p>
            <a:pPr marL="0" indent="0" algn="ctr">
              <a:buNone/>
            </a:pPr>
            <a:r>
              <a:rPr lang="en-US" sz="2400" dirty="0">
                <a:latin typeface="Franklin Gothic Book"/>
                <a:hlinkClick r:id="rId3"/>
              </a:rPr>
              <a:t>energy.gov/eere/amo/advanced-manufacturing-office</a:t>
            </a:r>
            <a:endParaRPr lang="en-US" sz="2400" dirty="0">
              <a:latin typeface="Franklin Gothic Book"/>
            </a:endParaRPr>
          </a:p>
          <a:p>
            <a:pPr marL="0" indent="0" algn="ctr">
              <a:buNone/>
            </a:pPr>
            <a:endParaRPr lang="en-US" sz="4800" b="1" dirty="0">
              <a:latin typeface="Franklin Gothic Book"/>
            </a:endParaRPr>
          </a:p>
          <a:p>
            <a:pPr marL="0" indent="0">
              <a:buNone/>
            </a:pPr>
            <a:endParaRPr lang="en-US" sz="3600" dirty="0">
              <a:latin typeface="Franklin Gothic Book"/>
            </a:endParaRPr>
          </a:p>
        </p:txBody>
      </p:sp>
    </p:spTree>
    <p:extLst>
      <p:ext uri="{BB962C8B-B14F-4D97-AF65-F5344CB8AC3E}">
        <p14:creationId xmlns:p14="http://schemas.microsoft.com/office/powerpoint/2010/main" val="29465840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2379" y="7271"/>
            <a:ext cx="10128218" cy="812800"/>
          </a:xfrm>
        </p:spPr>
        <p:txBody>
          <a:bodyPr/>
          <a:lstStyle/>
          <a:p>
            <a:r>
              <a:rPr lang="en-US" dirty="0"/>
              <a:t>AMO Guiding Principles</a:t>
            </a:r>
          </a:p>
        </p:txBody>
      </p:sp>
      <p:sp>
        <p:nvSpPr>
          <p:cNvPr id="8" name="Rounded Rectangle 7"/>
          <p:cNvSpPr/>
          <p:nvPr/>
        </p:nvSpPr>
        <p:spPr>
          <a:xfrm>
            <a:off x="960903" y="4371597"/>
            <a:ext cx="3829667" cy="795528"/>
          </a:xfrm>
          <a:prstGeom prst="roundRect">
            <a:avLst/>
          </a:prstGeom>
          <a:solidFill>
            <a:srgbClr val="69BE28"/>
          </a:solidFill>
          <a:ln w="53975">
            <a:solidFill>
              <a:srgbClr val="69BE28"/>
            </a:solidFill>
          </a:ln>
          <a:effectLst>
            <a:outerShdw blurRad="50800" dist="381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a:p>
            <a:pPr algn="ctr"/>
            <a:r>
              <a:rPr lang="en-US" dirty="0">
                <a:solidFill>
                  <a:schemeClr val="bg1"/>
                </a:solidFill>
              </a:rPr>
              <a:t>Generates 11% of </a:t>
            </a:r>
            <a:br>
              <a:rPr lang="en-US" dirty="0">
                <a:solidFill>
                  <a:schemeClr val="bg1"/>
                </a:solidFill>
              </a:rPr>
            </a:br>
            <a:r>
              <a:rPr lang="en-US" dirty="0">
                <a:solidFill>
                  <a:schemeClr val="bg1"/>
                </a:solidFill>
              </a:rPr>
              <a:t>the U.S. GDP and 13 million jobs</a:t>
            </a:r>
          </a:p>
          <a:p>
            <a:pPr algn="ctr"/>
            <a:endParaRPr lang="en-US" dirty="0">
              <a:solidFill>
                <a:schemeClr val="bg1"/>
              </a:solidFill>
            </a:endParaRPr>
          </a:p>
        </p:txBody>
      </p:sp>
      <p:sp>
        <p:nvSpPr>
          <p:cNvPr id="9" name="Rounded Rectangle 8"/>
          <p:cNvSpPr/>
          <p:nvPr/>
        </p:nvSpPr>
        <p:spPr>
          <a:xfrm>
            <a:off x="960903" y="5502032"/>
            <a:ext cx="3811889" cy="795528"/>
          </a:xfrm>
          <a:prstGeom prst="roundRect">
            <a:avLst/>
          </a:prstGeom>
          <a:solidFill>
            <a:srgbClr val="005B82"/>
          </a:solidFill>
          <a:ln w="53975">
            <a:solidFill>
              <a:srgbClr val="005B82"/>
            </a:solidFill>
          </a:ln>
          <a:effectLst>
            <a:outerShdw blurRad="50800" dist="381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Incurs $200 billion </a:t>
            </a:r>
            <a:br>
              <a:rPr lang="en-US" dirty="0">
                <a:solidFill>
                  <a:schemeClr val="bg1"/>
                </a:solidFill>
              </a:rPr>
            </a:br>
            <a:r>
              <a:rPr lang="en-US" dirty="0">
                <a:solidFill>
                  <a:schemeClr val="bg1"/>
                </a:solidFill>
              </a:rPr>
              <a:t>in energy costs annually</a:t>
            </a:r>
          </a:p>
        </p:txBody>
      </p:sp>
      <p:sp>
        <p:nvSpPr>
          <p:cNvPr id="11" name="Rounded Rectangle 10"/>
          <p:cNvSpPr/>
          <p:nvPr/>
        </p:nvSpPr>
        <p:spPr>
          <a:xfrm>
            <a:off x="960903" y="2234825"/>
            <a:ext cx="3829666" cy="792393"/>
          </a:xfrm>
          <a:prstGeom prst="roundRect">
            <a:avLst/>
          </a:prstGeom>
          <a:solidFill>
            <a:srgbClr val="FECB50"/>
          </a:solidFill>
          <a:ln w="53975">
            <a:solidFill>
              <a:srgbClr val="FED150"/>
            </a:solidFill>
          </a:ln>
          <a:effectLst>
            <a:outerShdw blurRad="50800" dist="381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Uses roughly 25% of the nation’s </a:t>
            </a:r>
            <a:br>
              <a:rPr lang="en-US" dirty="0">
                <a:solidFill>
                  <a:schemeClr val="bg1"/>
                </a:solidFill>
              </a:rPr>
            </a:br>
            <a:r>
              <a:rPr lang="en-US" dirty="0">
                <a:solidFill>
                  <a:schemeClr val="bg1"/>
                </a:solidFill>
              </a:rPr>
              <a:t>primary energy</a:t>
            </a:r>
          </a:p>
        </p:txBody>
      </p:sp>
      <p:sp>
        <p:nvSpPr>
          <p:cNvPr id="12" name="Rectangle 11"/>
          <p:cNvSpPr/>
          <p:nvPr/>
        </p:nvSpPr>
        <p:spPr>
          <a:xfrm>
            <a:off x="0" y="845857"/>
            <a:ext cx="12192000" cy="952215"/>
          </a:xfrm>
          <a:prstGeom prst="rect">
            <a:avLst/>
          </a:prstGeom>
          <a:solidFill>
            <a:srgbClr val="00A9E0"/>
          </a:solidFill>
          <a:ln w="53975">
            <a:solidFill>
              <a:srgbClr val="00A9E0"/>
            </a:solidFill>
          </a:ln>
          <a:effectLst>
            <a:outerShdw blurRad="50800" dist="38100" dir="5400000" algn="t"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AMO works to </a:t>
            </a:r>
            <a:r>
              <a:rPr lang="en-US" sz="2400" b="1" dirty="0">
                <a:solidFill>
                  <a:schemeClr val="bg1"/>
                </a:solidFill>
              </a:rPr>
              <a:t>increase energy and material efficiency in manufacturing </a:t>
            </a:r>
            <a:r>
              <a:rPr lang="en-US" sz="2400" dirty="0">
                <a:solidFill>
                  <a:schemeClr val="bg1"/>
                </a:solidFill>
              </a:rPr>
              <a:t/>
            </a:r>
            <a:br>
              <a:rPr lang="en-US" sz="2400" dirty="0">
                <a:solidFill>
                  <a:schemeClr val="bg1"/>
                </a:solidFill>
              </a:rPr>
            </a:br>
            <a:r>
              <a:rPr lang="en-US" sz="2400" dirty="0">
                <a:solidFill>
                  <a:schemeClr val="bg1"/>
                </a:solidFill>
              </a:rPr>
              <a:t>to drive energy productivity and economic growth.</a:t>
            </a:r>
          </a:p>
        </p:txBody>
      </p:sp>
      <p:pic>
        <p:nvPicPr>
          <p:cNvPr id="4" name="Picture 3">
            <a:extLst>
              <a:ext uri="{FF2B5EF4-FFF2-40B4-BE49-F238E27FC236}">
                <a16:creationId xmlns="" xmlns:a16="http://schemas.microsoft.com/office/drawing/2014/main" id="{ECC29112-3625-4814-992A-BD4338A2CD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04385" y="5512591"/>
            <a:ext cx="772041" cy="774410"/>
          </a:xfrm>
          <a:prstGeom prst="rect">
            <a:avLst/>
          </a:prstGeom>
          <a:effectLst>
            <a:outerShdw blurRad="50800" dist="38100" dir="5400000" algn="t" rotWithShape="0">
              <a:prstClr val="black">
                <a:alpha val="20000"/>
              </a:prstClr>
            </a:outerShdw>
          </a:effectLst>
        </p:spPr>
      </p:pic>
      <p:pic>
        <p:nvPicPr>
          <p:cNvPr id="14" name="Picture 13">
            <a:extLst>
              <a:ext uri="{FF2B5EF4-FFF2-40B4-BE49-F238E27FC236}">
                <a16:creationId xmlns="" xmlns:a16="http://schemas.microsoft.com/office/drawing/2014/main" id="{F1DC277D-505F-414A-8CF1-5B2FB2F5F45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04387" y="4382156"/>
            <a:ext cx="772041" cy="774410"/>
          </a:xfrm>
          <a:prstGeom prst="rect">
            <a:avLst/>
          </a:prstGeom>
          <a:effectLst>
            <a:outerShdw blurRad="50800" dist="38100" dir="5400000" algn="t" rotWithShape="0">
              <a:prstClr val="black">
                <a:alpha val="20000"/>
              </a:prstClr>
            </a:outerShdw>
          </a:effectLst>
        </p:spPr>
      </p:pic>
      <p:pic>
        <p:nvPicPr>
          <p:cNvPr id="15" name="Picture 14">
            <a:extLst>
              <a:ext uri="{FF2B5EF4-FFF2-40B4-BE49-F238E27FC236}">
                <a16:creationId xmlns="" xmlns:a16="http://schemas.microsoft.com/office/drawing/2014/main" id="{E1D9B7ED-E766-4C8E-9034-9E4CE9C0716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604386" y="2252809"/>
            <a:ext cx="772041" cy="774409"/>
          </a:xfrm>
          <a:prstGeom prst="rect">
            <a:avLst/>
          </a:prstGeom>
          <a:effectLst>
            <a:outerShdw blurRad="50800" dist="38100" dir="5400000" algn="t" rotWithShape="0">
              <a:prstClr val="black">
                <a:alpha val="20000"/>
              </a:prstClr>
            </a:outerShdw>
          </a:effectLst>
        </p:spPr>
      </p:pic>
      <p:sp>
        <p:nvSpPr>
          <p:cNvPr id="6" name="TextBox 5"/>
          <p:cNvSpPr txBox="1"/>
          <p:nvPr/>
        </p:nvSpPr>
        <p:spPr>
          <a:xfrm>
            <a:off x="209853" y="2213919"/>
            <a:ext cx="557845" cy="3256533"/>
          </a:xfrm>
          <a:prstGeom prst="rect">
            <a:avLst/>
          </a:prstGeom>
          <a:noFill/>
        </p:spPr>
        <p:txBody>
          <a:bodyPr vert="wordArtVert" wrap="none" rtlCol="0">
            <a:spAutoFit/>
          </a:bodyPr>
          <a:lstStyle/>
          <a:p>
            <a:r>
              <a:rPr lang="en-US" sz="2200" b="1" spc="-1000" dirty="0">
                <a:solidFill>
                  <a:srgbClr val="005B82"/>
                </a:solidFill>
              </a:rPr>
              <a:t>MANUFACTURING</a:t>
            </a:r>
          </a:p>
        </p:txBody>
      </p:sp>
      <p:cxnSp>
        <p:nvCxnSpPr>
          <p:cNvPr id="13" name="Straight Connector 12"/>
          <p:cNvCxnSpPr/>
          <p:nvPr/>
        </p:nvCxnSpPr>
        <p:spPr>
          <a:xfrm>
            <a:off x="755160" y="2234825"/>
            <a:ext cx="0" cy="4165542"/>
          </a:xfrm>
          <a:prstGeom prst="line">
            <a:avLst/>
          </a:prstGeom>
          <a:ln>
            <a:solidFill>
              <a:srgbClr val="005B82"/>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6754986" y="2132979"/>
            <a:ext cx="5293579" cy="4308872"/>
          </a:xfrm>
          <a:prstGeom prst="rect">
            <a:avLst/>
          </a:prstGeom>
          <a:solidFill>
            <a:srgbClr val="005B82"/>
          </a:solidFill>
        </p:spPr>
        <p:txBody>
          <a:bodyPr wrap="square" rtlCol="0">
            <a:spAutoFit/>
          </a:bodyPr>
          <a:lstStyle/>
          <a:p>
            <a:pPr marL="285750" lvl="1" indent="-285750">
              <a:spcAft>
                <a:spcPts val="1200"/>
              </a:spcAft>
              <a:buFont typeface="Arial" pitchFamily="34" charset="0"/>
              <a:buChar char="•"/>
            </a:pPr>
            <a:r>
              <a:rPr lang="en-US" dirty="0">
                <a:solidFill>
                  <a:schemeClr val="bg1"/>
                </a:solidFill>
                <a:latin typeface="Arial" pitchFamily="34" charset="0"/>
                <a:cs typeface="Arial" pitchFamily="34" charset="0"/>
              </a:rPr>
              <a:t>Improve the </a:t>
            </a:r>
            <a:r>
              <a:rPr lang="en-US" b="1" dirty="0">
                <a:solidFill>
                  <a:schemeClr val="bg1"/>
                </a:solidFill>
                <a:latin typeface="Arial" pitchFamily="34" charset="0"/>
                <a:cs typeface="Arial" pitchFamily="34" charset="0"/>
              </a:rPr>
              <a:t>productivity, competitiveness, energy efficiency, and security </a:t>
            </a:r>
            <a:r>
              <a:rPr lang="en-US" dirty="0">
                <a:solidFill>
                  <a:schemeClr val="bg1"/>
                </a:solidFill>
                <a:latin typeface="Arial" pitchFamily="34" charset="0"/>
                <a:cs typeface="Arial" pitchFamily="34" charset="0"/>
              </a:rPr>
              <a:t>of </a:t>
            </a:r>
            <a:br>
              <a:rPr lang="en-US" dirty="0">
                <a:solidFill>
                  <a:schemeClr val="bg1"/>
                </a:solidFill>
                <a:latin typeface="Arial" pitchFamily="34" charset="0"/>
                <a:cs typeface="Arial" pitchFamily="34" charset="0"/>
              </a:rPr>
            </a:br>
            <a:r>
              <a:rPr lang="en-US" dirty="0">
                <a:solidFill>
                  <a:schemeClr val="bg1"/>
                </a:solidFill>
                <a:latin typeface="Arial" pitchFamily="34" charset="0"/>
                <a:cs typeface="Arial" pitchFamily="34" charset="0"/>
              </a:rPr>
              <a:t>U.S. manufacturing</a:t>
            </a:r>
          </a:p>
          <a:p>
            <a:pPr marL="285750" lvl="1" indent="-285750">
              <a:spcAft>
                <a:spcPts val="1200"/>
              </a:spcAft>
              <a:buFont typeface="Arial" pitchFamily="34" charset="0"/>
              <a:buChar char="•"/>
            </a:pPr>
            <a:r>
              <a:rPr lang="en-US" dirty="0">
                <a:solidFill>
                  <a:schemeClr val="bg1"/>
                </a:solidFill>
                <a:latin typeface="Arial" pitchFamily="34" charset="0"/>
                <a:cs typeface="Arial" pitchFamily="34" charset="0"/>
              </a:rPr>
              <a:t>Reduce the </a:t>
            </a:r>
            <a:r>
              <a:rPr lang="en-US" b="1" dirty="0">
                <a:solidFill>
                  <a:schemeClr val="bg1"/>
                </a:solidFill>
                <a:latin typeface="Arial" pitchFamily="34" charset="0"/>
                <a:cs typeface="Arial" pitchFamily="34" charset="0"/>
              </a:rPr>
              <a:t>life cycle energy and resource impacts</a:t>
            </a:r>
            <a:r>
              <a:rPr lang="en-US" dirty="0">
                <a:solidFill>
                  <a:schemeClr val="bg1"/>
                </a:solidFill>
                <a:latin typeface="Arial" pitchFamily="34" charset="0"/>
                <a:cs typeface="Arial" pitchFamily="34" charset="0"/>
              </a:rPr>
              <a:t> of manufactured goods</a:t>
            </a:r>
          </a:p>
          <a:p>
            <a:pPr marL="285750" lvl="1" indent="-285750">
              <a:spcAft>
                <a:spcPts val="1200"/>
              </a:spcAft>
              <a:buFont typeface="Arial" pitchFamily="34" charset="0"/>
              <a:buChar char="•"/>
            </a:pPr>
            <a:r>
              <a:rPr lang="en-US" dirty="0">
                <a:solidFill>
                  <a:schemeClr val="bg1"/>
                </a:solidFill>
                <a:latin typeface="Arial" pitchFamily="34" charset="0"/>
                <a:cs typeface="Arial" pitchFamily="34" charset="0"/>
              </a:rPr>
              <a:t>Leverage diverse</a:t>
            </a:r>
            <a:r>
              <a:rPr lang="en-US" b="1" dirty="0">
                <a:solidFill>
                  <a:schemeClr val="bg1"/>
                </a:solidFill>
                <a:latin typeface="Arial" pitchFamily="34" charset="0"/>
                <a:cs typeface="Arial" pitchFamily="34" charset="0"/>
              </a:rPr>
              <a:t> domestic energy resources and materials</a:t>
            </a:r>
            <a:r>
              <a:rPr lang="en-US" dirty="0">
                <a:solidFill>
                  <a:schemeClr val="bg1"/>
                </a:solidFill>
                <a:latin typeface="Arial" pitchFamily="34" charset="0"/>
                <a:cs typeface="Arial" pitchFamily="34" charset="0"/>
              </a:rPr>
              <a:t> in U.S. manufacturing, while strengthening environmental stewardship</a:t>
            </a:r>
          </a:p>
          <a:p>
            <a:pPr marL="285750" lvl="1" indent="-285750">
              <a:spcAft>
                <a:spcPts val="1200"/>
              </a:spcAft>
              <a:buFont typeface="Arial" pitchFamily="34" charset="0"/>
              <a:buChar char="•"/>
            </a:pPr>
            <a:r>
              <a:rPr lang="en-US" dirty="0">
                <a:solidFill>
                  <a:schemeClr val="bg1"/>
                </a:solidFill>
                <a:latin typeface="Arial" pitchFamily="34" charset="0"/>
                <a:cs typeface="Arial" pitchFamily="34" charset="0"/>
              </a:rPr>
              <a:t>Transition DOE-supported innovative technologies and practices into </a:t>
            </a:r>
            <a:r>
              <a:rPr lang="en-US" b="1" dirty="0">
                <a:solidFill>
                  <a:schemeClr val="bg1"/>
                </a:solidFill>
                <a:latin typeface="Arial" pitchFamily="34" charset="0"/>
                <a:cs typeface="Arial" pitchFamily="34" charset="0"/>
              </a:rPr>
              <a:t>U.S. manufacturing capabilities</a:t>
            </a:r>
            <a:r>
              <a:rPr lang="en-US" dirty="0">
                <a:solidFill>
                  <a:schemeClr val="bg1"/>
                </a:solidFill>
                <a:latin typeface="Arial" pitchFamily="34" charset="0"/>
                <a:cs typeface="Arial" pitchFamily="34" charset="0"/>
              </a:rPr>
              <a:t>  </a:t>
            </a:r>
          </a:p>
          <a:p>
            <a:pPr marL="285750" lvl="1" indent="-285750">
              <a:spcAft>
                <a:spcPts val="1200"/>
              </a:spcAft>
              <a:buFont typeface="Arial" pitchFamily="34" charset="0"/>
              <a:buChar char="•"/>
            </a:pPr>
            <a:r>
              <a:rPr lang="en-US" dirty="0">
                <a:solidFill>
                  <a:schemeClr val="bg1"/>
                </a:solidFill>
                <a:latin typeface="Arial" pitchFamily="34" charset="0"/>
                <a:cs typeface="Arial" pitchFamily="34" charset="0"/>
              </a:rPr>
              <a:t>Strengthen and advance the </a:t>
            </a:r>
            <a:br>
              <a:rPr lang="en-US" dirty="0">
                <a:solidFill>
                  <a:schemeClr val="bg1"/>
                </a:solidFill>
                <a:latin typeface="Arial" pitchFamily="34" charset="0"/>
                <a:cs typeface="Arial" pitchFamily="34" charset="0"/>
              </a:rPr>
            </a:br>
            <a:r>
              <a:rPr lang="en-US" b="1" dirty="0">
                <a:solidFill>
                  <a:schemeClr val="bg1"/>
                </a:solidFill>
                <a:latin typeface="Arial" pitchFamily="34" charset="0"/>
                <a:cs typeface="Arial" pitchFamily="34" charset="0"/>
              </a:rPr>
              <a:t>U.S. manufacturing workforce</a:t>
            </a:r>
          </a:p>
        </p:txBody>
      </p:sp>
      <p:cxnSp>
        <p:nvCxnSpPr>
          <p:cNvPr id="17" name="Straight Connector 16"/>
          <p:cNvCxnSpPr/>
          <p:nvPr/>
        </p:nvCxnSpPr>
        <p:spPr>
          <a:xfrm>
            <a:off x="6652995" y="2213919"/>
            <a:ext cx="0" cy="4165542"/>
          </a:xfrm>
          <a:prstGeom prst="line">
            <a:avLst/>
          </a:prstGeom>
          <a:ln>
            <a:solidFill>
              <a:srgbClr val="005B82"/>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163221" y="2132979"/>
            <a:ext cx="591765" cy="4308871"/>
          </a:xfrm>
          <a:prstGeom prst="rect">
            <a:avLst/>
          </a:prstGeom>
          <a:solidFill>
            <a:srgbClr val="005B82"/>
          </a:solidFill>
        </p:spPr>
        <p:txBody>
          <a:bodyPr vert="wordArtVert" wrap="square" rtlCol="0">
            <a:spAutoFit/>
          </a:bodyPr>
          <a:lstStyle/>
          <a:p>
            <a:r>
              <a:rPr lang="en-US" sz="2400" b="1" spc="-1000" dirty="0">
                <a:solidFill>
                  <a:schemeClr val="bg1"/>
                </a:solidFill>
              </a:rPr>
              <a:t>AMO GOALS</a:t>
            </a:r>
          </a:p>
        </p:txBody>
      </p:sp>
      <p:sp>
        <p:nvSpPr>
          <p:cNvPr id="19" name="Rounded Rectangle 18"/>
          <p:cNvSpPr/>
          <p:nvPr/>
        </p:nvSpPr>
        <p:spPr>
          <a:xfrm>
            <a:off x="960904" y="3270475"/>
            <a:ext cx="3829666" cy="795528"/>
          </a:xfrm>
          <a:prstGeom prst="roundRect">
            <a:avLst/>
          </a:prstGeom>
          <a:solidFill>
            <a:srgbClr val="00A9E0"/>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bg1"/>
                </a:solidFill>
              </a:rPr>
              <a:t>Represents nearly 80% of energy use in energy-intensive sectors</a:t>
            </a:r>
          </a:p>
        </p:txBody>
      </p:sp>
      <p:grpSp>
        <p:nvGrpSpPr>
          <p:cNvPr id="21" name="Group 20"/>
          <p:cNvGrpSpPr/>
          <p:nvPr/>
        </p:nvGrpSpPr>
        <p:grpSpPr>
          <a:xfrm>
            <a:off x="4631030" y="3289207"/>
            <a:ext cx="777240" cy="777240"/>
            <a:chOff x="5244208" y="3571023"/>
            <a:chExt cx="777240" cy="777240"/>
          </a:xfrm>
        </p:grpSpPr>
        <p:sp>
          <p:nvSpPr>
            <p:cNvPr id="10" name="Oval 9"/>
            <p:cNvSpPr/>
            <p:nvPr/>
          </p:nvSpPr>
          <p:spPr>
            <a:xfrm>
              <a:off x="5244208" y="3571023"/>
              <a:ext cx="777240" cy="777240"/>
            </a:xfrm>
            <a:prstGeom prst="ellipse">
              <a:avLst/>
            </a:prstGeom>
            <a:solidFill>
              <a:schemeClr val="bg1"/>
            </a:solidFill>
            <a:ln>
              <a:solidFill>
                <a:srgbClr val="00A9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77972" y="3612766"/>
              <a:ext cx="709711" cy="709711"/>
            </a:xfrm>
            <a:prstGeom prst="rect">
              <a:avLst/>
            </a:prstGeom>
          </p:spPr>
        </p:pic>
      </p:grpSp>
      <p:cxnSp>
        <p:nvCxnSpPr>
          <p:cNvPr id="23" name="Straight Connector 22"/>
          <p:cNvCxnSpPr/>
          <p:nvPr/>
        </p:nvCxnSpPr>
        <p:spPr>
          <a:xfrm>
            <a:off x="6754986" y="2132980"/>
            <a:ext cx="0" cy="431402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10870597" y="5273211"/>
            <a:ext cx="1106250" cy="1106250"/>
          </a:xfrm>
          <a:prstGeom prst="rect">
            <a:avLst/>
          </a:prstGeom>
        </p:spPr>
      </p:pic>
      <p:cxnSp>
        <p:nvCxnSpPr>
          <p:cNvPr id="26" name="Straight Connector 25"/>
          <p:cNvCxnSpPr/>
          <p:nvPr/>
        </p:nvCxnSpPr>
        <p:spPr>
          <a:xfrm flipV="1">
            <a:off x="-12701" y="761492"/>
            <a:ext cx="12204701" cy="13208"/>
          </a:xfrm>
          <a:prstGeom prst="line">
            <a:avLst/>
          </a:prstGeom>
          <a:ln w="57150">
            <a:solidFill>
              <a:srgbClr val="00793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2443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2701" y="774700"/>
            <a:ext cx="12204701" cy="5811092"/>
          </a:xfrm>
          <a:prstGeom prst="rect">
            <a:avLst/>
          </a:prstGeom>
          <a:solidFill>
            <a:srgbClr val="005B82"/>
          </a:solidFill>
          <a:ln>
            <a:solidFill>
              <a:srgbClr val="005B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32732" y="-38100"/>
            <a:ext cx="11633200" cy="812800"/>
          </a:xfrm>
        </p:spPr>
        <p:txBody>
          <a:bodyPr/>
          <a:lstStyle/>
          <a:p>
            <a:r>
              <a:rPr lang="en-US" dirty="0" smtClean="0"/>
              <a:t>Bipartisan Support for AMO</a:t>
            </a:r>
            <a:endParaRPr lang="en-US" dirty="0"/>
          </a:p>
        </p:txBody>
      </p:sp>
      <p:cxnSp>
        <p:nvCxnSpPr>
          <p:cNvPr id="6" name="Straight Connector 5"/>
          <p:cNvCxnSpPr/>
          <p:nvPr/>
        </p:nvCxnSpPr>
        <p:spPr>
          <a:xfrm flipV="1">
            <a:off x="-12701" y="761492"/>
            <a:ext cx="12204701" cy="13208"/>
          </a:xfrm>
          <a:prstGeom prst="line">
            <a:avLst/>
          </a:prstGeom>
          <a:ln w="57150">
            <a:solidFill>
              <a:srgbClr val="007934"/>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145573" y="6141455"/>
            <a:ext cx="9504760" cy="338554"/>
          </a:xfrm>
          <a:prstGeom prst="rect">
            <a:avLst/>
          </a:prstGeom>
        </p:spPr>
        <p:txBody>
          <a:bodyPr wrap="square">
            <a:spAutoFit/>
          </a:bodyPr>
          <a:lstStyle/>
          <a:p>
            <a:r>
              <a:rPr lang="en-US" sz="1600" i="1" dirty="0">
                <a:solidFill>
                  <a:schemeClr val="bg1"/>
                </a:solidFill>
                <a:latin typeface="Calibri" panose="020F0502020204030204" pitchFamily="34" charset="0"/>
              </a:rPr>
              <a:t>* no final appropriation occurred in </a:t>
            </a:r>
            <a:r>
              <a:rPr lang="en-US" sz="1600" i="1" dirty="0" smtClean="0">
                <a:solidFill>
                  <a:schemeClr val="bg1"/>
                </a:solidFill>
                <a:latin typeface="Calibri" panose="020F0502020204030204" pitchFamily="34" charset="0"/>
              </a:rPr>
              <a:t>FY2013; </a:t>
            </a:r>
            <a:r>
              <a:rPr lang="en-US" sz="1600" i="1" dirty="0">
                <a:solidFill>
                  <a:schemeClr val="bg1"/>
                </a:solidFill>
                <a:latin typeface="Calibri" panose="020F0502020204030204" pitchFamily="34" charset="0"/>
              </a:rPr>
              <a:t>$</a:t>
            </a:r>
            <a:r>
              <a:rPr lang="en-US" sz="1600" i="1" dirty="0" smtClean="0">
                <a:solidFill>
                  <a:schemeClr val="bg1"/>
                </a:solidFill>
                <a:latin typeface="Calibri" panose="020F0502020204030204" pitchFamily="34" charset="0"/>
              </a:rPr>
              <a:t>116,287,000 </a:t>
            </a:r>
            <a:r>
              <a:rPr lang="en-US" sz="1600" i="1" dirty="0">
                <a:solidFill>
                  <a:schemeClr val="bg1"/>
                </a:solidFill>
                <a:latin typeface="Calibri" panose="020F0502020204030204" pitchFamily="34" charset="0"/>
              </a:rPr>
              <a:t>is the annualized full year CR amount per P.L 112.175</a:t>
            </a:r>
            <a:r>
              <a:rPr lang="en-US" sz="1600" dirty="0">
                <a:solidFill>
                  <a:schemeClr val="bg1"/>
                </a:solidFill>
              </a:rPr>
              <a:t> </a:t>
            </a:r>
          </a:p>
        </p:txBody>
      </p:sp>
      <p:grpSp>
        <p:nvGrpSpPr>
          <p:cNvPr id="23" name="Group 22"/>
          <p:cNvGrpSpPr/>
          <p:nvPr/>
        </p:nvGrpSpPr>
        <p:grpSpPr>
          <a:xfrm>
            <a:off x="727160" y="1056281"/>
            <a:ext cx="9964107" cy="5127585"/>
            <a:chOff x="1113127" y="998062"/>
            <a:chExt cx="9583712" cy="4888701"/>
          </a:xfrm>
        </p:grpSpPr>
        <p:graphicFrame>
          <p:nvGraphicFramePr>
            <p:cNvPr id="22" name="Chart 21"/>
            <p:cNvGraphicFramePr>
              <a:graphicFrameLocks/>
            </p:cNvGraphicFramePr>
            <p:nvPr>
              <p:extLst>
                <p:ext uri="{D42A27DB-BD31-4B8C-83A1-F6EECF244321}">
                  <p14:modId xmlns:p14="http://schemas.microsoft.com/office/powerpoint/2010/main" val="3051503507"/>
                </p:ext>
              </p:extLst>
            </p:nvPr>
          </p:nvGraphicFramePr>
          <p:xfrm>
            <a:off x="1482459" y="998062"/>
            <a:ext cx="9214380" cy="4888701"/>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8755506" y="1124720"/>
              <a:ext cx="995785" cy="400110"/>
            </a:xfrm>
            <a:prstGeom prst="rect">
              <a:avLst/>
            </a:prstGeom>
            <a:solidFill>
              <a:schemeClr val="bg1"/>
            </a:solidFill>
          </p:spPr>
          <p:txBody>
            <a:bodyPr wrap="none" rtlCol="0">
              <a:spAutoFit/>
            </a:bodyPr>
            <a:lstStyle/>
            <a:p>
              <a:r>
                <a:rPr lang="en-US" sz="2000" b="1" dirty="0" smtClean="0">
                  <a:solidFill>
                    <a:srgbClr val="005B82"/>
                  </a:solidFill>
                </a:rPr>
                <a:t>$395M</a:t>
              </a:r>
              <a:endParaRPr lang="en-US" sz="2000" b="1" dirty="0">
                <a:solidFill>
                  <a:srgbClr val="005B82"/>
                </a:solidFill>
              </a:endParaRPr>
            </a:p>
          </p:txBody>
        </p:sp>
        <p:sp>
          <p:nvSpPr>
            <p:cNvPr id="13" name="TextBox 12"/>
            <p:cNvSpPr txBox="1"/>
            <p:nvPr/>
          </p:nvSpPr>
          <p:spPr>
            <a:xfrm>
              <a:off x="9202186" y="4327079"/>
              <a:ext cx="767133" cy="369332"/>
            </a:xfrm>
            <a:prstGeom prst="rect">
              <a:avLst/>
            </a:prstGeom>
            <a:solidFill>
              <a:schemeClr val="bg1"/>
            </a:solidFill>
            <a:ln w="12700">
              <a:solidFill>
                <a:srgbClr val="FECB00"/>
              </a:solidFill>
            </a:ln>
          </p:spPr>
          <p:txBody>
            <a:bodyPr wrap="none" rtlCol="0">
              <a:spAutoFit/>
            </a:bodyPr>
            <a:lstStyle/>
            <a:p>
              <a:r>
                <a:rPr lang="en-US" b="1" dirty="0" smtClean="0">
                  <a:solidFill>
                    <a:srgbClr val="FECB00"/>
                  </a:solidFill>
                </a:rPr>
                <a:t>$81M</a:t>
              </a:r>
              <a:endParaRPr lang="en-US" b="1" dirty="0">
                <a:solidFill>
                  <a:srgbClr val="FECB00"/>
                </a:solidFill>
              </a:endParaRPr>
            </a:p>
          </p:txBody>
        </p:sp>
        <p:sp>
          <p:nvSpPr>
            <p:cNvPr id="10" name="TextBox 9"/>
            <p:cNvSpPr txBox="1"/>
            <p:nvPr/>
          </p:nvSpPr>
          <p:spPr>
            <a:xfrm rot="16200000">
              <a:off x="348783" y="2890628"/>
              <a:ext cx="1898020" cy="369332"/>
            </a:xfrm>
            <a:prstGeom prst="rect">
              <a:avLst/>
            </a:prstGeom>
            <a:noFill/>
          </p:spPr>
          <p:txBody>
            <a:bodyPr wrap="none" rtlCol="0">
              <a:spAutoFit/>
            </a:bodyPr>
            <a:lstStyle/>
            <a:p>
              <a:r>
                <a:rPr lang="en-US" b="1" dirty="0" smtClean="0">
                  <a:solidFill>
                    <a:schemeClr val="bg1"/>
                  </a:solidFill>
                </a:rPr>
                <a:t>Millions of dollars</a:t>
              </a:r>
              <a:endParaRPr lang="en-US" b="1" dirty="0">
                <a:solidFill>
                  <a:schemeClr val="bg1"/>
                </a:solidFill>
              </a:endParaRPr>
            </a:p>
          </p:txBody>
        </p:sp>
        <p:sp>
          <p:nvSpPr>
            <p:cNvPr id="8" name="TextBox 7"/>
            <p:cNvSpPr txBox="1"/>
            <p:nvPr/>
          </p:nvSpPr>
          <p:spPr>
            <a:xfrm>
              <a:off x="2003435" y="4064292"/>
              <a:ext cx="898772" cy="369332"/>
            </a:xfrm>
            <a:prstGeom prst="rect">
              <a:avLst/>
            </a:prstGeom>
            <a:solidFill>
              <a:schemeClr val="bg1"/>
            </a:solidFill>
          </p:spPr>
          <p:txBody>
            <a:bodyPr wrap="none" rtlCol="0">
              <a:spAutoFit/>
            </a:bodyPr>
            <a:lstStyle/>
            <a:p>
              <a:r>
                <a:rPr lang="en-US" dirty="0" smtClean="0">
                  <a:solidFill>
                    <a:srgbClr val="005B82"/>
                  </a:solidFill>
                </a:rPr>
                <a:t>$116M</a:t>
              </a:r>
              <a:endParaRPr lang="en-US" dirty="0">
                <a:solidFill>
                  <a:srgbClr val="005B82"/>
                </a:solidFill>
              </a:endParaRPr>
            </a:p>
          </p:txBody>
        </p:sp>
        <p:sp>
          <p:nvSpPr>
            <p:cNvPr id="11" name="TextBox 10"/>
            <p:cNvSpPr txBox="1"/>
            <p:nvPr/>
          </p:nvSpPr>
          <p:spPr>
            <a:xfrm>
              <a:off x="2240998" y="2589363"/>
              <a:ext cx="910827" cy="352126"/>
            </a:xfrm>
            <a:prstGeom prst="rect">
              <a:avLst/>
            </a:prstGeom>
            <a:solidFill>
              <a:schemeClr val="bg1"/>
            </a:solidFill>
            <a:ln w="12700">
              <a:solidFill>
                <a:srgbClr val="FECB00"/>
              </a:solidFill>
            </a:ln>
          </p:spPr>
          <p:txBody>
            <a:bodyPr wrap="square" rtlCol="0">
              <a:spAutoFit/>
            </a:bodyPr>
            <a:lstStyle/>
            <a:p>
              <a:r>
                <a:rPr lang="en-US" b="1" dirty="0" smtClean="0">
                  <a:solidFill>
                    <a:srgbClr val="FECB00"/>
                  </a:solidFill>
                </a:rPr>
                <a:t>$290M</a:t>
              </a:r>
              <a:endParaRPr lang="en-US" b="1" dirty="0">
                <a:solidFill>
                  <a:srgbClr val="FECB00"/>
                </a:solidFill>
              </a:endParaRPr>
            </a:p>
          </p:txBody>
        </p:sp>
      </p:grpSp>
      <p:sp>
        <p:nvSpPr>
          <p:cNvPr id="25" name="TextBox 24"/>
          <p:cNvSpPr txBox="1"/>
          <p:nvPr/>
        </p:nvSpPr>
        <p:spPr>
          <a:xfrm rot="5400000">
            <a:off x="8927611" y="2853997"/>
            <a:ext cx="3896644" cy="369332"/>
          </a:xfrm>
          <a:prstGeom prst="rect">
            <a:avLst/>
          </a:prstGeom>
          <a:noFill/>
        </p:spPr>
        <p:txBody>
          <a:bodyPr wrap="none" rtlCol="0">
            <a:spAutoFit/>
          </a:bodyPr>
          <a:lstStyle/>
          <a:p>
            <a:r>
              <a:rPr lang="en-US" b="1" dirty="0" smtClean="0">
                <a:solidFill>
                  <a:schemeClr val="bg1"/>
                </a:solidFill>
              </a:rPr>
              <a:t>Number of full-time federal employees</a:t>
            </a:r>
            <a:endParaRPr lang="en-US" b="1" dirty="0">
              <a:solidFill>
                <a:schemeClr val="bg1"/>
              </a:solidFill>
            </a:endParaRPr>
          </a:p>
        </p:txBody>
      </p:sp>
      <p:sp>
        <p:nvSpPr>
          <p:cNvPr id="24" name="TextBox 23"/>
          <p:cNvSpPr txBox="1"/>
          <p:nvPr/>
        </p:nvSpPr>
        <p:spPr>
          <a:xfrm>
            <a:off x="2105676" y="3711739"/>
            <a:ext cx="453970" cy="369332"/>
          </a:xfrm>
          <a:prstGeom prst="rect">
            <a:avLst/>
          </a:prstGeom>
          <a:noFill/>
        </p:spPr>
        <p:txBody>
          <a:bodyPr wrap="none" rtlCol="0">
            <a:spAutoFit/>
          </a:bodyPr>
          <a:lstStyle/>
          <a:p>
            <a:r>
              <a:rPr lang="en-US" b="1" dirty="0" smtClean="0">
                <a:solidFill>
                  <a:schemeClr val="bg1"/>
                </a:solidFill>
              </a:rPr>
              <a:t>33</a:t>
            </a:r>
            <a:endParaRPr lang="en-US" b="1" dirty="0">
              <a:solidFill>
                <a:schemeClr val="bg1"/>
              </a:solidFill>
            </a:endParaRPr>
          </a:p>
        </p:txBody>
      </p:sp>
      <p:sp>
        <p:nvSpPr>
          <p:cNvPr id="27" name="TextBox 26"/>
          <p:cNvSpPr txBox="1"/>
          <p:nvPr/>
        </p:nvSpPr>
        <p:spPr>
          <a:xfrm>
            <a:off x="9445445" y="3680246"/>
            <a:ext cx="457176" cy="369332"/>
          </a:xfrm>
          <a:prstGeom prst="rect">
            <a:avLst/>
          </a:prstGeom>
          <a:noFill/>
        </p:spPr>
        <p:txBody>
          <a:bodyPr wrap="none" rtlCol="0">
            <a:spAutoFit/>
          </a:bodyPr>
          <a:lstStyle/>
          <a:p>
            <a:r>
              <a:rPr lang="en-US" b="1" dirty="0" smtClean="0">
                <a:solidFill>
                  <a:schemeClr val="bg1"/>
                </a:solidFill>
              </a:rPr>
              <a:t>33</a:t>
            </a:r>
            <a:endParaRPr lang="en-US" b="1" dirty="0">
              <a:solidFill>
                <a:schemeClr val="bg1"/>
              </a:solidFill>
            </a:endParaRPr>
          </a:p>
        </p:txBody>
      </p:sp>
      <p:sp>
        <p:nvSpPr>
          <p:cNvPr id="26" name="Line Callout 1 25"/>
          <p:cNvSpPr/>
          <p:nvPr/>
        </p:nvSpPr>
        <p:spPr>
          <a:xfrm rot="5400000">
            <a:off x="10608838" y="5103753"/>
            <a:ext cx="1416302" cy="1365270"/>
          </a:xfrm>
          <a:prstGeom prst="borderCallout1">
            <a:avLst>
              <a:gd name="adj1" fmla="val 100410"/>
              <a:gd name="adj2" fmla="val -1654"/>
              <a:gd name="adj3" fmla="val 160086"/>
              <a:gd name="adj4" fmla="val -105504"/>
            </a:avLst>
          </a:prstGeom>
          <a:solidFill>
            <a:schemeClr val="bg1"/>
          </a:solidFill>
          <a:ln w="38100">
            <a:solidFill>
              <a:srgbClr val="00A9E0"/>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600" dirty="0" smtClean="0">
                <a:solidFill>
                  <a:srgbClr val="00A9E0"/>
                </a:solidFill>
              </a:rPr>
              <a:t>Five offers accepted </a:t>
            </a:r>
            <a:br>
              <a:rPr lang="en-US" sz="1600" dirty="0" smtClean="0">
                <a:solidFill>
                  <a:srgbClr val="00A9E0"/>
                </a:solidFill>
              </a:rPr>
            </a:br>
            <a:r>
              <a:rPr lang="en-US" sz="1600" dirty="0" smtClean="0">
                <a:solidFill>
                  <a:srgbClr val="00A9E0"/>
                </a:solidFill>
              </a:rPr>
              <a:t>and in negotiations as of 6/2020</a:t>
            </a:r>
            <a:endParaRPr lang="en-US" sz="1600" dirty="0">
              <a:solidFill>
                <a:srgbClr val="00A9E0"/>
              </a:solidFill>
            </a:endParaRPr>
          </a:p>
        </p:txBody>
      </p:sp>
      <p:sp>
        <p:nvSpPr>
          <p:cNvPr id="29" name="TextBox 28"/>
          <p:cNvSpPr txBox="1"/>
          <p:nvPr/>
        </p:nvSpPr>
        <p:spPr>
          <a:xfrm>
            <a:off x="9063930" y="2480997"/>
            <a:ext cx="1220206" cy="646331"/>
          </a:xfrm>
          <a:prstGeom prst="rect">
            <a:avLst/>
          </a:prstGeom>
          <a:noFill/>
        </p:spPr>
        <p:txBody>
          <a:bodyPr wrap="none" rtlCol="0">
            <a:spAutoFit/>
          </a:bodyPr>
          <a:lstStyle/>
          <a:p>
            <a:pPr algn="ctr"/>
            <a:r>
              <a:rPr lang="en-US" b="1" dirty="0" smtClean="0">
                <a:solidFill>
                  <a:schemeClr val="bg1"/>
                </a:solidFill>
              </a:rPr>
              <a:t>48 </a:t>
            </a:r>
            <a:br>
              <a:rPr lang="en-US" b="1" dirty="0" smtClean="0">
                <a:solidFill>
                  <a:schemeClr val="bg1"/>
                </a:solidFill>
              </a:rPr>
            </a:br>
            <a:r>
              <a:rPr lang="en-US" b="1" dirty="0" smtClean="0">
                <a:solidFill>
                  <a:schemeClr val="bg1"/>
                </a:solidFill>
              </a:rPr>
              <a:t>authorized</a:t>
            </a:r>
            <a:endParaRPr lang="en-US" b="1" dirty="0">
              <a:solidFill>
                <a:schemeClr val="bg1"/>
              </a:solidFill>
            </a:endParaRPr>
          </a:p>
        </p:txBody>
      </p:sp>
    </p:spTree>
    <p:extLst>
      <p:ext uri="{BB962C8B-B14F-4D97-AF65-F5344CB8AC3E}">
        <p14:creationId xmlns:p14="http://schemas.microsoft.com/office/powerpoint/2010/main" val="1712309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704"/>
          <a:stretch/>
        </p:blipFill>
        <p:spPr>
          <a:xfrm>
            <a:off x="0" y="0"/>
            <a:ext cx="12192000" cy="6604000"/>
          </a:xfrm>
          <a:prstGeom prst="rect">
            <a:avLst/>
          </a:prstGeom>
        </p:spPr>
      </p:pic>
      <p:sp>
        <p:nvSpPr>
          <p:cNvPr id="5" name="Rectangle 4"/>
          <p:cNvSpPr/>
          <p:nvPr/>
        </p:nvSpPr>
        <p:spPr>
          <a:xfrm>
            <a:off x="0" y="0"/>
            <a:ext cx="12192000" cy="6604000"/>
          </a:xfrm>
          <a:prstGeom prst="rect">
            <a:avLst/>
          </a:prstGeom>
          <a:solidFill>
            <a:srgbClr val="00A9E0">
              <a:alpha val="60000"/>
            </a:srgbClr>
          </a:solidFill>
          <a:ln>
            <a:solidFill>
              <a:srgbClr val="00A9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9400" y="2770340"/>
            <a:ext cx="11633200" cy="812800"/>
          </a:xfrm>
        </p:spPr>
        <p:txBody>
          <a:bodyPr/>
          <a:lstStyle/>
          <a:p>
            <a:r>
              <a:rPr lang="en-US" sz="5000" dirty="0" smtClean="0">
                <a:solidFill>
                  <a:schemeClr val="bg1"/>
                </a:solidFill>
              </a:rPr>
              <a:t>AMO SUCCESSES</a:t>
            </a:r>
            <a:endParaRPr lang="en-US" sz="5000" dirty="0">
              <a:solidFill>
                <a:schemeClr val="bg1"/>
              </a:solidFill>
            </a:endParaRPr>
          </a:p>
        </p:txBody>
      </p:sp>
      <p:cxnSp>
        <p:nvCxnSpPr>
          <p:cNvPr id="7" name="Straight Connector 6"/>
          <p:cNvCxnSpPr/>
          <p:nvPr/>
        </p:nvCxnSpPr>
        <p:spPr>
          <a:xfrm flipV="1">
            <a:off x="378782" y="3583140"/>
            <a:ext cx="4713480" cy="696"/>
          </a:xfrm>
          <a:prstGeom prst="line">
            <a:avLst/>
          </a:prstGeom>
          <a:ln w="38100">
            <a:solidFill>
              <a:srgbClr val="005C82"/>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78782" y="3771900"/>
            <a:ext cx="10464340" cy="2185214"/>
          </a:xfrm>
          <a:prstGeom prst="rect">
            <a:avLst/>
          </a:prstGeom>
          <a:noFill/>
        </p:spPr>
        <p:txBody>
          <a:bodyPr wrap="none" rtlCol="0">
            <a:spAutoFit/>
          </a:bodyPr>
          <a:lstStyle/>
          <a:p>
            <a:pPr marL="285750" indent="-285750">
              <a:spcAft>
                <a:spcPts val="1200"/>
              </a:spcAft>
              <a:buFont typeface="Arial" panose="020B0604020202020204" pitchFamily="34" charset="0"/>
              <a:buChar char="•"/>
            </a:pPr>
            <a:r>
              <a:rPr lang="en-US" sz="2400" b="1" dirty="0" smtClean="0">
                <a:solidFill>
                  <a:schemeClr val="bg1"/>
                </a:solidFill>
              </a:rPr>
              <a:t>Technologies and programs yielding progress towards AMO goals</a:t>
            </a:r>
          </a:p>
          <a:p>
            <a:pPr marL="285750" indent="-285750">
              <a:spcAft>
                <a:spcPts val="1200"/>
              </a:spcAft>
              <a:buFont typeface="Arial" panose="020B0604020202020204" pitchFamily="34" charset="0"/>
              <a:buChar char="•"/>
            </a:pPr>
            <a:r>
              <a:rPr lang="en-US" sz="2400" b="1" dirty="0" smtClean="0">
                <a:solidFill>
                  <a:schemeClr val="bg1"/>
                </a:solidFill>
              </a:rPr>
              <a:t>Field validation and verification efforts encouraging industry adoption of </a:t>
            </a:r>
            <a:br>
              <a:rPr lang="en-US" sz="2400" b="1" dirty="0" smtClean="0">
                <a:solidFill>
                  <a:schemeClr val="bg1"/>
                </a:solidFill>
              </a:rPr>
            </a:br>
            <a:r>
              <a:rPr lang="en-US" sz="2400" b="1" dirty="0" smtClean="0">
                <a:solidFill>
                  <a:schemeClr val="bg1"/>
                </a:solidFill>
              </a:rPr>
              <a:t>AMO-supported technologies</a:t>
            </a:r>
          </a:p>
          <a:p>
            <a:pPr marL="285750" indent="-285750">
              <a:spcAft>
                <a:spcPts val="1200"/>
              </a:spcAft>
              <a:buFont typeface="Arial" panose="020B0604020202020204" pitchFamily="34" charset="0"/>
              <a:buChar char="•"/>
            </a:pPr>
            <a:r>
              <a:rPr lang="en-US" sz="2400" b="1" dirty="0" smtClean="0">
                <a:solidFill>
                  <a:schemeClr val="bg1"/>
                </a:solidFill>
              </a:rPr>
              <a:t>Investment in a nimble and responsive manufacturing sector and workforce </a:t>
            </a:r>
            <a:br>
              <a:rPr lang="en-US" sz="2400" b="1" dirty="0" smtClean="0">
                <a:solidFill>
                  <a:schemeClr val="bg1"/>
                </a:solidFill>
              </a:rPr>
            </a:br>
            <a:r>
              <a:rPr lang="en-US" sz="2000" b="1" cap="small" dirty="0" smtClean="0">
                <a:solidFill>
                  <a:schemeClr val="bg1"/>
                </a:solidFill>
              </a:rPr>
              <a:t>Case Study: COVID-19</a:t>
            </a:r>
            <a:endParaRPr lang="en-US" sz="2400" b="1" cap="small" dirty="0">
              <a:solidFill>
                <a:schemeClr val="bg1"/>
              </a:solidFill>
            </a:endParaRPr>
          </a:p>
        </p:txBody>
      </p:sp>
    </p:spTree>
    <p:extLst>
      <p:ext uri="{BB962C8B-B14F-4D97-AF65-F5344CB8AC3E}">
        <p14:creationId xmlns:p14="http://schemas.microsoft.com/office/powerpoint/2010/main" val="521112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56AD0E0-0BB3-4321-BC02-41DE71A66E8E}"/>
              </a:ext>
            </a:extLst>
          </p:cNvPr>
          <p:cNvPicPr>
            <a:picLocks noChangeAspect="1"/>
          </p:cNvPicPr>
          <p:nvPr/>
        </p:nvPicPr>
        <p:blipFill>
          <a:blip r:embed="rId3"/>
          <a:stretch>
            <a:fillRect/>
          </a:stretch>
        </p:blipFill>
        <p:spPr>
          <a:xfrm>
            <a:off x="6789639" y="774699"/>
            <a:ext cx="5402361" cy="3022331"/>
          </a:xfrm>
          <a:prstGeom prst="rect">
            <a:avLst/>
          </a:prstGeom>
        </p:spPr>
      </p:pic>
      <p:sp>
        <p:nvSpPr>
          <p:cNvPr id="26" name="Rectangle 25"/>
          <p:cNvSpPr/>
          <p:nvPr/>
        </p:nvSpPr>
        <p:spPr>
          <a:xfrm>
            <a:off x="0" y="819204"/>
            <a:ext cx="12192000" cy="3022329"/>
          </a:xfrm>
          <a:prstGeom prst="rect">
            <a:avLst/>
          </a:prstGeom>
          <a:gradFill flip="none" rotWithShape="1">
            <a:gsLst>
              <a:gs pos="0">
                <a:srgbClr val="E37222"/>
              </a:gs>
              <a:gs pos="56000">
                <a:srgbClr val="E37222"/>
              </a:gs>
              <a:gs pos="61000">
                <a:srgbClr val="E37222">
                  <a:alpha val="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High Performance Computing (HPC)</a:t>
            </a:r>
            <a:endParaRPr lang="en-US" dirty="0"/>
          </a:p>
        </p:txBody>
      </p:sp>
      <p:pic>
        <p:nvPicPr>
          <p:cNvPr id="4" name="Picture 3">
            <a:extLst>
              <a:ext uri="{FF2B5EF4-FFF2-40B4-BE49-F238E27FC236}">
                <a16:creationId xmlns:a16="http://schemas.microsoft.com/office/drawing/2014/main" xmlns="" id="{BA92A796-6823-477E-B9A3-7F3CE30D9127}"/>
              </a:ext>
            </a:extLst>
          </p:cNvPr>
          <p:cNvPicPr>
            <a:picLocks noChangeAspect="1"/>
          </p:cNvPicPr>
          <p:nvPr/>
        </p:nvPicPr>
        <p:blipFill rotWithShape="1">
          <a:blip r:embed="rId4"/>
          <a:srcRect t="1" b="-11839"/>
          <a:stretch/>
        </p:blipFill>
        <p:spPr>
          <a:xfrm>
            <a:off x="1" y="3797030"/>
            <a:ext cx="5016500" cy="3143003"/>
          </a:xfrm>
          <a:prstGeom prst="rect">
            <a:avLst/>
          </a:prstGeom>
        </p:spPr>
      </p:pic>
      <p:pic>
        <p:nvPicPr>
          <p:cNvPr id="5" name="Picture 4" descr="hpc4mfg-stacked.png">
            <a:extLst>
              <a:ext uri="{FF2B5EF4-FFF2-40B4-BE49-F238E27FC236}">
                <a16:creationId xmlns:a16="http://schemas.microsoft.com/office/drawing/2014/main" xmlns="" id="{5EE9E15C-BF1D-CC43-BB49-2A01DB96AD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7175" y="5636480"/>
            <a:ext cx="2046509" cy="776816"/>
          </a:xfrm>
          <a:prstGeom prst="rect">
            <a:avLst/>
          </a:prstGeom>
        </p:spPr>
      </p:pic>
      <p:sp>
        <p:nvSpPr>
          <p:cNvPr id="10" name="TextBox 9"/>
          <p:cNvSpPr txBox="1"/>
          <p:nvPr/>
        </p:nvSpPr>
        <p:spPr>
          <a:xfrm>
            <a:off x="5016501" y="3839488"/>
            <a:ext cx="591765" cy="2672719"/>
          </a:xfrm>
          <a:prstGeom prst="rect">
            <a:avLst/>
          </a:prstGeom>
          <a:noFill/>
        </p:spPr>
        <p:txBody>
          <a:bodyPr vert="wordArtVert" wrap="none" rtlCol="0">
            <a:spAutoFit/>
          </a:bodyPr>
          <a:lstStyle/>
          <a:p>
            <a:r>
              <a:rPr lang="en-US" sz="2400" b="1" spc="-300" dirty="0" smtClean="0">
                <a:solidFill>
                  <a:srgbClr val="E37222"/>
                </a:solidFill>
              </a:rPr>
              <a:t>SUCCESS</a:t>
            </a:r>
            <a:endParaRPr lang="en-US" sz="2400" b="1" spc="-300" dirty="0">
              <a:solidFill>
                <a:srgbClr val="E37222"/>
              </a:solidFill>
            </a:endParaRPr>
          </a:p>
        </p:txBody>
      </p:sp>
      <p:cxnSp>
        <p:nvCxnSpPr>
          <p:cNvPr id="16" name="Straight Connector 15"/>
          <p:cNvCxnSpPr/>
          <p:nvPr/>
        </p:nvCxnSpPr>
        <p:spPr>
          <a:xfrm>
            <a:off x="5608266" y="3860447"/>
            <a:ext cx="0" cy="2679192"/>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016501" y="3814012"/>
            <a:ext cx="7175499" cy="16984"/>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2271" y="766207"/>
            <a:ext cx="591765" cy="2880917"/>
          </a:xfrm>
          <a:prstGeom prst="rect">
            <a:avLst/>
          </a:prstGeom>
          <a:noFill/>
        </p:spPr>
        <p:txBody>
          <a:bodyPr vert="wordArtVert" wrap="none" rtlCol="0">
            <a:spAutoFit/>
          </a:bodyPr>
          <a:lstStyle/>
          <a:p>
            <a:r>
              <a:rPr lang="en-US" sz="2400" b="1" spc="-1000" dirty="0" smtClean="0">
                <a:solidFill>
                  <a:schemeClr val="bg1"/>
                </a:solidFill>
              </a:rPr>
              <a:t>CAPABILITY</a:t>
            </a:r>
            <a:endParaRPr lang="en-US" sz="2400" b="1" spc="-1000" dirty="0">
              <a:solidFill>
                <a:schemeClr val="bg1"/>
              </a:solidFill>
            </a:endParaRPr>
          </a:p>
        </p:txBody>
      </p:sp>
      <p:cxnSp>
        <p:nvCxnSpPr>
          <p:cNvPr id="23" name="Straight Connector 22"/>
          <p:cNvCxnSpPr/>
          <p:nvPr/>
        </p:nvCxnSpPr>
        <p:spPr>
          <a:xfrm>
            <a:off x="583716" y="794785"/>
            <a:ext cx="12700" cy="29718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36894" y="880350"/>
            <a:ext cx="6181640" cy="2811026"/>
          </a:xfrm>
          <a:prstGeom prst="rect">
            <a:avLst/>
          </a:prstGeom>
          <a:noFill/>
        </p:spPr>
        <p:txBody>
          <a:bodyPr wrap="square" rtlCol="0">
            <a:spAutoFit/>
          </a:bodyPr>
          <a:lstStyle/>
          <a:p>
            <a:pPr>
              <a:spcAft>
                <a:spcPts val="1000"/>
              </a:spcAft>
            </a:pPr>
            <a:r>
              <a:rPr lang="en-US" sz="2000" b="1" dirty="0" smtClean="0">
                <a:solidFill>
                  <a:schemeClr val="bg1"/>
                </a:solidFill>
              </a:rPr>
              <a:t>HPC expedites </a:t>
            </a:r>
            <a:r>
              <a:rPr lang="en-US" sz="2000" b="1" dirty="0">
                <a:solidFill>
                  <a:schemeClr val="bg1"/>
                </a:solidFill>
              </a:rPr>
              <a:t>the development of energy-efficient manufacturing processes across U.S. industry</a:t>
            </a:r>
            <a:r>
              <a:rPr lang="en-US" sz="2000" b="1" dirty="0" smtClean="0">
                <a:solidFill>
                  <a:schemeClr val="bg1"/>
                </a:solidFill>
              </a:rPr>
              <a:t>—</a:t>
            </a:r>
            <a:br>
              <a:rPr lang="en-US" sz="2000" b="1" dirty="0" smtClean="0">
                <a:solidFill>
                  <a:schemeClr val="bg1"/>
                </a:solidFill>
              </a:rPr>
            </a:br>
            <a:r>
              <a:rPr lang="en-US" sz="2000" b="1" dirty="0" smtClean="0">
                <a:solidFill>
                  <a:schemeClr val="bg1"/>
                </a:solidFill>
              </a:rPr>
              <a:t>boosting </a:t>
            </a:r>
            <a:r>
              <a:rPr lang="en-US" sz="2000" b="1" dirty="0">
                <a:solidFill>
                  <a:schemeClr val="bg1"/>
                </a:solidFill>
              </a:rPr>
              <a:t>competitiveness </a:t>
            </a:r>
            <a:r>
              <a:rPr lang="en-US" sz="2000" b="1" dirty="0" smtClean="0">
                <a:solidFill>
                  <a:schemeClr val="bg1"/>
                </a:solidFill>
              </a:rPr>
              <a:t>and global leadership.</a:t>
            </a:r>
            <a:endParaRPr lang="en-US" sz="2000" b="1" dirty="0">
              <a:solidFill>
                <a:schemeClr val="bg1"/>
              </a:solidFill>
            </a:endParaRPr>
          </a:p>
          <a:p>
            <a:pPr marL="285750" indent="-285750">
              <a:spcAft>
                <a:spcPts val="1000"/>
              </a:spcAft>
              <a:buClr>
                <a:schemeClr val="tx1">
                  <a:lumMod val="50000"/>
                  <a:lumOff val="50000"/>
                </a:schemeClr>
              </a:buClr>
              <a:buFont typeface="Arial" panose="020B0604020202020204" pitchFamily="34" charset="0"/>
              <a:buChar char="•"/>
            </a:pPr>
            <a:r>
              <a:rPr lang="en-US" sz="2000" dirty="0" smtClean="0">
                <a:solidFill>
                  <a:schemeClr val="bg1"/>
                </a:solidFill>
              </a:rPr>
              <a:t>HPC-developed machine-learning tools enable manufacturers to make real-time process adjustments instead of taking machinery offline.</a:t>
            </a:r>
            <a:endParaRPr lang="en-US" sz="2000" dirty="0">
              <a:solidFill>
                <a:schemeClr val="bg1"/>
              </a:solidFill>
            </a:endParaRPr>
          </a:p>
          <a:p>
            <a:pPr marL="285750" indent="-285750">
              <a:spcAft>
                <a:spcPts val="1000"/>
              </a:spcAft>
              <a:buClr>
                <a:schemeClr val="tx1">
                  <a:lumMod val="50000"/>
                  <a:lumOff val="50000"/>
                </a:schemeClr>
              </a:buClr>
              <a:buFont typeface="Arial" panose="020B0604020202020204" pitchFamily="34" charset="0"/>
              <a:buChar char="•"/>
            </a:pPr>
            <a:r>
              <a:rPr lang="en-US" sz="2000" dirty="0" smtClean="0">
                <a:solidFill>
                  <a:schemeClr val="bg1"/>
                </a:solidFill>
              </a:rPr>
              <a:t>HPC tools can improve </a:t>
            </a:r>
            <a:r>
              <a:rPr lang="en-US" sz="2000" dirty="0">
                <a:solidFill>
                  <a:schemeClr val="bg1"/>
                </a:solidFill>
              </a:rPr>
              <a:t>energy and material </a:t>
            </a:r>
            <a:r>
              <a:rPr lang="en-US" sz="2000" dirty="0" smtClean="0">
                <a:solidFill>
                  <a:schemeClr val="bg1"/>
                </a:solidFill>
              </a:rPr>
              <a:t>productivity </a:t>
            </a:r>
            <a:r>
              <a:rPr lang="en-US" sz="2000" dirty="0">
                <a:solidFill>
                  <a:schemeClr val="bg1"/>
                </a:solidFill>
              </a:rPr>
              <a:t>by </a:t>
            </a:r>
            <a:r>
              <a:rPr lang="en-US" sz="2000" dirty="0" smtClean="0">
                <a:solidFill>
                  <a:schemeClr val="bg1"/>
                </a:solidFill>
              </a:rPr>
              <a:t>harnessing large amounts of data.</a:t>
            </a:r>
            <a:endParaRPr lang="en-US" sz="2000" dirty="0">
              <a:solidFill>
                <a:schemeClr val="bg1"/>
              </a:solidFill>
            </a:endParaRPr>
          </a:p>
        </p:txBody>
      </p:sp>
      <p:sp>
        <p:nvSpPr>
          <p:cNvPr id="7" name="TextBox 6"/>
          <p:cNvSpPr txBox="1"/>
          <p:nvPr/>
        </p:nvSpPr>
        <p:spPr>
          <a:xfrm>
            <a:off x="5732090" y="3847978"/>
            <a:ext cx="6459910" cy="3113673"/>
          </a:xfrm>
          <a:prstGeom prst="rect">
            <a:avLst/>
          </a:prstGeom>
          <a:noFill/>
        </p:spPr>
        <p:txBody>
          <a:bodyPr wrap="none" rtlCol="0">
            <a:spAutoFit/>
          </a:bodyPr>
          <a:lstStyle/>
          <a:p>
            <a:pPr>
              <a:spcAft>
                <a:spcPts val="1000"/>
              </a:spcAft>
            </a:pPr>
            <a:r>
              <a:rPr lang="en-US" sz="1900" b="1" dirty="0" smtClean="0">
                <a:solidFill>
                  <a:srgbClr val="E37222"/>
                </a:solidFill>
              </a:rPr>
              <a:t>REAL-TIME PROCESS CONTROL FOR GLASS MANUFACTURING</a:t>
            </a:r>
          </a:p>
          <a:p>
            <a:pPr marL="285750" indent="-285750">
              <a:spcAft>
                <a:spcPts val="1000"/>
              </a:spcAft>
              <a:buClr>
                <a:schemeClr val="tx1">
                  <a:lumMod val="50000"/>
                  <a:lumOff val="50000"/>
                </a:schemeClr>
              </a:buClr>
              <a:buFont typeface="Arial" panose="020B0604020202020204" pitchFamily="34" charset="0"/>
              <a:buChar char="•"/>
            </a:pPr>
            <a:r>
              <a:rPr lang="en-US" dirty="0">
                <a:solidFill>
                  <a:srgbClr val="E37222"/>
                </a:solidFill>
              </a:rPr>
              <a:t>D</a:t>
            </a:r>
            <a:r>
              <a:rPr lang="en-US" dirty="0" smtClean="0">
                <a:solidFill>
                  <a:srgbClr val="E37222"/>
                </a:solidFill>
              </a:rPr>
              <a:t>evelop </a:t>
            </a:r>
            <a:r>
              <a:rPr lang="en-US" dirty="0">
                <a:solidFill>
                  <a:srgbClr val="E37222"/>
                </a:solidFill>
              </a:rPr>
              <a:t>a machine-learning algorithm </a:t>
            </a:r>
            <a:r>
              <a:rPr lang="en-US" dirty="0" smtClean="0">
                <a:solidFill>
                  <a:srgbClr val="E37222"/>
                </a:solidFill>
              </a:rPr>
              <a:t>that can be run off </a:t>
            </a:r>
            <a:br>
              <a:rPr lang="en-US" dirty="0" smtClean="0">
                <a:solidFill>
                  <a:srgbClr val="E37222"/>
                </a:solidFill>
              </a:rPr>
            </a:br>
            <a:r>
              <a:rPr lang="en-US" dirty="0" smtClean="0">
                <a:solidFill>
                  <a:srgbClr val="E37222"/>
                </a:solidFill>
              </a:rPr>
              <a:t>of a desktop computer to </a:t>
            </a:r>
            <a:r>
              <a:rPr lang="en-US" dirty="0">
                <a:solidFill>
                  <a:srgbClr val="E37222"/>
                </a:solidFill>
              </a:rPr>
              <a:t>replace </a:t>
            </a:r>
            <a:r>
              <a:rPr lang="en-US" dirty="0" smtClean="0">
                <a:solidFill>
                  <a:srgbClr val="E37222"/>
                </a:solidFill>
              </a:rPr>
              <a:t>the computational </a:t>
            </a:r>
            <a:br>
              <a:rPr lang="en-US" dirty="0" smtClean="0">
                <a:solidFill>
                  <a:srgbClr val="E37222"/>
                </a:solidFill>
              </a:rPr>
            </a:br>
            <a:r>
              <a:rPr lang="en-US" dirty="0" smtClean="0">
                <a:solidFill>
                  <a:srgbClr val="E37222"/>
                </a:solidFill>
              </a:rPr>
              <a:t>fluid dynamics </a:t>
            </a:r>
            <a:r>
              <a:rPr lang="en-US" dirty="0">
                <a:solidFill>
                  <a:srgbClr val="E37222"/>
                </a:solidFill>
              </a:rPr>
              <a:t>model</a:t>
            </a:r>
          </a:p>
          <a:p>
            <a:pPr marL="285750" indent="-285750">
              <a:spcAft>
                <a:spcPts val="1000"/>
              </a:spcAft>
              <a:buClr>
                <a:schemeClr val="tx1">
                  <a:lumMod val="50000"/>
                  <a:lumOff val="50000"/>
                </a:schemeClr>
              </a:buClr>
              <a:buFont typeface="Arial" panose="020B0604020202020204" pitchFamily="34" charset="0"/>
              <a:buChar char="•"/>
            </a:pPr>
            <a:r>
              <a:rPr lang="en-US" dirty="0" smtClean="0">
                <a:solidFill>
                  <a:srgbClr val="E37222"/>
                </a:solidFill>
              </a:rPr>
              <a:t>Make </a:t>
            </a:r>
            <a:r>
              <a:rPr lang="en-US" dirty="0">
                <a:solidFill>
                  <a:srgbClr val="E37222"/>
                </a:solidFill>
              </a:rPr>
              <a:t>real-time, online </a:t>
            </a:r>
            <a:r>
              <a:rPr lang="en-US" dirty="0" smtClean="0">
                <a:solidFill>
                  <a:srgbClr val="E37222"/>
                </a:solidFill>
              </a:rPr>
              <a:t>adjustments by leveraging the </a:t>
            </a:r>
            <a:br>
              <a:rPr lang="en-US" dirty="0" smtClean="0">
                <a:solidFill>
                  <a:srgbClr val="E37222"/>
                </a:solidFill>
              </a:rPr>
            </a:br>
            <a:r>
              <a:rPr lang="en-US" dirty="0" smtClean="0">
                <a:solidFill>
                  <a:srgbClr val="E37222"/>
                </a:solidFill>
              </a:rPr>
              <a:t>new fast-running </a:t>
            </a:r>
            <a:r>
              <a:rPr lang="en-US" dirty="0">
                <a:solidFill>
                  <a:srgbClr val="E37222"/>
                </a:solidFill>
              </a:rPr>
              <a:t>prediction tool </a:t>
            </a:r>
            <a:endParaRPr lang="en-US" dirty="0" smtClean="0">
              <a:solidFill>
                <a:srgbClr val="E37222"/>
              </a:solidFill>
            </a:endParaRPr>
          </a:p>
          <a:p>
            <a:pPr marL="285750" indent="-285750">
              <a:spcAft>
                <a:spcPts val="1000"/>
              </a:spcAft>
              <a:buClr>
                <a:schemeClr val="tx1">
                  <a:lumMod val="50000"/>
                  <a:lumOff val="50000"/>
                </a:schemeClr>
              </a:buClr>
              <a:buFont typeface="Arial" panose="020B0604020202020204" pitchFamily="34" charset="0"/>
              <a:buChar char="•"/>
            </a:pPr>
            <a:r>
              <a:rPr lang="en-US" dirty="0" smtClean="0">
                <a:solidFill>
                  <a:srgbClr val="E37222"/>
                </a:solidFill>
              </a:rPr>
              <a:t>Increase productivity </a:t>
            </a:r>
            <a:r>
              <a:rPr lang="en-US" dirty="0">
                <a:solidFill>
                  <a:srgbClr val="E37222"/>
                </a:solidFill>
              </a:rPr>
              <a:t>in </a:t>
            </a:r>
            <a:r>
              <a:rPr lang="en-US" dirty="0" smtClean="0">
                <a:solidFill>
                  <a:srgbClr val="E37222"/>
                </a:solidFill>
              </a:rPr>
              <a:t>other </a:t>
            </a:r>
            <a:br>
              <a:rPr lang="en-US" dirty="0" smtClean="0">
                <a:solidFill>
                  <a:srgbClr val="E37222"/>
                </a:solidFill>
              </a:rPr>
            </a:br>
            <a:r>
              <a:rPr lang="en-US" dirty="0" smtClean="0">
                <a:solidFill>
                  <a:srgbClr val="E37222"/>
                </a:solidFill>
              </a:rPr>
              <a:t>industries using similar tools </a:t>
            </a:r>
            <a:endParaRPr lang="en-US" dirty="0">
              <a:solidFill>
                <a:srgbClr val="E37222"/>
              </a:solidFill>
            </a:endParaRPr>
          </a:p>
          <a:p>
            <a:endParaRPr lang="en-US" dirty="0">
              <a:solidFill>
                <a:srgbClr val="E37222"/>
              </a:solidFill>
            </a:endParaRPr>
          </a:p>
        </p:txBody>
      </p:sp>
      <p:cxnSp>
        <p:nvCxnSpPr>
          <p:cNvPr id="14" name="Straight Connector 13"/>
          <p:cNvCxnSpPr/>
          <p:nvPr/>
        </p:nvCxnSpPr>
        <p:spPr>
          <a:xfrm flipV="1">
            <a:off x="0" y="761492"/>
            <a:ext cx="12192000" cy="4715"/>
          </a:xfrm>
          <a:prstGeom prst="line">
            <a:avLst/>
          </a:prstGeom>
          <a:ln w="57150">
            <a:solidFill>
              <a:srgbClr val="00793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88005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entagon 29"/>
          <p:cNvSpPr/>
          <p:nvPr/>
        </p:nvSpPr>
        <p:spPr>
          <a:xfrm>
            <a:off x="-5753" y="4222266"/>
            <a:ext cx="6290465" cy="2344664"/>
          </a:xfrm>
          <a:prstGeom prst="homePlate">
            <a:avLst>
              <a:gd name="adj" fmla="val 30258"/>
            </a:avLst>
          </a:prstGeom>
          <a:solidFill>
            <a:srgbClr val="C3C8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8245" b="8921"/>
          <a:stretch/>
        </p:blipFill>
        <p:spPr>
          <a:xfrm>
            <a:off x="5714534" y="740978"/>
            <a:ext cx="6477466" cy="3473053"/>
          </a:xfrm>
          <a:prstGeom prst="rect">
            <a:avLst/>
          </a:prstGeom>
        </p:spPr>
      </p:pic>
      <p:sp>
        <p:nvSpPr>
          <p:cNvPr id="13" name="Rectangle 12"/>
          <p:cNvSpPr/>
          <p:nvPr/>
        </p:nvSpPr>
        <p:spPr>
          <a:xfrm>
            <a:off x="-5752" y="780506"/>
            <a:ext cx="12197752" cy="3433525"/>
          </a:xfrm>
          <a:prstGeom prst="rect">
            <a:avLst/>
          </a:prstGeom>
          <a:gradFill flip="none" rotWithShape="1">
            <a:gsLst>
              <a:gs pos="0">
                <a:schemeClr val="tx1">
                  <a:lumMod val="50000"/>
                  <a:lumOff val="50000"/>
                </a:schemeClr>
              </a:gs>
              <a:gs pos="51000">
                <a:schemeClr val="tx1">
                  <a:lumMod val="50000"/>
                  <a:lumOff val="50000"/>
                </a:schemeClr>
              </a:gs>
              <a:gs pos="69000">
                <a:srgbClr val="C3C8C8">
                  <a:alpha val="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Technical Assistance</a:t>
            </a:r>
            <a:endParaRPr lang="en-US" dirty="0"/>
          </a:p>
        </p:txBody>
      </p:sp>
      <p:sp>
        <p:nvSpPr>
          <p:cNvPr id="4" name="TextBox 3"/>
          <p:cNvSpPr txBox="1"/>
          <p:nvPr/>
        </p:nvSpPr>
        <p:spPr>
          <a:xfrm>
            <a:off x="3963" y="846553"/>
            <a:ext cx="591765" cy="3137397"/>
          </a:xfrm>
          <a:prstGeom prst="rect">
            <a:avLst/>
          </a:prstGeom>
          <a:noFill/>
        </p:spPr>
        <p:txBody>
          <a:bodyPr vert="wordArtVert" wrap="none" rtlCol="0">
            <a:spAutoFit/>
          </a:bodyPr>
          <a:lstStyle/>
          <a:p>
            <a:r>
              <a:rPr lang="en-US" sz="2400" b="1" spc="-800" dirty="0" smtClean="0">
                <a:solidFill>
                  <a:schemeClr val="bg1"/>
                </a:solidFill>
              </a:rPr>
              <a:t>CAPABILITY</a:t>
            </a:r>
            <a:endParaRPr lang="en-US" sz="2400" b="1" spc="-800" dirty="0">
              <a:solidFill>
                <a:schemeClr val="bg1"/>
              </a:solidFill>
            </a:endParaRPr>
          </a:p>
        </p:txBody>
      </p:sp>
      <p:cxnSp>
        <p:nvCxnSpPr>
          <p:cNvPr id="6" name="Straight Connector 5"/>
          <p:cNvCxnSpPr/>
          <p:nvPr/>
        </p:nvCxnSpPr>
        <p:spPr>
          <a:xfrm>
            <a:off x="557777" y="795215"/>
            <a:ext cx="22112" cy="5760720"/>
          </a:xfrm>
          <a:prstGeom prst="line">
            <a:avLst/>
          </a:prstGeom>
          <a:ln>
            <a:solidFill>
              <a:srgbClr val="69BE28"/>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63" y="4147983"/>
            <a:ext cx="591765" cy="2403415"/>
          </a:xfrm>
          <a:prstGeom prst="rect">
            <a:avLst/>
          </a:prstGeom>
          <a:noFill/>
        </p:spPr>
        <p:txBody>
          <a:bodyPr vert="wordArtVert" wrap="none" rtlCol="0">
            <a:spAutoFit/>
          </a:bodyPr>
          <a:lstStyle/>
          <a:p>
            <a:r>
              <a:rPr lang="en-US" sz="2400" b="1" spc="-600" dirty="0" smtClean="0">
                <a:solidFill>
                  <a:schemeClr val="tx1">
                    <a:lumMod val="50000"/>
                    <a:lumOff val="50000"/>
                  </a:schemeClr>
                </a:solidFill>
              </a:rPr>
              <a:t>SUCCESS</a:t>
            </a:r>
            <a:endParaRPr lang="en-US" sz="2400" b="1" spc="-600" dirty="0">
              <a:solidFill>
                <a:schemeClr val="tx1">
                  <a:lumMod val="50000"/>
                  <a:lumOff val="50000"/>
                </a:schemeClr>
              </a:solidFill>
            </a:endParaRPr>
          </a:p>
        </p:txBody>
      </p:sp>
      <p:cxnSp>
        <p:nvCxnSpPr>
          <p:cNvPr id="10" name="Straight Connector 9"/>
          <p:cNvCxnSpPr/>
          <p:nvPr/>
        </p:nvCxnSpPr>
        <p:spPr>
          <a:xfrm flipV="1">
            <a:off x="0" y="761493"/>
            <a:ext cx="12192000" cy="4714"/>
          </a:xfrm>
          <a:prstGeom prst="line">
            <a:avLst/>
          </a:prstGeom>
          <a:ln w="57150">
            <a:solidFill>
              <a:srgbClr val="007934"/>
            </a:solidFill>
          </a:ln>
        </p:spPr>
        <p:style>
          <a:lnRef idx="2">
            <a:schemeClr val="accent1"/>
          </a:lnRef>
          <a:fillRef idx="0">
            <a:schemeClr val="accent1"/>
          </a:fillRef>
          <a:effectRef idx="1">
            <a:schemeClr val="accent1"/>
          </a:effectRef>
          <a:fontRef idx="minor">
            <a:schemeClr val="tx1"/>
          </a:fontRef>
        </p:style>
      </p:cxnSp>
      <p:pic>
        <p:nvPicPr>
          <p:cNvPr id="2050" name="Picture 2" descr="Join | Better Buildings Initiati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8350" y="5579994"/>
            <a:ext cx="2173650" cy="9346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62041" y="4364819"/>
            <a:ext cx="1585690" cy="861774"/>
          </a:xfrm>
          <a:prstGeom prst="rect">
            <a:avLst/>
          </a:prstGeom>
          <a:noFill/>
        </p:spPr>
        <p:txBody>
          <a:bodyPr wrap="none" rtlCol="0">
            <a:spAutoFit/>
          </a:bodyPr>
          <a:lstStyle/>
          <a:p>
            <a:r>
              <a:rPr lang="en-US" sz="5000" dirty="0" smtClean="0">
                <a:solidFill>
                  <a:srgbClr val="69BE28"/>
                </a:solidFill>
                <a:latin typeface="+mj-lt"/>
              </a:rPr>
              <a:t>230</a:t>
            </a:r>
            <a:r>
              <a:rPr lang="en-US" sz="3600" dirty="0" smtClean="0">
                <a:solidFill>
                  <a:schemeClr val="tx1">
                    <a:lumMod val="50000"/>
                    <a:lumOff val="50000"/>
                  </a:schemeClr>
                </a:solidFill>
                <a:latin typeface="+mj-lt"/>
              </a:rPr>
              <a:t>+</a:t>
            </a:r>
            <a:endParaRPr lang="en-US" sz="3600" dirty="0">
              <a:solidFill>
                <a:schemeClr val="tx1">
                  <a:lumMod val="50000"/>
                  <a:lumOff val="50000"/>
                </a:schemeClr>
              </a:solidFill>
              <a:latin typeface="+mj-lt"/>
            </a:endParaRPr>
          </a:p>
        </p:txBody>
      </p:sp>
      <p:sp>
        <p:nvSpPr>
          <p:cNvPr id="20" name="TextBox 19"/>
          <p:cNvSpPr txBox="1"/>
          <p:nvPr/>
        </p:nvSpPr>
        <p:spPr>
          <a:xfrm>
            <a:off x="2692643" y="4364819"/>
            <a:ext cx="2122697" cy="861774"/>
          </a:xfrm>
          <a:prstGeom prst="rect">
            <a:avLst/>
          </a:prstGeom>
          <a:noFill/>
        </p:spPr>
        <p:txBody>
          <a:bodyPr wrap="none" rtlCol="0">
            <a:spAutoFit/>
          </a:bodyPr>
          <a:lstStyle/>
          <a:p>
            <a:r>
              <a:rPr lang="en-US" sz="5000" dirty="0" smtClean="0">
                <a:solidFill>
                  <a:srgbClr val="69BE28"/>
                </a:solidFill>
                <a:latin typeface="+mj-lt"/>
              </a:rPr>
              <a:t>3,200</a:t>
            </a:r>
            <a:r>
              <a:rPr lang="en-US" sz="3600" dirty="0" smtClean="0">
                <a:solidFill>
                  <a:schemeClr val="tx1">
                    <a:lumMod val="50000"/>
                    <a:lumOff val="50000"/>
                  </a:schemeClr>
                </a:solidFill>
                <a:latin typeface="+mj-lt"/>
              </a:rPr>
              <a:t>+</a:t>
            </a:r>
            <a:endParaRPr lang="en-US" sz="3600" dirty="0">
              <a:solidFill>
                <a:schemeClr val="tx1">
                  <a:lumMod val="50000"/>
                  <a:lumOff val="50000"/>
                </a:schemeClr>
              </a:solidFill>
              <a:latin typeface="+mj-lt"/>
            </a:endParaRPr>
          </a:p>
        </p:txBody>
      </p:sp>
      <p:sp>
        <p:nvSpPr>
          <p:cNvPr id="21" name="TextBox 20"/>
          <p:cNvSpPr txBox="1"/>
          <p:nvPr/>
        </p:nvSpPr>
        <p:spPr>
          <a:xfrm>
            <a:off x="6117287" y="4235524"/>
            <a:ext cx="2460930" cy="1246495"/>
          </a:xfrm>
          <a:prstGeom prst="rect">
            <a:avLst/>
          </a:prstGeom>
          <a:noFill/>
        </p:spPr>
        <p:txBody>
          <a:bodyPr wrap="none" rtlCol="0">
            <a:spAutoFit/>
          </a:bodyPr>
          <a:lstStyle/>
          <a:p>
            <a:r>
              <a:rPr lang="en-US" sz="7500" dirty="0" smtClean="0">
                <a:solidFill>
                  <a:schemeClr val="tx1">
                    <a:lumMod val="50000"/>
                    <a:lumOff val="50000"/>
                  </a:schemeClr>
                </a:solidFill>
                <a:latin typeface="+mj-lt"/>
              </a:rPr>
              <a:t>&gt;</a:t>
            </a:r>
            <a:r>
              <a:rPr lang="en-US" sz="7500" dirty="0" smtClean="0">
                <a:solidFill>
                  <a:srgbClr val="69BE28"/>
                </a:solidFill>
                <a:latin typeface="+mj-lt"/>
              </a:rPr>
              <a:t>$6B</a:t>
            </a:r>
            <a:endParaRPr lang="en-US" sz="7500" dirty="0">
              <a:solidFill>
                <a:srgbClr val="69BE28"/>
              </a:solidFill>
              <a:latin typeface="+mj-lt"/>
            </a:endParaRPr>
          </a:p>
        </p:txBody>
      </p:sp>
      <p:sp>
        <p:nvSpPr>
          <p:cNvPr id="22" name="TextBox 21"/>
          <p:cNvSpPr txBox="1"/>
          <p:nvPr/>
        </p:nvSpPr>
        <p:spPr>
          <a:xfrm>
            <a:off x="6144452" y="5394618"/>
            <a:ext cx="1313180" cy="1246495"/>
          </a:xfrm>
          <a:prstGeom prst="rect">
            <a:avLst/>
          </a:prstGeom>
          <a:noFill/>
        </p:spPr>
        <p:txBody>
          <a:bodyPr wrap="none" rtlCol="0">
            <a:spAutoFit/>
          </a:bodyPr>
          <a:lstStyle/>
          <a:p>
            <a:r>
              <a:rPr lang="en-US" sz="7500" dirty="0" smtClean="0">
                <a:solidFill>
                  <a:schemeClr val="tx1">
                    <a:lumMod val="50000"/>
                    <a:lumOff val="50000"/>
                  </a:schemeClr>
                </a:solidFill>
                <a:latin typeface="+mj-lt"/>
              </a:rPr>
              <a:t>&gt;</a:t>
            </a:r>
            <a:r>
              <a:rPr lang="en-US" sz="7500" dirty="0" smtClean="0">
                <a:solidFill>
                  <a:srgbClr val="69BE28"/>
                </a:solidFill>
                <a:latin typeface="+mj-lt"/>
              </a:rPr>
              <a:t>1</a:t>
            </a:r>
            <a:endParaRPr lang="en-US" sz="7500" dirty="0">
              <a:solidFill>
                <a:srgbClr val="69BE28"/>
              </a:solidFill>
              <a:latin typeface="+mj-lt"/>
            </a:endParaRPr>
          </a:p>
        </p:txBody>
      </p:sp>
      <p:sp>
        <p:nvSpPr>
          <p:cNvPr id="23" name="TextBox 22"/>
          <p:cNvSpPr txBox="1"/>
          <p:nvPr/>
        </p:nvSpPr>
        <p:spPr>
          <a:xfrm>
            <a:off x="1451895" y="5577756"/>
            <a:ext cx="966931" cy="892552"/>
          </a:xfrm>
          <a:prstGeom prst="rect">
            <a:avLst/>
          </a:prstGeom>
          <a:noFill/>
        </p:spPr>
        <p:txBody>
          <a:bodyPr wrap="none" rtlCol="0">
            <a:spAutoFit/>
          </a:bodyPr>
          <a:lstStyle/>
          <a:p>
            <a:r>
              <a:rPr lang="en-US" sz="5200" dirty="0" smtClean="0">
                <a:solidFill>
                  <a:srgbClr val="69BE28"/>
                </a:solidFill>
                <a:latin typeface="+mj-lt"/>
              </a:rPr>
              <a:t>56</a:t>
            </a:r>
            <a:endParaRPr lang="en-US" sz="5200" dirty="0">
              <a:solidFill>
                <a:srgbClr val="69BE28"/>
              </a:solidFill>
              <a:latin typeface="+mj-lt"/>
            </a:endParaRPr>
          </a:p>
        </p:txBody>
      </p:sp>
      <p:sp>
        <p:nvSpPr>
          <p:cNvPr id="19" name="TextBox 18"/>
          <p:cNvSpPr txBox="1"/>
          <p:nvPr/>
        </p:nvSpPr>
        <p:spPr>
          <a:xfrm>
            <a:off x="875620" y="4995761"/>
            <a:ext cx="1476302" cy="523220"/>
          </a:xfrm>
          <a:prstGeom prst="rect">
            <a:avLst/>
          </a:prstGeom>
          <a:noFill/>
        </p:spPr>
        <p:txBody>
          <a:bodyPr wrap="none" rtlCol="0">
            <a:spAutoFit/>
          </a:bodyPr>
          <a:lstStyle/>
          <a:p>
            <a:r>
              <a:rPr lang="en-US" sz="2800" dirty="0" smtClean="0">
                <a:solidFill>
                  <a:schemeClr val="tx1">
                    <a:lumMod val="50000"/>
                    <a:lumOff val="50000"/>
                  </a:schemeClr>
                </a:solidFill>
              </a:rPr>
              <a:t>partners</a:t>
            </a:r>
            <a:endParaRPr lang="en-US" sz="2800" dirty="0">
              <a:solidFill>
                <a:srgbClr val="007934"/>
              </a:solidFill>
            </a:endParaRPr>
          </a:p>
        </p:txBody>
      </p:sp>
      <p:sp>
        <p:nvSpPr>
          <p:cNvPr id="25" name="TextBox 24"/>
          <p:cNvSpPr txBox="1"/>
          <p:nvPr/>
        </p:nvSpPr>
        <p:spPr>
          <a:xfrm>
            <a:off x="2725466" y="4988289"/>
            <a:ext cx="1928733" cy="523220"/>
          </a:xfrm>
          <a:prstGeom prst="rect">
            <a:avLst/>
          </a:prstGeom>
          <a:noFill/>
        </p:spPr>
        <p:txBody>
          <a:bodyPr wrap="none" rtlCol="0">
            <a:spAutoFit/>
          </a:bodyPr>
          <a:lstStyle/>
          <a:p>
            <a:r>
              <a:rPr lang="en-US" sz="2800" spc="800" dirty="0" smtClean="0">
                <a:solidFill>
                  <a:schemeClr val="tx1">
                    <a:lumMod val="50000"/>
                    <a:lumOff val="50000"/>
                  </a:schemeClr>
                </a:solidFill>
              </a:rPr>
              <a:t>plants</a:t>
            </a:r>
            <a:r>
              <a:rPr lang="en-US" sz="2800" spc="800" dirty="0" smtClean="0">
                <a:solidFill>
                  <a:srgbClr val="007934"/>
                </a:solidFill>
              </a:rPr>
              <a:t> </a:t>
            </a:r>
            <a:endParaRPr lang="en-US" sz="2800" spc="800" dirty="0">
              <a:solidFill>
                <a:srgbClr val="007934"/>
              </a:solidFill>
            </a:endParaRPr>
          </a:p>
        </p:txBody>
      </p:sp>
      <p:sp>
        <p:nvSpPr>
          <p:cNvPr id="24" name="Chevron 23"/>
          <p:cNvSpPr/>
          <p:nvPr/>
        </p:nvSpPr>
        <p:spPr>
          <a:xfrm>
            <a:off x="4750008" y="4211519"/>
            <a:ext cx="1472010" cy="2337367"/>
          </a:xfrm>
          <a:prstGeom prst="chevron">
            <a:avLst/>
          </a:prstGeom>
          <a:solidFill>
            <a:schemeClr val="tx1">
              <a:lumMod val="50000"/>
              <a:lumOff val="50000"/>
            </a:scheme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2264808" y="5663923"/>
            <a:ext cx="3099540" cy="707886"/>
          </a:xfrm>
          <a:prstGeom prst="rect">
            <a:avLst/>
          </a:prstGeom>
          <a:noFill/>
        </p:spPr>
        <p:txBody>
          <a:bodyPr wrap="square" rtlCol="0">
            <a:spAutoFit/>
          </a:bodyPr>
          <a:lstStyle/>
          <a:p>
            <a:r>
              <a:rPr lang="en-US" sz="2000" dirty="0" smtClean="0">
                <a:solidFill>
                  <a:schemeClr val="tx1">
                    <a:lumMod val="50000"/>
                    <a:lumOff val="50000"/>
                  </a:schemeClr>
                </a:solidFill>
              </a:rPr>
              <a:t>energy &amp; water </a:t>
            </a:r>
            <a:br>
              <a:rPr lang="en-US" sz="2000" dirty="0" smtClean="0">
                <a:solidFill>
                  <a:schemeClr val="tx1">
                    <a:lumMod val="50000"/>
                    <a:lumOff val="50000"/>
                  </a:schemeClr>
                </a:solidFill>
              </a:rPr>
            </a:br>
            <a:r>
              <a:rPr lang="en-US" sz="2000" dirty="0" smtClean="0">
                <a:solidFill>
                  <a:schemeClr val="tx1">
                    <a:lumMod val="50000"/>
                    <a:lumOff val="50000"/>
                  </a:schemeClr>
                </a:solidFill>
              </a:rPr>
              <a:t>goal achievers</a:t>
            </a:r>
            <a:endParaRPr lang="en-US" sz="2000" dirty="0">
              <a:solidFill>
                <a:srgbClr val="007934"/>
              </a:solidFill>
            </a:endParaRPr>
          </a:p>
        </p:txBody>
      </p:sp>
      <p:sp>
        <p:nvSpPr>
          <p:cNvPr id="26" name="Rectangle 25"/>
          <p:cNvSpPr/>
          <p:nvPr/>
        </p:nvSpPr>
        <p:spPr>
          <a:xfrm>
            <a:off x="7320791" y="5602366"/>
            <a:ext cx="1858907" cy="830997"/>
          </a:xfrm>
          <a:prstGeom prst="rect">
            <a:avLst/>
          </a:prstGeom>
        </p:spPr>
        <p:txBody>
          <a:bodyPr wrap="none">
            <a:spAutoFit/>
          </a:bodyPr>
          <a:lstStyle/>
          <a:p>
            <a:r>
              <a:rPr lang="en-US" sz="2000" b="1" spc="300" dirty="0" smtClean="0">
                <a:solidFill>
                  <a:schemeClr val="tx1">
                    <a:lumMod val="50000"/>
                    <a:lumOff val="50000"/>
                  </a:schemeClr>
                </a:solidFill>
              </a:rPr>
              <a:t>quadrillion</a:t>
            </a:r>
            <a:r>
              <a:rPr lang="en-US" sz="2000" spc="300" dirty="0" smtClean="0">
                <a:solidFill>
                  <a:schemeClr val="tx1">
                    <a:lumMod val="50000"/>
                    <a:lumOff val="50000"/>
                  </a:schemeClr>
                </a:solidFill>
              </a:rPr>
              <a:t> </a:t>
            </a:r>
            <a:r>
              <a:rPr lang="en-US" sz="2000" dirty="0" smtClean="0">
                <a:solidFill>
                  <a:schemeClr val="tx1">
                    <a:lumMod val="50000"/>
                    <a:lumOff val="50000"/>
                  </a:schemeClr>
                </a:solidFill>
              </a:rPr>
              <a:t/>
            </a:r>
            <a:br>
              <a:rPr lang="en-US" sz="2000" dirty="0" smtClean="0">
                <a:solidFill>
                  <a:schemeClr val="tx1">
                    <a:lumMod val="50000"/>
                    <a:lumOff val="50000"/>
                  </a:schemeClr>
                </a:solidFill>
              </a:rPr>
            </a:br>
            <a:r>
              <a:rPr lang="en-US" sz="2800" b="1" dirty="0" smtClean="0">
                <a:solidFill>
                  <a:schemeClr val="tx1">
                    <a:lumMod val="50000"/>
                    <a:lumOff val="50000"/>
                  </a:schemeClr>
                </a:solidFill>
              </a:rPr>
              <a:t>TBtu saved</a:t>
            </a:r>
            <a:endParaRPr lang="en-US" sz="2800" b="1" dirty="0">
              <a:solidFill>
                <a:schemeClr val="tx1">
                  <a:lumMod val="50000"/>
                  <a:lumOff val="50000"/>
                </a:schemeClr>
              </a:solidFill>
            </a:endParaRPr>
          </a:p>
        </p:txBody>
      </p:sp>
      <p:sp>
        <p:nvSpPr>
          <p:cNvPr id="29" name="TextBox 28"/>
          <p:cNvSpPr txBox="1"/>
          <p:nvPr/>
        </p:nvSpPr>
        <p:spPr>
          <a:xfrm>
            <a:off x="8468580" y="4439551"/>
            <a:ext cx="3099540" cy="892552"/>
          </a:xfrm>
          <a:prstGeom prst="rect">
            <a:avLst/>
          </a:prstGeom>
          <a:noFill/>
        </p:spPr>
        <p:txBody>
          <a:bodyPr wrap="square" rtlCol="0">
            <a:spAutoFit/>
          </a:bodyPr>
          <a:lstStyle/>
          <a:p>
            <a:r>
              <a:rPr lang="en-US" sz="2400" dirty="0" smtClean="0">
                <a:solidFill>
                  <a:schemeClr val="tx1">
                    <a:lumMod val="50000"/>
                    <a:lumOff val="50000"/>
                  </a:schemeClr>
                </a:solidFill>
                <a:latin typeface="+mj-lt"/>
              </a:rPr>
              <a:t>cumulative energy </a:t>
            </a:r>
            <a:r>
              <a:rPr lang="en-US" sz="2800" dirty="0" smtClean="0">
                <a:solidFill>
                  <a:schemeClr val="tx1">
                    <a:lumMod val="50000"/>
                    <a:lumOff val="50000"/>
                  </a:schemeClr>
                </a:solidFill>
                <a:latin typeface="+mj-lt"/>
              </a:rPr>
              <a:t/>
            </a:r>
            <a:br>
              <a:rPr lang="en-US" sz="2800" dirty="0" smtClean="0">
                <a:solidFill>
                  <a:schemeClr val="tx1">
                    <a:lumMod val="50000"/>
                    <a:lumOff val="50000"/>
                  </a:schemeClr>
                </a:solidFill>
                <a:latin typeface="+mj-lt"/>
              </a:rPr>
            </a:br>
            <a:r>
              <a:rPr lang="en-US" sz="2800" b="1" spc="300" dirty="0" smtClean="0">
                <a:solidFill>
                  <a:schemeClr val="tx1">
                    <a:lumMod val="50000"/>
                    <a:lumOff val="50000"/>
                  </a:schemeClr>
                </a:solidFill>
                <a:latin typeface="+mj-lt"/>
              </a:rPr>
              <a:t>cost savings</a:t>
            </a:r>
            <a:endParaRPr lang="en-US" sz="2800" b="1" spc="300" dirty="0">
              <a:solidFill>
                <a:schemeClr val="tx1">
                  <a:lumMod val="50000"/>
                  <a:lumOff val="50000"/>
                </a:schemeClr>
              </a:solidFill>
              <a:latin typeface="+mj-lt"/>
            </a:endParaRPr>
          </a:p>
        </p:txBody>
      </p:sp>
      <p:sp>
        <p:nvSpPr>
          <p:cNvPr id="31" name="TextBox 30"/>
          <p:cNvSpPr txBox="1"/>
          <p:nvPr/>
        </p:nvSpPr>
        <p:spPr>
          <a:xfrm>
            <a:off x="605443" y="867816"/>
            <a:ext cx="6206892" cy="3952364"/>
          </a:xfrm>
          <a:prstGeom prst="rect">
            <a:avLst/>
          </a:prstGeom>
          <a:noFill/>
        </p:spPr>
        <p:txBody>
          <a:bodyPr wrap="none" rtlCol="0">
            <a:spAutoFit/>
          </a:bodyPr>
          <a:lstStyle/>
          <a:p>
            <a:pPr>
              <a:spcAft>
                <a:spcPts val="500"/>
              </a:spcAft>
            </a:pPr>
            <a:r>
              <a:rPr lang="en-US" sz="2200" b="1" dirty="0" smtClean="0">
                <a:solidFill>
                  <a:schemeClr val="bg1"/>
                </a:solidFill>
              </a:rPr>
              <a:t>Public-private partnerships help manufacturers </a:t>
            </a:r>
            <a:br>
              <a:rPr lang="en-US" sz="2200" b="1" dirty="0" smtClean="0">
                <a:solidFill>
                  <a:schemeClr val="bg1"/>
                </a:solidFill>
              </a:rPr>
            </a:br>
            <a:r>
              <a:rPr lang="en-US" sz="2200" b="1" dirty="0" smtClean="0">
                <a:solidFill>
                  <a:schemeClr val="bg1"/>
                </a:solidFill>
              </a:rPr>
              <a:t>and industrial organizations set and achieve </a:t>
            </a:r>
            <a:br>
              <a:rPr lang="en-US" sz="2200" b="1" dirty="0" smtClean="0">
                <a:solidFill>
                  <a:schemeClr val="bg1"/>
                </a:solidFill>
              </a:rPr>
            </a:br>
            <a:r>
              <a:rPr lang="en-US" sz="2200" b="1" dirty="0" smtClean="0">
                <a:solidFill>
                  <a:schemeClr val="bg1"/>
                </a:solidFill>
              </a:rPr>
              <a:t>long-term energy intensity reduction goals through:</a:t>
            </a:r>
          </a:p>
          <a:p>
            <a:pPr marL="171450" indent="-171450">
              <a:spcAft>
                <a:spcPts val="500"/>
              </a:spcAft>
              <a:buClr>
                <a:srgbClr val="69BE28"/>
              </a:buClr>
              <a:buFont typeface="Arial" panose="020B0604020202020204" pitchFamily="34" charset="0"/>
              <a:buChar char="•"/>
            </a:pPr>
            <a:r>
              <a:rPr lang="en-US" sz="2000" dirty="0" smtClean="0">
                <a:solidFill>
                  <a:schemeClr val="bg1"/>
                </a:solidFill>
              </a:rPr>
              <a:t>Technical </a:t>
            </a:r>
            <a:r>
              <a:rPr lang="en-US" sz="2000" dirty="0">
                <a:solidFill>
                  <a:schemeClr val="bg1"/>
                </a:solidFill>
              </a:rPr>
              <a:t>assistance </a:t>
            </a:r>
            <a:r>
              <a:rPr lang="en-US" sz="2000" dirty="0" smtClean="0">
                <a:solidFill>
                  <a:schemeClr val="bg1"/>
                </a:solidFill>
              </a:rPr>
              <a:t>and in-plant </a:t>
            </a:r>
            <a:r>
              <a:rPr lang="en-US" sz="2000" dirty="0">
                <a:solidFill>
                  <a:schemeClr val="bg1"/>
                </a:solidFill>
              </a:rPr>
              <a:t>training</a:t>
            </a:r>
          </a:p>
          <a:p>
            <a:pPr marL="171450" indent="-171450">
              <a:spcAft>
                <a:spcPts val="500"/>
              </a:spcAft>
              <a:buClr>
                <a:srgbClr val="69BE28"/>
              </a:buClr>
              <a:buFont typeface="Arial" panose="020B0604020202020204" pitchFamily="34" charset="0"/>
              <a:buChar char="•"/>
            </a:pPr>
            <a:r>
              <a:rPr lang="en-US" sz="2000" dirty="0">
                <a:solidFill>
                  <a:schemeClr val="bg1"/>
                </a:solidFill>
              </a:rPr>
              <a:t>Access to National Laboratory resources, </a:t>
            </a:r>
            <a:r>
              <a:rPr lang="en-US" sz="2000" dirty="0" smtClean="0">
                <a:solidFill>
                  <a:schemeClr val="bg1"/>
                </a:solidFill>
              </a:rPr>
              <a:t/>
            </a:r>
            <a:br>
              <a:rPr lang="en-US" sz="2000" dirty="0" smtClean="0">
                <a:solidFill>
                  <a:schemeClr val="bg1"/>
                </a:solidFill>
              </a:rPr>
            </a:br>
            <a:r>
              <a:rPr lang="en-US" sz="2000" dirty="0" smtClean="0">
                <a:solidFill>
                  <a:schemeClr val="bg1"/>
                </a:solidFill>
              </a:rPr>
              <a:t>software</a:t>
            </a:r>
            <a:r>
              <a:rPr lang="en-US" sz="2000" dirty="0">
                <a:solidFill>
                  <a:schemeClr val="bg1"/>
                </a:solidFill>
              </a:rPr>
              <a:t>, and instrumentation</a:t>
            </a:r>
          </a:p>
          <a:p>
            <a:pPr marL="171450" indent="-171450">
              <a:spcAft>
                <a:spcPts val="500"/>
              </a:spcAft>
              <a:buClr>
                <a:srgbClr val="69BE28"/>
              </a:buClr>
              <a:buFont typeface="Arial" panose="020B0604020202020204" pitchFamily="34" charset="0"/>
              <a:buChar char="•"/>
            </a:pPr>
            <a:r>
              <a:rPr lang="en-US" sz="2000" dirty="0">
                <a:solidFill>
                  <a:schemeClr val="bg1"/>
                </a:solidFill>
              </a:rPr>
              <a:t>Networking opportunities</a:t>
            </a:r>
          </a:p>
          <a:p>
            <a:pPr marL="171450" indent="-171450">
              <a:spcAft>
                <a:spcPts val="500"/>
              </a:spcAft>
              <a:buClr>
                <a:srgbClr val="69BE28"/>
              </a:buClr>
              <a:buFont typeface="Arial" panose="020B0604020202020204" pitchFamily="34" charset="0"/>
              <a:buChar char="•"/>
            </a:pPr>
            <a:r>
              <a:rPr lang="en-US" sz="2000" dirty="0">
                <a:solidFill>
                  <a:schemeClr val="bg1"/>
                </a:solidFill>
              </a:rPr>
              <a:t>National recognition through awards, </a:t>
            </a:r>
            <a:r>
              <a:rPr lang="en-US" sz="2000" dirty="0" smtClean="0">
                <a:solidFill>
                  <a:schemeClr val="bg1"/>
                </a:solidFill>
              </a:rPr>
              <a:t/>
            </a:r>
            <a:br>
              <a:rPr lang="en-US" sz="2000" dirty="0" smtClean="0">
                <a:solidFill>
                  <a:schemeClr val="bg1"/>
                </a:solidFill>
              </a:rPr>
            </a:br>
            <a:r>
              <a:rPr lang="en-US" sz="2000" dirty="0" smtClean="0">
                <a:solidFill>
                  <a:schemeClr val="bg1"/>
                </a:solidFill>
              </a:rPr>
              <a:t>case </a:t>
            </a:r>
            <a:r>
              <a:rPr lang="en-US" sz="2000" dirty="0">
                <a:solidFill>
                  <a:schemeClr val="bg1"/>
                </a:solidFill>
              </a:rPr>
              <a:t>studies, and success profiles</a:t>
            </a:r>
          </a:p>
          <a:p>
            <a:endParaRPr lang="en-US" sz="2200" b="1" dirty="0" smtClean="0">
              <a:solidFill>
                <a:schemeClr val="bg1"/>
              </a:solidFill>
            </a:endParaRPr>
          </a:p>
          <a:p>
            <a:endParaRPr lang="en-US" sz="2200" b="1" dirty="0">
              <a:solidFill>
                <a:schemeClr val="bg1"/>
              </a:solidFill>
            </a:endParaRPr>
          </a:p>
        </p:txBody>
      </p:sp>
    </p:spTree>
    <p:extLst>
      <p:ext uri="{BB962C8B-B14F-4D97-AF65-F5344CB8AC3E}">
        <p14:creationId xmlns:p14="http://schemas.microsoft.com/office/powerpoint/2010/main" val="2881821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7AF96727-8F3B-C449-A1BB-3512A08E45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09"/>
          <a:stretch/>
        </p:blipFill>
        <p:spPr bwMode="auto">
          <a:xfrm>
            <a:off x="5675586" y="1628893"/>
            <a:ext cx="6516414" cy="494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1991" y="1616110"/>
            <a:ext cx="12175537" cy="3145449"/>
          </a:xfrm>
          <a:prstGeom prst="rect">
            <a:avLst/>
          </a:prstGeom>
          <a:gradFill flip="none" rotWithShape="1">
            <a:gsLst>
              <a:gs pos="0">
                <a:srgbClr val="005B82"/>
              </a:gs>
              <a:gs pos="50000">
                <a:srgbClr val="005B82"/>
              </a:gs>
              <a:gs pos="66000">
                <a:srgbClr val="00A9E0">
                  <a:alpha val="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15146" y="4717631"/>
            <a:ext cx="12176854" cy="1889585"/>
          </a:xfrm>
          <a:prstGeom prst="rect">
            <a:avLst/>
          </a:prstGeom>
          <a:gradFill flip="none" rotWithShape="1">
            <a:gsLst>
              <a:gs pos="0">
                <a:schemeClr val="bg1"/>
              </a:gs>
              <a:gs pos="50000">
                <a:schemeClr val="bg1"/>
              </a:gs>
              <a:gs pos="69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Field Validation and Verification Efforts: Flash Steelworks, Inc.</a:t>
            </a:r>
            <a:endParaRPr lang="en-US" dirty="0"/>
          </a:p>
        </p:txBody>
      </p:sp>
      <p:sp>
        <p:nvSpPr>
          <p:cNvPr id="3" name="TextBox 2"/>
          <p:cNvSpPr txBox="1"/>
          <p:nvPr/>
        </p:nvSpPr>
        <p:spPr>
          <a:xfrm>
            <a:off x="123767" y="1723983"/>
            <a:ext cx="6019800" cy="830997"/>
          </a:xfrm>
          <a:prstGeom prst="rect">
            <a:avLst/>
          </a:prstGeom>
          <a:noFill/>
        </p:spPr>
        <p:txBody>
          <a:bodyPr wrap="square" rtlCol="0">
            <a:spAutoFit/>
          </a:bodyPr>
          <a:lstStyle/>
          <a:p>
            <a:pPr algn="ctr"/>
            <a:r>
              <a:rPr lang="en-US" sz="2400" b="1" spc="200" dirty="0" smtClean="0">
                <a:solidFill>
                  <a:prstClr val="white"/>
                </a:solidFill>
              </a:rPr>
              <a:t>FLASH® PROCESSED </a:t>
            </a:r>
            <a:r>
              <a:rPr lang="en-US" sz="2400" b="1" spc="200" dirty="0">
                <a:solidFill>
                  <a:prstClr val="white"/>
                </a:solidFill>
              </a:rPr>
              <a:t>CARBON STEELS FOR AUTOMOTIVE APPLICATIONS</a:t>
            </a:r>
            <a:endParaRPr lang="en-US" sz="3600" b="1" spc="200" dirty="0">
              <a:solidFill>
                <a:prstClr val="white"/>
              </a:solidFill>
            </a:endParaRPr>
          </a:p>
        </p:txBody>
      </p:sp>
      <p:sp>
        <p:nvSpPr>
          <p:cNvPr id="5" name="Rectangle 4"/>
          <p:cNvSpPr/>
          <p:nvPr/>
        </p:nvSpPr>
        <p:spPr>
          <a:xfrm>
            <a:off x="-18453" y="785114"/>
            <a:ext cx="12192000" cy="856582"/>
          </a:xfrm>
          <a:prstGeom prst="rect">
            <a:avLst/>
          </a:prstGeom>
          <a:noFill/>
          <a:ln>
            <a:solidFill>
              <a:srgbClr val="005C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62821" y="2964059"/>
            <a:ext cx="540854" cy="1255728"/>
          </a:xfrm>
          <a:prstGeom prst="rect">
            <a:avLst/>
          </a:prstGeom>
          <a:noFill/>
        </p:spPr>
        <p:txBody>
          <a:bodyPr vert="wordArtVert" wrap="none" rtlCol="0">
            <a:spAutoFit/>
          </a:bodyPr>
          <a:lstStyle/>
          <a:p>
            <a:r>
              <a:rPr lang="en-US" sz="2100" b="1" spc="-500" dirty="0">
                <a:solidFill>
                  <a:prstClr val="white"/>
                </a:solidFill>
              </a:rPr>
              <a:t>GOAL</a:t>
            </a:r>
          </a:p>
        </p:txBody>
      </p:sp>
      <p:cxnSp>
        <p:nvCxnSpPr>
          <p:cNvPr id="23" name="Straight Connector 22"/>
          <p:cNvCxnSpPr/>
          <p:nvPr/>
        </p:nvCxnSpPr>
        <p:spPr>
          <a:xfrm>
            <a:off x="593629" y="2624053"/>
            <a:ext cx="21974" cy="3867716"/>
          </a:xfrm>
          <a:prstGeom prst="line">
            <a:avLst/>
          </a:prstGeom>
          <a:ln>
            <a:solidFill>
              <a:srgbClr val="00A9E0"/>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82795" y="4722471"/>
            <a:ext cx="540854" cy="1767792"/>
          </a:xfrm>
          <a:prstGeom prst="rect">
            <a:avLst/>
          </a:prstGeom>
          <a:noFill/>
        </p:spPr>
        <p:txBody>
          <a:bodyPr vert="wordArtVert" wrap="none" rtlCol="0">
            <a:spAutoFit/>
          </a:bodyPr>
          <a:lstStyle/>
          <a:p>
            <a:r>
              <a:rPr lang="en-US" sz="2100" b="1" spc="-600" dirty="0">
                <a:solidFill>
                  <a:srgbClr val="005B82"/>
                </a:solidFill>
              </a:rPr>
              <a:t>VERIFY</a:t>
            </a:r>
          </a:p>
        </p:txBody>
      </p:sp>
      <p:sp>
        <p:nvSpPr>
          <p:cNvPr id="26" name="TextBox 25"/>
          <p:cNvSpPr txBox="1"/>
          <p:nvPr/>
        </p:nvSpPr>
        <p:spPr>
          <a:xfrm>
            <a:off x="632065" y="2860712"/>
            <a:ext cx="5301499" cy="1856919"/>
          </a:xfrm>
          <a:prstGeom prst="rect">
            <a:avLst/>
          </a:prstGeom>
          <a:noFill/>
        </p:spPr>
        <p:txBody>
          <a:bodyPr wrap="square" rtlCol="0">
            <a:spAutoFit/>
          </a:bodyPr>
          <a:lstStyle/>
          <a:p>
            <a:pPr marL="285750" indent="-285750">
              <a:spcAft>
                <a:spcPts val="800"/>
              </a:spcAft>
              <a:buClr>
                <a:srgbClr val="00A9E0"/>
              </a:buClr>
              <a:buFont typeface="Arial" panose="020B0604020202020204" pitchFamily="34" charset="0"/>
              <a:buChar char="•"/>
            </a:pPr>
            <a:r>
              <a:rPr lang="en-US" dirty="0" smtClean="0">
                <a:solidFill>
                  <a:prstClr val="white"/>
                </a:solidFill>
              </a:rPr>
              <a:t>Test the rapid heating, rapid quenching process to create high-strength ductile material using two </a:t>
            </a:r>
            <a:br>
              <a:rPr lang="en-US" dirty="0" smtClean="0">
                <a:solidFill>
                  <a:prstClr val="white"/>
                </a:solidFill>
              </a:rPr>
            </a:br>
            <a:r>
              <a:rPr lang="en-US" dirty="0" smtClean="0">
                <a:solidFill>
                  <a:prstClr val="white"/>
                </a:solidFill>
              </a:rPr>
              <a:t>4-ton coils of plain carbon steel</a:t>
            </a:r>
          </a:p>
          <a:p>
            <a:pPr marL="285750" indent="-285750">
              <a:spcAft>
                <a:spcPts val="800"/>
              </a:spcAft>
              <a:buClr>
                <a:srgbClr val="00A9E0"/>
              </a:buClr>
              <a:buFont typeface="Arial" panose="020B0604020202020204" pitchFamily="34" charset="0"/>
              <a:buChar char="•"/>
            </a:pPr>
            <a:r>
              <a:rPr lang="en-US" dirty="0" smtClean="0">
                <a:solidFill>
                  <a:prstClr val="white"/>
                </a:solidFill>
              </a:rPr>
              <a:t>Optimize </a:t>
            </a:r>
            <a:r>
              <a:rPr lang="en-US" dirty="0">
                <a:solidFill>
                  <a:prstClr val="white"/>
                </a:solidFill>
              </a:rPr>
              <a:t>induction heating coil </a:t>
            </a:r>
            <a:r>
              <a:rPr lang="en-US" dirty="0" smtClean="0">
                <a:solidFill>
                  <a:prstClr val="white"/>
                </a:solidFill>
              </a:rPr>
              <a:t>design </a:t>
            </a:r>
            <a:r>
              <a:rPr lang="en-US" dirty="0">
                <a:solidFill>
                  <a:prstClr val="white"/>
                </a:solidFill>
              </a:rPr>
              <a:t>and line speed for </a:t>
            </a:r>
            <a:r>
              <a:rPr lang="en-US" dirty="0" smtClean="0">
                <a:solidFill>
                  <a:prstClr val="white"/>
                </a:solidFill>
              </a:rPr>
              <a:t>temperature uniformity and </a:t>
            </a:r>
            <a:br>
              <a:rPr lang="en-US" dirty="0" smtClean="0">
                <a:solidFill>
                  <a:prstClr val="white"/>
                </a:solidFill>
              </a:rPr>
            </a:br>
            <a:r>
              <a:rPr lang="en-US" dirty="0" smtClean="0">
                <a:solidFill>
                  <a:prstClr val="white"/>
                </a:solidFill>
              </a:rPr>
              <a:t>product consistency</a:t>
            </a:r>
          </a:p>
        </p:txBody>
      </p:sp>
      <p:sp>
        <p:nvSpPr>
          <p:cNvPr id="27" name="TextBox 26"/>
          <p:cNvSpPr txBox="1"/>
          <p:nvPr/>
        </p:nvSpPr>
        <p:spPr>
          <a:xfrm>
            <a:off x="640785" y="4816407"/>
            <a:ext cx="5660440" cy="1682512"/>
          </a:xfrm>
          <a:prstGeom prst="rect">
            <a:avLst/>
          </a:prstGeom>
          <a:noFill/>
        </p:spPr>
        <p:txBody>
          <a:bodyPr wrap="square" rtlCol="0">
            <a:spAutoFit/>
          </a:bodyPr>
          <a:lstStyle/>
          <a:p>
            <a:pPr marL="285750" indent="-285750">
              <a:spcAft>
                <a:spcPts val="800"/>
              </a:spcAft>
              <a:buClr>
                <a:srgbClr val="00A9E0"/>
              </a:buClr>
              <a:buFont typeface="Arial" panose="020B0604020202020204" pitchFamily="34" charset="0"/>
              <a:buChar char="•"/>
            </a:pPr>
            <a:r>
              <a:rPr lang="en-US" dirty="0">
                <a:solidFill>
                  <a:srgbClr val="005B82"/>
                </a:solidFill>
              </a:rPr>
              <a:t>Ability to scale process to </a:t>
            </a:r>
            <a:r>
              <a:rPr lang="en-US" dirty="0" smtClean="0">
                <a:solidFill>
                  <a:srgbClr val="005B82"/>
                </a:solidFill>
              </a:rPr>
              <a:t>commercially relevant </a:t>
            </a:r>
            <a:r>
              <a:rPr lang="en-US" dirty="0">
                <a:solidFill>
                  <a:srgbClr val="005B82"/>
                </a:solidFill>
              </a:rPr>
              <a:t>production rates with predictable and </a:t>
            </a:r>
            <a:r>
              <a:rPr lang="en-US" dirty="0" smtClean="0">
                <a:solidFill>
                  <a:srgbClr val="005B82"/>
                </a:solidFill>
              </a:rPr>
              <a:t>repeatable </a:t>
            </a:r>
            <a:r>
              <a:rPr lang="en-US" dirty="0">
                <a:solidFill>
                  <a:srgbClr val="005B82"/>
                </a:solidFill>
              </a:rPr>
              <a:t>mechanical </a:t>
            </a:r>
            <a:r>
              <a:rPr lang="en-US" dirty="0" smtClean="0">
                <a:solidFill>
                  <a:srgbClr val="005B82"/>
                </a:solidFill>
              </a:rPr>
              <a:t>properties</a:t>
            </a:r>
          </a:p>
          <a:p>
            <a:pPr marL="285750" indent="-285750">
              <a:spcAft>
                <a:spcPts val="800"/>
              </a:spcAft>
              <a:buClr>
                <a:srgbClr val="00A9E0"/>
              </a:buClr>
              <a:buFont typeface="Arial" panose="020B0604020202020204" pitchFamily="34" charset="0"/>
              <a:buChar char="•"/>
            </a:pPr>
            <a:r>
              <a:rPr lang="en-US" dirty="0" smtClean="0">
                <a:solidFill>
                  <a:srgbClr val="005B82"/>
                </a:solidFill>
              </a:rPr>
              <a:t>Improvements in </a:t>
            </a:r>
            <a:r>
              <a:rPr lang="en-US" dirty="0">
                <a:solidFill>
                  <a:srgbClr val="005B82"/>
                </a:solidFill>
              </a:rPr>
              <a:t>e</a:t>
            </a:r>
            <a:r>
              <a:rPr lang="en-US" dirty="0" smtClean="0">
                <a:solidFill>
                  <a:srgbClr val="005B82"/>
                </a:solidFill>
              </a:rPr>
              <a:t>nergy efficiency</a:t>
            </a:r>
          </a:p>
          <a:p>
            <a:pPr marL="285750" indent="-285750">
              <a:spcAft>
                <a:spcPts val="800"/>
              </a:spcAft>
              <a:buClr>
                <a:srgbClr val="00A9E0"/>
              </a:buClr>
              <a:buFont typeface="Arial" panose="020B0604020202020204" pitchFamily="34" charset="0"/>
              <a:buChar char="•"/>
            </a:pPr>
            <a:r>
              <a:rPr lang="en-US" dirty="0" smtClean="0">
                <a:solidFill>
                  <a:srgbClr val="005B82"/>
                </a:solidFill>
              </a:rPr>
              <a:t>Die wear by stamping a complex geometric shape</a:t>
            </a:r>
            <a:endParaRPr lang="en-US" dirty="0">
              <a:solidFill>
                <a:srgbClr val="005B82"/>
              </a:solidFill>
            </a:endParaRPr>
          </a:p>
        </p:txBody>
      </p:sp>
      <p:sp>
        <p:nvSpPr>
          <p:cNvPr id="29" name="TextBox 28"/>
          <p:cNvSpPr txBox="1"/>
          <p:nvPr/>
        </p:nvSpPr>
        <p:spPr>
          <a:xfrm>
            <a:off x="0" y="974216"/>
            <a:ext cx="12227887" cy="461665"/>
          </a:xfrm>
          <a:prstGeom prst="rect">
            <a:avLst/>
          </a:prstGeom>
          <a:noFill/>
        </p:spPr>
        <p:txBody>
          <a:bodyPr wrap="square" rtlCol="0">
            <a:spAutoFit/>
          </a:bodyPr>
          <a:lstStyle/>
          <a:p>
            <a:pPr algn="ctr"/>
            <a:r>
              <a:rPr lang="en-US" sz="2400" b="1" dirty="0">
                <a:solidFill>
                  <a:srgbClr val="005B82"/>
                </a:solidFill>
              </a:rPr>
              <a:t>E</a:t>
            </a:r>
            <a:r>
              <a:rPr lang="en-US" sz="2400" b="1" dirty="0" smtClean="0">
                <a:solidFill>
                  <a:srgbClr val="005B82"/>
                </a:solidFill>
              </a:rPr>
              <a:t>fforts validate AMO-funded technology successes to increase </a:t>
            </a:r>
            <a:r>
              <a:rPr lang="en-US" sz="2400" b="1" dirty="0">
                <a:solidFill>
                  <a:srgbClr val="005B82"/>
                </a:solidFill>
              </a:rPr>
              <a:t>industry </a:t>
            </a:r>
            <a:r>
              <a:rPr lang="en-US" sz="2400" b="1" dirty="0" smtClean="0">
                <a:solidFill>
                  <a:srgbClr val="005B82"/>
                </a:solidFill>
              </a:rPr>
              <a:t>uptake.</a:t>
            </a:r>
            <a:endParaRPr lang="en-US" sz="2400" b="1" dirty="0">
              <a:solidFill>
                <a:srgbClr val="005B82"/>
              </a:solidFill>
            </a:endParaRPr>
          </a:p>
        </p:txBody>
      </p:sp>
      <p:cxnSp>
        <p:nvCxnSpPr>
          <p:cNvPr id="28" name="Straight Connector 27"/>
          <p:cNvCxnSpPr/>
          <p:nvPr/>
        </p:nvCxnSpPr>
        <p:spPr>
          <a:xfrm flipV="1">
            <a:off x="-12701" y="761492"/>
            <a:ext cx="12204701" cy="13208"/>
          </a:xfrm>
          <a:prstGeom prst="line">
            <a:avLst/>
          </a:prstGeom>
          <a:ln w="57150">
            <a:solidFill>
              <a:srgbClr val="007934"/>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8737" y="761492"/>
            <a:ext cx="12200737" cy="508"/>
          </a:xfrm>
          <a:prstGeom prst="line">
            <a:avLst/>
          </a:prstGeom>
          <a:ln w="57150">
            <a:solidFill>
              <a:srgbClr val="007934"/>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709325" y="2540261"/>
            <a:ext cx="5458097" cy="369332"/>
          </a:xfrm>
          <a:prstGeom prst="rect">
            <a:avLst/>
          </a:prstGeom>
        </p:spPr>
        <p:txBody>
          <a:bodyPr wrap="none">
            <a:spAutoFit/>
          </a:bodyPr>
          <a:lstStyle/>
          <a:p>
            <a:r>
              <a:rPr lang="en-US" i="1" dirty="0" smtClean="0">
                <a:solidFill>
                  <a:prstClr val="white"/>
                </a:solidFill>
              </a:rPr>
              <a:t>Lower cost, cold-</a:t>
            </a:r>
            <a:r>
              <a:rPr lang="en-US" i="1" dirty="0" err="1" smtClean="0">
                <a:solidFill>
                  <a:prstClr val="white"/>
                </a:solidFill>
              </a:rPr>
              <a:t>stampable</a:t>
            </a:r>
            <a:r>
              <a:rPr lang="en-US" i="1" dirty="0" smtClean="0">
                <a:solidFill>
                  <a:prstClr val="white"/>
                </a:solidFill>
              </a:rPr>
              <a:t>, high-strength steel sheets</a:t>
            </a:r>
            <a:endParaRPr lang="en-US" i="1" dirty="0">
              <a:solidFill>
                <a:srgbClr val="000000"/>
              </a:solidFill>
            </a:endParaRPr>
          </a:p>
        </p:txBody>
      </p:sp>
    </p:spTree>
    <p:extLst>
      <p:ext uri="{BB962C8B-B14F-4D97-AF65-F5344CB8AC3E}">
        <p14:creationId xmlns:p14="http://schemas.microsoft.com/office/powerpoint/2010/main" val="38205711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B7FFB99-EAED-49ED-8DDB-F26D07D5F2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27"/>
          <a:stretch/>
        </p:blipFill>
        <p:spPr bwMode="auto">
          <a:xfrm>
            <a:off x="-18311" y="758322"/>
            <a:ext cx="7091773" cy="5820278"/>
          </a:xfrm>
          <a:prstGeom prst="rect">
            <a:avLst/>
          </a:prstGeom>
          <a:noFill/>
          <a:ln>
            <a:noFill/>
          </a:ln>
        </p:spPr>
      </p:pic>
      <p:sp>
        <p:nvSpPr>
          <p:cNvPr id="20" name="Rectangle 19"/>
          <p:cNvSpPr/>
          <p:nvPr/>
        </p:nvSpPr>
        <p:spPr>
          <a:xfrm rot="10800000">
            <a:off x="0" y="4344489"/>
            <a:ext cx="12192000" cy="2234110"/>
          </a:xfrm>
          <a:prstGeom prst="rect">
            <a:avLst/>
          </a:prstGeom>
          <a:gradFill flip="none" rotWithShape="1">
            <a:gsLst>
              <a:gs pos="0">
                <a:schemeClr val="bg1"/>
              </a:gs>
              <a:gs pos="49000">
                <a:schemeClr val="bg1"/>
              </a:gs>
              <a:gs pos="65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1954924" y="774700"/>
            <a:ext cx="10237076" cy="3569789"/>
          </a:xfrm>
          <a:prstGeom prst="rect">
            <a:avLst/>
          </a:prstGeom>
          <a:gradFill flip="none" rotWithShape="1">
            <a:gsLst>
              <a:gs pos="0">
                <a:srgbClr val="5E6A71"/>
              </a:gs>
              <a:gs pos="57000">
                <a:srgbClr val="5E6A71"/>
              </a:gs>
              <a:gs pos="69000">
                <a:srgbClr val="00A9E0">
                  <a:alpha val="0"/>
                </a:srgb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p>
            <a:r>
              <a:rPr lang="en-US" dirty="0" smtClean="0"/>
              <a:t>Field Validation and Verification Effort: </a:t>
            </a:r>
            <a:r>
              <a:rPr lang="en-US" dirty="0" err="1" smtClean="0"/>
              <a:t>SurfTec</a:t>
            </a:r>
            <a:r>
              <a:rPr lang="en-US" dirty="0" smtClean="0"/>
              <a:t> LLC </a:t>
            </a:r>
            <a:endParaRPr lang="en-US" dirty="0"/>
          </a:p>
        </p:txBody>
      </p:sp>
      <p:sp>
        <p:nvSpPr>
          <p:cNvPr id="10" name="TextBox 9"/>
          <p:cNvSpPr txBox="1"/>
          <p:nvPr/>
        </p:nvSpPr>
        <p:spPr>
          <a:xfrm>
            <a:off x="6672247" y="2949681"/>
            <a:ext cx="5301499" cy="1200329"/>
          </a:xfrm>
          <a:prstGeom prst="rect">
            <a:avLst/>
          </a:prstGeom>
          <a:noFill/>
        </p:spPr>
        <p:txBody>
          <a:bodyPr wrap="square" rtlCol="0">
            <a:spAutoFit/>
          </a:bodyPr>
          <a:lstStyle/>
          <a:p>
            <a:r>
              <a:rPr lang="en-US" dirty="0" smtClean="0">
                <a:solidFill>
                  <a:prstClr val="white"/>
                </a:solidFill>
              </a:rPr>
              <a:t>Validate a high-performance nanocomposite technology that reduces </a:t>
            </a:r>
            <a:r>
              <a:rPr lang="en-US" dirty="0">
                <a:solidFill>
                  <a:prstClr val="white"/>
                </a:solidFill>
              </a:rPr>
              <a:t>energy losses in </a:t>
            </a:r>
            <a:r>
              <a:rPr lang="en-US" dirty="0" smtClean="0">
                <a:solidFill>
                  <a:prstClr val="white"/>
                </a:solidFill>
              </a:rPr>
              <a:t/>
            </a:r>
            <a:br>
              <a:rPr lang="en-US" dirty="0" smtClean="0">
                <a:solidFill>
                  <a:prstClr val="white"/>
                </a:solidFill>
              </a:rPr>
            </a:br>
            <a:r>
              <a:rPr lang="en-US" dirty="0" smtClean="0">
                <a:solidFill>
                  <a:prstClr val="white"/>
                </a:solidFill>
              </a:rPr>
              <a:t>high-speed </a:t>
            </a:r>
            <a:r>
              <a:rPr lang="en-US" dirty="0">
                <a:solidFill>
                  <a:prstClr val="white"/>
                </a:solidFill>
              </a:rPr>
              <a:t>megawatt-class megavolt electric </a:t>
            </a:r>
            <a:r>
              <a:rPr lang="en-US" dirty="0" smtClean="0">
                <a:solidFill>
                  <a:prstClr val="white"/>
                </a:solidFill>
              </a:rPr>
              <a:t/>
            </a:r>
            <a:br>
              <a:rPr lang="en-US" dirty="0" smtClean="0">
                <a:solidFill>
                  <a:prstClr val="white"/>
                </a:solidFill>
              </a:rPr>
            </a:br>
            <a:r>
              <a:rPr lang="en-US" dirty="0" smtClean="0">
                <a:solidFill>
                  <a:prstClr val="white"/>
                </a:solidFill>
              </a:rPr>
              <a:t>motor </a:t>
            </a:r>
            <a:r>
              <a:rPr lang="en-US" dirty="0">
                <a:solidFill>
                  <a:prstClr val="white"/>
                </a:solidFill>
              </a:rPr>
              <a:t>and generator systems</a:t>
            </a:r>
          </a:p>
        </p:txBody>
      </p:sp>
      <p:sp>
        <p:nvSpPr>
          <p:cNvPr id="13" name="TextBox 12"/>
          <p:cNvSpPr txBox="1"/>
          <p:nvPr/>
        </p:nvSpPr>
        <p:spPr>
          <a:xfrm>
            <a:off x="6146144" y="2428680"/>
            <a:ext cx="540854" cy="1255728"/>
          </a:xfrm>
          <a:prstGeom prst="rect">
            <a:avLst/>
          </a:prstGeom>
          <a:noFill/>
        </p:spPr>
        <p:txBody>
          <a:bodyPr vert="wordArtVert" wrap="none" rtlCol="0">
            <a:spAutoFit/>
          </a:bodyPr>
          <a:lstStyle/>
          <a:p>
            <a:r>
              <a:rPr lang="en-US" sz="2100" b="1" spc="-500" dirty="0">
                <a:solidFill>
                  <a:prstClr val="white"/>
                </a:solidFill>
              </a:rPr>
              <a:t>GOAL</a:t>
            </a:r>
          </a:p>
        </p:txBody>
      </p:sp>
      <p:cxnSp>
        <p:nvCxnSpPr>
          <p:cNvPr id="17" name="Straight Connector 16"/>
          <p:cNvCxnSpPr/>
          <p:nvPr/>
        </p:nvCxnSpPr>
        <p:spPr>
          <a:xfrm>
            <a:off x="6629441" y="1921418"/>
            <a:ext cx="11376" cy="4572000"/>
          </a:xfrm>
          <a:prstGeom prst="line">
            <a:avLst/>
          </a:prstGeom>
          <a:ln>
            <a:solidFill>
              <a:srgbClr val="00A9E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155206" y="4470709"/>
            <a:ext cx="540854" cy="1767792"/>
          </a:xfrm>
          <a:prstGeom prst="rect">
            <a:avLst/>
          </a:prstGeom>
          <a:noFill/>
        </p:spPr>
        <p:txBody>
          <a:bodyPr vert="wordArtVert" wrap="none" rtlCol="0">
            <a:spAutoFit/>
          </a:bodyPr>
          <a:lstStyle/>
          <a:p>
            <a:r>
              <a:rPr lang="en-US" sz="2100" b="1" spc="-600" dirty="0">
                <a:solidFill>
                  <a:srgbClr val="5E6A71"/>
                </a:solidFill>
              </a:rPr>
              <a:t>VERIFY</a:t>
            </a:r>
          </a:p>
        </p:txBody>
      </p:sp>
      <p:sp>
        <p:nvSpPr>
          <p:cNvPr id="21" name="TextBox 20"/>
          <p:cNvSpPr txBox="1"/>
          <p:nvPr/>
        </p:nvSpPr>
        <p:spPr>
          <a:xfrm>
            <a:off x="6672247" y="4385219"/>
            <a:ext cx="5624873" cy="2192908"/>
          </a:xfrm>
          <a:prstGeom prst="rect">
            <a:avLst/>
          </a:prstGeom>
          <a:noFill/>
        </p:spPr>
        <p:txBody>
          <a:bodyPr wrap="none" rtlCol="0">
            <a:spAutoFit/>
          </a:bodyPr>
          <a:lstStyle/>
          <a:p>
            <a:pPr marL="285750" indent="-285750">
              <a:buClr>
                <a:srgbClr val="00A9E0"/>
              </a:buClr>
              <a:buFont typeface="Arial" panose="020B0604020202020204" pitchFamily="34" charset="0"/>
              <a:buChar char="•"/>
            </a:pPr>
            <a:r>
              <a:rPr lang="en-US" dirty="0" smtClean="0">
                <a:solidFill>
                  <a:srgbClr val="5E6A71"/>
                </a:solidFill>
              </a:rPr>
              <a:t>Increased </a:t>
            </a:r>
            <a:r>
              <a:rPr lang="en-US" dirty="0">
                <a:solidFill>
                  <a:srgbClr val="5E6A71"/>
                </a:solidFill>
              </a:rPr>
              <a:t>motor energy </a:t>
            </a:r>
            <a:r>
              <a:rPr lang="en-US" dirty="0" smtClean="0">
                <a:solidFill>
                  <a:srgbClr val="5E6A71"/>
                </a:solidFill>
              </a:rPr>
              <a:t>efficiency</a:t>
            </a:r>
          </a:p>
          <a:p>
            <a:pPr marL="742950" lvl="1" indent="-285750">
              <a:buClr>
                <a:srgbClr val="00A9E0"/>
              </a:buClr>
              <a:buFont typeface="Arial" panose="020B0604020202020204" pitchFamily="34" charset="0"/>
              <a:buChar char="•"/>
            </a:pPr>
            <a:r>
              <a:rPr lang="en-US" i="1" dirty="0" smtClean="0">
                <a:solidFill>
                  <a:srgbClr val="5E6A71"/>
                </a:solidFill>
              </a:rPr>
              <a:t>Electrical efficiency greater than 95%</a:t>
            </a:r>
          </a:p>
          <a:p>
            <a:pPr marL="742950" lvl="1" indent="-285750">
              <a:buClr>
                <a:srgbClr val="00A9E0"/>
              </a:buClr>
              <a:buFont typeface="Arial" panose="020B0604020202020204" pitchFamily="34" charset="0"/>
              <a:buChar char="•"/>
            </a:pPr>
            <a:r>
              <a:rPr lang="en-US" i="1" dirty="0" smtClean="0">
                <a:solidFill>
                  <a:srgbClr val="5E6A71"/>
                </a:solidFill>
              </a:rPr>
              <a:t>More than 10% reduction in frictional losses </a:t>
            </a:r>
            <a:br>
              <a:rPr lang="en-US" i="1" dirty="0" smtClean="0">
                <a:solidFill>
                  <a:srgbClr val="5E6A71"/>
                </a:solidFill>
              </a:rPr>
            </a:br>
            <a:r>
              <a:rPr lang="en-US" i="1" dirty="0" smtClean="0">
                <a:solidFill>
                  <a:srgbClr val="5E6A71"/>
                </a:solidFill>
              </a:rPr>
              <a:t>during hard stop and start conditions</a:t>
            </a:r>
            <a:r>
              <a:rPr lang="en-US" dirty="0" smtClean="0">
                <a:solidFill>
                  <a:srgbClr val="5E6A71"/>
                </a:solidFill>
              </a:rPr>
              <a:t> </a:t>
            </a:r>
            <a:endParaRPr lang="en-US" dirty="0">
              <a:solidFill>
                <a:srgbClr val="5E6A71"/>
              </a:solidFill>
            </a:endParaRPr>
          </a:p>
          <a:p>
            <a:pPr>
              <a:buClr>
                <a:srgbClr val="00A9E0"/>
              </a:buClr>
            </a:pPr>
            <a:endParaRPr lang="en-US" sz="1050" dirty="0">
              <a:solidFill>
                <a:srgbClr val="5E6A71"/>
              </a:solidFill>
            </a:endParaRPr>
          </a:p>
          <a:p>
            <a:pPr marL="285750" indent="-285750">
              <a:buClr>
                <a:srgbClr val="00A9E0"/>
              </a:buClr>
              <a:buFont typeface="Arial" panose="020B0604020202020204" pitchFamily="34" charset="0"/>
              <a:buChar char="•"/>
            </a:pPr>
            <a:r>
              <a:rPr lang="en-US" dirty="0">
                <a:solidFill>
                  <a:srgbClr val="5E6A71"/>
                </a:solidFill>
              </a:rPr>
              <a:t>Extended motor service life and reduced productivity </a:t>
            </a:r>
            <a:br>
              <a:rPr lang="en-US" dirty="0">
                <a:solidFill>
                  <a:srgbClr val="5E6A71"/>
                </a:solidFill>
              </a:rPr>
            </a:br>
            <a:r>
              <a:rPr lang="en-US" dirty="0">
                <a:solidFill>
                  <a:srgbClr val="5E6A71"/>
                </a:solidFill>
              </a:rPr>
              <a:t>losses from downtime and maintenance</a:t>
            </a:r>
          </a:p>
          <a:p>
            <a:pPr marL="742950" lvl="1" indent="-285750">
              <a:buClr>
                <a:srgbClr val="00A9E0"/>
              </a:buClr>
              <a:buFont typeface="Arial" panose="020B0604020202020204" pitchFamily="34" charset="0"/>
              <a:buChar char="•"/>
            </a:pPr>
            <a:r>
              <a:rPr lang="en-US" i="1" dirty="0" smtClean="0">
                <a:solidFill>
                  <a:srgbClr val="5E6A71"/>
                </a:solidFill>
              </a:rPr>
              <a:t>Increase </a:t>
            </a:r>
            <a:r>
              <a:rPr lang="en-US" i="1" dirty="0">
                <a:solidFill>
                  <a:srgbClr val="5E6A71"/>
                </a:solidFill>
              </a:rPr>
              <a:t>wear </a:t>
            </a:r>
            <a:r>
              <a:rPr lang="en-US" i="1" dirty="0" smtClean="0">
                <a:solidFill>
                  <a:srgbClr val="5E6A71"/>
                </a:solidFill>
              </a:rPr>
              <a:t>life by more than 10%</a:t>
            </a:r>
            <a:endParaRPr lang="en-US" i="1" dirty="0">
              <a:solidFill>
                <a:srgbClr val="5E6A71"/>
              </a:solidFill>
            </a:endParaRPr>
          </a:p>
        </p:txBody>
      </p:sp>
      <p:sp>
        <p:nvSpPr>
          <p:cNvPr id="4" name="Rectangle 3"/>
          <p:cNvSpPr/>
          <p:nvPr/>
        </p:nvSpPr>
        <p:spPr>
          <a:xfrm>
            <a:off x="6131393" y="864188"/>
            <a:ext cx="6019800" cy="830997"/>
          </a:xfrm>
          <a:prstGeom prst="rect">
            <a:avLst/>
          </a:prstGeom>
        </p:spPr>
        <p:txBody>
          <a:bodyPr wrap="square">
            <a:spAutoFit/>
          </a:bodyPr>
          <a:lstStyle/>
          <a:p>
            <a:pPr algn="ctr"/>
            <a:r>
              <a:rPr lang="en-US" sz="2400" b="1" spc="400" dirty="0">
                <a:solidFill>
                  <a:prstClr val="white"/>
                </a:solidFill>
              </a:rPr>
              <a:t>NANOCOMPOSITE COATING </a:t>
            </a:r>
            <a:br>
              <a:rPr lang="en-US" sz="2400" b="1" spc="400" dirty="0">
                <a:solidFill>
                  <a:prstClr val="white"/>
                </a:solidFill>
              </a:rPr>
            </a:br>
            <a:r>
              <a:rPr lang="en-US" sz="2400" b="1" spc="400" dirty="0">
                <a:solidFill>
                  <a:prstClr val="white"/>
                </a:solidFill>
              </a:rPr>
              <a:t>FOR JOURNAL BEARINGS </a:t>
            </a:r>
          </a:p>
        </p:txBody>
      </p:sp>
      <p:cxnSp>
        <p:nvCxnSpPr>
          <p:cNvPr id="28" name="Straight Connector 27"/>
          <p:cNvCxnSpPr/>
          <p:nvPr/>
        </p:nvCxnSpPr>
        <p:spPr>
          <a:xfrm flipV="1">
            <a:off x="-12701" y="761492"/>
            <a:ext cx="12204701" cy="13208"/>
          </a:xfrm>
          <a:prstGeom prst="line">
            <a:avLst/>
          </a:prstGeom>
          <a:ln w="57150">
            <a:solidFill>
              <a:srgbClr val="00793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831645" y="1695185"/>
            <a:ext cx="4619296" cy="0"/>
          </a:xfrm>
          <a:prstGeom prst="line">
            <a:avLst/>
          </a:prstGeom>
          <a:ln>
            <a:solidFill>
              <a:srgbClr val="00A9E0"/>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6659053" y="1925443"/>
            <a:ext cx="5651259" cy="923330"/>
          </a:xfrm>
          <a:prstGeom prst="rect">
            <a:avLst/>
          </a:prstGeom>
        </p:spPr>
        <p:txBody>
          <a:bodyPr wrap="square">
            <a:spAutoFit/>
          </a:bodyPr>
          <a:lstStyle/>
          <a:p>
            <a:r>
              <a:rPr lang="en-US" i="1" dirty="0" err="1">
                <a:solidFill>
                  <a:prstClr val="white"/>
                </a:solidFill>
              </a:rPr>
              <a:t>Polydopamine</a:t>
            </a:r>
            <a:r>
              <a:rPr lang="en-US" i="1" dirty="0">
                <a:solidFill>
                  <a:prstClr val="white"/>
                </a:solidFill>
              </a:rPr>
              <a:t> (PDA)/polytetrafluoroethylene (PTFE) nanoparticle composite coating </a:t>
            </a:r>
            <a:r>
              <a:rPr lang="en-US" i="1" dirty="0" smtClean="0">
                <a:solidFill>
                  <a:prstClr val="white"/>
                </a:solidFill>
              </a:rPr>
              <a:t>to replace traditional </a:t>
            </a:r>
            <a:r>
              <a:rPr lang="en-US" i="1" dirty="0">
                <a:solidFill>
                  <a:prstClr val="white"/>
                </a:solidFill>
              </a:rPr>
              <a:t>lead and bismuth</a:t>
            </a:r>
            <a:r>
              <a:rPr lang="en-US" i="1" dirty="0">
                <a:solidFill>
                  <a:srgbClr val="000000"/>
                </a:solidFill>
              </a:rPr>
              <a:t> </a:t>
            </a:r>
            <a:r>
              <a:rPr lang="en-US" i="1" dirty="0">
                <a:solidFill>
                  <a:prstClr val="white"/>
                </a:solidFill>
              </a:rPr>
              <a:t>Babbitt-type journal bearing liners</a:t>
            </a:r>
            <a:endParaRPr lang="en-US" i="1" dirty="0">
              <a:solidFill>
                <a:srgbClr val="000000"/>
              </a:solidFill>
            </a:endParaRPr>
          </a:p>
        </p:txBody>
      </p:sp>
    </p:spTree>
    <p:extLst>
      <p:ext uri="{BB962C8B-B14F-4D97-AF65-F5344CB8AC3E}">
        <p14:creationId xmlns:p14="http://schemas.microsoft.com/office/powerpoint/2010/main" val="411414452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Theme">
  <a:themeElements>
    <a:clrScheme name="ACMII color scheme">
      <a:dk1>
        <a:sysClr val="windowText" lastClr="000000"/>
      </a:dk1>
      <a:lt1>
        <a:sysClr val="window" lastClr="FFFFFF"/>
      </a:lt1>
      <a:dk2>
        <a:srgbClr val="132D9E"/>
      </a:dk2>
      <a:lt2>
        <a:srgbClr val="FFFFFF"/>
      </a:lt2>
      <a:accent1>
        <a:srgbClr val="A0CC3A"/>
      </a:accent1>
      <a:accent2>
        <a:srgbClr val="F2D03A"/>
      </a:accent2>
      <a:accent3>
        <a:srgbClr val="049FD8"/>
      </a:accent3>
      <a:accent4>
        <a:srgbClr val="02518B"/>
      </a:accent4>
      <a:accent5>
        <a:srgbClr val="133155"/>
      </a:accent5>
      <a:accent6>
        <a:srgbClr val="8C1182"/>
      </a:accent6>
      <a:hlink>
        <a:srgbClr val="2A6EBB"/>
      </a:hlink>
      <a:folHlink>
        <a:srgbClr val="207C47"/>
      </a:folHlink>
    </a:clrScheme>
    <a:fontScheme name="ORNL 2013">
      <a:majorFont>
        <a:latin typeface="Arial Black"/>
        <a:ea typeface=""/>
        <a:cs typeface=""/>
      </a:majorFont>
      <a:minorFont>
        <a:latin typeface="Arial"/>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balanced" dir="t">
            <a:rot lat="0" lon="0" rev="0"/>
          </a:lightRig>
        </a:scene3d>
        <a:sp3d>
          <a:contourClr>
            <a:schemeClr val="lt1"/>
          </a:contourClr>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10.xml><?xml version="1.0" encoding="utf-8"?>
<a:theme xmlns:a="http://schemas.openxmlformats.org/drawingml/2006/main" name="EERE PPT_widescreen">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C1FE4158-618C-1F44-BFD8-3A93CE1563E2}" vid="{D23018C5-22F4-B340-ACB6-ECEA4A3621B3}"/>
    </a:ext>
  </a:extLst>
</a:theme>
</file>

<file path=ppt/theme/theme11.xml><?xml version="1.0" encoding="utf-8"?>
<a:theme xmlns:a="http://schemas.openxmlformats.org/drawingml/2006/main" name="3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3.xml><?xml version="1.0" encoding="utf-8"?>
<a:theme xmlns:a="http://schemas.openxmlformats.org/drawingml/2006/main" name="3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4.xml><?xml version="1.0" encoding="utf-8"?>
<a:theme xmlns:a="http://schemas.openxmlformats.org/drawingml/2006/main" name="4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5.xml><?xml version="1.0" encoding="utf-8"?>
<a:theme xmlns:a="http://schemas.openxmlformats.org/drawingml/2006/main" name="5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6.xml><?xml version="1.0" encoding="utf-8"?>
<a:theme xmlns:a="http://schemas.openxmlformats.org/drawingml/2006/main" name="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0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8.xml><?xml version="1.0" encoding="utf-8"?>
<a:theme xmlns:a="http://schemas.openxmlformats.org/drawingml/2006/main" name="1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872A83F88F9346A398C0D05BF405AE" ma:contentTypeVersion="1" ma:contentTypeDescription="Create a new document." ma:contentTypeScope="" ma:versionID="332631b09416aa3d8ee1c19d906d1a02">
  <xsd:schema xmlns:xsd="http://www.w3.org/2001/XMLSchema" xmlns:xs="http://www.w3.org/2001/XMLSchema" xmlns:p="http://schemas.microsoft.com/office/2006/metadata/properties" xmlns:ns2="c6d9b406-8ab6-4e35-b189-c607f551e6ff" xmlns:ns3="a61bfe4a-0ddf-4441-8e99-727684e48fab" targetNamespace="http://schemas.microsoft.com/office/2006/metadata/properties" ma:root="true" ma:fieldsID="d5ddc9be47243f888f82a73df1be6dfb" ns2:_="" ns3:_="">
    <xsd:import namespace="c6d9b406-8ab6-4e35-b189-c607f551e6ff"/>
    <xsd:import namespace="a61bfe4a-0ddf-4441-8e99-727684e48fab"/>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d9b406-8ab6-4e35-b189-c607f551e6f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1" nillable="true" ma:displayName="Taxonomy Catch All Column" ma:description="" ma:hidden="true" ma:list="{905695e0-aca8-4f7a-b0cc-bf47a0a263f3}" ma:internalName="TaxCatchAll" ma:showField="CatchAllData" ma:web="a61bfe4a-0ddf-4441-8e99-727684e48fa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description="" ma:hidden="true" ma:list="{905695e0-aca8-4f7a-b0cc-bf47a0a263f3}" ma:internalName="TaxCatchAllLabel" ma:readOnly="true" ma:showField="CatchAllDataLabel" ma:web="a61bfe4a-0ddf-4441-8e99-727684e48fa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61bfe4a-0ddf-4441-8e99-727684e48fab"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7bbd8d32-57eb-4c25-a7af-abe0816fa3e8"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TaxCatchAll xmlns="c6d9b406-8ab6-4e35-b189-c607f551e6ff"/>
    <SharedWithUsers xmlns="a61bfe4a-0ddf-4441-8e99-727684e48fab">
      <UserInfo>
        <DisplayName>Mckittrick, Michael</DisplayName>
        <AccountId>179</AccountId>
        <AccountType/>
      </UserInfo>
    </SharedWithUsers>
  </documentManagement>
</p:properti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1025474B-F4A2-4178-AA8E-8B0985E17CAD}">
  <ds:schemaRefs>
    <ds:schemaRef ds:uri="http://schemas.microsoft.com/sharepoint/v3/contenttype/forms"/>
  </ds:schemaRefs>
</ds:datastoreItem>
</file>

<file path=customXml/itemProps2.xml><?xml version="1.0" encoding="utf-8"?>
<ds:datastoreItem xmlns:ds="http://schemas.openxmlformats.org/officeDocument/2006/customXml" ds:itemID="{C289CD46-A1AB-4A30-AF3C-0636FEDE94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d9b406-8ab6-4e35-b189-c607f551e6ff"/>
    <ds:schemaRef ds:uri="a61bfe4a-0ddf-4441-8e99-727684e48f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4AF96F-069D-41F5-87E8-F8AF62D6C53A}">
  <ds:schemaRefs>
    <ds:schemaRef ds:uri="Microsoft.SharePoint.Taxonomy.ContentTypeSync"/>
  </ds:schemaRefs>
</ds:datastoreItem>
</file>

<file path=customXml/itemProps4.xml><?xml version="1.0" encoding="utf-8"?>
<ds:datastoreItem xmlns:ds="http://schemas.openxmlformats.org/officeDocument/2006/customXml" ds:itemID="{66B1FB29-1812-483B-A8FB-07F1F319EC3D}">
  <ds:schemaRefs>
    <ds:schemaRef ds:uri="a61bfe4a-0ddf-4441-8e99-727684e48fab"/>
    <ds:schemaRef ds:uri="http://purl.org/dc/elements/1.1/"/>
    <ds:schemaRef ds:uri="http://purl.org/dc/term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c6d9b406-8ab6-4e35-b189-c607f551e6ff"/>
    <ds:schemaRef ds:uri="http://purl.org/dc/dcmitype/"/>
  </ds:schemaRefs>
</ds:datastoreItem>
</file>

<file path=customXml/itemProps5.xml><?xml version="1.0" encoding="utf-8"?>
<ds:datastoreItem xmlns:ds="http://schemas.openxmlformats.org/officeDocument/2006/customXml" ds:itemID="{398E7041-4ED5-44B2-9154-D20ECE856F0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37295</TotalTime>
  <Words>2614</Words>
  <Application>Microsoft Office PowerPoint</Application>
  <PresentationFormat>Widescreen</PresentationFormat>
  <Paragraphs>350</Paragraphs>
  <Slides>20</Slides>
  <Notes>17</Notes>
  <HiddenSlides>0</HiddenSlides>
  <MMClips>0</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20</vt:i4>
      </vt:variant>
    </vt:vector>
  </HeadingPairs>
  <TitlesOfParts>
    <vt:vector size="42" baseType="lpstr">
      <vt:lpstr>ＭＳ Ｐゴシック</vt:lpstr>
      <vt:lpstr>Arial</vt:lpstr>
      <vt:lpstr>Arial Black</vt:lpstr>
      <vt:lpstr>Arial Narrow</vt:lpstr>
      <vt:lpstr>Calibri</vt:lpstr>
      <vt:lpstr>Courier New</vt:lpstr>
      <vt:lpstr>Franklin Gothic Book</vt:lpstr>
      <vt:lpstr>Franklin Gothic Medium</vt:lpstr>
      <vt:lpstr>Times New Roman</vt:lpstr>
      <vt:lpstr>Wingdings</vt:lpstr>
      <vt:lpstr>ヒラギノ角ゴ Pro W3</vt:lpstr>
      <vt:lpstr>1_Default Theme</vt:lpstr>
      <vt:lpstr>2_EERE Black</vt:lpstr>
      <vt:lpstr>3_EERE Black</vt:lpstr>
      <vt:lpstr>4_EERE Black</vt:lpstr>
      <vt:lpstr>5_EERE Black</vt:lpstr>
      <vt:lpstr>EERE PPT</vt:lpstr>
      <vt:lpstr>10_EERE Black</vt:lpstr>
      <vt:lpstr>1_EERE PPT</vt:lpstr>
      <vt:lpstr>2_EERE PPT</vt:lpstr>
      <vt:lpstr>EERE PPT_widescreen</vt:lpstr>
      <vt:lpstr>3_EERE PPT</vt:lpstr>
      <vt:lpstr>PowerPoint Presentation</vt:lpstr>
      <vt:lpstr>EERE’s Advanced Manufacturing Office (AMO)</vt:lpstr>
      <vt:lpstr>AMO Guiding Principles</vt:lpstr>
      <vt:lpstr>Bipartisan Support for AMO</vt:lpstr>
      <vt:lpstr>AMO SUCCESSES</vt:lpstr>
      <vt:lpstr>High Performance Computing (HPC)</vt:lpstr>
      <vt:lpstr>Technical Assistance</vt:lpstr>
      <vt:lpstr>Field Validation and Verification Efforts: Flash Steelworks, Inc.</vt:lpstr>
      <vt:lpstr>Field Validation and Verification Effort: SurfTec LLC </vt:lpstr>
      <vt:lpstr>COVID-19  Manufacturing Response  </vt:lpstr>
      <vt:lpstr>Additive Manufacturing </vt:lpstr>
      <vt:lpstr>Carbon Fiber Technology Facility (CFTF) – N95 Filter Production</vt:lpstr>
      <vt:lpstr>Manufacturing Traineeships: Workforce Response </vt:lpstr>
      <vt:lpstr>PowerPoint Presentation</vt:lpstr>
      <vt:lpstr>New R&amp;D Consortia Selections</vt:lpstr>
      <vt:lpstr>FY19 Multi-topic FOA Selections </vt:lpstr>
      <vt:lpstr>AMO’s Role in DOE Grand Challenges</vt:lpstr>
      <vt:lpstr>FY20 Funding Opportunities</vt:lpstr>
      <vt:lpstr>Funding Opportunity – Battery Manufacturing Lab Call</vt:lpstr>
      <vt:lpstr>PowerPoint Presentation</vt:lpstr>
    </vt:vector>
  </TitlesOfParts>
  <Company>U.S. Department of Energy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Marshall, Blake</dc:creator>
  <cp:lastModifiedBy>Walrond, Christina (CONTR)</cp:lastModifiedBy>
  <cp:revision>1497</cp:revision>
  <cp:lastPrinted>2020-02-18T20:42:06Z</cp:lastPrinted>
  <dcterms:created xsi:type="dcterms:W3CDTF">2017-07-07T17:32:27Z</dcterms:created>
  <dcterms:modified xsi:type="dcterms:W3CDTF">2020-06-02T13:04:08Z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0x01010041872A83F88F9346A398C0D05BF405AE</vt:lpwstr>
  </property>
</Properties>
</file>