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337" r:id="rId2"/>
    <p:sldId id="309" r:id="rId3"/>
    <p:sldId id="335" r:id="rId4"/>
    <p:sldId id="326" r:id="rId5"/>
    <p:sldId id="323" r:id="rId6"/>
    <p:sldId id="338" r:id="rId7"/>
    <p:sldId id="325" r:id="rId8"/>
    <p:sldId id="329" r:id="rId9"/>
    <p:sldId id="330" r:id="rId10"/>
    <p:sldId id="331" r:id="rId11"/>
    <p:sldId id="332" r:id="rId12"/>
    <p:sldId id="333" r:id="rId13"/>
    <p:sldId id="334" r:id="rId14"/>
    <p:sldId id="328" r:id="rId15"/>
    <p:sldId id="316" r:id="rId16"/>
    <p:sldId id="319" r:id="rId1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2" autoAdjust="0"/>
    <p:restoredTop sz="82622" autoAdjust="0"/>
  </p:normalViewPr>
  <p:slideViewPr>
    <p:cSldViewPr snapToGrid="0" snapToObjects="1">
      <p:cViewPr varScale="1">
        <p:scale>
          <a:sx n="91" d="100"/>
          <a:sy n="91" d="100"/>
        </p:scale>
        <p:origin x="2272" y="184"/>
      </p:cViewPr>
      <p:guideLst>
        <p:guide orient="horz" pos="2160"/>
        <p:guide pos="28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2904" y="8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/C:\Users\xraymond\Desktop\female%20SES%20by%20agenc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0" u="sng" baseline="0"/>
              <a:t>Female SES Members by Agency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660066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9966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336699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CCCC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99000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993366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66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3333CC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422392468091884"/>
                  <c:y val="-0.0011469617571031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233BBD-AFB5-48ED-B4F4-C3FF6DBF6864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39908517372004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478082777581562"/>
                  <c:y val="9.03190611152959E-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D28DB1B-BDD0-4DC2-921F-B4313CD06DF6}" type="VALUE">
                      <a:rPr lang="mr-IN" b="1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0587157805802"/>
                      <c:h val="0.04125955349868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398962942956669"/>
                  <c:y val="0.0022941944713896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96089C9-FA15-4A58-BA8E-CC3B5ABCBFF8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83883891162681"/>
                      <c:h val="0.04125955349868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426258318963428"/>
                  <c:y val="0.0022941944713896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A5EA82F-68DC-4D31-8FD5-2EDFA187FA78}" type="VALUE">
                      <a:rPr lang="mr-IN" b="1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49846951848697"/>
                      <c:h val="0.04125955349868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281109287460439"/>
                  <c:y val="0.0004093259849745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B301038-DCD4-4525-9427-F1F8D31ABEFE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49846951848697"/>
                      <c:h val="0.036671345194032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308987596867014"/>
                  <c:y val="0.0015563780611387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3FFA53C-E9FA-4EBD-B206-19A1B073EAB5}" type="VALUE">
                      <a:rPr lang="mr-IN" b="1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39908517372004"/>
                      <c:h val="0.034377241041703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0.489127608224434"/>
                  <c:y val="0.001147052076164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F535F36-3245-4869-A42D-71826766A798}" type="VALUE">
                      <a:rPr lang="mr-IN" b="1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27859264953358"/>
                      <c:h val="0.04355365765101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0.279493452170721"/>
                  <c:y val="0.00040941630403563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D0BB302-9A0F-4303-81C3-935DC03A5062}" type="VALUE">
                      <a:rPr lang="mr-IN" b="1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0587157805802"/>
                      <c:h val="0.04125955349868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-0.376494643314704"/>
                  <c:y val="0.0011471423952252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97A1BD5-C1F5-479C-B452-226B6A37F76F}" type="VALUE">
                      <a:rPr lang="mr-IN" b="1" baseline="0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83883891162681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9"/>
              <c:layout>
                <c:manualLayout>
                  <c:x val="-0.508348915158692"/>
                  <c:y val="0.001146961757103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A60CC4F-9135-46E3-9763-5FAC38C442F3}" type="VALUE">
                      <a:rPr lang="mr-IN" b="1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83883891162681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0"/>
              <c:layout>
                <c:manualLayout>
                  <c:x val="-0.320651285673723"/>
                  <c:y val="0.001146961757103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5B19DB7-A4E9-495E-9BA5-0693B5FD93BB}" type="VALUE">
                      <a:rPr lang="mr-IN" b="1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39908517372004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1"/>
              <c:layout>
                <c:manualLayout>
                  <c:x val="-0.608837578515087"/>
                  <c:y val="9.03190611152959E-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5E425D5-98FC-4DE4-BC5A-B165700FF0F5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27859264953358"/>
                      <c:h val="0.04125955349868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2"/>
              <c:layout>
                <c:manualLayout>
                  <c:x val="-0.292686064307925"/>
                  <c:y val="-4.20580902673751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1C0292A-AEA8-4F4C-AD27-99563A461E66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49846951848697"/>
                      <c:h val="0.036671345194032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3"/>
              <c:layout>
                <c:manualLayout>
                  <c:x val="-0.490605544359725"/>
                  <c:y val="0.00114696175710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80BAE24-6621-4F08-B8EF-0E277CE6D2EA}" type="VALUE">
                      <a:rPr lang="mr-IN" b="1" baseline="0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49846951848697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4"/>
              <c:layout>
                <c:manualLayout>
                  <c:x val="-0.337142050845227"/>
                  <c:y val="0.001147142395225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767D3D-6524-41DE-912E-2230B9172DBC}" type="VALUE">
                      <a:rPr lang="mr-IN" b="1" baseline="0">
                        <a:solidFill>
                          <a:schemeClr val="tx1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0587157805802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5"/>
              <c:layout>
                <c:manualLayout>
                  <c:x val="-0.327058272564215"/>
                  <c:y val="0.001147142395225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77413C-18EE-45C0-9501-6B43A8464D42}" type="VALUE">
                      <a:rPr lang="mr-IN" b="1" baseline="0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27859264953358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6"/>
              <c:layout>
                <c:manualLayout>
                  <c:x val="-0.263657210229988"/>
                  <c:y val="0.001147142395225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6FFD9BB-0CCE-43B5-8BB8-C6B202957B46}" type="VALUE">
                      <a:rPr lang="mr-IN" b="1" baseline="0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71834638744036"/>
                      <c:h val="0.03896544934636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7"/>
              <c:layout>
                <c:manualLayout>
                  <c:x val="-0.272881910539547"/>
                  <c:y val="0.002703430137303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60587157805802"/>
                      <c:h val="0.0366713451940324"/>
                    </c:manualLayout>
                  </c15:layout>
                </c:ext>
              </c:extLst>
            </c:dLbl>
            <c:dLbl>
              <c:idx val="18"/>
              <c:layout>
                <c:manualLayout>
                  <c:x val="-0.42454016302052"/>
                  <c:y val="-1.05145225668438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3BB042C-B7AB-4909-9543-83158714089A}" type="VALUE">
                      <a:rPr lang="mr-IN" b="1">
                        <a:solidFill>
                          <a:schemeClr val="bg2"/>
                        </a:solidFill>
                      </a:rPr>
                      <a:pPr>
                        <a:defRPr b="1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561896204267343"/>
                      <c:h val="0.0366713451940324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Sheet1!$A$3:$A$21</c:f>
              <c:strCache>
                <c:ptCount val="19"/>
                <c:pt idx="0">
                  <c:v>Veterans Affairs</c:v>
                </c:pt>
                <c:pt idx="1">
                  <c:v>Treasury</c:v>
                </c:pt>
                <c:pt idx="2">
                  <c:v>Transportation</c:v>
                </c:pt>
                <c:pt idx="3">
                  <c:v>State</c:v>
                </c:pt>
                <c:pt idx="4">
                  <c:v>Navy</c:v>
                </c:pt>
                <c:pt idx="5">
                  <c:v>NASA</c:v>
                </c:pt>
                <c:pt idx="6">
                  <c:v>Labor</c:v>
                </c:pt>
                <c:pt idx="7">
                  <c:v>Justice</c:v>
                </c:pt>
                <c:pt idx="8">
                  <c:v>Interior</c:v>
                </c:pt>
                <c:pt idx="9">
                  <c:v>Housing and Urban Development</c:v>
                </c:pt>
                <c:pt idx="10">
                  <c:v>Homeland Security </c:v>
                </c:pt>
                <c:pt idx="11">
                  <c:v>Health &amp; Human Services</c:v>
                </c:pt>
                <c:pt idx="12">
                  <c:v>Energy</c:v>
                </c:pt>
                <c:pt idx="13">
                  <c:v>Education</c:v>
                </c:pt>
                <c:pt idx="14">
                  <c:v>Defense</c:v>
                </c:pt>
                <c:pt idx="15">
                  <c:v>Commerce</c:v>
                </c:pt>
                <c:pt idx="16">
                  <c:v>Army</c:v>
                </c:pt>
                <c:pt idx="17">
                  <c:v>Air Force</c:v>
                </c:pt>
                <c:pt idx="18">
                  <c:v>Agriculture</c:v>
                </c:pt>
              </c:strCache>
            </c:strRef>
          </c:cat>
          <c:val>
            <c:numRef>
              <c:f>Sheet1!$B$3:$B$21</c:f>
              <c:numCache>
                <c:formatCode>0%</c:formatCode>
                <c:ptCount val="19"/>
                <c:pt idx="0">
                  <c:v>0.38</c:v>
                </c:pt>
                <c:pt idx="1">
                  <c:v>0.43</c:v>
                </c:pt>
                <c:pt idx="2">
                  <c:v>0.36</c:v>
                </c:pt>
                <c:pt idx="3">
                  <c:v>0.38</c:v>
                </c:pt>
                <c:pt idx="4">
                  <c:v>0.25</c:v>
                </c:pt>
                <c:pt idx="5">
                  <c:v>0.28</c:v>
                </c:pt>
                <c:pt idx="6">
                  <c:v>0.44</c:v>
                </c:pt>
                <c:pt idx="7">
                  <c:v>0.25</c:v>
                </c:pt>
                <c:pt idx="8">
                  <c:v>0.34</c:v>
                </c:pt>
                <c:pt idx="9">
                  <c:v>0.46</c:v>
                </c:pt>
                <c:pt idx="10">
                  <c:v>0.29</c:v>
                </c:pt>
                <c:pt idx="11">
                  <c:v>0.55</c:v>
                </c:pt>
                <c:pt idx="12">
                  <c:v>0.26</c:v>
                </c:pt>
                <c:pt idx="13">
                  <c:v>0.44</c:v>
                </c:pt>
                <c:pt idx="14">
                  <c:v>0.3</c:v>
                </c:pt>
                <c:pt idx="15">
                  <c:v>0.29</c:v>
                </c:pt>
                <c:pt idx="16">
                  <c:v>0.23</c:v>
                </c:pt>
                <c:pt idx="17">
                  <c:v>0.24</c:v>
                </c:pt>
                <c:pt idx="18">
                  <c:v>0.38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-728974048"/>
        <c:axId val="-724072208"/>
      </c:barChart>
      <c:catAx>
        <c:axId val="-728974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24072208"/>
        <c:crosses val="autoZero"/>
        <c:auto val="1"/>
        <c:lblAlgn val="ctr"/>
        <c:lblOffset val="100"/>
        <c:noMultiLvlLbl val="0"/>
      </c:catAx>
      <c:valAx>
        <c:axId val="-724072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2897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C7DCC6-56C7-E045-906C-25D7FDAD5D1B}" type="datetimeFigureOut">
              <a:rPr lang="en-US" smtClean="0"/>
              <a:pPr/>
              <a:t>9/7/17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08C1B7-BEBF-5C40-9011-3DA21525A4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14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9234F08-4831-4A5B-9D4B-116A30E9939E}" type="datetime1">
              <a:rPr lang="en-US"/>
              <a:pPr/>
              <a:t>9/7/17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3F0BE5C-4259-4263-93B9-8EF79EC462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777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55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44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1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92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13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85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18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419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federal</a:t>
            </a:r>
            <a:r>
              <a:rPr lang="en-US" baseline="0" dirty="0" smtClean="0"/>
              <a:t> workforce 4.4M</a:t>
            </a:r>
          </a:p>
          <a:p>
            <a:r>
              <a:rPr lang="en-US" baseline="0" dirty="0" smtClean="0"/>
              <a:t>% women SES 0.006%</a:t>
            </a:r>
          </a:p>
          <a:p>
            <a:r>
              <a:rPr lang="en-US" baseline="0" dirty="0" smtClean="0"/>
              <a:t>% male SES 0.01%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65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92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5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37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51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6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59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0BE5C-4259-4263-93B9-8EF79EC4620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7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A-New-Space-Enterpris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53"/>
          <p:cNvSpPr txBox="1">
            <a:spLocks noChangeArrowheads="1"/>
          </p:cNvSpPr>
          <p:nvPr/>
        </p:nvSpPr>
        <p:spPr bwMode="auto">
          <a:xfrm>
            <a:off x="466725" y="409575"/>
            <a:ext cx="33432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bg1"/>
                </a:solidFill>
                <a:latin typeface="Helvetica" pitchFamily="-65" charset="0"/>
                <a:ea typeface="+mn-ea"/>
              </a:rPr>
              <a:t>National Aeronautics and Space Administration</a:t>
            </a:r>
          </a:p>
        </p:txBody>
      </p:sp>
      <p:pic>
        <p:nvPicPr>
          <p:cNvPr id="5" name="Picture 130" descr="NASA-insignia-RG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0050" y="214313"/>
            <a:ext cx="752475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726" y="1143000"/>
            <a:ext cx="7991474" cy="1295400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36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C73526-F1E7-8A47-A1B1-53C67E21FFFC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6979C-F096-4344-B69A-F46DA3D7AB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3A9498-4A34-AE4A-9BD8-3545FF386FBC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F3E72-A5F3-4C24-B129-9A118756A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-New-Space-Enterprise_Text-Bann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0" descr="NASA-insignia-RG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0050" y="214313"/>
            <a:ext cx="752475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63485" cy="685800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>
            <a:lvl1pPr marL="228600" indent="-228600">
              <a:defRPr sz="1800">
                <a:latin typeface="Arial"/>
                <a:cs typeface="Arial"/>
              </a:defRPr>
            </a:lvl1pPr>
            <a:lvl2pPr marL="457200" indent="-228600">
              <a:defRPr sz="1800">
                <a:latin typeface="Arial"/>
                <a:cs typeface="Arial"/>
              </a:defRPr>
            </a:lvl2pPr>
            <a:lvl3pPr marL="687388" indent="-230188">
              <a:defRPr sz="1800">
                <a:latin typeface="Arial"/>
                <a:cs typeface="Arial"/>
              </a:defRPr>
            </a:lvl3pPr>
            <a:lvl4pPr marL="915988" indent="-228600">
              <a:defRPr sz="1800">
                <a:latin typeface="Arial"/>
                <a:cs typeface="Arial"/>
              </a:defRPr>
            </a:lvl4pPr>
            <a:lvl5pPr marL="1144588" indent="-228600"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101E9-8648-7146-B4B2-7C80E78B131B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62850-5032-48BB-A754-0ADB61D26B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3E9C15-4E66-DD41-82E9-2D2EC07A88E9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6E957-5FE7-4599-8836-332F4AEEE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FE8E0-86D9-6947-ADC7-B2BB2F610006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2F124-6223-421F-93D3-8EDAC62CB0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7A2914-4F5D-F94E-B402-00A9ED39A98C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A1CD1-4F28-4021-8A84-197D1459F7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01C448-95CD-3748-BBFA-0A3A8EF37607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89833-D007-4A20-A379-44483128BC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90E19-1E09-BA4C-BD95-E8020EE66F9A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A826-8D71-4808-A5D6-1B1DADA97D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1A6DB-30D0-FC4F-BCAD-F1999C20ED50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758A9-76EC-48CB-98BE-F6070D570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5DF8CC-CB77-2F43-8337-8A01B3AF1714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1143A-ACE1-480F-BFBF-2C813C6B42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881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E6A6984B-57E7-8949-9D18-540572F5DDBB}" type="datetime1">
              <a:rPr lang="en-US" smtClean="0"/>
              <a:pPr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811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881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0A914F5D-AC6A-47E7-B02B-FC3BFEC3677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65" charset="-128"/>
          <a:cs typeface="ヒラギノ角ゴ Pro W3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65" charset="-128"/>
          <a:cs typeface="ヒラギノ角ゴ Pro W3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65" charset="-128"/>
          <a:cs typeface="ヒラギノ角ゴ Pro W3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338138" y="517526"/>
            <a:ext cx="46529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1000" dirty="0">
                <a:solidFill>
                  <a:srgbClr val="FFFFFF"/>
                </a:solidFill>
                <a:latin typeface="Arial" pitchFamily="34" charset="0"/>
              </a:rPr>
              <a:t>National Aeronautics and </a:t>
            </a:r>
            <a:br>
              <a:rPr lang="en-US" altLang="en-US" sz="1000" dirty="0">
                <a:solidFill>
                  <a:srgbClr val="FFFFFF"/>
                </a:solidFill>
                <a:latin typeface="Arial" pitchFamily="34" charset="0"/>
              </a:rPr>
            </a:br>
            <a:r>
              <a:rPr lang="en-US" altLang="en-US" sz="1000" dirty="0">
                <a:solidFill>
                  <a:srgbClr val="FFFFFF"/>
                </a:solidFill>
                <a:latin typeface="Arial" pitchFamily="34" charset="0"/>
              </a:rPr>
              <a:t>Space Administration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452497"/>
            <a:ext cx="65265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+mn-lt"/>
              </a:rPr>
              <a:t>Pathways  to SES</a:t>
            </a:r>
          </a:p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Building the Pipeline for Federal Women Leaders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3464" y="5695147"/>
            <a:ext cx="457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Calibri" pitchFamily="34" charset="0"/>
              </a:rPr>
              <a:t>Dr. Gale J. Allen </a:t>
            </a:r>
          </a:p>
          <a:p>
            <a:r>
              <a:rPr lang="en-US" dirty="0">
                <a:solidFill>
                  <a:srgbClr val="FFFFFF"/>
                </a:solidFill>
              </a:rPr>
              <a:t>Chief Scientist, acting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NASA</a:t>
            </a:r>
            <a:endParaRPr lang="en-U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2498" y="6475751"/>
            <a:ext cx="1341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latin typeface="Calibri" pitchFamily="34" charset="0"/>
              </a:rPr>
              <a:t>August </a:t>
            </a:r>
            <a:r>
              <a:rPr lang="en-US" sz="1200" dirty="0" smtClean="0">
                <a:solidFill>
                  <a:srgbClr val="FFFFFF"/>
                </a:solidFill>
                <a:latin typeface="Calibri" pitchFamily="34" charset="0"/>
              </a:rPr>
              <a:t>30,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</a:rPr>
              <a:t>2017</a:t>
            </a:r>
          </a:p>
          <a:p>
            <a:endParaRPr lang="en-US" sz="1200" dirty="0"/>
          </a:p>
        </p:txBody>
      </p:sp>
      <p:pic>
        <p:nvPicPr>
          <p:cNvPr id="11" name="Picture 130" descr="NASA-insignia-RG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7210" y="150305"/>
            <a:ext cx="752475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5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Value of Horizontal and Vertical Networking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7229" y="1040398"/>
            <a:ext cx="732345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000000"/>
                </a:solidFill>
                <a:cs typeface="Arial" panose="020B0604020202020204" pitchFamily="34" charset="0"/>
              </a:rPr>
              <a:t>Vertical </a:t>
            </a:r>
            <a:r>
              <a:rPr 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growth is like taking the elevator straight to your destination</a:t>
            </a:r>
            <a:r>
              <a:rPr lang="en-US" sz="2200" dirty="0" smtClean="0">
                <a:solidFill>
                  <a:srgbClr val="000000"/>
                </a:solidFill>
                <a:cs typeface="Arial" panose="020B0604020202020204" pitchFamily="34" charset="0"/>
              </a:rPr>
              <a:t>. (Tempting but not always sustainable)</a:t>
            </a:r>
          </a:p>
          <a:p>
            <a:endParaRPr lang="en-US" sz="2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US" sz="2200" dirty="0" smtClean="0">
                <a:solidFill>
                  <a:srgbClr val="000000"/>
                </a:solidFill>
                <a:cs typeface="Arial" panose="020B0604020202020204" pitchFamily="34" charset="0"/>
              </a:rPr>
              <a:t>Horizontal </a:t>
            </a:r>
            <a:r>
              <a:rPr 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growth is like opening a bunch of new doors on the floor you’re already on.</a:t>
            </a:r>
            <a:endParaRPr lang="en-US" sz="2200" dirty="0"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7229" y="2951887"/>
            <a:ext cx="696087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Moving “across” the </a:t>
            </a:r>
            <a:r>
              <a:rPr lang="en-US" sz="2200" dirty="0" smtClean="0">
                <a:solidFill>
                  <a:srgbClr val="000000"/>
                </a:solidFill>
                <a:cs typeface="Arial" panose="020B0604020202020204" pitchFamily="34" charset="0"/>
              </a:rPr>
              <a:t>agency, </a:t>
            </a:r>
            <a:r>
              <a:rPr 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rather than in an upward trajectory, means you get to see and experience different departments and teams. You get to meet new people, try out different roles and get a hands-on look at everything that goes on at the </a:t>
            </a:r>
            <a:r>
              <a:rPr lang="en-US" sz="2200" dirty="0" smtClean="0">
                <a:solidFill>
                  <a:srgbClr val="000000"/>
                </a:solidFill>
                <a:cs typeface="Arial" panose="020B0604020202020204" pitchFamily="34" charset="0"/>
              </a:rPr>
              <a:t>agency.</a:t>
            </a:r>
          </a:p>
          <a:p>
            <a:endParaRPr lang="en-US" sz="2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US" sz="2200" dirty="0">
                <a:cs typeface="Arial" panose="020B0604020202020204" pitchFamily="34" charset="0"/>
              </a:rPr>
              <a:t>It allows you to leverage and improve upon the skills you already have, in order to take on new responsibilities and experience different types of thought leadership.</a:t>
            </a:r>
          </a:p>
        </p:txBody>
      </p:sp>
    </p:spTree>
    <p:extLst>
      <p:ext uri="{BB962C8B-B14F-4D97-AF65-F5344CB8AC3E}">
        <p14:creationId xmlns:p14="http://schemas.microsoft.com/office/powerpoint/2010/main" val="364712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61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You need to plan your journey and not deviate from it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If you stay in one position long enough, they will eventually recognize you and advance you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Vertical networking is more important than horizontal networking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/>
              <a:t>Mentors should only be someone within your work environment or family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To be a great leader you must always be in the lead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Mentors – who do I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Short term - </a:t>
            </a:r>
            <a:r>
              <a:rPr lang="en-US" sz="2000" dirty="0"/>
              <a:t>Look for a person who’s currently </a:t>
            </a:r>
            <a:r>
              <a:rPr lang="en-US" sz="2000" dirty="0" smtClean="0"/>
              <a:t>there or recently been where you want to go, </a:t>
            </a:r>
            <a:r>
              <a:rPr lang="en-US" sz="2000" dirty="0"/>
              <a:t>and seek </a:t>
            </a:r>
            <a:r>
              <a:rPr lang="en-US" sz="2000" dirty="0" smtClean="0"/>
              <a:t>them </a:t>
            </a:r>
            <a:r>
              <a:rPr lang="en-US" sz="2000" dirty="0"/>
              <a:t>out to be your "where I want to be in a year" mentor</a:t>
            </a:r>
            <a:r>
              <a:rPr lang="en-US" sz="2000" dirty="0" smtClean="0"/>
              <a:t>. </a:t>
            </a:r>
          </a:p>
          <a:p>
            <a:endParaRPr lang="en-US" sz="2000" dirty="0"/>
          </a:p>
          <a:p>
            <a:r>
              <a:rPr lang="en-US" sz="2000" dirty="0" smtClean="0"/>
              <a:t>Mid-term – “where </a:t>
            </a:r>
            <a:r>
              <a:rPr lang="en-US" sz="2000" dirty="0"/>
              <a:t>I want to be in five </a:t>
            </a:r>
            <a:r>
              <a:rPr lang="en-US" sz="2000" dirty="0" smtClean="0"/>
              <a:t>years” </a:t>
            </a:r>
            <a:r>
              <a:rPr lang="en-US" sz="2000" dirty="0"/>
              <a:t>mentor</a:t>
            </a:r>
            <a:r>
              <a:rPr lang="en-US" sz="2000" dirty="0" smtClean="0"/>
              <a:t>. </a:t>
            </a:r>
            <a:r>
              <a:rPr lang="en-US" sz="2000" dirty="0"/>
              <a:t>L</a:t>
            </a:r>
            <a:r>
              <a:rPr lang="en-US" sz="2000" dirty="0" smtClean="0"/>
              <a:t>ook </a:t>
            </a:r>
            <a:r>
              <a:rPr lang="en-US" sz="2000" dirty="0"/>
              <a:t>at mid- to senior-level managers who are well-known and respected within your </a:t>
            </a:r>
            <a:r>
              <a:rPr lang="en-US" sz="2000" dirty="0" smtClean="0"/>
              <a:t>agency.</a:t>
            </a:r>
          </a:p>
          <a:p>
            <a:endParaRPr lang="en-US" sz="2000" dirty="0"/>
          </a:p>
          <a:p>
            <a:r>
              <a:rPr lang="en-US" sz="2000" dirty="0" smtClean="0"/>
              <a:t>“What </a:t>
            </a:r>
            <a:r>
              <a:rPr lang="en-US" sz="2000" dirty="0"/>
              <a:t>do I want to do with my career" advisor. This person may not be in your </a:t>
            </a:r>
            <a:r>
              <a:rPr lang="en-US" sz="2000" dirty="0" smtClean="0"/>
              <a:t>agency, </a:t>
            </a:r>
            <a:r>
              <a:rPr lang="en-US" sz="2000" dirty="0"/>
              <a:t>but should work (or have worked) in </a:t>
            </a:r>
            <a:r>
              <a:rPr lang="en-US" sz="2000" dirty="0" smtClean="0"/>
              <a:t>federal service. They </a:t>
            </a:r>
            <a:r>
              <a:rPr lang="en-US" sz="2000" dirty="0"/>
              <a:t>should be someone who knows the tools of the trade and can consult you on big events and decisions, like switching </a:t>
            </a:r>
            <a:r>
              <a:rPr lang="en-US" sz="2000" dirty="0" smtClean="0"/>
              <a:t>jobs, or </a:t>
            </a:r>
            <a:r>
              <a:rPr lang="en-US" sz="2000" dirty="0"/>
              <a:t>exploring other career opportunities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And always have friends and family who can give you that internal balance, advice, and support.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4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61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You need to plan your journey and not deviate from it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If you stay in one position long enough, they will eventually recognize you and advance you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Horizontal networking is more important than vertical networking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Mentors should only be someone within your work environment or family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/>
              <a:t>To be a great leader you must always be in the lead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5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Lead and When to Follow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020"/>
            <a:ext cx="85725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Best Leaders Know When to Follow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</a:t>
            </a:r>
            <a:r>
              <a:rPr lang="en-US" sz="2400" dirty="0"/>
              <a:t>Christine W. </a:t>
            </a:r>
            <a:r>
              <a:rPr lang="en-US" sz="2400" dirty="0" err="1"/>
              <a:t>Zust</a:t>
            </a:r>
            <a:r>
              <a:rPr lang="en-US" sz="2400" dirty="0"/>
              <a:t>, M.A</a:t>
            </a: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err="1" smtClean="0"/>
              <a:t>T”he</a:t>
            </a:r>
            <a:r>
              <a:rPr lang="en-US" sz="2400" dirty="0" smtClean="0"/>
              <a:t> </a:t>
            </a:r>
            <a:r>
              <a:rPr lang="en-US" sz="2400" dirty="0"/>
              <a:t>best leaders I have had the privilege to work with over the years and the leaders whom I have admired from afar, all share one quality: </a:t>
            </a:r>
            <a:r>
              <a:rPr lang="en-US" sz="2400" dirty="0" smtClean="0"/>
              <a:t>They </a:t>
            </a:r>
            <a:r>
              <a:rPr lang="en-US" sz="2400" dirty="0"/>
              <a:t>know how and when to follow</a:t>
            </a:r>
            <a:r>
              <a:rPr lang="en-US" sz="2400" dirty="0" smtClean="0"/>
              <a:t>.”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By </a:t>
            </a:r>
            <a:r>
              <a:rPr lang="en-US" sz="2400" dirty="0"/>
              <a:t>following, they know when to </a:t>
            </a:r>
            <a:r>
              <a:rPr lang="en-US" sz="2400" dirty="0" smtClean="0"/>
              <a:t>stop talking and </a:t>
            </a:r>
            <a:r>
              <a:rPr lang="en-US" sz="2400" dirty="0"/>
              <a:t>listen, set aside their ego for the greater good, and take pride in sharing a collective vision.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Bottom line – make a difference, effect change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1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" y="152400"/>
            <a:ext cx="7940675" cy="685800"/>
          </a:xfrm>
        </p:spPr>
        <p:txBody>
          <a:bodyPr>
            <a:noAutofit/>
          </a:bodyPr>
          <a:lstStyle/>
          <a:p>
            <a:r>
              <a:rPr lang="en-US" dirty="0" smtClean="0"/>
              <a:t>Personal Growth “The Four Agreements” – </a:t>
            </a:r>
            <a:br>
              <a:rPr lang="en-US" dirty="0" smtClean="0"/>
            </a:br>
            <a:r>
              <a:rPr lang="en-US" dirty="0" smtClean="0"/>
              <a:t>Don Miguel Ruiz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Be Impeccable with Your Words</a:t>
            </a:r>
          </a:p>
          <a:p>
            <a:pPr lvl="1"/>
            <a:r>
              <a:rPr lang="en-US" sz="2200" dirty="0" smtClean="0"/>
              <a:t>Speak with Integrity</a:t>
            </a:r>
          </a:p>
          <a:p>
            <a:pPr lvl="1"/>
            <a:endParaRPr lang="en-US" sz="800" dirty="0" smtClean="0"/>
          </a:p>
          <a:p>
            <a:r>
              <a:rPr lang="en-US" sz="2200" dirty="0" smtClean="0"/>
              <a:t>Don’t Take Anything Personally</a:t>
            </a:r>
          </a:p>
          <a:p>
            <a:pPr lvl="1"/>
            <a:r>
              <a:rPr lang="en-US" sz="2200" dirty="0" smtClean="0"/>
              <a:t>Nothing others do is because of you.  When you are immune to the opinions and actions of others, you won’t be the victim of needless suffering</a:t>
            </a:r>
          </a:p>
          <a:p>
            <a:pPr lvl="1"/>
            <a:endParaRPr lang="en-US" sz="800" dirty="0" smtClean="0"/>
          </a:p>
          <a:p>
            <a:r>
              <a:rPr lang="en-US" sz="2200" dirty="0" smtClean="0"/>
              <a:t>Don’t Make Assumptions</a:t>
            </a:r>
          </a:p>
          <a:p>
            <a:pPr lvl="2"/>
            <a:r>
              <a:rPr lang="en-US" sz="2200" dirty="0" smtClean="0"/>
              <a:t>Find the courage to ask questions and to express what you really want.</a:t>
            </a:r>
          </a:p>
          <a:p>
            <a:pPr lvl="2"/>
            <a:r>
              <a:rPr lang="en-US" sz="2200" dirty="0" smtClean="0"/>
              <a:t>Communicate with others as clearly as you can to avoid misunderstandings</a:t>
            </a:r>
          </a:p>
          <a:p>
            <a:pPr lvl="2"/>
            <a:endParaRPr lang="en-US" sz="900" dirty="0" smtClean="0"/>
          </a:p>
          <a:p>
            <a:r>
              <a:rPr lang="en-US" sz="2200" dirty="0" smtClean="0"/>
              <a:t>Always Do Your Best</a:t>
            </a:r>
          </a:p>
          <a:p>
            <a:pPr lvl="2"/>
            <a:r>
              <a:rPr lang="en-US" sz="2200" dirty="0" smtClean="0"/>
              <a:t>Always do your best and you will avoid self-judgment, self-abuse, and regret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0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7784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Determination is key; never give up; flexibility, </a:t>
            </a:r>
            <a:r>
              <a:rPr lang="en-US" sz="2200" dirty="0"/>
              <a:t> </a:t>
            </a:r>
            <a:r>
              <a:rPr lang="en-US" sz="2200" dirty="0" smtClean="0"/>
              <a:t>reliability, consistency</a:t>
            </a:r>
          </a:p>
          <a:p>
            <a:r>
              <a:rPr lang="en-US" sz="2200" dirty="0" smtClean="0"/>
              <a:t>Persistence is a great quality</a:t>
            </a:r>
          </a:p>
          <a:p>
            <a:r>
              <a:rPr lang="en-US" sz="2200" dirty="0" smtClean="0"/>
              <a:t>Know when to lead and when to follow (flips for me several times a day)</a:t>
            </a:r>
          </a:p>
          <a:p>
            <a:r>
              <a:rPr lang="en-US" sz="2200" dirty="0" smtClean="0"/>
              <a:t>Don’t stay silent; ask questions – levity works!</a:t>
            </a:r>
          </a:p>
          <a:p>
            <a:r>
              <a:rPr lang="en-US" sz="2200" dirty="0" smtClean="0"/>
              <a:t>When the door opens – negotiate</a:t>
            </a:r>
          </a:p>
          <a:p>
            <a:pPr lvl="1"/>
            <a:r>
              <a:rPr lang="en-US" sz="2200" dirty="0"/>
              <a:t>57% of men negotiate their salaries; only 7% of women </a:t>
            </a:r>
            <a:r>
              <a:rPr lang="en-US" sz="2200" dirty="0" smtClean="0"/>
              <a:t>do</a:t>
            </a:r>
          </a:p>
          <a:p>
            <a:r>
              <a:rPr lang="en-US" sz="2200" dirty="0" smtClean="0"/>
              <a:t>Don’t be afraid to reassess your goals…just have them</a:t>
            </a:r>
            <a:endParaRPr lang="en-US" sz="2200" dirty="0"/>
          </a:p>
          <a:p>
            <a:r>
              <a:rPr lang="en-US" sz="2200" dirty="0"/>
              <a:t>Stretch yourself, but know your limitations; don’t fall off the glass cliff!</a:t>
            </a:r>
          </a:p>
          <a:p>
            <a:r>
              <a:rPr lang="en-US" sz="2200" dirty="0" smtClean="0"/>
              <a:t>Always keep learning</a:t>
            </a:r>
          </a:p>
          <a:p>
            <a:r>
              <a:rPr lang="en-US" sz="2200" dirty="0" smtClean="0"/>
              <a:t>And remember, you are the one most responsible for your career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4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Federal Executive Demographics (SES)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81049"/>
            <a:ext cx="8401050" cy="4983163"/>
          </a:xfrm>
        </p:spPr>
        <p:txBody>
          <a:bodyPr/>
          <a:lstStyle/>
          <a:p>
            <a:pPr marL="0" indent="0" eaLnBrk="1" fontAlgn="ctr" hangingPunct="1">
              <a:buNone/>
            </a:pPr>
            <a:r>
              <a:rPr lang="en-US" sz="2800" u="sng" dirty="0" smtClean="0"/>
              <a:t>Gender    Number March '17        Percent March '17 </a:t>
            </a:r>
            <a:endParaRPr lang="en-US" u="sng" dirty="0"/>
          </a:p>
          <a:p>
            <a:pPr marL="0" indent="0" eaLnBrk="1" fontAlgn="ctr" hangingPunct="1">
              <a:buNone/>
            </a:pPr>
            <a:r>
              <a:rPr lang="en-US" sz="2400" dirty="0" smtClean="0"/>
              <a:t>Female             2,681                               34.49%</a:t>
            </a:r>
            <a:endParaRPr lang="en-US" sz="2400" dirty="0"/>
          </a:p>
          <a:p>
            <a:pPr marL="0" indent="0" eaLnBrk="1" fontAlgn="ctr" hangingPunct="1">
              <a:buNone/>
            </a:pPr>
            <a:r>
              <a:rPr lang="en-US" sz="2400" dirty="0" smtClean="0"/>
              <a:t>Male                 5,093                               65.51%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096511"/>
              </p:ext>
            </p:extLst>
          </p:nvPr>
        </p:nvGraphicFramePr>
        <p:xfrm>
          <a:off x="941948" y="2446019"/>
          <a:ext cx="7391400" cy="4222331"/>
        </p:xfrm>
        <a:graphic>
          <a:graphicData uri="http://schemas.openxmlformats.org/drawingml/2006/table">
            <a:tbl>
              <a:tblPr/>
              <a:tblGrid>
                <a:gridCol w="4434841"/>
                <a:gridCol w="2956559"/>
              </a:tblGrid>
              <a:tr h="488841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Defense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1,168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Justice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823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Homeland Security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623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the Treasury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420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Energy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458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8841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Health and Human Services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424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884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National Aeronautics &amp; Space Administration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413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Veterans Affairs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363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Commerce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395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419">
                <a:tc>
                  <a:txBody>
                    <a:bodyPr/>
                    <a:lstStyle/>
                    <a:p>
                      <a:r>
                        <a:rPr lang="en-US" sz="1700" dirty="0"/>
                        <a:t>Department of Agriculture</a:t>
                      </a:r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314</a:t>
                      </a:r>
                      <a:endParaRPr lang="en-US" sz="1700" dirty="0"/>
                    </a:p>
                  </a:txBody>
                  <a:tcPr marL="85396" marR="85396" marT="42698" marB="4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86978" y="5201630"/>
            <a:ext cx="2174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28%  (115) Female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074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Female SES Members by Agency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191132"/>
              </p:ext>
            </p:extLst>
          </p:nvPr>
        </p:nvGraphicFramePr>
        <p:xfrm>
          <a:off x="1466850" y="952183"/>
          <a:ext cx="5775960" cy="5535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3"/>
          <p:cNvSpPr txBox="1"/>
          <p:nvPr/>
        </p:nvSpPr>
        <p:spPr>
          <a:xfrm>
            <a:off x="1489710" y="6154738"/>
            <a:ext cx="1127760" cy="342900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/>
              <a:t>OPM Fedscope Data </a:t>
            </a:r>
          </a:p>
          <a:p>
            <a:r>
              <a:rPr lang="en-US" sz="800"/>
              <a:t>as of 03/17</a:t>
            </a:r>
          </a:p>
        </p:txBody>
      </p:sp>
    </p:spTree>
    <p:extLst>
      <p:ext uri="{BB962C8B-B14F-4D97-AF65-F5344CB8AC3E}">
        <p14:creationId xmlns:p14="http://schemas.microsoft.com/office/powerpoint/2010/main" val="3718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61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You need to plan your journey and never deviate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If you stay in one position long enough, they will eventually recognize you and advance your career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Vertical networking is more important than horizontal networking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Mentors should only be someone within your work environment or family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To be a great leader you must always be in the lead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606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Butcher, a Baker, a Candlestick Maker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" y="1172210"/>
            <a:ext cx="8892540" cy="5681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My career path: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Clinical Laboratory Technologist (Medical </a:t>
            </a:r>
            <a:r>
              <a:rPr lang="en-US" dirty="0"/>
              <a:t>T</a:t>
            </a:r>
            <a:r>
              <a:rPr lang="en-US" dirty="0" smtClean="0"/>
              <a:t>echnologist) </a:t>
            </a:r>
          </a:p>
          <a:p>
            <a:r>
              <a:rPr lang="en-US" dirty="0" smtClean="0"/>
              <a:t>Naval Weapons Station (</a:t>
            </a:r>
            <a:r>
              <a:rPr lang="en-US" dirty="0"/>
              <a:t>M</a:t>
            </a:r>
            <a:r>
              <a:rPr lang="en-US" dirty="0" smtClean="0"/>
              <a:t>aterials Engineer) (GS)</a:t>
            </a:r>
          </a:p>
          <a:p>
            <a:r>
              <a:rPr lang="en-US" dirty="0" smtClean="0"/>
              <a:t>Kings Bay Submarine Base (Lab </a:t>
            </a:r>
            <a:r>
              <a:rPr lang="en-US" dirty="0"/>
              <a:t>M</a:t>
            </a:r>
            <a:r>
              <a:rPr lang="en-US" dirty="0" smtClean="0"/>
              <a:t>anager) (GS)</a:t>
            </a:r>
          </a:p>
          <a:p>
            <a:r>
              <a:rPr lang="en-US" dirty="0" smtClean="0"/>
              <a:t>(NASA) Kennedy Space Center (Researcher) (GS)</a:t>
            </a:r>
          </a:p>
          <a:p>
            <a:r>
              <a:rPr lang="en-US" dirty="0" smtClean="0"/>
              <a:t>(NASA) Kennedy Space Center (Lab Manager) (GS)</a:t>
            </a:r>
          </a:p>
          <a:p>
            <a:r>
              <a:rPr lang="en-US" dirty="0" smtClean="0"/>
              <a:t>(NASA) Kennedy Space Center (Director Technology and Commercialization) (GS)</a:t>
            </a:r>
          </a:p>
          <a:p>
            <a:r>
              <a:rPr lang="en-US" dirty="0" smtClean="0"/>
              <a:t>(NASA) Headquarters (Strategic Planning) (GS)</a:t>
            </a:r>
          </a:p>
          <a:p>
            <a:r>
              <a:rPr lang="en-US" dirty="0" smtClean="0"/>
              <a:t>(NASA) Headquarters (Microgravity Life and Physical </a:t>
            </a:r>
            <a:r>
              <a:rPr lang="en-US" dirty="0"/>
              <a:t>S</a:t>
            </a:r>
            <a:r>
              <a:rPr lang="en-US" dirty="0" smtClean="0"/>
              <a:t>ciences </a:t>
            </a:r>
            <a:r>
              <a:rPr lang="en-US" dirty="0"/>
              <a:t>R</a:t>
            </a:r>
            <a:r>
              <a:rPr lang="en-US" dirty="0" smtClean="0"/>
              <a:t>esearch) (GS)</a:t>
            </a:r>
          </a:p>
          <a:p>
            <a:r>
              <a:rPr lang="en-US" dirty="0" smtClean="0"/>
              <a:t>(NASA) Headquarters (Director Strategic Integration and Management, Exploration Systems) (SES)</a:t>
            </a:r>
          </a:p>
          <a:p>
            <a:r>
              <a:rPr lang="en-US" dirty="0" smtClean="0"/>
              <a:t>(NASA) Headquarters (Associate Chief Scientist) (SES)</a:t>
            </a:r>
          </a:p>
          <a:p>
            <a:r>
              <a:rPr lang="en-US" dirty="0" smtClean="0"/>
              <a:t>(NASA) Headquarters (Acting Chief Scientist) (SES)</a:t>
            </a:r>
          </a:p>
          <a:p>
            <a:r>
              <a:rPr lang="en-US" dirty="0" smtClean="0"/>
              <a:t>(NASA) Headquarters (Deputy Chief Scientist) (SES)</a:t>
            </a:r>
          </a:p>
          <a:p>
            <a:r>
              <a:rPr lang="en-US" dirty="0"/>
              <a:t>(NASA) Headquarters (Acting Chief Scientist</a:t>
            </a:r>
            <a:r>
              <a:rPr lang="en-US" dirty="0" smtClean="0"/>
              <a:t>) (SES)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Projects I am Involved 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" y="1172210"/>
            <a:ext cx="8892540" cy="56810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International Space Station transition and Low Earth Orbit commercialization</a:t>
            </a:r>
          </a:p>
          <a:p>
            <a:pPr lvl="1"/>
            <a:r>
              <a:rPr lang="en-US" dirty="0" smtClean="0"/>
              <a:t>Developing implementation strategy to enable greater role for industry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Diversity and Inclusion (D&amp;I) ---Implicit Bias/Unconscious bias</a:t>
            </a:r>
          </a:p>
          <a:p>
            <a:pPr lvl="1"/>
            <a:r>
              <a:rPr lang="en-US" dirty="0" smtClean="0"/>
              <a:t>Re-enforcing NASA’s commitment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NASA Open Data and Publications </a:t>
            </a:r>
          </a:p>
          <a:p>
            <a:pPr lvl="1"/>
            <a:r>
              <a:rPr lang="en-US" dirty="0" smtClean="0"/>
              <a:t>(Office of Science and Technology Policy)</a:t>
            </a:r>
          </a:p>
          <a:p>
            <a:endParaRPr lang="en-US" dirty="0"/>
          </a:p>
          <a:p>
            <a:r>
              <a:rPr lang="en-US" dirty="0" smtClean="0"/>
              <a:t>Planetary Protection </a:t>
            </a:r>
          </a:p>
          <a:p>
            <a:pPr lvl="1"/>
            <a:r>
              <a:rPr lang="en-US" dirty="0" smtClean="0"/>
              <a:t>Preparing for future space exploration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Scientific Integrity – </a:t>
            </a:r>
          </a:p>
          <a:p>
            <a:pPr lvl="1"/>
            <a:r>
              <a:rPr lang="en-US" dirty="0" smtClean="0"/>
              <a:t>Ensuring the Agency retains the highest level of integrity in our research</a:t>
            </a:r>
            <a:r>
              <a:rPr lang="en-US" dirty="0"/>
              <a:t> </a:t>
            </a:r>
            <a:r>
              <a:rPr lang="en-US" dirty="0" smtClean="0"/>
              <a:t>and technology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88113"/>
            <a:ext cx="2133600" cy="365125"/>
          </a:xfrm>
          <a:prstGeom prst="rect">
            <a:avLst/>
          </a:prstGeom>
        </p:spPr>
        <p:txBody>
          <a:bodyPr/>
          <a:lstStyle/>
          <a:p>
            <a:fld id="{01162850-5032-48BB-A754-0ADB61D26B1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0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61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You need to plan your journey and not deviate from it</a:t>
            </a:r>
          </a:p>
          <a:p>
            <a:endParaRPr lang="en-US" sz="2400" dirty="0"/>
          </a:p>
          <a:p>
            <a:r>
              <a:rPr lang="en-US" sz="2400" dirty="0" smtClean="0"/>
              <a:t>If you stay in one position long enough, they will eventually recognize you and advance you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Vertical networking is more important than horizontal networking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Mentors should only be someone within your work environment or family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To be a great leader you must always be in the lead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1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Sticking it Out or Knowing when to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This is totally situational</a:t>
            </a:r>
          </a:p>
          <a:p>
            <a:pPr lvl="1"/>
            <a:r>
              <a:rPr lang="en-US" sz="2400" dirty="0" smtClean="0"/>
              <a:t>You have to be self aware</a:t>
            </a:r>
          </a:p>
          <a:p>
            <a:pPr lvl="1"/>
            <a:endParaRPr lang="en-US" sz="2400" dirty="0"/>
          </a:p>
          <a:p>
            <a:r>
              <a:rPr lang="en-US" sz="2400" dirty="0" smtClean="0"/>
              <a:t>Just don’t turn down opportunities because they don’t fit into your plan; be flexible.  </a:t>
            </a:r>
            <a:r>
              <a:rPr lang="en-US" sz="2400" b="1" u="sng" dirty="0" smtClean="0"/>
              <a:t>It’s ok to take risks.</a:t>
            </a:r>
            <a:br>
              <a:rPr lang="en-US" sz="2400" b="1" u="sng" dirty="0" smtClean="0"/>
            </a:br>
            <a:endParaRPr lang="en-US" sz="2400" b="1" u="sng" dirty="0" smtClean="0"/>
          </a:p>
          <a:p>
            <a:r>
              <a:rPr lang="en-US" sz="2400" dirty="0" smtClean="0"/>
              <a:t>It really depends on the organization</a:t>
            </a:r>
          </a:p>
          <a:p>
            <a:pPr lvl="1"/>
            <a:r>
              <a:rPr lang="en-US" sz="2400" dirty="0" smtClean="0"/>
              <a:t>Keep an eye on movement and promotions within the organization</a:t>
            </a:r>
          </a:p>
          <a:p>
            <a:pPr lvl="1"/>
            <a:r>
              <a:rPr lang="en-US" sz="2400" dirty="0" smtClean="0"/>
              <a:t>Position yourself to be ready for new opportunities</a:t>
            </a:r>
          </a:p>
          <a:p>
            <a:pPr lvl="1"/>
            <a:r>
              <a:rPr lang="en-US" sz="2400" dirty="0" smtClean="0"/>
              <a:t>Be willing to stretch yourself  (learn how to interview)</a:t>
            </a:r>
          </a:p>
          <a:p>
            <a:pPr lvl="1"/>
            <a:r>
              <a:rPr lang="en-US" sz="2400" dirty="0" smtClean="0"/>
              <a:t>Four </a:t>
            </a:r>
            <a:r>
              <a:rPr lang="en-US" sz="2400" dirty="0"/>
              <a:t>A</a:t>
            </a:r>
            <a:r>
              <a:rPr lang="en-US" sz="2400" dirty="0" smtClean="0"/>
              <a:t>greements – always do your best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8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61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You need to plan your journey and not deviate from it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If you stay in one position long enough, they will eventually recognize you and advance you</a:t>
            </a:r>
          </a:p>
          <a:p>
            <a:endParaRPr lang="en-US" sz="2400" dirty="0"/>
          </a:p>
          <a:p>
            <a:r>
              <a:rPr lang="en-US" sz="2400" dirty="0" smtClean="0"/>
              <a:t>Vertical networking is more important than horizontal networking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Mentors should only be someone within your work environment or family</a:t>
            </a:r>
          </a:p>
          <a:p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To be a great leader you must always be in the lead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62850-5032-48BB-A754-0ADB61D26B1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0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 New Space Enterpri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 New Space Enterprise.potx</Template>
  <TotalTime>9876</TotalTime>
  <Words>1297</Words>
  <Application>Microsoft Macintosh PowerPoint</Application>
  <PresentationFormat>On-screen Show (4:3)</PresentationFormat>
  <Paragraphs>228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</vt:lpstr>
      <vt:lpstr>MS PGothic</vt:lpstr>
      <vt:lpstr>ヒラギノ角ゴ Pro W3</vt:lpstr>
      <vt:lpstr>A New Space Enterprise</vt:lpstr>
      <vt:lpstr>PowerPoint Presentation</vt:lpstr>
      <vt:lpstr>Federal Executive Demographics (SES)</vt:lpstr>
      <vt:lpstr>Female SES Members by Agency</vt:lpstr>
      <vt:lpstr>Myths</vt:lpstr>
      <vt:lpstr>A Butcher, a Baker, a Candlestick Maker</vt:lpstr>
      <vt:lpstr>Current Projects I am Involved In </vt:lpstr>
      <vt:lpstr>Myths</vt:lpstr>
      <vt:lpstr>Sticking it Out or Knowing when to Leave</vt:lpstr>
      <vt:lpstr>Myths</vt:lpstr>
      <vt:lpstr>The Value of Horizontal and Vertical Networking</vt:lpstr>
      <vt:lpstr>Myths</vt:lpstr>
      <vt:lpstr>Career Mentors – who do I need?</vt:lpstr>
      <vt:lpstr>Myths</vt:lpstr>
      <vt:lpstr>When to Lead and When to Follow</vt:lpstr>
      <vt:lpstr>Personal Growth “The Four Agreements” –  Don Miguel Ruiz</vt:lpstr>
      <vt:lpstr>Bottom line</vt:lpstr>
    </vt:vector>
  </TitlesOfParts>
  <Company>Lockheed Martin IS&amp;GS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Wiles</dc:creator>
  <cp:lastModifiedBy>Lantero, Allison</cp:lastModifiedBy>
  <cp:revision>342</cp:revision>
  <cp:lastPrinted>2017-08-22T17:56:46Z</cp:lastPrinted>
  <dcterms:created xsi:type="dcterms:W3CDTF">2011-09-23T15:24:17Z</dcterms:created>
  <dcterms:modified xsi:type="dcterms:W3CDTF">2017-09-08T14:23:40Z</dcterms:modified>
</cp:coreProperties>
</file>