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84" r:id="rId7"/>
    <p:sldMasterId id="2147483798" r:id="rId8"/>
    <p:sldMasterId id="2147483846" r:id="rId9"/>
    <p:sldMasterId id="2147483870" r:id="rId10"/>
    <p:sldMasterId id="2147483894" r:id="rId11"/>
  </p:sldMasterIdLst>
  <p:notesMasterIdLst>
    <p:notesMasterId r:id="rId25"/>
  </p:notesMasterIdLst>
  <p:handoutMasterIdLst>
    <p:handoutMasterId r:id="rId26"/>
  </p:handoutMasterIdLst>
  <p:sldIdLst>
    <p:sldId id="268" r:id="rId12"/>
    <p:sldId id="282" r:id="rId13"/>
    <p:sldId id="277" r:id="rId14"/>
    <p:sldId id="288" r:id="rId15"/>
    <p:sldId id="289" r:id="rId16"/>
    <p:sldId id="272" r:id="rId17"/>
    <p:sldId id="283" r:id="rId18"/>
    <p:sldId id="284" r:id="rId19"/>
    <p:sldId id="285" r:id="rId20"/>
    <p:sldId id="279" r:id="rId21"/>
    <p:sldId id="280" r:id="rId22"/>
    <p:sldId id="281" r:id="rId23"/>
    <p:sldId id="28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03" autoAdjust="0"/>
  </p:normalViewPr>
  <p:slideViewPr>
    <p:cSldViewPr snapToGrid="0" snapToObjects="1">
      <p:cViewPr varScale="1">
        <p:scale>
          <a:sx n="136" d="100"/>
          <a:sy n="136" d="100"/>
        </p:scale>
        <p:origin x="-8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66CD1C-C709-B34A-A022-D69A8CFEEB15}" type="datetimeFigureOut">
              <a:rPr lang="en-US" smtClean="0"/>
              <a:pPr/>
              <a:t>6/26/2014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IE STEP 5</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01DA7E-87B9-A34C-90D6-954C86615188}" type="datetimeFigureOut">
              <a:rPr lang="en-US" smtClean="0"/>
              <a:pPr/>
              <a:t>6/26/2014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IE STEP 5</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IE STEP 5</a:t>
            </a:r>
            <a:endParaRPr lang="en-US"/>
          </a:p>
        </p:txBody>
      </p:sp>
    </p:spTree>
    <p:extLst>
      <p:ext uri="{BB962C8B-B14F-4D97-AF65-F5344CB8AC3E}">
        <p14:creationId xmlns:p14="http://schemas.microsoft.com/office/powerpoint/2010/main" val="203659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10</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Now that the facility is operating and being maintained, you may think you are done, but you are not quite done! </a:t>
            </a:r>
          </a:p>
          <a:p>
            <a:pPr marL="91440" lvl="0" indent="-91440">
              <a:buFont typeface="Arial" pitchFamily="34" charset="0"/>
              <a:buChar char="•"/>
            </a:pPr>
            <a:r>
              <a:rPr lang="en-US" sz="1200" kern="1200" dirty="0" smtClean="0">
                <a:solidFill>
                  <a:schemeClr val="tx1"/>
                </a:solidFill>
                <a:latin typeface="+mn-lt"/>
                <a:ea typeface="+mn-ea"/>
                <a:cs typeface="+mn-cs"/>
              </a:rPr>
              <a:t>The renewable energy project is now a part of your energy and financial portfolio. Integrating this project into your energy planning process is critical to making sure that what you learned from this project is carried into future projects. </a:t>
            </a:r>
          </a:p>
          <a:p>
            <a:pPr marL="91440" lvl="0" indent="-91440">
              <a:buFont typeface="Arial" pitchFamily="34" charset="0"/>
              <a:buChar char="•"/>
            </a:pPr>
            <a:r>
              <a:rPr lang="en-US" sz="1200" kern="1200" dirty="0" smtClean="0">
                <a:solidFill>
                  <a:schemeClr val="tx1"/>
                </a:solidFill>
                <a:latin typeface="+mn-lt"/>
                <a:ea typeface="+mn-ea"/>
                <a:cs typeface="+mn-cs"/>
              </a:rPr>
              <a:t>From there, you can follow this same cycle</a:t>
            </a:r>
            <a:r>
              <a:rPr lang="en-US" sz="1200" kern="1200" baseline="0" dirty="0" smtClean="0">
                <a:solidFill>
                  <a:schemeClr val="tx1"/>
                </a:solidFill>
                <a:latin typeface="+mn-lt"/>
                <a:ea typeface="+mn-ea"/>
                <a:cs typeface="+mn-cs"/>
              </a:rPr>
              <a:t> as you approach </a:t>
            </a:r>
            <a:r>
              <a:rPr lang="en-US" sz="1200" kern="1200" dirty="0" smtClean="0">
                <a:solidFill>
                  <a:schemeClr val="tx1"/>
                </a:solidFill>
                <a:latin typeface="+mn-lt"/>
                <a:ea typeface="+mn-ea"/>
                <a:cs typeface="+mn-cs"/>
              </a:rPr>
              <a:t>additional potential projects that you’ve identified in your comprehensive</a:t>
            </a:r>
            <a:r>
              <a:rPr lang="en-US" sz="1200" kern="1200" baseline="0" dirty="0" smtClean="0">
                <a:solidFill>
                  <a:schemeClr val="tx1"/>
                </a:solidFill>
                <a:latin typeface="+mn-lt"/>
                <a:ea typeface="+mn-ea"/>
                <a:cs typeface="+mn-cs"/>
              </a:rPr>
              <a:t> energy plan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11</a:t>
            </a:fld>
            <a:endParaRPr lang="en-US" dirty="0" smtClean="0"/>
          </a:p>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has been a more detailed review of this project development framework, in the context of developing a commercial project where</a:t>
            </a:r>
            <a:r>
              <a:rPr lang="en-US" sz="1200" kern="1200" baseline="0" dirty="0" smtClean="0">
                <a:solidFill>
                  <a:schemeClr val="tx1"/>
                </a:solidFill>
                <a:latin typeface="+mn-lt"/>
                <a:ea typeface="+mn-ea"/>
                <a:cs typeface="+mn-cs"/>
              </a:rPr>
              <a:t> the power is sold to another entity (like a utility)</a:t>
            </a:r>
            <a:r>
              <a:rPr lang="en-US" sz="1200" kern="1200" dirty="0" smtClean="0">
                <a:solidFill>
                  <a:schemeClr val="tx1"/>
                </a:solidFill>
                <a:latin typeface="+mn-lt"/>
                <a:ea typeface="+mn-ea"/>
                <a:cs typeface="+mn-cs"/>
              </a:rPr>
              <a:t>. It’s very important to remember that this process is iterative and involves increasing refinement of information in order to know if the project is going to achieve the Tribe’s goals.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12</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Overall, this 5 step process can help you consider the key tasks along the way, and the many check-ins needed to complete a renewable energy project.</a:t>
            </a:r>
            <a:r>
              <a:rPr lang="en-US" baseline="0" dirty="0" smtClean="0"/>
              <a:t>  Project partners are needed at key steps – and they sometimes can be quite beneficial and save you time and money overall</a:t>
            </a:r>
            <a:r>
              <a:rPr lang="en-US"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5150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13</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a:t>
            </a:fld>
            <a:endParaRPr lang="en-US" dirty="0" smtClean="0"/>
          </a:p>
          <a:p>
            <a:r>
              <a:rPr lang="en-US" dirty="0" smtClean="0"/>
              <a:t>Now lets turn</a:t>
            </a:r>
            <a:r>
              <a:rPr lang="en-US" baseline="0" dirty="0" smtClean="0"/>
              <a:t> to the long term care of the project:  the operations and maintenance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this step is the longest of them all because it spans the entire life of the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a:t>
            </a:fld>
            <a:endParaRPr lang="en-US" dirty="0"/>
          </a:p>
        </p:txBody>
      </p:sp>
    </p:spTree>
    <p:extLst>
      <p:ext uri="{BB962C8B-B14F-4D97-AF65-F5344CB8AC3E}">
        <p14:creationId xmlns:p14="http://schemas.microsoft.com/office/powerpoint/2010/main" val="218660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3</a:t>
            </a:fld>
            <a:endParaRPr lang="en-US" dirty="0" smtClean="0"/>
          </a:p>
          <a:p>
            <a:r>
              <a:rPr lang="en-US" dirty="0" smtClean="0"/>
              <a:t>Operations</a:t>
            </a:r>
            <a:r>
              <a:rPr lang="en-US" baseline="0" dirty="0" smtClean="0"/>
              <a:t> and maintenance, also called O&amp;M, is the long term care of the renewable energy project to ensure maximum operating efficiency and availability. </a:t>
            </a:r>
          </a:p>
          <a:p>
            <a:endParaRPr lang="en-US" baseline="0" dirty="0" smtClean="0"/>
          </a:p>
          <a:p>
            <a:r>
              <a:rPr lang="en-US" baseline="0" dirty="0" smtClean="0"/>
              <a:t>Depending on the role selected by the Tribe, the renewable energy asset may be managed by a qualified 3</a:t>
            </a:r>
            <a:r>
              <a:rPr lang="en-US" baseline="30000" dirty="0" smtClean="0"/>
              <a:t>rd</a:t>
            </a:r>
            <a:r>
              <a:rPr lang="en-US" baseline="0" dirty="0" smtClean="0"/>
              <a:t> party or the Tribe itself.  </a:t>
            </a:r>
          </a:p>
          <a:p>
            <a:pPr marL="91440" lvl="0" indent="-91440">
              <a:buFont typeface="Arial" pitchFamily="34" charset="0"/>
              <a:buChar char="•"/>
            </a:pP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O&amp;M costs for renewable power plants tends to be much less than fossil plants because there typically is no fuel cost (the exception is biomass). However, there are other maintenance costs to consider, including: </a:t>
            </a:r>
          </a:p>
          <a:p>
            <a:pPr marL="365760" indent="-228600">
              <a:spcBef>
                <a:spcPts val="0"/>
              </a:spcBef>
              <a:buFont typeface="Arial" pitchFamily="34" charset="0"/>
              <a:buChar char="•"/>
            </a:pPr>
            <a:r>
              <a:rPr lang="en-US" sz="1200" dirty="0" smtClean="0"/>
              <a:t>Equipment maintenance and upkeep (including using water to clean PV panels)</a:t>
            </a:r>
          </a:p>
          <a:p>
            <a:pPr marL="365760" indent="-228600">
              <a:spcBef>
                <a:spcPts val="0"/>
              </a:spcBef>
              <a:buFont typeface="Arial" pitchFamily="34" charset="0"/>
              <a:buChar char="•"/>
            </a:pPr>
            <a:r>
              <a:rPr lang="en-US" sz="1200" dirty="0" smtClean="0"/>
              <a:t>Gearbox replacement (Wind turbine); or inverter replacement for solar</a:t>
            </a:r>
          </a:p>
          <a:p>
            <a:pPr marL="365760" indent="-228600">
              <a:spcBef>
                <a:spcPts val="0"/>
              </a:spcBef>
              <a:buFont typeface="Arial" pitchFamily="34" charset="0"/>
              <a:buChar char="•"/>
            </a:pPr>
            <a:r>
              <a:rPr lang="en-US" sz="1200" dirty="0" smtClean="0"/>
              <a:t>Insurance</a:t>
            </a:r>
          </a:p>
          <a:p>
            <a:pPr marL="365760" indent="-228600">
              <a:spcBef>
                <a:spcPts val="0"/>
              </a:spcBef>
              <a:buFont typeface="Arial" pitchFamily="34" charset="0"/>
              <a:buChar char="•"/>
            </a:pPr>
            <a:r>
              <a:rPr lang="en-US" sz="1200" dirty="0" smtClean="0"/>
              <a:t>Labor and staffing</a:t>
            </a:r>
          </a:p>
          <a:p>
            <a:pPr marL="365760" indent="-228600">
              <a:spcBef>
                <a:spcPts val="0"/>
              </a:spcBef>
              <a:buFont typeface="Arial" pitchFamily="34" charset="0"/>
              <a:buChar char="•"/>
            </a:pPr>
            <a:r>
              <a:rPr lang="en-US" sz="1200" dirty="0" smtClean="0"/>
              <a:t>Extended warranty agreements</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have a partner.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4</a:t>
            </a:fld>
            <a:endParaRPr lang="en-US" dirty="0" smtClean="0"/>
          </a:p>
          <a:p>
            <a:r>
              <a:rPr lang="en-US" dirty="0" smtClean="0"/>
              <a:t>Operations</a:t>
            </a:r>
            <a:r>
              <a:rPr lang="en-US" baseline="0" dirty="0" smtClean="0"/>
              <a:t> and maintenance, also called O&amp;M, is the long term care of the renewable energy project to ensure maximum operating efficiency and availability. </a:t>
            </a:r>
          </a:p>
          <a:p>
            <a:endParaRPr lang="en-US" baseline="0" dirty="0" smtClean="0"/>
          </a:p>
          <a:p>
            <a:r>
              <a:rPr lang="en-US" baseline="0" dirty="0" smtClean="0"/>
              <a:t>Depending on the role selected by the Tribe, the renewable energy asset may be managed by a qualified 3</a:t>
            </a:r>
            <a:r>
              <a:rPr lang="en-US" baseline="30000" dirty="0" smtClean="0"/>
              <a:t>rd</a:t>
            </a:r>
            <a:r>
              <a:rPr lang="en-US" baseline="0" dirty="0" smtClean="0"/>
              <a:t> party or the Tribe itself.  </a:t>
            </a:r>
          </a:p>
          <a:p>
            <a:pPr marL="91440" lvl="0" indent="-91440">
              <a:buFont typeface="Arial" pitchFamily="34" charset="0"/>
              <a:buChar char="•"/>
            </a:pP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O&amp;M costs for renewable power plants tends to be much less than fossil plants because there typically is no fuel cost (the exception is biomass). However, there are other maintenance costs to consider, including: </a:t>
            </a:r>
          </a:p>
          <a:p>
            <a:pPr marL="365760" indent="-228600">
              <a:spcBef>
                <a:spcPts val="0"/>
              </a:spcBef>
              <a:buFont typeface="Arial" pitchFamily="34" charset="0"/>
              <a:buChar char="•"/>
            </a:pPr>
            <a:r>
              <a:rPr lang="en-US" sz="1200" dirty="0" smtClean="0"/>
              <a:t>Equipment maintenance and upkeep (including using water to clean PV panels)</a:t>
            </a:r>
          </a:p>
          <a:p>
            <a:pPr marL="365760" indent="-228600">
              <a:spcBef>
                <a:spcPts val="0"/>
              </a:spcBef>
              <a:buFont typeface="Arial" pitchFamily="34" charset="0"/>
              <a:buChar char="•"/>
            </a:pPr>
            <a:r>
              <a:rPr lang="en-US" sz="1200" dirty="0" smtClean="0"/>
              <a:t>Gearbox replacement (Wind turbine); or inverter replacement for solar</a:t>
            </a:r>
          </a:p>
          <a:p>
            <a:pPr marL="365760" indent="-228600">
              <a:spcBef>
                <a:spcPts val="0"/>
              </a:spcBef>
              <a:buFont typeface="Arial" pitchFamily="34" charset="0"/>
              <a:buChar char="•"/>
            </a:pPr>
            <a:r>
              <a:rPr lang="en-US" sz="1200" dirty="0" smtClean="0"/>
              <a:t>Insurance</a:t>
            </a:r>
          </a:p>
          <a:p>
            <a:pPr marL="365760" indent="-228600">
              <a:spcBef>
                <a:spcPts val="0"/>
              </a:spcBef>
              <a:buFont typeface="Arial" pitchFamily="34" charset="0"/>
              <a:buChar char="•"/>
            </a:pPr>
            <a:r>
              <a:rPr lang="en-US" sz="1200" dirty="0" smtClean="0"/>
              <a:t>Labor and staffing</a:t>
            </a:r>
          </a:p>
          <a:p>
            <a:pPr marL="365760" indent="-228600">
              <a:spcBef>
                <a:spcPts val="0"/>
              </a:spcBef>
              <a:buFont typeface="Arial" pitchFamily="34" charset="0"/>
              <a:buChar char="•"/>
            </a:pPr>
            <a:r>
              <a:rPr lang="en-US" sz="1200" dirty="0" smtClean="0"/>
              <a:t>Extended warranty agreements</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have a partner.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5</a:t>
            </a:fld>
            <a:endParaRPr lang="en-US" dirty="0" smtClean="0"/>
          </a:p>
          <a:p>
            <a:r>
              <a:rPr lang="en-US" dirty="0" smtClean="0"/>
              <a:t>Operations</a:t>
            </a:r>
            <a:r>
              <a:rPr lang="en-US" baseline="0" dirty="0" smtClean="0"/>
              <a:t> and maintenance, also called O&amp;M, is the long term care of the renewable energy project to ensure maximum operating efficiency and availability. </a:t>
            </a:r>
          </a:p>
          <a:p>
            <a:endParaRPr lang="en-US" baseline="0" dirty="0" smtClean="0"/>
          </a:p>
          <a:p>
            <a:r>
              <a:rPr lang="en-US" baseline="0" dirty="0" smtClean="0"/>
              <a:t>Depending on the role selected by the Tribe, the renewable energy asset may be managed by a qualified 3</a:t>
            </a:r>
            <a:r>
              <a:rPr lang="en-US" baseline="30000" dirty="0" smtClean="0"/>
              <a:t>rd</a:t>
            </a:r>
            <a:r>
              <a:rPr lang="en-US" baseline="0" dirty="0" smtClean="0"/>
              <a:t> party or the Tribe itself.  </a:t>
            </a:r>
          </a:p>
          <a:p>
            <a:pPr marL="91440" lvl="0" indent="-91440">
              <a:buFont typeface="Arial" pitchFamily="34" charset="0"/>
              <a:buChar char="•"/>
            </a:pP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O&amp;M costs for renewable power plants tends to be much less than fossil plants because there typically is no fuel cost (the exception is biomass). However, there are other maintenance costs to consider, including: </a:t>
            </a:r>
          </a:p>
          <a:p>
            <a:pPr marL="365760" indent="-228600">
              <a:spcBef>
                <a:spcPts val="0"/>
              </a:spcBef>
              <a:buFont typeface="Arial" pitchFamily="34" charset="0"/>
              <a:buChar char="•"/>
            </a:pPr>
            <a:r>
              <a:rPr lang="en-US" sz="1200" dirty="0" smtClean="0"/>
              <a:t>Equipment maintenance and upkeep (including using water to clean PV panels)</a:t>
            </a:r>
          </a:p>
          <a:p>
            <a:pPr marL="365760" indent="-228600">
              <a:spcBef>
                <a:spcPts val="0"/>
              </a:spcBef>
              <a:buFont typeface="Arial" pitchFamily="34" charset="0"/>
              <a:buChar char="•"/>
            </a:pPr>
            <a:r>
              <a:rPr lang="en-US" sz="1200" dirty="0" smtClean="0"/>
              <a:t>Gearbox replacement (Wind turbine); or inverter replacement for solar</a:t>
            </a:r>
          </a:p>
          <a:p>
            <a:pPr marL="365760" indent="-228600">
              <a:spcBef>
                <a:spcPts val="0"/>
              </a:spcBef>
              <a:buFont typeface="Arial" pitchFamily="34" charset="0"/>
              <a:buChar char="•"/>
            </a:pPr>
            <a:r>
              <a:rPr lang="en-US" sz="1200" dirty="0" smtClean="0"/>
              <a:t>Insurance</a:t>
            </a:r>
          </a:p>
          <a:p>
            <a:pPr marL="365760" indent="-228600">
              <a:spcBef>
                <a:spcPts val="0"/>
              </a:spcBef>
              <a:buFont typeface="Arial" pitchFamily="34" charset="0"/>
              <a:buChar char="•"/>
            </a:pPr>
            <a:r>
              <a:rPr lang="en-US" sz="1200" dirty="0" smtClean="0"/>
              <a:t>Labor and staffing</a:t>
            </a:r>
          </a:p>
          <a:p>
            <a:pPr marL="365760" indent="-228600">
              <a:spcBef>
                <a:spcPts val="0"/>
              </a:spcBef>
              <a:buFont typeface="Arial" pitchFamily="34" charset="0"/>
              <a:buChar char="•"/>
            </a:pPr>
            <a:r>
              <a:rPr lang="en-US" sz="1200" dirty="0" smtClean="0"/>
              <a:t>Extended warranty agreements</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have a partner.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So, with this</a:t>
            </a:r>
            <a:r>
              <a:rPr lang="en-US" baseline="0" dirty="0" smtClean="0"/>
              <a:t> idea of a long term relationship in mind and given that a lot of people will come and go during the 30 year life of these projects, it is important to keep this list in mind.  </a:t>
            </a:r>
          </a:p>
          <a:p>
            <a:pPr>
              <a:buFont typeface="Arial" pitchFamily="34" charset="0"/>
              <a:buChar char="•"/>
            </a:pPr>
            <a:r>
              <a:rPr lang="en-US" baseline="0" dirty="0" smtClean="0"/>
              <a:t>Of course, depending on whether or not the Tribe has purchased a system directly or has entered into a PPA, the importance of the various items in the list varies.   </a:t>
            </a:r>
          </a:p>
          <a:p>
            <a:pPr>
              <a:buFont typeface="Arial" pitchFamily="34" charset="0"/>
              <a:buChar char="•"/>
            </a:pPr>
            <a:r>
              <a:rPr lang="en-US" baseline="0" dirty="0" smtClean="0"/>
              <a:t>As mentioned, O&amp;M will be the responsibility of the PPA provider under a third party owned project, but it will be the Tribe’s responsibility (either directly or managing the O&amp;M contract, if subbed out)</a:t>
            </a:r>
            <a:r>
              <a:rPr lang="en-US" b="1" baseline="0" dirty="0" smtClean="0"/>
              <a:t>.  </a:t>
            </a:r>
          </a:p>
          <a:p>
            <a:pPr>
              <a:buFont typeface="Arial" pitchFamily="34" charset="0"/>
              <a:buChar char="•"/>
            </a:pPr>
            <a:r>
              <a:rPr lang="en-US" b="0" baseline="0" dirty="0" smtClean="0"/>
              <a:t>Monitoring the system’s performance is also critical regardless of the project ownership structure.  Unfortunately, it is not unheard of for a system to be underperforming or not producing electricity at all for a month or two, without anyone realizing it.  </a:t>
            </a:r>
          </a:p>
          <a:p>
            <a:pPr>
              <a:buFont typeface="Arial" pitchFamily="34" charset="0"/>
              <a:buChar char="•"/>
            </a:pPr>
            <a:r>
              <a:rPr lang="en-US" b="0" baseline="0" dirty="0" smtClean="0"/>
              <a:t>If the RE system has a production guarantee, it is important to confirm that the system is exceeding this guarantee and if not, request the compensation based on the formula laid out in the contract.  </a:t>
            </a:r>
          </a:p>
          <a:p>
            <a:pPr>
              <a:buFont typeface="Arial" pitchFamily="34" charset="0"/>
              <a:buChar char="•"/>
            </a:pPr>
            <a:r>
              <a:rPr lang="en-US" b="0" baseline="0" dirty="0" smtClean="0"/>
              <a:t>And finally, if it is a third party owned system and there are various buy-out dates, as these dates approach, is anyone taking the time to evaluate whether or not the Tribe should buy the system, and if so, is financing being arranged to do so.    </a:t>
            </a:r>
          </a:p>
          <a:p>
            <a:pPr>
              <a:buFont typeface="Arial" pitchFamily="34" charset="0"/>
              <a:buChar char="•"/>
            </a:pPr>
            <a:r>
              <a:rPr lang="en-US" b="0" baseline="0" dirty="0" smtClean="0"/>
              <a:t>In general, given that the process of procuring a RE system can be so time consuming, we often reach the commissioning stage and feel like we’ve finished the race.  When in reality, we are just getting started. </a:t>
            </a:r>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5</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7</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Step 5 is like a marathon, where you need to pace yourself and do regular check-ins. Attention to detail can ensure the responsible party carries out their O&amp;M responsibilities.  Several times a year, it is important to measure and track success, manage revenue and ensure contract compliance. All of this can best be tracked by reporting and analyzing generation output.</a:t>
            </a:r>
          </a:p>
        </p:txBody>
      </p:sp>
      <p:sp>
        <p:nvSpPr>
          <p:cNvPr id="4" name="Slide Number Placeholder 3"/>
          <p:cNvSpPr>
            <a:spLocks noGrp="1"/>
          </p:cNvSpPr>
          <p:nvPr>
            <p:ph type="sldNum" sz="quarter" idx="10"/>
          </p:nvPr>
        </p:nvSpPr>
        <p:spPr/>
        <p:txBody>
          <a:bodyPr/>
          <a:lstStyle/>
          <a:p>
            <a:fld id="{9CEE81D2-114F-DE43-938B-79953DE87D80}" type="slidenum">
              <a:rPr lang="en-US" smtClean="0"/>
              <a:pPr/>
              <a:t>7</a:t>
            </a:fld>
            <a:endParaRPr lang="en-US" dirty="0"/>
          </a:p>
        </p:txBody>
      </p:sp>
    </p:spTree>
    <p:extLst>
      <p:ext uri="{BB962C8B-B14F-4D97-AF65-F5344CB8AC3E}">
        <p14:creationId xmlns:p14="http://schemas.microsoft.com/office/powerpoint/2010/main" val="277694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this stage decisions have been made to allocate most risks away from the tribal entity…</a:t>
            </a:r>
          </a:p>
          <a:p>
            <a:r>
              <a:rPr lang="en-US" baseline="0" dirty="0" smtClean="0"/>
              <a:t>Step through quickly…</a:t>
            </a:r>
          </a:p>
          <a:p>
            <a:endParaRPr lang="en-US" baseline="0" dirty="0" smtClean="0"/>
          </a:p>
          <a:p>
            <a:r>
              <a:rPr lang="en-US" baseline="0" dirty="0" smtClean="0"/>
              <a:t>In “step” 5, which is really a business/O&amp;M cycle with certain R&amp;R points (such as inverter replacement) the risk focus is, as we know, on operating risks, most commonly the risk of production shortfall (severity of risk depending on ownership arrangement), and the risk of project tech failure (resulting in the same outcome).</a:t>
            </a:r>
          </a:p>
          <a:p>
            <a:endParaRPr lang="en-US" baseline="0" dirty="0" smtClean="0"/>
          </a:p>
          <a:p>
            <a:r>
              <a:rPr lang="en-US" baseline="0" dirty="0" smtClean="0"/>
              <a:t>During commercial operation or operation, as the case may be, the focus is on ensuring that proper O&amp;M, R&amp;R, and monitoring to provide the information to support those activities, are key to mitigating those technological and production risks.</a:t>
            </a:r>
          </a:p>
          <a:p>
            <a:endParaRPr lang="en-US" baseline="0" dirty="0" smtClean="0"/>
          </a:p>
          <a:p>
            <a:r>
              <a:rPr lang="en-US" baseline="0" dirty="0" smtClean="0"/>
              <a:t>We don’t happen to mention on this slide, but also of importance is the mitigation of property and liability risks to the project or owner. As was mentioned two slides ago, properly insuring the PV system with appropriate limits and covered perils of property risk insurance and insuring against liability risks associated with ownership or hosting of a PV system are critical to appropriately allocating/managing these risks.</a:t>
            </a:r>
          </a:p>
        </p:txBody>
      </p:sp>
      <p:sp>
        <p:nvSpPr>
          <p:cNvPr id="4" name="Slide Number Placeholder 3"/>
          <p:cNvSpPr>
            <a:spLocks noGrp="1"/>
          </p:cNvSpPr>
          <p:nvPr>
            <p:ph type="sldNum" sz="quarter" idx="10"/>
          </p:nvPr>
        </p:nvSpPr>
        <p:spPr/>
        <p:txBody>
          <a:bodyPr/>
          <a:lstStyle/>
          <a:p>
            <a:fld id="{9CEE81D2-114F-DE43-938B-79953DE87D8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Slide </a:t>
            </a:r>
            <a:fld id="{0ECF236A-3C08-4EE6-906B-0D2E168EF7DA}" type="slidenum">
              <a:rPr lang="en-US" smtClean="0"/>
              <a:pPr defTabSz="465887">
                <a:defRPr/>
              </a:pPr>
              <a:t>9</a:t>
            </a:fld>
            <a:r>
              <a:rPr lang="en-US" dirty="0" smtClean="0"/>
              <a:t> - PAUSE</a:t>
            </a:r>
            <a:endParaRPr lang="en-US" baseline="0" dirty="0" smtClean="0"/>
          </a:p>
          <a:p>
            <a:pPr defTabSz="465887">
              <a:defRPr/>
            </a:pPr>
            <a:r>
              <a:rPr lang="en-US" dirty="0" smtClean="0"/>
              <a:t>As you</a:t>
            </a:r>
            <a:r>
              <a:rPr lang="en-US" baseline="0" dirty="0" smtClean="0"/>
              <a:t> can see, in Step 5 - operation, since the project is operating the long term O&amp;M is being managed by the appropriate party.  If this is the Tribe, then the Tribe has more responsibilities to ensure long-term project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Master" Target="../slideMasters/slideMaster6.xml"/><Relationship Id="rId6" Type="http://schemas.openxmlformats.org/officeDocument/2006/relationships/image" Target="../media/image14.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0.wdp"/></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Master" Target="../slideMasters/slideMaster6.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31.png"/><Relationship Id="rId10" Type="http://schemas.openxmlformats.org/officeDocument/2006/relationships/image" Target="../media/image16.png"/><Relationship Id="rId4" Type="http://schemas.microsoft.com/office/2007/relationships/hdphoto" Target="../media/hdphoto12.wdp"/><Relationship Id="rId9" Type="http://schemas.microsoft.com/office/2007/relationships/hdphoto" Target="../media/hdphoto14.wdp"/></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6.xml"/><Relationship Id="rId6" Type="http://schemas.microsoft.com/office/2007/relationships/hdphoto" Target="../media/hdphoto16.wdp"/><Relationship Id="rId11" Type="http://schemas.microsoft.com/office/2007/relationships/hdphoto" Target="../media/hdphoto18.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5.wdp"/><Relationship Id="rId9" Type="http://schemas.microsoft.com/office/2007/relationships/hdphoto" Target="../media/hdphoto17.wdp"/></Relationships>
</file>

<file path=ppt/slideLayouts/_rels/slideLayout10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6.xml"/><Relationship Id="rId6" Type="http://schemas.microsoft.com/office/2007/relationships/hdphoto" Target="../media/hdphoto16.wdp"/><Relationship Id="rId11" Type="http://schemas.microsoft.com/office/2007/relationships/hdphoto" Target="../media/hdphoto20.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9.wdp"/><Relationship Id="rId9" Type="http://schemas.openxmlformats.org/officeDocument/2006/relationships/image" Target="../media/image33.png"/></Relationships>
</file>

<file path=ppt/slideLayouts/_rels/slideLayout109.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6.xml"/><Relationship Id="rId6" Type="http://schemas.microsoft.com/office/2007/relationships/hdphoto" Target="../media/hdphoto21.wdp"/><Relationship Id="rId11" Type="http://schemas.openxmlformats.org/officeDocument/2006/relationships/image" Target="../media/image34.png"/><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15.wdp"/><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3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36.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2.xml"/><Relationship Id="rId6" Type="http://schemas.microsoft.com/office/2007/relationships/hdphoto" Target="../media/hdphoto6.wdp"/><Relationship Id="rId11"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5.wdp"/><Relationship Id="rId9" Type="http://schemas.microsoft.com/office/2007/relationships/hdphoto" Target="../media/hdphoto7.wdp"/></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2.png"/><Relationship Id="rId11" Type="http://schemas.microsoft.com/office/2007/relationships/hdphoto" Target="../media/hdphoto4.wdp"/><Relationship Id="rId5" Type="http://schemas.openxmlformats.org/officeDocument/2006/relationships/image" Target="../media/image21.png"/><Relationship Id="rId10" Type="http://schemas.openxmlformats.org/officeDocument/2006/relationships/image" Target="../media/image24.png"/><Relationship Id="rId4" Type="http://schemas.microsoft.com/office/2007/relationships/hdphoto" Target="../media/hdphoto5.wdp"/><Relationship Id="rId9" Type="http://schemas.microsoft.com/office/2007/relationships/hdphoto" Target="../media/hdphoto3.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14.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0.wdp"/></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31.png"/><Relationship Id="rId10" Type="http://schemas.openxmlformats.org/officeDocument/2006/relationships/image" Target="../media/image16.png"/><Relationship Id="rId4" Type="http://schemas.microsoft.com/office/2007/relationships/hdphoto" Target="../media/hdphoto12.wdp"/><Relationship Id="rId9" Type="http://schemas.microsoft.com/office/2007/relationships/hdphoto" Target="../media/hdphoto14.wdp"/></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6" Type="http://schemas.microsoft.com/office/2007/relationships/hdphoto" Target="../media/hdphoto16.wdp"/><Relationship Id="rId11" Type="http://schemas.microsoft.com/office/2007/relationships/hdphoto" Target="../media/hdphoto18.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5.wdp"/><Relationship Id="rId9" Type="http://schemas.microsoft.com/office/2007/relationships/hdphoto" Target="../media/hdphoto17.wdp"/></Relationships>
</file>

<file path=ppt/slideLayouts/_rels/slideLayout3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 Id="rId6" Type="http://schemas.microsoft.com/office/2007/relationships/hdphoto" Target="../media/hdphoto16.wdp"/><Relationship Id="rId11" Type="http://schemas.microsoft.com/office/2007/relationships/hdphoto" Target="../media/hdphoto20.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9.wdp"/><Relationship Id="rId9"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 Id="rId6" Type="http://schemas.microsoft.com/office/2007/relationships/hdphoto" Target="../media/hdphoto21.wdp"/><Relationship Id="rId11" Type="http://schemas.openxmlformats.org/officeDocument/2006/relationships/image" Target="../media/image34.png"/><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15.wdp"/><Relationship Id="rId9"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14.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0.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31.png"/><Relationship Id="rId10" Type="http://schemas.openxmlformats.org/officeDocument/2006/relationships/image" Target="../media/image16.png"/><Relationship Id="rId4" Type="http://schemas.microsoft.com/office/2007/relationships/hdphoto" Target="../media/hdphoto12.wdp"/><Relationship Id="rId9" Type="http://schemas.microsoft.com/office/2007/relationships/hdphoto" Target="../media/hdphoto14.wdp"/></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4.xml"/><Relationship Id="rId6" Type="http://schemas.microsoft.com/office/2007/relationships/hdphoto" Target="../media/hdphoto16.wdp"/><Relationship Id="rId11" Type="http://schemas.microsoft.com/office/2007/relationships/hdphoto" Target="../media/hdphoto18.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5.wdp"/><Relationship Id="rId9" Type="http://schemas.microsoft.com/office/2007/relationships/hdphoto" Target="../media/hdphoto17.wdp"/></Relationships>
</file>

<file path=ppt/slideLayouts/_rels/slideLayout62.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4.xml"/><Relationship Id="rId6" Type="http://schemas.microsoft.com/office/2007/relationships/hdphoto" Target="../media/hdphoto16.wdp"/><Relationship Id="rId11" Type="http://schemas.microsoft.com/office/2007/relationships/hdphoto" Target="../media/hdphoto20.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9.wdp"/><Relationship Id="rId9" Type="http://schemas.openxmlformats.org/officeDocument/2006/relationships/image" Target="../media/image33.png"/></Relationships>
</file>

<file path=ppt/slideLayouts/_rels/slideLayout63.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4.xml"/><Relationship Id="rId6" Type="http://schemas.microsoft.com/office/2007/relationships/hdphoto" Target="../media/hdphoto21.wdp"/><Relationship Id="rId11" Type="http://schemas.openxmlformats.org/officeDocument/2006/relationships/image" Target="../media/image34.png"/><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15.wdp"/><Relationship Id="rId9"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14.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0.wdp"/></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31.png"/><Relationship Id="rId10" Type="http://schemas.openxmlformats.org/officeDocument/2006/relationships/image" Target="../media/image16.png"/><Relationship Id="rId4" Type="http://schemas.microsoft.com/office/2007/relationships/hdphoto" Target="../media/hdphoto12.wdp"/><Relationship Id="rId9" Type="http://schemas.microsoft.com/office/2007/relationships/hdphoto" Target="../media/hdphoto14.wdp"/></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5.xml"/><Relationship Id="rId6" Type="http://schemas.microsoft.com/office/2007/relationships/hdphoto" Target="../media/hdphoto16.wdp"/><Relationship Id="rId11" Type="http://schemas.microsoft.com/office/2007/relationships/hdphoto" Target="../media/hdphoto18.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5.wdp"/><Relationship Id="rId9" Type="http://schemas.microsoft.com/office/2007/relationships/hdphoto" Target="../media/hdphoto17.wdp"/></Relationships>
</file>

<file path=ppt/slideLayouts/_rels/slideLayout8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5.xml"/><Relationship Id="rId6" Type="http://schemas.microsoft.com/office/2007/relationships/hdphoto" Target="../media/hdphoto16.wdp"/><Relationship Id="rId11" Type="http://schemas.microsoft.com/office/2007/relationships/hdphoto" Target="../media/hdphoto20.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9.wdp"/><Relationship Id="rId9" Type="http://schemas.openxmlformats.org/officeDocument/2006/relationships/image" Target="../media/image33.png"/></Relationships>
</file>

<file path=ppt/slideLayouts/_rels/slideLayout86.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5.xml"/><Relationship Id="rId6" Type="http://schemas.microsoft.com/office/2007/relationships/hdphoto" Target="../media/hdphoto21.wdp"/><Relationship Id="rId11" Type="http://schemas.openxmlformats.org/officeDocument/2006/relationships/image" Target="../media/image34.png"/><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15.wdp"/><Relationship Id="rId9"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6389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128961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883509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41220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74931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944844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4466695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695566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6785472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427647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9666065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36474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896308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636832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572068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9788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495041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781622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480952288"/>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71787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0791636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654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366859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63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8635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3186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0987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2000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820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3473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722140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44105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4465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2111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5666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16972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76201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7202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887703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517931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539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248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7461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5818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47153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4286226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12483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66340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3104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444254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50599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16289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57082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9665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59069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0556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84214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2562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8279268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075946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917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648338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706528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611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55783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522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55912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34111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99934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07385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772609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8546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348714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430116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42817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5670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18446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75531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229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342512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83503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69260766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19502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02621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4706909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293092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532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39287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5480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70042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62908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57411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749680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575466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421736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029473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263893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64518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97034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080898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751974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07888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32408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44537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71192069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42689439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4518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194321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76717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4.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theme" Target="../theme/theme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theme" Target="../theme/theme6.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69708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6552829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250257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877440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2640664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Step 5: Project Operations </a:t>
            </a:r>
            <a:r>
              <a:rPr lang="en-US" dirty="0"/>
              <a:t>&amp;</a:t>
            </a:r>
            <a:r>
              <a:rPr lang="en-US" dirty="0" smtClean="0"/>
              <a:t> Maintenance (O&amp;M)</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Tree>
    <p:extLst>
      <p:ext uri="{BB962C8B-B14F-4D97-AF65-F5344CB8AC3E}">
        <p14:creationId xmlns:p14="http://schemas.microsoft.com/office/powerpoint/2010/main" val="15980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Done! </a:t>
            </a:r>
            <a:endParaRPr lang="en-US" dirty="0"/>
          </a:p>
        </p:txBody>
      </p:sp>
      <p:sp>
        <p:nvSpPr>
          <p:cNvPr id="3" name="Content Placeholder 2"/>
          <p:cNvSpPr>
            <a:spLocks noGrp="1"/>
          </p:cNvSpPr>
          <p:nvPr>
            <p:ph sz="half" idx="1"/>
          </p:nvPr>
        </p:nvSpPr>
        <p:spPr>
          <a:xfrm>
            <a:off x="223819" y="2058462"/>
            <a:ext cx="3743064" cy="2580774"/>
          </a:xfrm>
        </p:spPr>
        <p:txBody>
          <a:bodyPr>
            <a:normAutofit/>
          </a:bodyPr>
          <a:lstStyle/>
          <a:p>
            <a:pPr indent="-274320">
              <a:spcBef>
                <a:spcPts val="0"/>
              </a:spcBef>
              <a:spcAft>
                <a:spcPts val="1800"/>
              </a:spcAft>
            </a:pPr>
            <a:r>
              <a:rPr lang="en-US" sz="2700" dirty="0" smtClean="0"/>
              <a:t>Check back in with planning document – update as necessary</a:t>
            </a:r>
          </a:p>
          <a:p>
            <a:pPr indent="-274320">
              <a:spcBef>
                <a:spcPts val="0"/>
              </a:spcBef>
              <a:spcAft>
                <a:spcPts val="1800"/>
              </a:spcAft>
            </a:pPr>
            <a:r>
              <a:rPr lang="en-US" sz="2700" dirty="0" smtClean="0"/>
              <a:t>Identify next potential project from plan </a:t>
            </a:r>
            <a:endParaRPr lang="en-US" sz="27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437" y="1227967"/>
            <a:ext cx="4518837" cy="3874228"/>
          </a:xfrm>
          <a:prstGeom prst="rect">
            <a:avLst/>
          </a:prstGeom>
        </p:spPr>
      </p:pic>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10</a:t>
            </a:fld>
            <a:endParaRPr lang="en-US" dirty="0">
              <a:solidFill>
                <a:prstClr val="white"/>
              </a:solidFill>
            </a:endParaRPr>
          </a:p>
        </p:txBody>
      </p:sp>
    </p:spTree>
    <p:extLst>
      <p:ext uri="{BB962C8B-B14F-4D97-AF65-F5344CB8AC3E}">
        <p14:creationId xmlns:p14="http://schemas.microsoft.com/office/powerpoint/2010/main" val="274603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82425" y="2294576"/>
            <a:ext cx="8782624" cy="3901219"/>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5760" y="126088"/>
            <a:ext cx="7902952" cy="987552"/>
          </a:xfrm>
        </p:spPr>
        <p:txBody>
          <a:bodyPr>
            <a:normAutofit/>
          </a:bodyPr>
          <a:lstStyle/>
          <a:p>
            <a:r>
              <a:rPr lang="en-US" dirty="0" smtClean="0"/>
              <a:t>Summary of Actions by Step </a:t>
            </a:r>
            <a:endParaRPr lang="en-US" dirty="0"/>
          </a:p>
        </p:txBody>
      </p:sp>
      <p:grpSp>
        <p:nvGrpSpPr>
          <p:cNvPr id="20" name="Group 19"/>
          <p:cNvGrpSpPr/>
          <p:nvPr/>
        </p:nvGrpSpPr>
        <p:grpSpPr>
          <a:xfrm>
            <a:off x="567507" y="427888"/>
            <a:ext cx="7766231" cy="1928391"/>
            <a:chOff x="710480" y="4167135"/>
            <a:chExt cx="7766231" cy="1928391"/>
          </a:xfrm>
        </p:grpSpPr>
        <p:sp>
          <p:nvSpPr>
            <p:cNvPr id="21" name="Rectangle 20"/>
            <p:cNvSpPr/>
            <p:nvPr/>
          </p:nvSpPr>
          <p:spPr>
            <a:xfrm>
              <a:off x="710480"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2294206"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3877932"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p:nvSpPr>
          <p:spPr>
            <a:xfrm>
              <a:off x="5461658"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7045384" y="5092913"/>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985226" y="4563092"/>
              <a:ext cx="873181" cy="493468"/>
            </a:xfrm>
            <a:prstGeom prst="rect">
              <a:avLst/>
            </a:prstGeom>
          </p:spPr>
          <p:txBody>
            <a:bodyPr wrap="none">
              <a:spAutoFit/>
            </a:bodyPr>
            <a:lstStyle/>
            <a:p>
              <a:pPr algn="ctr">
                <a:lnSpc>
                  <a:spcPct val="80000"/>
                </a:lnSpc>
              </a:pPr>
              <a:r>
                <a:rPr lang="en-US" b="1" dirty="0" smtClean="0">
                  <a:solidFill>
                    <a:srgbClr val="3E3E3E">
                      <a:lumMod val="75000"/>
                    </a:srgbClr>
                  </a:solidFill>
                  <a:latin typeface="Franklin Gothic Medium"/>
                </a:rPr>
                <a:t>1</a:t>
              </a:r>
            </a:p>
            <a:p>
              <a:pPr algn="ctr">
                <a:lnSpc>
                  <a:spcPct val="80000"/>
                </a:lnSpc>
              </a:pPr>
              <a:r>
                <a:rPr lang="en-US" sz="1400" dirty="0" smtClean="0">
                  <a:solidFill>
                    <a:srgbClr val="3E3E3E">
                      <a:lumMod val="75000"/>
                    </a:srgbClr>
                  </a:solidFill>
                  <a:latin typeface="Franklin Gothic Medium"/>
                </a:rPr>
                <a:t>Potential</a:t>
              </a:r>
              <a:endParaRPr lang="en-US" sz="1400" dirty="0">
                <a:solidFill>
                  <a:srgbClr val="3E3E3E">
                    <a:lumMod val="75000"/>
                  </a:srgbClr>
                </a:solidFill>
                <a:latin typeface="Franklin Gothic Medium"/>
              </a:endParaRPr>
            </a:p>
          </p:txBody>
        </p:sp>
        <p:sp>
          <p:nvSpPr>
            <p:cNvPr id="27" name="Rectangle 26"/>
            <p:cNvSpPr/>
            <p:nvPr/>
          </p:nvSpPr>
          <p:spPr>
            <a:xfrm>
              <a:off x="4047966" y="4550645"/>
              <a:ext cx="1088396"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3</a:t>
              </a:r>
            </a:p>
            <a:p>
              <a:pPr algn="ctr">
                <a:lnSpc>
                  <a:spcPct val="80000"/>
                </a:lnSpc>
              </a:pPr>
              <a:r>
                <a:rPr lang="en-US" sz="1400" dirty="0" smtClean="0">
                  <a:solidFill>
                    <a:srgbClr val="3E3E3E"/>
                  </a:solidFill>
                  <a:latin typeface="Franklin Gothic Medium"/>
                </a:rPr>
                <a:t>Refinement</a:t>
              </a:r>
              <a:endParaRPr lang="en-US" sz="1400" dirty="0">
                <a:solidFill>
                  <a:srgbClr val="3E3E3E"/>
                </a:solidFill>
                <a:latin typeface="Franklin Gothic Medium"/>
              </a:endParaRPr>
            </a:p>
          </p:txBody>
        </p:sp>
        <p:sp>
          <p:nvSpPr>
            <p:cNvPr id="28" name="Rectangle 27"/>
            <p:cNvSpPr/>
            <p:nvPr/>
          </p:nvSpPr>
          <p:spPr>
            <a:xfrm>
              <a:off x="7045385" y="4167135"/>
              <a:ext cx="1431326" cy="926920"/>
            </a:xfrm>
            <a:prstGeom prst="rect">
              <a:avLst/>
            </a:prstGeom>
          </p:spPr>
          <p:txBody>
            <a:bodyPr wrap="square">
              <a:spAutoFit/>
            </a:bodyPr>
            <a:lstStyle/>
            <a:p>
              <a:pPr algn="ctr">
                <a:lnSpc>
                  <a:spcPct val="90000"/>
                </a:lnSpc>
              </a:pPr>
              <a:endParaRPr lang="en-US" sz="1400" dirty="0" smtClean="0">
                <a:solidFill>
                  <a:srgbClr val="3E3E3E"/>
                </a:solidFill>
                <a:latin typeface="Franklin Gothic Medium"/>
              </a:endParaRPr>
            </a:p>
            <a:p>
              <a:pPr algn="ctr">
                <a:lnSpc>
                  <a:spcPct val="90000"/>
                </a:lnSpc>
              </a:pPr>
              <a:r>
                <a:rPr lang="en-US" b="1" dirty="0" smtClean="0">
                  <a:solidFill>
                    <a:srgbClr val="3E3E3E"/>
                  </a:solidFill>
                  <a:latin typeface="Franklin Gothic Medium"/>
                </a:rPr>
                <a:t>5</a:t>
              </a:r>
              <a:r>
                <a:rPr lang="en-US" sz="1400" dirty="0" smtClean="0">
                  <a:solidFill>
                    <a:srgbClr val="3E3E3E"/>
                  </a:solidFill>
                  <a:latin typeface="Franklin Gothic Medium"/>
                </a:rPr>
                <a:t/>
              </a:r>
              <a:br>
                <a:rPr lang="en-US" sz="1400" dirty="0" smtClean="0">
                  <a:solidFill>
                    <a:srgbClr val="3E3E3E"/>
                  </a:solidFill>
                  <a:latin typeface="Franklin Gothic Medium"/>
                </a:rPr>
              </a:br>
              <a:r>
                <a:rPr lang="en-US" sz="1400" dirty="0" smtClean="0">
                  <a:solidFill>
                    <a:srgbClr val="3E3E3E"/>
                  </a:solidFill>
                  <a:latin typeface="Franklin Gothic Medium"/>
                </a:rPr>
                <a:t>Operations &amp; Maintenance</a:t>
              </a:r>
              <a:endParaRPr lang="en-US" sz="1400" dirty="0">
                <a:solidFill>
                  <a:srgbClr val="3E3E3E"/>
                </a:solidFill>
                <a:latin typeface="Franklin Gothic Medium"/>
              </a:endParaRPr>
            </a:p>
          </p:txBody>
        </p:sp>
        <p:pic>
          <p:nvPicPr>
            <p:cNvPr id="29" name="Picture 28"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261" y="5033865"/>
              <a:ext cx="420398" cy="376977"/>
            </a:xfrm>
            <a:prstGeom prst="rect">
              <a:avLst/>
            </a:prstGeom>
          </p:spPr>
        </p:pic>
        <p:sp>
          <p:nvSpPr>
            <p:cNvPr id="30" name="Oval 29"/>
            <p:cNvSpPr/>
            <p:nvPr/>
          </p:nvSpPr>
          <p:spPr>
            <a:xfrm>
              <a:off x="2116406" y="51245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p:nvSpPr>
          <p:spPr>
            <a:xfrm>
              <a:off x="3704490" y="51232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7" name="Oval 36"/>
            <p:cNvSpPr/>
            <p:nvPr/>
          </p:nvSpPr>
          <p:spPr>
            <a:xfrm>
              <a:off x="5293864" y="51223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Oval 37"/>
            <p:cNvSpPr/>
            <p:nvPr/>
          </p:nvSpPr>
          <p:spPr>
            <a:xfrm>
              <a:off x="6868791" y="51261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step2.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2771408" y="5033865"/>
              <a:ext cx="420399" cy="376977"/>
            </a:xfrm>
            <a:prstGeom prst="rect">
              <a:avLst/>
            </a:prstGeom>
          </p:spPr>
        </p:pic>
        <p:pic>
          <p:nvPicPr>
            <p:cNvPr id="40" name="Picture 39"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0633" y="5033865"/>
              <a:ext cx="420399" cy="376977"/>
            </a:xfrm>
            <a:prstGeom prst="rect">
              <a:avLst/>
            </a:prstGeom>
          </p:spPr>
        </p:pic>
        <p:pic>
          <p:nvPicPr>
            <p:cNvPr id="41" name="Picture 40" descr="step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3129" y="5033864"/>
              <a:ext cx="420398" cy="376977"/>
            </a:xfrm>
            <a:prstGeom prst="rect">
              <a:avLst/>
            </a:prstGeom>
          </p:spPr>
        </p:pic>
        <p:pic>
          <p:nvPicPr>
            <p:cNvPr id="42" name="Picture 41" descr="step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7967" y="5058798"/>
              <a:ext cx="392592" cy="352043"/>
            </a:xfrm>
            <a:prstGeom prst="rect">
              <a:avLst/>
            </a:prstGeom>
          </p:spPr>
        </p:pic>
        <p:sp>
          <p:nvSpPr>
            <p:cNvPr id="43" name="Title 8"/>
            <p:cNvSpPr txBox="1">
              <a:spLocks/>
            </p:cNvSpPr>
            <p:nvPr/>
          </p:nvSpPr>
          <p:spPr>
            <a:xfrm>
              <a:off x="710480" y="5399870"/>
              <a:ext cx="1405925" cy="63395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lnSpc>
                  <a:spcPct val="90000"/>
                </a:lnSpc>
              </a:pPr>
              <a:r>
                <a:rPr lang="en-US" sz="1200" dirty="0" smtClean="0">
                  <a:solidFill>
                    <a:srgbClr val="3E3E3E">
                      <a:lumMod val="60000"/>
                      <a:lumOff val="40000"/>
                    </a:srgbClr>
                  </a:solidFill>
                  <a:latin typeface="Franklin Gothic Book"/>
                </a:rPr>
                <a:t>Data Collection and Opportunity Assessment</a:t>
              </a:r>
              <a:endParaRPr lang="en-US" sz="1200" dirty="0">
                <a:solidFill>
                  <a:srgbClr val="3E3E3E">
                    <a:lumMod val="60000"/>
                    <a:lumOff val="40000"/>
                  </a:srgbClr>
                </a:solidFill>
                <a:latin typeface="Franklin Gothic Book"/>
              </a:endParaRPr>
            </a:p>
          </p:txBody>
        </p:sp>
        <p:sp>
          <p:nvSpPr>
            <p:cNvPr id="44" name="Title 8"/>
            <p:cNvSpPr txBox="1">
              <a:spLocks/>
            </p:cNvSpPr>
            <p:nvPr/>
          </p:nvSpPr>
          <p:spPr>
            <a:xfrm>
              <a:off x="2409949" y="5410842"/>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Options and Strategies</a:t>
              </a:r>
              <a:endParaRPr lang="en-US" sz="1200" dirty="0">
                <a:solidFill>
                  <a:srgbClr val="3E3E3E">
                    <a:lumMod val="60000"/>
                    <a:lumOff val="40000"/>
                  </a:srgbClr>
                </a:solidFill>
                <a:latin typeface="Franklin Gothic Book"/>
              </a:endParaRPr>
            </a:p>
          </p:txBody>
        </p:sp>
        <p:sp>
          <p:nvSpPr>
            <p:cNvPr id="45" name="Title 8"/>
            <p:cNvSpPr txBox="1">
              <a:spLocks/>
            </p:cNvSpPr>
            <p:nvPr/>
          </p:nvSpPr>
          <p:spPr>
            <a:xfrm>
              <a:off x="4021480" y="5399870"/>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Planning and Development</a:t>
              </a:r>
              <a:endParaRPr lang="en-US" sz="1200" dirty="0">
                <a:solidFill>
                  <a:srgbClr val="3E3E3E">
                    <a:lumMod val="60000"/>
                    <a:lumOff val="40000"/>
                  </a:srgbClr>
                </a:solidFill>
                <a:latin typeface="Franklin Gothic Book"/>
              </a:endParaRPr>
            </a:p>
          </p:txBody>
        </p:sp>
        <p:sp>
          <p:nvSpPr>
            <p:cNvPr id="46" name="Title 8"/>
            <p:cNvSpPr txBox="1">
              <a:spLocks/>
            </p:cNvSpPr>
            <p:nvPr/>
          </p:nvSpPr>
          <p:spPr>
            <a:xfrm>
              <a:off x="5574728" y="5439489"/>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Financing and Construction</a:t>
              </a:r>
              <a:endParaRPr lang="en-US" sz="1200" dirty="0">
                <a:solidFill>
                  <a:srgbClr val="3E3E3E">
                    <a:lumMod val="60000"/>
                    <a:lumOff val="40000"/>
                  </a:srgbClr>
                </a:solidFill>
                <a:latin typeface="Franklin Gothic Book"/>
              </a:endParaRPr>
            </a:p>
          </p:txBody>
        </p:sp>
        <p:sp>
          <p:nvSpPr>
            <p:cNvPr id="47" name="Title 8"/>
            <p:cNvSpPr txBox="1">
              <a:spLocks/>
            </p:cNvSpPr>
            <p:nvPr/>
          </p:nvSpPr>
          <p:spPr>
            <a:xfrm>
              <a:off x="7189552" y="5461573"/>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endParaRPr lang="en-US" sz="1200" dirty="0">
                <a:solidFill>
                  <a:srgbClr val="3E3E3E">
                    <a:lumMod val="60000"/>
                    <a:lumOff val="40000"/>
                  </a:srgbClr>
                </a:solidFill>
                <a:latin typeface="Franklin Gothic Book"/>
              </a:endParaRPr>
            </a:p>
          </p:txBody>
        </p:sp>
        <p:sp>
          <p:nvSpPr>
            <p:cNvPr id="48" name="Rectangle 47"/>
            <p:cNvSpPr/>
            <p:nvPr/>
          </p:nvSpPr>
          <p:spPr>
            <a:xfrm>
              <a:off x="2616058" y="4537869"/>
              <a:ext cx="772367" cy="493468"/>
            </a:xfrm>
            <a:prstGeom prst="rect">
              <a:avLst/>
            </a:prstGeom>
          </p:spPr>
          <p:txBody>
            <a:bodyPr wrap="none">
              <a:spAutoFit/>
            </a:bodyPr>
            <a:lstStyle/>
            <a:p>
              <a:pPr algn="ctr">
                <a:lnSpc>
                  <a:spcPct val="80000"/>
                </a:lnSpc>
              </a:pPr>
              <a:r>
                <a:rPr lang="en-US" b="1" dirty="0">
                  <a:solidFill>
                    <a:srgbClr val="3E3E3E"/>
                  </a:solidFill>
                  <a:latin typeface="Franklin Gothic Medium"/>
                </a:rPr>
                <a:t>2</a:t>
              </a:r>
              <a:endParaRPr lang="en-US" b="1" dirty="0" smtClean="0">
                <a:solidFill>
                  <a:srgbClr val="3E3E3E"/>
                </a:solidFill>
                <a:latin typeface="Franklin Gothic Medium"/>
              </a:endParaRPr>
            </a:p>
            <a:p>
              <a:pPr algn="ctr">
                <a:lnSpc>
                  <a:spcPct val="80000"/>
                </a:lnSpc>
              </a:pPr>
              <a:r>
                <a:rPr lang="en-US" sz="1400" dirty="0" smtClean="0">
                  <a:solidFill>
                    <a:srgbClr val="3E3E3E"/>
                  </a:solidFill>
                  <a:latin typeface="Franklin Gothic Medium"/>
                </a:rPr>
                <a:t>Options</a:t>
              </a:r>
              <a:endParaRPr lang="en-US" sz="1400" dirty="0">
                <a:solidFill>
                  <a:srgbClr val="3E3E3E"/>
                </a:solidFill>
                <a:latin typeface="Franklin Gothic Medium"/>
              </a:endParaRPr>
            </a:p>
          </p:txBody>
        </p:sp>
        <p:sp>
          <p:nvSpPr>
            <p:cNvPr id="49" name="Rectangle 48"/>
            <p:cNvSpPr/>
            <p:nvPr/>
          </p:nvSpPr>
          <p:spPr>
            <a:xfrm>
              <a:off x="5464748" y="4537869"/>
              <a:ext cx="1419943"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4</a:t>
              </a:r>
            </a:p>
            <a:p>
              <a:pPr algn="ctr">
                <a:lnSpc>
                  <a:spcPct val="80000"/>
                </a:lnSpc>
              </a:pPr>
              <a:r>
                <a:rPr lang="en-US" sz="1400" dirty="0" smtClean="0">
                  <a:solidFill>
                    <a:srgbClr val="3E3E3E"/>
                  </a:solidFill>
                  <a:latin typeface="Franklin Gothic Medium"/>
                </a:rPr>
                <a:t>Implementation</a:t>
              </a:r>
              <a:endParaRPr lang="en-US" sz="1400" dirty="0">
                <a:solidFill>
                  <a:srgbClr val="3E3E3E"/>
                </a:solidFill>
                <a:latin typeface="Franklin Gothic Medium"/>
              </a:endParaRPr>
            </a:p>
          </p:txBody>
        </p:sp>
      </p:gr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11</a:t>
            </a:fld>
            <a:endParaRPr lang="en-US" dirty="0">
              <a:solidFill>
                <a:prstClr val="white"/>
              </a:solidFill>
            </a:endParaRPr>
          </a:p>
        </p:txBody>
      </p:sp>
      <p:sp>
        <p:nvSpPr>
          <p:cNvPr id="33" name="TextBox 32"/>
          <p:cNvSpPr txBox="1"/>
          <p:nvPr/>
        </p:nvSpPr>
        <p:spPr>
          <a:xfrm>
            <a:off x="567507" y="2390218"/>
            <a:ext cx="8168529" cy="3822511"/>
          </a:xfrm>
          <a:prstGeom prst="rect">
            <a:avLst/>
          </a:prstGeom>
          <a:noFill/>
        </p:spPr>
        <p:txBody>
          <a:bodyPr wrap="square" rtlCol="0">
            <a:noAutofit/>
          </a:bodyPr>
          <a:lstStyle/>
          <a:p>
            <a:pPr marL="758952" indent="-777240">
              <a:spcAft>
                <a:spcPts val="1200"/>
              </a:spcAft>
            </a:pPr>
            <a:r>
              <a:rPr lang="en-US" dirty="0" smtClean="0">
                <a:solidFill>
                  <a:srgbClr val="106636"/>
                </a:solidFill>
                <a:latin typeface="Franklin Gothic Medium"/>
              </a:rPr>
              <a:t>Step 1: </a:t>
            </a:r>
            <a:r>
              <a:rPr lang="en-US" dirty="0" smtClean="0">
                <a:solidFill>
                  <a:srgbClr val="3E3E3E"/>
                </a:solidFill>
              </a:rPr>
              <a:t>Gather all relevant data in order to make first pass at potential</a:t>
            </a:r>
            <a:br>
              <a:rPr lang="en-US" dirty="0" smtClean="0">
                <a:solidFill>
                  <a:srgbClr val="3E3E3E"/>
                </a:solidFill>
              </a:rPr>
            </a:br>
            <a:r>
              <a:rPr lang="en-US" dirty="0" smtClean="0">
                <a:solidFill>
                  <a:srgbClr val="3E3E3E"/>
                </a:solidFill>
              </a:rPr>
              <a:t>project, understand Tribal role options</a:t>
            </a:r>
          </a:p>
          <a:p>
            <a:pPr marL="758952" indent="-777240">
              <a:spcAft>
                <a:spcPts val="1200"/>
              </a:spcAft>
            </a:pPr>
            <a:r>
              <a:rPr lang="en-US" dirty="0" smtClean="0">
                <a:solidFill>
                  <a:srgbClr val="106636"/>
                </a:solidFill>
                <a:latin typeface="Franklin Gothic Medium"/>
              </a:rPr>
              <a:t>Step 2: </a:t>
            </a:r>
            <a:r>
              <a:rPr lang="en-US" dirty="0" smtClean="0">
                <a:solidFill>
                  <a:srgbClr val="3E3E3E"/>
                </a:solidFill>
              </a:rPr>
              <a:t>Estimate value to Tribe</a:t>
            </a:r>
            <a:r>
              <a:rPr lang="en-US" dirty="0">
                <a:solidFill>
                  <a:srgbClr val="3E3E3E"/>
                </a:solidFill>
              </a:rPr>
              <a:t>, consider ownership approach, </a:t>
            </a:r>
            <a:r>
              <a:rPr lang="en-US" dirty="0" smtClean="0">
                <a:solidFill>
                  <a:srgbClr val="3E3E3E"/>
                </a:solidFill>
              </a:rPr>
              <a:t>begin to identify</a:t>
            </a:r>
            <a:br>
              <a:rPr lang="en-US" dirty="0" smtClean="0">
                <a:solidFill>
                  <a:srgbClr val="3E3E3E"/>
                </a:solidFill>
              </a:rPr>
            </a:br>
            <a:r>
              <a:rPr lang="en-US" dirty="0" smtClean="0">
                <a:solidFill>
                  <a:srgbClr val="3E3E3E"/>
                </a:solidFill>
              </a:rPr>
              <a:t>off-takers, partners, vendors</a:t>
            </a:r>
            <a:r>
              <a:rPr lang="en-US" dirty="0">
                <a:solidFill>
                  <a:srgbClr val="3E3E3E"/>
                </a:solidFill>
              </a:rPr>
              <a:t>, begin planning permitting and site use</a:t>
            </a:r>
          </a:p>
          <a:p>
            <a:pPr marL="758952" indent="-777240">
              <a:spcAft>
                <a:spcPts val="1200"/>
              </a:spcAft>
            </a:pPr>
            <a:r>
              <a:rPr lang="en-US" dirty="0" smtClean="0">
                <a:solidFill>
                  <a:srgbClr val="106636"/>
                </a:solidFill>
                <a:latin typeface="Franklin Gothic Medium"/>
              </a:rPr>
              <a:t>Step 3: </a:t>
            </a:r>
            <a:r>
              <a:rPr lang="en-US" dirty="0" smtClean="0">
                <a:solidFill>
                  <a:srgbClr val="3E3E3E"/>
                </a:solidFill>
              </a:rPr>
              <a:t>Finalize economic assumptions and tribal </a:t>
            </a:r>
            <a:r>
              <a:rPr lang="en-US" dirty="0">
                <a:solidFill>
                  <a:srgbClr val="3E3E3E"/>
                </a:solidFill>
              </a:rPr>
              <a:t>roles, finalize permitting, </a:t>
            </a:r>
            <a:r>
              <a:rPr lang="en-US" dirty="0" smtClean="0">
                <a:solidFill>
                  <a:srgbClr val="3E3E3E"/>
                </a:solidFill>
              </a:rPr>
              <a:t>interconnection</a:t>
            </a:r>
            <a:r>
              <a:rPr lang="en-US" dirty="0">
                <a:solidFill>
                  <a:srgbClr val="3E3E3E"/>
                </a:solidFill>
              </a:rPr>
              <a:t>, transmission and off-take agreements, and determine financial p</a:t>
            </a:r>
            <a:r>
              <a:rPr lang="en-US" dirty="0" smtClean="0">
                <a:solidFill>
                  <a:srgbClr val="3E3E3E"/>
                </a:solidFill>
              </a:rPr>
              <a:t>artnerships, ownership structure</a:t>
            </a:r>
          </a:p>
          <a:p>
            <a:pPr marL="758952" indent="-777240">
              <a:spcAft>
                <a:spcPts val="800"/>
              </a:spcAft>
            </a:pPr>
            <a:r>
              <a:rPr lang="en-US" dirty="0" smtClean="0">
                <a:solidFill>
                  <a:srgbClr val="106636"/>
                </a:solidFill>
                <a:latin typeface="Franklin Gothic Medium"/>
              </a:rPr>
              <a:t>Step 4: </a:t>
            </a:r>
            <a:r>
              <a:rPr lang="en-US" dirty="0">
                <a:solidFill>
                  <a:srgbClr val="3E3E3E"/>
                </a:solidFill>
              </a:rPr>
              <a:t>Finalize agreements (</a:t>
            </a:r>
            <a:r>
              <a:rPr lang="en-US" dirty="0" smtClean="0">
                <a:solidFill>
                  <a:srgbClr val="3E3E3E"/>
                </a:solidFill>
              </a:rPr>
              <a:t>including vendor </a:t>
            </a:r>
            <a:r>
              <a:rPr lang="en-US" dirty="0">
                <a:solidFill>
                  <a:srgbClr val="3E3E3E"/>
                </a:solidFill>
              </a:rPr>
              <a:t>contracting</a:t>
            </a:r>
            <a:r>
              <a:rPr lang="en-US" dirty="0" smtClean="0">
                <a:solidFill>
                  <a:srgbClr val="3E3E3E"/>
                </a:solidFill>
              </a:rPr>
              <a:t>); financial close and construction; project </a:t>
            </a:r>
            <a:r>
              <a:rPr lang="en-US" dirty="0">
                <a:solidFill>
                  <a:srgbClr val="3E3E3E"/>
                </a:solidFill>
              </a:rPr>
              <a:t>commissioning, begin operation</a:t>
            </a:r>
          </a:p>
          <a:p>
            <a:pPr marL="758952" indent="-777240" algn="ctr">
              <a:spcAft>
                <a:spcPts val="600"/>
              </a:spcAft>
            </a:pPr>
            <a:r>
              <a:rPr lang="en-US" dirty="0" smtClean="0">
                <a:solidFill>
                  <a:srgbClr val="3E3E3E"/>
                </a:solidFill>
              </a:rPr>
              <a:t> </a:t>
            </a:r>
            <a:r>
              <a:rPr lang="en-US" dirty="0">
                <a:solidFill>
                  <a:srgbClr val="106636"/>
                </a:solidFill>
              </a:rPr>
              <a:t>Celebrate!</a:t>
            </a:r>
          </a:p>
          <a:p>
            <a:pPr marL="758952" indent="-777240"/>
            <a:r>
              <a:rPr lang="en-US" dirty="0" smtClean="0">
                <a:solidFill>
                  <a:srgbClr val="106636"/>
                </a:solidFill>
                <a:latin typeface="Franklin Gothic Medium"/>
              </a:rPr>
              <a:t>Step 5: </a:t>
            </a:r>
            <a:r>
              <a:rPr lang="en-US" dirty="0" smtClean="0">
                <a:solidFill>
                  <a:srgbClr val="3E3E3E"/>
                </a:solidFill>
              </a:rPr>
              <a:t>Maintenance </a:t>
            </a:r>
            <a:r>
              <a:rPr lang="en-US" dirty="0">
                <a:solidFill>
                  <a:srgbClr val="3E3E3E"/>
                </a:solidFill>
              </a:rPr>
              <a:t>p</a:t>
            </a:r>
            <a:r>
              <a:rPr lang="en-US" dirty="0" smtClean="0">
                <a:solidFill>
                  <a:srgbClr val="3E3E3E"/>
                </a:solidFill>
              </a:rPr>
              <a:t>lan implementation </a:t>
            </a:r>
            <a:r>
              <a:rPr lang="en-US" dirty="0">
                <a:solidFill>
                  <a:srgbClr val="3E3E3E"/>
                </a:solidFill>
              </a:rPr>
              <a:t>(conduct or ensure ongoing O&amp;M, R&amp;R)</a:t>
            </a:r>
          </a:p>
        </p:txBody>
      </p:sp>
    </p:spTree>
    <p:extLst>
      <p:ext uri="{BB962C8B-B14F-4D97-AF65-F5344CB8AC3E}">
        <p14:creationId xmlns:p14="http://schemas.microsoft.com/office/powerpoint/2010/main" val="112537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Project Development Process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3512" y="956970"/>
            <a:ext cx="6064112" cy="5199071"/>
          </a:xfrm>
          <a:prstGeom prst="rect">
            <a:avLst/>
          </a:prstGeom>
        </p:spPr>
      </p:pic>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12</a:t>
            </a:fld>
            <a:endParaRPr lang="en-US" dirty="0">
              <a:solidFill>
                <a:prstClr val="white"/>
              </a:solidFill>
            </a:endParaRPr>
          </a:p>
        </p:txBody>
      </p:sp>
    </p:spTree>
    <p:extLst>
      <p:ext uri="{BB962C8B-B14F-4D97-AF65-F5344CB8AC3E}">
        <p14:creationId xmlns:p14="http://schemas.microsoft.com/office/powerpoint/2010/main" val="2700020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2055"/>
            <a:ext cx="8229600" cy="676572"/>
          </a:xfrm>
        </p:spPr>
        <p:txBody>
          <a:bodyPr/>
          <a:lstStyle/>
          <a:p>
            <a:r>
              <a:rPr lang="en-US" dirty="0" smtClean="0"/>
              <a:t>Big Group Exercise</a:t>
            </a:r>
            <a:endParaRPr lang="en-US" dirty="0"/>
          </a:p>
        </p:txBody>
      </p:sp>
      <p:sp>
        <p:nvSpPr>
          <p:cNvPr id="3" name="Content Placeholder 2"/>
          <p:cNvSpPr>
            <a:spLocks noGrp="1"/>
          </p:cNvSpPr>
          <p:nvPr>
            <p:ph idx="1"/>
          </p:nvPr>
        </p:nvSpPr>
        <p:spPr>
          <a:xfrm>
            <a:off x="401327" y="1698171"/>
            <a:ext cx="8629084" cy="4368454"/>
          </a:xfrm>
        </p:spPr>
        <p:txBody>
          <a:bodyPr>
            <a:noAutofit/>
          </a:bodyPr>
          <a:lstStyle/>
          <a:p>
            <a:r>
              <a:rPr lang="en-US" sz="2900" dirty="0" smtClean="0"/>
              <a:t>Play Jeopardy! Win cash (bars) prize!</a:t>
            </a:r>
            <a:endParaRPr lang="en-US" sz="2500" dirty="0"/>
          </a:p>
          <a:p>
            <a:pPr lvl="1"/>
            <a:endParaRPr lang="en-US" sz="2500" dirty="0" smtClean="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13</a:t>
            </a:fld>
            <a:endParaRPr lang="en-US" dirty="0">
              <a:solidFill>
                <a:prstClr val="white"/>
              </a:solidFill>
            </a:endParaRPr>
          </a:p>
        </p:txBody>
      </p:sp>
    </p:spTree>
    <p:extLst>
      <p:ext uri="{BB962C8B-B14F-4D97-AF65-F5344CB8AC3E}">
        <p14:creationId xmlns:p14="http://schemas.microsoft.com/office/powerpoint/2010/main" val="1345984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8"/>
          <p:cNvSpPr>
            <a:spLocks noGrp="1"/>
          </p:cNvSpPr>
          <p:nvPr>
            <p:ph type="title"/>
          </p:nvPr>
        </p:nvSpPr>
        <p:spPr/>
        <p:txBody>
          <a:bodyPr>
            <a:normAutofit/>
          </a:bodyPr>
          <a:lstStyle/>
          <a:p>
            <a:r>
              <a:rPr lang="en-US" dirty="0" smtClean="0"/>
              <a:t>Project Development Process</a:t>
            </a:r>
            <a:endParaRPr lang="en-US" dirty="0"/>
          </a:p>
        </p:txBody>
      </p:sp>
      <p:pic>
        <p:nvPicPr>
          <p:cNvPr id="48" name="Content Placeholder 4" descr="process_wheel.png"/>
          <p:cNvPicPr>
            <a:picLocks noChangeAspect="1"/>
          </p:cNvPicPr>
          <p:nvPr/>
        </p:nvPicPr>
        <p:blipFill rotWithShape="1">
          <a:blip r:embed="rId3" cstate="screen">
            <a:extLst>
              <a:ext uri="{28A0092B-C50C-407E-A947-70E740481C1C}">
                <a14:useLocalDpi xmlns:a14="http://schemas.microsoft.com/office/drawing/2010/main"/>
              </a:ext>
            </a:extLst>
          </a:blip>
          <a:srcRect b="-524"/>
          <a:stretch/>
        </p:blipFill>
        <p:spPr>
          <a:xfrm>
            <a:off x="2435197" y="1042622"/>
            <a:ext cx="4269572" cy="3662440"/>
          </a:xfrm>
          <a:prstGeom prst="rect">
            <a:avLst/>
          </a:prstGeom>
        </p:spPr>
      </p:pic>
      <p:sp>
        <p:nvSpPr>
          <p:cNvPr id="50" name="Rectangle 49"/>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5" name="Group 115"/>
          <p:cNvGrpSpPr/>
          <p:nvPr/>
        </p:nvGrpSpPr>
        <p:grpSpPr>
          <a:xfrm>
            <a:off x="832485" y="4908437"/>
            <a:ext cx="873181" cy="847750"/>
            <a:chOff x="842253" y="4654443"/>
            <a:chExt cx="873181" cy="847750"/>
          </a:xfrm>
        </p:grpSpPr>
        <p:sp>
          <p:nvSpPr>
            <p:cNvPr id="56" name="Rectangle 55"/>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57" name="Picture 56" descr="steps_ico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58" name="Oval 5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126"/>
          <p:cNvGrpSpPr/>
          <p:nvPr/>
        </p:nvGrpSpPr>
        <p:grpSpPr>
          <a:xfrm>
            <a:off x="3904993" y="4895990"/>
            <a:ext cx="1088396" cy="860197"/>
            <a:chOff x="3904993" y="4641996"/>
            <a:chExt cx="1088396" cy="860197"/>
          </a:xfrm>
        </p:grpSpPr>
        <p:sp>
          <p:nvSpPr>
            <p:cNvPr id="63" name="Rectangle 62"/>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64" name="Picture 63"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65" name="Group 128"/>
          <p:cNvGrpSpPr/>
          <p:nvPr/>
        </p:nvGrpSpPr>
        <p:grpSpPr>
          <a:xfrm>
            <a:off x="6902412" y="4512480"/>
            <a:ext cx="1431326" cy="1243706"/>
            <a:chOff x="6902412" y="4258486"/>
            <a:chExt cx="1431326" cy="1243706"/>
          </a:xfrm>
        </p:grpSpPr>
        <p:sp>
          <p:nvSpPr>
            <p:cNvPr id="66" name="Rectangle 6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67" name="Picture 66" descr="step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68" name="Group 125"/>
          <p:cNvGrpSpPr/>
          <p:nvPr/>
        </p:nvGrpSpPr>
        <p:grpSpPr>
          <a:xfrm>
            <a:off x="2473586" y="4883214"/>
            <a:ext cx="771366" cy="872973"/>
            <a:chOff x="2473586" y="4629220"/>
            <a:chExt cx="771366" cy="872973"/>
          </a:xfrm>
        </p:grpSpPr>
        <p:pic>
          <p:nvPicPr>
            <p:cNvPr id="69" name="Picture 68" descr="step2.png"/>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70" name="Rectangle 69"/>
            <p:cNvSpPr/>
            <p:nvPr/>
          </p:nvSpPr>
          <p:spPr>
            <a:xfrm>
              <a:off x="2473586" y="4629220"/>
              <a:ext cx="771366" cy="486287"/>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71" name="Group 127"/>
          <p:cNvGrpSpPr/>
          <p:nvPr/>
        </p:nvGrpSpPr>
        <p:grpSpPr>
          <a:xfrm>
            <a:off x="5321775" y="4883214"/>
            <a:ext cx="1419943" cy="872972"/>
            <a:chOff x="5321775" y="4629220"/>
            <a:chExt cx="1419943" cy="872972"/>
          </a:xfrm>
        </p:grpSpPr>
        <p:pic>
          <p:nvPicPr>
            <p:cNvPr id="72" name="Picture 7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73" name="Rectangle 72"/>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74" name="Group 120"/>
          <p:cNvGrpSpPr/>
          <p:nvPr/>
        </p:nvGrpSpPr>
        <p:grpSpPr>
          <a:xfrm>
            <a:off x="6428155" y="3241549"/>
            <a:ext cx="2337805" cy="2802891"/>
            <a:chOff x="6418386" y="2987555"/>
            <a:chExt cx="2337805" cy="2802891"/>
          </a:xfrm>
        </p:grpSpPr>
        <p:pic>
          <p:nvPicPr>
            <p:cNvPr id="75" name="Picture 74" descr="step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21453" y="4567417"/>
              <a:ext cx="1363900" cy="1223029"/>
            </a:xfrm>
            <a:prstGeom prst="rect">
              <a:avLst/>
            </a:prstGeom>
          </p:spPr>
        </p:pic>
        <p:sp>
          <p:nvSpPr>
            <p:cNvPr id="76" name="Rectangle 75"/>
            <p:cNvSpPr/>
            <p:nvPr/>
          </p:nvSpPr>
          <p:spPr>
            <a:xfrm>
              <a:off x="6418386" y="2987555"/>
              <a:ext cx="2337805" cy="1622495"/>
            </a:xfrm>
            <a:prstGeom prst="rect">
              <a:avLst/>
            </a:prstGeom>
          </p:spPr>
          <p:txBody>
            <a:bodyPr wrap="square">
              <a:spAutoFit/>
            </a:bodyPr>
            <a:lstStyle/>
            <a:p>
              <a:pPr algn="ctr">
                <a:lnSpc>
                  <a:spcPct val="90000"/>
                </a:lnSpc>
              </a:pPr>
              <a:endParaRPr lang="en-US" sz="2600" dirty="0" smtClean="0">
                <a:latin typeface="+mj-lt"/>
              </a:endParaRPr>
            </a:p>
            <a:p>
              <a:pPr algn="ctr">
                <a:lnSpc>
                  <a:spcPct val="90000"/>
                </a:lnSpc>
              </a:pPr>
              <a:r>
                <a:rPr lang="en-US" sz="3200" b="1" dirty="0" smtClean="0">
                  <a:latin typeface="+mj-lt"/>
                </a:rPr>
                <a:t>5</a:t>
              </a:r>
              <a:r>
                <a:rPr lang="en-US" sz="3200" dirty="0" smtClean="0">
                  <a:latin typeface="+mj-lt"/>
                </a:rPr>
                <a:t/>
              </a:r>
              <a:br>
                <a:rPr lang="en-US" sz="3200" dirty="0" smtClean="0">
                  <a:latin typeface="+mj-lt"/>
                </a:rPr>
              </a:br>
              <a:r>
                <a:rPr lang="en-US" sz="2600" dirty="0" smtClean="0">
                  <a:latin typeface="+mj-lt"/>
                </a:rPr>
                <a:t>Operations &amp; Maintenance</a:t>
              </a:r>
              <a:endParaRPr lang="en-US" sz="2600" dirty="0">
                <a:latin typeface="+mj-lt"/>
              </a:endParaRPr>
            </a:p>
          </p:txBody>
        </p:sp>
      </p:grpSp>
      <p:sp>
        <p:nvSpPr>
          <p:cNvPr id="31"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2</a:t>
            </a:fld>
            <a:endParaRPr lang="en-US" dirty="0"/>
          </a:p>
        </p:txBody>
      </p:sp>
    </p:spTree>
    <p:extLst>
      <p:ext uri="{BB962C8B-B14F-4D97-AF65-F5344CB8AC3E}">
        <p14:creationId xmlns:p14="http://schemas.microsoft.com/office/powerpoint/2010/main" val="4436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1000"/>
                                        <p:tgtEl>
                                          <p:spTgt spid="74"/>
                                        </p:tgtEl>
                                        <p:attrNameLst>
                                          <p:attrName>ppt_y</p:attrName>
                                        </p:attrNameLst>
                                      </p:cBhvr>
                                      <p:tavLst>
                                        <p:tav tm="0">
                                          <p:val>
                                            <p:strVal val="#ppt_y+#ppt_h*1.125000"/>
                                          </p:val>
                                        </p:tav>
                                        <p:tav tm="100000">
                                          <p:val>
                                            <p:strVal val="#ppt_y"/>
                                          </p:val>
                                        </p:tav>
                                      </p:tavLst>
                                    </p:anim>
                                    <p:animEffect transition="in" filter="wipe(up)">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&amp; Maintenance (O&amp;M)</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3</a:t>
            </a:fld>
            <a:endParaRPr lang="en-US" dirty="0">
              <a:solidFill>
                <a:prstClr val="white"/>
              </a:solidFill>
            </a:endParaRPr>
          </a:p>
        </p:txBody>
      </p:sp>
      <p:sp>
        <p:nvSpPr>
          <p:cNvPr id="8" name="Rectangle 7"/>
          <p:cNvSpPr/>
          <p:nvPr/>
        </p:nvSpPr>
        <p:spPr>
          <a:xfrm>
            <a:off x="6087255" y="5936571"/>
            <a:ext cx="2875702" cy="230832"/>
          </a:xfrm>
          <a:prstGeom prst="rect">
            <a:avLst/>
          </a:prstGeom>
        </p:spPr>
        <p:txBody>
          <a:bodyPr wrap="square">
            <a:spAutoFit/>
          </a:bodyPr>
          <a:lstStyle/>
          <a:p>
            <a:r>
              <a:rPr lang="en-US" sz="900" dirty="0" smtClean="0">
                <a:solidFill>
                  <a:srgbClr val="5D5F5F"/>
                </a:solidFill>
              </a:rPr>
              <a:t>Photo from Florida </a:t>
            </a:r>
            <a:r>
              <a:rPr lang="en-US" sz="900" dirty="0">
                <a:solidFill>
                  <a:srgbClr val="5D5F5F"/>
                </a:solidFill>
              </a:rPr>
              <a:t>Solar Energy </a:t>
            </a:r>
            <a:r>
              <a:rPr lang="en-US" sz="900" dirty="0" smtClean="0">
                <a:solidFill>
                  <a:srgbClr val="5D5F5F"/>
                </a:solidFill>
              </a:rPr>
              <a:t>Center, NREL 14728</a:t>
            </a:r>
            <a:endParaRPr lang="en-US" sz="900" dirty="0">
              <a:solidFill>
                <a:srgbClr val="5D5F5F"/>
              </a:solidFill>
            </a:endParaRPr>
          </a:p>
        </p:txBody>
      </p:sp>
      <p:pic>
        <p:nvPicPr>
          <p:cNvPr id="3074" name="Picture 2" descr="C:\Users\kcory\Downloads\147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05182" y="1858184"/>
            <a:ext cx="3132122" cy="4053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5708" y="1847235"/>
            <a:ext cx="5135676" cy="4421723"/>
          </a:xfrm>
          <a:prstGeom prst="rect">
            <a:avLst/>
          </a:prstGeom>
        </p:spPr>
        <p:txBody>
          <a:bodyPr wrap="square">
            <a:spAutoFit/>
          </a:bodyPr>
          <a:lstStyle/>
          <a:p>
            <a:pPr>
              <a:spcAft>
                <a:spcPts val="800"/>
              </a:spcAft>
            </a:pPr>
            <a:r>
              <a:rPr lang="en-US" sz="2000" dirty="0" smtClean="0">
                <a:solidFill>
                  <a:srgbClr val="3E3E3E"/>
                </a:solidFill>
                <a:latin typeface="Franklin Gothic Medium"/>
              </a:rPr>
              <a:t>Purpose: </a:t>
            </a:r>
            <a:r>
              <a:rPr lang="en-US" sz="2000" dirty="0">
                <a:solidFill>
                  <a:srgbClr val="3E3E3E"/>
                </a:solidFill>
              </a:rPr>
              <a:t>Conduct or ensure ongoing O&amp;M, including repair and replacement (R&amp;R)*</a:t>
            </a:r>
          </a:p>
          <a:p>
            <a:pPr>
              <a:spcAft>
                <a:spcPts val="800"/>
              </a:spcAft>
            </a:pPr>
            <a:r>
              <a:rPr lang="en-US" sz="2000" dirty="0" smtClean="0">
                <a:solidFill>
                  <a:srgbClr val="3E3E3E"/>
                </a:solidFill>
                <a:latin typeface="Franklin Gothic Medium"/>
              </a:rPr>
              <a:t>O&amp;M Costs:</a:t>
            </a:r>
          </a:p>
          <a:p>
            <a:pPr marL="365760" indent="-228600">
              <a:buFont typeface="Arial" pitchFamily="34" charset="0"/>
              <a:buChar char="•"/>
            </a:pPr>
            <a:r>
              <a:rPr lang="en-US" sz="2000" dirty="0" smtClean="0">
                <a:solidFill>
                  <a:srgbClr val="3E3E3E"/>
                </a:solidFill>
              </a:rPr>
              <a:t>Equipment maintenance and upkeep</a:t>
            </a:r>
          </a:p>
          <a:p>
            <a:pPr marL="365760" indent="-228600">
              <a:buFont typeface="Arial" pitchFamily="34" charset="0"/>
              <a:buChar char="•"/>
            </a:pPr>
            <a:r>
              <a:rPr lang="en-US" sz="2000" dirty="0" smtClean="0">
                <a:solidFill>
                  <a:srgbClr val="3E3E3E"/>
                </a:solidFill>
              </a:rPr>
              <a:t>Gearbox/inverter replacement</a:t>
            </a:r>
          </a:p>
          <a:p>
            <a:pPr marL="365760" indent="-228600">
              <a:buFont typeface="Arial" pitchFamily="34" charset="0"/>
              <a:buChar char="•"/>
            </a:pPr>
            <a:r>
              <a:rPr lang="en-US" sz="2000" dirty="0" smtClean="0">
                <a:solidFill>
                  <a:srgbClr val="3E3E3E"/>
                </a:solidFill>
              </a:rPr>
              <a:t>Insurance</a:t>
            </a:r>
          </a:p>
          <a:p>
            <a:pPr marL="365760" indent="-228600">
              <a:buFont typeface="Arial" pitchFamily="34" charset="0"/>
              <a:buChar char="•"/>
            </a:pPr>
            <a:r>
              <a:rPr lang="en-US" sz="2000" dirty="0" smtClean="0">
                <a:solidFill>
                  <a:srgbClr val="3E3E3E"/>
                </a:solidFill>
              </a:rPr>
              <a:t>Labor </a:t>
            </a:r>
          </a:p>
          <a:p>
            <a:pPr marL="365760" indent="-228600">
              <a:buFont typeface="Arial" pitchFamily="34" charset="0"/>
              <a:buChar char="•"/>
            </a:pPr>
            <a:r>
              <a:rPr lang="en-US" sz="2000" dirty="0" smtClean="0">
                <a:solidFill>
                  <a:srgbClr val="3E3E3E"/>
                </a:solidFill>
              </a:rPr>
              <a:t>Extended warranty agreements</a:t>
            </a:r>
          </a:p>
          <a:p>
            <a:endParaRPr lang="en-US" sz="1200" b="1" dirty="0" smtClean="0">
              <a:solidFill>
                <a:srgbClr val="FF0000"/>
              </a:solidFill>
            </a:endParaRPr>
          </a:p>
          <a:p>
            <a:r>
              <a:rPr lang="en-US" sz="2000" dirty="0">
                <a:solidFill>
                  <a:srgbClr val="3E3E3E"/>
                </a:solidFill>
                <a:latin typeface="Franklin Gothic Medium"/>
              </a:rPr>
              <a:t>If leasing, </a:t>
            </a:r>
            <a:r>
              <a:rPr lang="en-US" sz="2000" dirty="0">
                <a:solidFill>
                  <a:srgbClr val="3E3E3E"/>
                </a:solidFill>
              </a:rPr>
              <a:t>lessor often manages maintenance</a:t>
            </a:r>
          </a:p>
          <a:p>
            <a:endParaRPr lang="en-US" sz="1200" b="1" dirty="0" smtClean="0">
              <a:solidFill>
                <a:srgbClr val="FF0000"/>
              </a:solidFill>
            </a:endParaRPr>
          </a:p>
          <a:p>
            <a:r>
              <a:rPr lang="en-US" sz="2000" dirty="0">
                <a:solidFill>
                  <a:srgbClr val="3E3E3E"/>
                </a:solidFill>
                <a:latin typeface="Franklin Gothic Medium"/>
              </a:rPr>
              <a:t>If PPA, </a:t>
            </a:r>
            <a:r>
              <a:rPr lang="en-US" sz="2000" dirty="0">
                <a:solidFill>
                  <a:srgbClr val="3E3E3E"/>
                </a:solidFill>
              </a:rPr>
              <a:t>vendor typically manages maintenance</a:t>
            </a:r>
          </a:p>
          <a:p>
            <a:pPr>
              <a:spcAft>
                <a:spcPts val="1200"/>
              </a:spcAft>
            </a:pPr>
            <a:r>
              <a:rPr lang="en-US" sz="1200" dirty="0" smtClean="0">
                <a:solidFill>
                  <a:srgbClr val="FF0000"/>
                </a:solidFill>
              </a:rPr>
              <a:t/>
            </a:r>
            <a:br>
              <a:rPr lang="en-US" sz="1200" dirty="0" smtClean="0">
                <a:solidFill>
                  <a:srgbClr val="FF0000"/>
                </a:solidFill>
              </a:rPr>
            </a:br>
            <a:r>
              <a:rPr lang="en-US" sz="1200" dirty="0">
                <a:solidFill>
                  <a:srgbClr val="5D5F5F"/>
                </a:solidFill>
              </a:rPr>
              <a:t>* Esp. if </a:t>
            </a:r>
            <a:r>
              <a:rPr lang="en-US" sz="1200" dirty="0" smtClean="0">
                <a:solidFill>
                  <a:srgbClr val="5D5F5F"/>
                </a:solidFill>
              </a:rPr>
              <a:t>owner – role </a:t>
            </a:r>
            <a:r>
              <a:rPr lang="en-US" sz="1200" dirty="0">
                <a:solidFill>
                  <a:srgbClr val="5D5F5F"/>
                </a:solidFill>
              </a:rPr>
              <a:t>of highest O&amp;M risk</a:t>
            </a:r>
          </a:p>
        </p:txBody>
      </p:sp>
    </p:spTree>
    <p:extLst>
      <p:ext uri="{BB962C8B-B14F-4D97-AF65-F5344CB8AC3E}">
        <p14:creationId xmlns:p14="http://schemas.microsoft.com/office/powerpoint/2010/main" val="275097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&amp; Maintenance (O&amp;M)</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4</a:t>
            </a:fld>
            <a:endParaRPr lang="en-US" dirty="0">
              <a:solidFill>
                <a:prstClr val="white"/>
              </a:solidFill>
            </a:endParaRPr>
          </a:p>
        </p:txBody>
      </p:sp>
      <p:sp>
        <p:nvSpPr>
          <p:cNvPr id="9" name="Rectangle 8"/>
          <p:cNvSpPr/>
          <p:nvPr/>
        </p:nvSpPr>
        <p:spPr>
          <a:xfrm>
            <a:off x="266236" y="1743159"/>
            <a:ext cx="5153257" cy="3867725"/>
          </a:xfrm>
          <a:prstGeom prst="rect">
            <a:avLst/>
          </a:prstGeom>
        </p:spPr>
        <p:txBody>
          <a:bodyPr wrap="square">
            <a:spAutoFit/>
          </a:bodyPr>
          <a:lstStyle/>
          <a:p>
            <a:pPr>
              <a:spcAft>
                <a:spcPts val="800"/>
              </a:spcAft>
            </a:pPr>
            <a:r>
              <a:rPr lang="en-US" dirty="0" smtClean="0">
                <a:solidFill>
                  <a:srgbClr val="3E3E3E"/>
                </a:solidFill>
                <a:latin typeface="Franklin Gothic Medium"/>
              </a:rPr>
              <a:t>Purpose: </a:t>
            </a:r>
            <a:r>
              <a:rPr lang="en-US" dirty="0">
                <a:solidFill>
                  <a:srgbClr val="3E3E3E"/>
                </a:solidFill>
              </a:rPr>
              <a:t>Conduct or ensure ongoing O&amp;M, including repair and replacement (R&amp;R)*</a:t>
            </a:r>
          </a:p>
          <a:p>
            <a:pPr>
              <a:spcAft>
                <a:spcPts val="800"/>
              </a:spcAft>
            </a:pPr>
            <a:r>
              <a:rPr lang="en-US" dirty="0" smtClean="0">
                <a:solidFill>
                  <a:srgbClr val="3E3E3E"/>
                </a:solidFill>
                <a:latin typeface="Franklin Gothic Medium"/>
              </a:rPr>
              <a:t>O&amp;M Costs:</a:t>
            </a:r>
          </a:p>
          <a:p>
            <a:pPr marL="365760" indent="-228600">
              <a:buFont typeface="Arial" pitchFamily="34" charset="0"/>
              <a:buChar char="•"/>
            </a:pPr>
            <a:r>
              <a:rPr lang="en-US" dirty="0" smtClean="0">
                <a:solidFill>
                  <a:srgbClr val="3E3E3E"/>
                </a:solidFill>
              </a:rPr>
              <a:t>Equipment maintenance and upkeep</a:t>
            </a:r>
          </a:p>
          <a:p>
            <a:pPr marL="365760" indent="-228600">
              <a:buFont typeface="Arial" pitchFamily="34" charset="0"/>
              <a:buChar char="•"/>
            </a:pPr>
            <a:r>
              <a:rPr lang="en-US" dirty="0" smtClean="0">
                <a:solidFill>
                  <a:srgbClr val="3E3E3E"/>
                </a:solidFill>
              </a:rPr>
              <a:t>Hardware replacement (augers, belts)</a:t>
            </a:r>
          </a:p>
          <a:p>
            <a:pPr marL="365760" indent="-228600">
              <a:buFont typeface="Arial" pitchFamily="34" charset="0"/>
              <a:buChar char="•"/>
            </a:pPr>
            <a:r>
              <a:rPr lang="en-US" dirty="0" smtClean="0">
                <a:solidFill>
                  <a:srgbClr val="3E3E3E"/>
                </a:solidFill>
              </a:rPr>
              <a:t>Insurance and contracts</a:t>
            </a:r>
          </a:p>
          <a:p>
            <a:pPr marL="365760" indent="-228600">
              <a:buFont typeface="Arial" pitchFamily="34" charset="0"/>
              <a:buChar char="•"/>
            </a:pPr>
            <a:r>
              <a:rPr lang="en-US" dirty="0" smtClean="0">
                <a:solidFill>
                  <a:srgbClr val="3E3E3E"/>
                </a:solidFill>
              </a:rPr>
              <a:t>Labor </a:t>
            </a:r>
          </a:p>
          <a:p>
            <a:pPr marL="365760" indent="-228600">
              <a:buFont typeface="Arial" pitchFamily="34" charset="0"/>
              <a:buChar char="•"/>
            </a:pPr>
            <a:r>
              <a:rPr lang="en-US" dirty="0" smtClean="0">
                <a:solidFill>
                  <a:srgbClr val="3E3E3E"/>
                </a:solidFill>
              </a:rPr>
              <a:t>Extended warranty agreements</a:t>
            </a:r>
          </a:p>
          <a:p>
            <a:endParaRPr lang="en-US" sz="1100" b="1" dirty="0" smtClean="0">
              <a:solidFill>
                <a:srgbClr val="FF0000"/>
              </a:solidFill>
            </a:endParaRPr>
          </a:p>
          <a:p>
            <a:r>
              <a:rPr lang="en-US" dirty="0">
                <a:solidFill>
                  <a:srgbClr val="3E3E3E"/>
                </a:solidFill>
                <a:latin typeface="Franklin Gothic Medium"/>
              </a:rPr>
              <a:t>If leasing, </a:t>
            </a:r>
            <a:r>
              <a:rPr lang="en-US" dirty="0">
                <a:solidFill>
                  <a:srgbClr val="3E3E3E"/>
                </a:solidFill>
              </a:rPr>
              <a:t>lessor often manages maintenance</a:t>
            </a:r>
          </a:p>
          <a:p>
            <a:endParaRPr lang="en-US" sz="1100" b="1" dirty="0" smtClean="0">
              <a:solidFill>
                <a:srgbClr val="FF0000"/>
              </a:solidFill>
            </a:endParaRPr>
          </a:p>
          <a:p>
            <a:r>
              <a:rPr lang="en-US" dirty="0">
                <a:solidFill>
                  <a:srgbClr val="3E3E3E"/>
                </a:solidFill>
                <a:latin typeface="Franklin Gothic Medium"/>
              </a:rPr>
              <a:t>If PPA, </a:t>
            </a:r>
            <a:r>
              <a:rPr lang="en-US" dirty="0">
                <a:solidFill>
                  <a:srgbClr val="3E3E3E"/>
                </a:solidFill>
              </a:rPr>
              <a:t>vendor typically manages maintenance</a:t>
            </a:r>
          </a:p>
          <a:p>
            <a:pPr>
              <a:spcAft>
                <a:spcPts val="1200"/>
              </a:spcAft>
            </a:pPr>
            <a:r>
              <a:rPr lang="en-US" sz="1100" dirty="0" smtClean="0">
                <a:solidFill>
                  <a:srgbClr val="FF0000"/>
                </a:solidFill>
              </a:rPr>
              <a:t/>
            </a:r>
            <a:br>
              <a:rPr lang="en-US" sz="1100" dirty="0" smtClean="0">
                <a:solidFill>
                  <a:srgbClr val="FF0000"/>
                </a:solidFill>
              </a:rPr>
            </a:br>
            <a:r>
              <a:rPr lang="en-US" sz="1100" dirty="0">
                <a:solidFill>
                  <a:srgbClr val="5D5F5F"/>
                </a:solidFill>
              </a:rPr>
              <a:t>* Esp. if </a:t>
            </a:r>
            <a:r>
              <a:rPr lang="en-US" sz="1100" dirty="0" smtClean="0">
                <a:solidFill>
                  <a:srgbClr val="5D5F5F"/>
                </a:solidFill>
              </a:rPr>
              <a:t>owner – role </a:t>
            </a:r>
            <a:r>
              <a:rPr lang="en-US" sz="1100" dirty="0">
                <a:solidFill>
                  <a:srgbClr val="5D5F5F"/>
                </a:solidFill>
              </a:rPr>
              <a:t>of highest O&amp;M risk</a:t>
            </a:r>
          </a:p>
        </p:txBody>
      </p:sp>
      <p:pic>
        <p:nvPicPr>
          <p:cNvPr id="1026" name="Picture 2" descr="C:\rjh\Work\Administrative\Presentations\Photos\Colville kickoff-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78386" y="1689164"/>
            <a:ext cx="3284570" cy="21840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jh\Work\Administrative\Presentations\Photos\Picture 00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78387" y="3962399"/>
            <a:ext cx="3284572" cy="21903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7038363" y="6345320"/>
            <a:ext cx="21056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r>
              <a:rPr lang="en-US" sz="1000" dirty="0" smtClean="0">
                <a:solidFill>
                  <a:prstClr val="white"/>
                </a:solidFill>
              </a:rPr>
              <a:t>Photos </a:t>
            </a:r>
            <a:r>
              <a:rPr lang="en-US" sz="1000" dirty="0">
                <a:solidFill>
                  <a:prstClr val="white"/>
                </a:solidFill>
              </a:rPr>
              <a:t>by </a:t>
            </a:r>
            <a:r>
              <a:rPr lang="en-US" sz="1000" dirty="0" smtClean="0">
                <a:solidFill>
                  <a:prstClr val="white"/>
                </a:solidFill>
              </a:rPr>
              <a:t>Randy </a:t>
            </a:r>
            <a:r>
              <a:rPr lang="en-US" sz="1000" dirty="0" err="1" smtClean="0">
                <a:solidFill>
                  <a:prstClr val="white"/>
                </a:solidFill>
              </a:rPr>
              <a:t>Hunsberger</a:t>
            </a:r>
            <a:r>
              <a:rPr lang="en-US" sz="1000" dirty="0" smtClean="0">
                <a:solidFill>
                  <a:prstClr val="white"/>
                </a:solidFill>
              </a:rPr>
              <a:t>, </a:t>
            </a:r>
            <a:r>
              <a:rPr lang="en-US" sz="1000" dirty="0">
                <a:solidFill>
                  <a:prstClr val="white"/>
                </a:solidFill>
              </a:rPr>
              <a:t>NREL</a:t>
            </a:r>
          </a:p>
        </p:txBody>
      </p:sp>
    </p:spTree>
    <p:extLst>
      <p:ext uri="{BB962C8B-B14F-4D97-AF65-F5344CB8AC3E}">
        <p14:creationId xmlns:p14="http://schemas.microsoft.com/office/powerpoint/2010/main" val="31175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&amp; Maintenance (O&amp;M)</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5</a:t>
            </a:fld>
            <a:endParaRPr lang="en-US" dirty="0">
              <a:solidFill>
                <a:prstClr val="white"/>
              </a:solidFill>
            </a:endParaRPr>
          </a:p>
        </p:txBody>
      </p:sp>
      <p:pic>
        <p:nvPicPr>
          <p:cNvPr id="2050" name="Picture 2" descr="C:\rjh\Work\Administrative\Presentations\Photos\P10102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107" y="1694985"/>
            <a:ext cx="2827453" cy="21205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rjh\Work\Administrative\Presentations\Photos\P101021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72783" y="1694985"/>
            <a:ext cx="2532563" cy="2120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jh\Work\Administrative\Presentations\Photos\Colville kickoff-5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5678" y="3840341"/>
            <a:ext cx="2862146" cy="23285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rjh\Work\Administrative\Presentations\Photos\Picture 01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05347" y="1694985"/>
            <a:ext cx="3315978" cy="2120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jh\Work\Administrative\Presentations\Photos\DSC_3279.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05346" y="3850889"/>
            <a:ext cx="3315978" cy="231799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rjh\Work\Administrative\Presentations\Photos\DSC_3335.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67824" y="3850889"/>
            <a:ext cx="2539057" cy="20146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p:nvPr/>
        </p:nvSpPr>
        <p:spPr>
          <a:xfrm>
            <a:off x="7038363" y="6349660"/>
            <a:ext cx="210563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r>
              <a:rPr lang="en-US" sz="1000" dirty="0" smtClean="0">
                <a:solidFill>
                  <a:prstClr val="white"/>
                </a:solidFill>
              </a:rPr>
              <a:t>Photos </a:t>
            </a:r>
            <a:r>
              <a:rPr lang="en-US" sz="1000" dirty="0">
                <a:solidFill>
                  <a:prstClr val="white"/>
                </a:solidFill>
              </a:rPr>
              <a:t>by </a:t>
            </a:r>
            <a:r>
              <a:rPr lang="en-US" sz="1000" dirty="0" smtClean="0">
                <a:solidFill>
                  <a:prstClr val="white"/>
                </a:solidFill>
              </a:rPr>
              <a:t>Randy </a:t>
            </a:r>
            <a:r>
              <a:rPr lang="en-US" sz="1000" dirty="0" err="1" smtClean="0">
                <a:solidFill>
                  <a:prstClr val="white"/>
                </a:solidFill>
              </a:rPr>
              <a:t>Hunsberger</a:t>
            </a:r>
            <a:r>
              <a:rPr lang="en-US" sz="1000" dirty="0" smtClean="0">
                <a:solidFill>
                  <a:prstClr val="white"/>
                </a:solidFill>
              </a:rPr>
              <a:t>, </a:t>
            </a:r>
            <a:r>
              <a:rPr lang="en-US" sz="1000" dirty="0">
                <a:solidFill>
                  <a:prstClr val="white"/>
                </a:solidFill>
              </a:rPr>
              <a:t>NREL</a:t>
            </a:r>
          </a:p>
        </p:txBody>
      </p:sp>
    </p:spTree>
    <p:extLst>
      <p:ext uri="{BB962C8B-B14F-4D97-AF65-F5344CB8AC3E}">
        <p14:creationId xmlns:p14="http://schemas.microsoft.com/office/powerpoint/2010/main" val="27757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Post-Procurement: Project O&amp;M</a:t>
            </a:r>
            <a:br>
              <a:rPr lang="en-US" dirty="0" smtClean="0"/>
            </a:br>
            <a:endParaRPr lang="en-US" dirty="0"/>
          </a:p>
        </p:txBody>
      </p:sp>
      <p:sp>
        <p:nvSpPr>
          <p:cNvPr id="3" name="Content Placeholder 2"/>
          <p:cNvSpPr>
            <a:spLocks noGrp="1"/>
          </p:cNvSpPr>
          <p:nvPr>
            <p:ph idx="1"/>
          </p:nvPr>
        </p:nvSpPr>
        <p:spPr>
          <a:xfrm>
            <a:off x="366492" y="952501"/>
            <a:ext cx="8229600" cy="5040448"/>
          </a:xfrm>
        </p:spPr>
        <p:txBody>
          <a:bodyPr/>
          <a:lstStyle/>
          <a:p>
            <a:pPr>
              <a:buFont typeface="Arial" pitchFamily="34" charset="0"/>
              <a:buChar char="•"/>
            </a:pPr>
            <a:endParaRPr lang="en-US" dirty="0" smtClean="0"/>
          </a:p>
          <a:p>
            <a:pPr marL="514350" indent="-514350">
              <a:buFont typeface="+mj-lt"/>
              <a:buAutoNum type="arabicPeriod"/>
            </a:pPr>
            <a:r>
              <a:rPr lang="en-US" sz="2800" dirty="0" smtClean="0"/>
              <a:t>O&amp;M agreements</a:t>
            </a:r>
          </a:p>
          <a:p>
            <a:pPr marL="514350" indent="-514350">
              <a:buFont typeface="+mj-lt"/>
              <a:buAutoNum type="arabicPeriod"/>
            </a:pPr>
            <a:r>
              <a:rPr lang="en-US" sz="2800" dirty="0" smtClean="0"/>
              <a:t>Warranties</a:t>
            </a:r>
          </a:p>
          <a:p>
            <a:pPr marL="514350" indent="-514350">
              <a:buFont typeface="+mj-lt"/>
              <a:buAutoNum type="arabicPeriod"/>
            </a:pPr>
            <a:r>
              <a:rPr lang="en-US" sz="2800" dirty="0" smtClean="0"/>
              <a:t>Monitoring system</a:t>
            </a:r>
          </a:p>
          <a:p>
            <a:pPr marL="514350" indent="-514350">
              <a:buFont typeface="+mj-lt"/>
              <a:buAutoNum type="arabicPeriod"/>
            </a:pPr>
            <a:r>
              <a:rPr lang="en-US" sz="2800" dirty="0" smtClean="0"/>
              <a:t>System performance </a:t>
            </a:r>
          </a:p>
          <a:p>
            <a:pPr marL="514350" indent="-514350">
              <a:buFont typeface="+mj-lt"/>
              <a:buAutoNum type="arabicPeriod"/>
            </a:pPr>
            <a:r>
              <a:rPr lang="en-US" sz="2800" dirty="0" smtClean="0"/>
              <a:t>Production guarantees</a:t>
            </a:r>
          </a:p>
          <a:p>
            <a:pPr marL="514350" indent="-514350">
              <a:buFont typeface="+mj-lt"/>
              <a:buAutoNum type="arabicPeriod"/>
            </a:pPr>
            <a:r>
              <a:rPr lang="en-US" sz="2800" dirty="0" smtClean="0"/>
              <a:t>Buyout options </a:t>
            </a:r>
          </a:p>
          <a:p>
            <a:endParaRPr lang="en-US" dirty="0"/>
          </a:p>
        </p:txBody>
      </p:sp>
      <p:sp>
        <p:nvSpPr>
          <p:cNvPr id="4"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6</a:t>
            </a:fld>
            <a:endParaRPr lang="en-US" dirty="0">
              <a:solidFill>
                <a:prstClr val="white"/>
              </a:solidFill>
            </a:endParaRPr>
          </a:p>
        </p:txBody>
      </p:sp>
    </p:spTree>
    <p:extLst>
      <p:ext uri="{BB962C8B-B14F-4D97-AF65-F5344CB8AC3E}">
        <p14:creationId xmlns:p14="http://schemas.microsoft.com/office/powerpoint/2010/main" val="94069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5: O&amp;M– Outputs	</a:t>
            </a:r>
            <a:endParaRPr lang="en-US" dirty="0"/>
          </a:p>
        </p:txBody>
      </p:sp>
      <p:sp>
        <p:nvSpPr>
          <p:cNvPr id="3" name="Content Placeholder 2"/>
          <p:cNvSpPr>
            <a:spLocks noGrp="1"/>
          </p:cNvSpPr>
          <p:nvPr>
            <p:ph idx="4294967295"/>
          </p:nvPr>
        </p:nvSpPr>
        <p:spPr>
          <a:xfrm>
            <a:off x="508000" y="1861281"/>
            <a:ext cx="4484115" cy="4216198"/>
          </a:xfrm>
        </p:spPr>
        <p:txBody>
          <a:bodyPr>
            <a:noAutofit/>
          </a:bodyPr>
          <a:lstStyle/>
          <a:p>
            <a:pPr>
              <a:spcBef>
                <a:spcPts val="1000"/>
              </a:spcBef>
              <a:spcAft>
                <a:spcPts val="600"/>
              </a:spcAft>
              <a:buFont typeface="Wingdings" pitchFamily="2" charset="2"/>
              <a:buChar char="ü"/>
            </a:pPr>
            <a:r>
              <a:rPr lang="en-US" sz="2200" dirty="0"/>
              <a:t>Ensure responsible party carries out O&amp;M/R&amp;R*</a:t>
            </a:r>
          </a:p>
          <a:p>
            <a:pPr>
              <a:spcBef>
                <a:spcPts val="1000"/>
              </a:spcBef>
              <a:spcAft>
                <a:spcPts val="600"/>
              </a:spcAft>
              <a:buFont typeface="Wingdings" pitchFamily="2" charset="2"/>
              <a:buChar char="ü"/>
            </a:pPr>
            <a:r>
              <a:rPr lang="en-US" sz="2200" dirty="0" smtClean="0"/>
              <a:t>Measuring and tracking success</a:t>
            </a:r>
          </a:p>
          <a:p>
            <a:pPr>
              <a:spcBef>
                <a:spcPts val="1000"/>
              </a:spcBef>
              <a:spcAft>
                <a:spcPts val="600"/>
              </a:spcAft>
              <a:buFont typeface="Wingdings" pitchFamily="2" charset="2"/>
              <a:buChar char="ü"/>
            </a:pPr>
            <a:r>
              <a:rPr lang="en-US" sz="2200" dirty="0" smtClean="0"/>
              <a:t>Correlation with business plan and strategic energy plan</a:t>
            </a:r>
          </a:p>
          <a:p>
            <a:pPr>
              <a:spcBef>
                <a:spcPts val="1000"/>
              </a:spcBef>
              <a:spcAft>
                <a:spcPts val="600"/>
              </a:spcAft>
              <a:buFont typeface="Wingdings" pitchFamily="2" charset="2"/>
              <a:buChar char="ü"/>
            </a:pPr>
            <a:r>
              <a:rPr lang="en-US" sz="2200" dirty="0" smtClean="0"/>
              <a:t>Contract </a:t>
            </a:r>
            <a:r>
              <a:rPr lang="en-US" sz="2200" dirty="0"/>
              <a:t>compliance</a:t>
            </a:r>
          </a:p>
          <a:p>
            <a:pPr>
              <a:spcBef>
                <a:spcPts val="1000"/>
              </a:spcBef>
              <a:spcAft>
                <a:spcPts val="1700"/>
              </a:spcAft>
              <a:buFont typeface="Wingdings" pitchFamily="2" charset="2"/>
              <a:buChar char="ü"/>
            </a:pPr>
            <a:r>
              <a:rPr lang="en-US" sz="2200" dirty="0"/>
              <a:t>Reporting of </a:t>
            </a:r>
            <a:r>
              <a:rPr lang="en-US" sz="2200" dirty="0" smtClean="0"/>
              <a:t>generation</a:t>
            </a:r>
          </a:p>
          <a:p>
            <a:pPr marL="0" lvl="0" indent="0">
              <a:spcBef>
                <a:spcPts val="0"/>
              </a:spcBef>
              <a:spcAft>
                <a:spcPts val="1800"/>
              </a:spcAft>
              <a:buNone/>
            </a:pPr>
            <a:r>
              <a:rPr lang="en-US" sz="1200" dirty="0" smtClean="0">
                <a:solidFill>
                  <a:srgbClr val="5D5F5F"/>
                </a:solidFill>
              </a:rPr>
              <a:t>*Esp</a:t>
            </a:r>
            <a:r>
              <a:rPr lang="en-US" sz="1200" dirty="0">
                <a:solidFill>
                  <a:srgbClr val="5D5F5F"/>
                </a:solidFill>
              </a:rPr>
              <a:t>. if </a:t>
            </a:r>
            <a:r>
              <a:rPr lang="en-US" sz="1200" dirty="0" smtClean="0">
                <a:solidFill>
                  <a:srgbClr val="5D5F5F"/>
                </a:solidFill>
              </a:rPr>
              <a:t>owner</a:t>
            </a:r>
            <a:endParaRPr lang="en-US" sz="1200" dirty="0">
              <a:solidFill>
                <a:srgbClr val="5D5F5F"/>
              </a:solidFill>
            </a:endParaRPr>
          </a:p>
          <a:p>
            <a:pPr>
              <a:spcBef>
                <a:spcPts val="1400"/>
              </a:spcBef>
              <a:spcAft>
                <a:spcPts val="1100"/>
              </a:spcAft>
              <a:buFont typeface="Wingdings" pitchFamily="2" charset="2"/>
              <a:buChar char="ü"/>
            </a:pPr>
            <a:endParaRPr lang="en-US" sz="2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3654" y="1872989"/>
            <a:ext cx="3048000" cy="4064000"/>
          </a:xfrm>
          <a:prstGeom prst="rect">
            <a:avLst/>
          </a:prstGeom>
        </p:spPr>
      </p:pic>
      <p:sp>
        <p:nvSpPr>
          <p:cNvPr id="6" name="TextBox 5"/>
          <p:cNvSpPr txBox="1"/>
          <p:nvPr/>
        </p:nvSpPr>
        <p:spPr>
          <a:xfrm>
            <a:off x="6752396" y="5951422"/>
            <a:ext cx="1991989" cy="230832"/>
          </a:xfrm>
          <a:prstGeom prst="rect">
            <a:avLst/>
          </a:prstGeom>
          <a:noFill/>
        </p:spPr>
        <p:txBody>
          <a:bodyPr wrap="none" rtlCol="0">
            <a:spAutoFit/>
          </a:bodyPr>
          <a:lstStyle/>
          <a:p>
            <a:r>
              <a:rPr lang="en-US" sz="900" dirty="0" smtClean="0">
                <a:solidFill>
                  <a:srgbClr val="5D5F5F"/>
                </a:solidFill>
              </a:rPr>
              <a:t>Photo from </a:t>
            </a:r>
            <a:r>
              <a:rPr lang="en-US" sz="900" dirty="0">
                <a:solidFill>
                  <a:srgbClr val="5D5F5F"/>
                </a:solidFill>
              </a:rPr>
              <a:t>Henry </a:t>
            </a:r>
            <a:r>
              <a:rPr lang="en-US" sz="900" dirty="0" smtClean="0">
                <a:solidFill>
                  <a:srgbClr val="5D5F5F"/>
                </a:solidFill>
              </a:rPr>
              <a:t>Price, NREL 14952</a:t>
            </a:r>
            <a:endParaRPr lang="en-US" sz="900" dirty="0">
              <a:solidFill>
                <a:srgbClr val="5D5F5F"/>
              </a:solidFill>
            </a:endParaRPr>
          </a:p>
        </p:txBody>
      </p:sp>
      <p:sp>
        <p:nvSpPr>
          <p:cNvPr id="7"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7</a:t>
            </a:fld>
            <a:endParaRPr lang="en-US" dirty="0"/>
          </a:p>
        </p:txBody>
      </p:sp>
    </p:spTree>
    <p:extLst>
      <p:ext uri="{BB962C8B-B14F-4D97-AF65-F5344CB8AC3E}">
        <p14:creationId xmlns:p14="http://schemas.microsoft.com/office/powerpoint/2010/main" val="2127259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Risk – </a:t>
            </a:r>
            <a:r>
              <a:rPr lang="en-US" dirty="0"/>
              <a:t>Facility-Scale Post </a:t>
            </a:r>
            <a:r>
              <a:rPr lang="en-US" dirty="0" smtClean="0"/>
              <a:t>Step 5</a:t>
            </a:r>
            <a:endParaRPr lang="en-US" dirty="0"/>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pPr algn="ct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00018037"/>
              </p:ext>
            </p:extLst>
          </p:nvPr>
        </p:nvGraphicFramePr>
        <p:xfrm>
          <a:off x="176980" y="931521"/>
          <a:ext cx="8843516" cy="4797036"/>
        </p:xfrm>
        <a:graphic>
          <a:graphicData uri="http://schemas.openxmlformats.org/drawingml/2006/table">
            <a:tbl>
              <a:tblPr firstRow="1" bandRow="1">
                <a:tableStyleId>{B301B821-A1FF-4177-AEE7-76D212191A09}</a:tableStyleId>
              </a:tblPr>
              <a:tblGrid>
                <a:gridCol w="1492028"/>
                <a:gridCol w="4082863"/>
                <a:gridCol w="3268625"/>
              </a:tblGrid>
              <a:tr h="440079">
                <a:tc>
                  <a:txBody>
                    <a:bodyPr/>
                    <a:lstStyle/>
                    <a:p>
                      <a:pPr algn="ctr"/>
                      <a:endParaRPr lang="en-US" sz="1600" b="0" dirty="0">
                        <a:solidFill>
                          <a:schemeClr val="tx1"/>
                        </a:solidFill>
                        <a:latin typeface="+mj-lt"/>
                      </a:endParaRPr>
                    </a:p>
                  </a:txBody>
                  <a:tcPr marT="54864" marB="54864">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kern="1200" dirty="0" smtClean="0">
                          <a:solidFill>
                            <a:schemeClr val="lt1"/>
                          </a:solidFill>
                          <a:latin typeface="+mj-lt"/>
                          <a:ea typeface="+mn-ea"/>
                          <a:cs typeface="+mn-cs"/>
                        </a:rPr>
                        <a:t>Risk Assessment Post Step 5</a:t>
                      </a:r>
                      <a:endParaRPr lang="en-US" sz="1600" b="0" kern="1200" dirty="0">
                        <a:solidFill>
                          <a:schemeClr val="lt1"/>
                        </a:solidFill>
                        <a:latin typeface="+mj-lt"/>
                        <a:ea typeface="+mn-ea"/>
                        <a:cs typeface="+mn-cs"/>
                      </a:endParaRPr>
                    </a:p>
                  </a:txBody>
                  <a:tcPr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1700" b="0" dirty="0" smtClean="0">
                          <a:latin typeface="+mj-lt"/>
                        </a:rPr>
                        <a:t>Development</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Loss/waste of development resources</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Medium; now with more assurance</a:t>
                      </a:r>
                      <a:r>
                        <a:rPr lang="en-US" sz="1300" i="0" baseline="0" dirty="0" smtClean="0"/>
                        <a:t/>
                      </a:r>
                      <a:br>
                        <a:rPr lang="en-US" sz="1300" i="0" baseline="0" dirty="0" smtClean="0"/>
                      </a:br>
                      <a:r>
                        <a:rPr lang="en-US" sz="1300" i="0" baseline="0" dirty="0" smtClean="0"/>
                        <a:t>of success </a:t>
                      </a:r>
                      <a:r>
                        <a:rPr lang="en-US" sz="1300" i="0" baseline="0" dirty="0" smtClean="0">
                          <a:solidFill>
                            <a:schemeClr val="accent1"/>
                          </a:solidFill>
                          <a:sym typeface="Wingdings"/>
                        </a:rPr>
                        <a:t></a:t>
                      </a:r>
                      <a:endParaRPr lang="en-US" sz="1300" i="0" dirty="0" smtClean="0">
                        <a:solidFill>
                          <a:schemeClr val="accent1"/>
                        </a:solidFill>
                      </a:endParaRPr>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189992">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Improper</a:t>
                      </a:r>
                      <a:r>
                        <a:rPr lang="en-US" sz="1300" baseline="0" dirty="0" smtClean="0"/>
                        <a:t> orientation or project affected by shade</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Low;</a:t>
                      </a:r>
                      <a:r>
                        <a:rPr lang="en-US" sz="1300" baseline="0" dirty="0" smtClean="0"/>
                        <a:t> some assumed by host </a:t>
                      </a:r>
                      <a:r>
                        <a:rPr lang="en-US" sz="1300" i="0" baseline="0" dirty="0" smtClean="0">
                          <a:solidFill>
                            <a:schemeClr val="accent1"/>
                          </a:solidFill>
                          <a:sym typeface="Wingdings"/>
                        </a:rPr>
                        <a:t></a:t>
                      </a:r>
                      <a:endParaRPr lang="en-US" sz="130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0">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Inadequate foundation or structural integrity</a:t>
                      </a:r>
                      <a:endParaRPr lang="en-US" sz="1300" i="1" baseline="0"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Low; developer assessed </a:t>
                      </a:r>
                      <a:r>
                        <a:rPr lang="en-US" sz="1300" i="0" baseline="0" dirty="0" smtClean="0">
                          <a:solidFill>
                            <a:schemeClr val="accent1"/>
                          </a:solidFill>
                          <a:sym typeface="Wingdings"/>
                        </a:rPr>
                        <a:t></a:t>
                      </a:r>
                      <a:endParaRPr lang="en-US" sz="130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178816">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Site control</a:t>
                      </a:r>
                      <a:r>
                        <a:rPr lang="en-US" sz="1300" baseline="0" dirty="0" smtClean="0"/>
                        <a:t> for challenges for safety/security purposes</a:t>
                      </a:r>
                      <a:endParaRPr lang="en-US" sz="1300"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Low;</a:t>
                      </a:r>
                      <a:r>
                        <a:rPr lang="en-US" sz="1300" baseline="0" dirty="0" smtClean="0"/>
                        <a:t> some assumed by host </a:t>
                      </a:r>
                      <a:r>
                        <a:rPr lang="en-US" sz="1300" i="0" baseline="0" dirty="0" smtClean="0">
                          <a:solidFill>
                            <a:schemeClr val="accent1"/>
                          </a:solidFill>
                          <a:sym typeface="Wingdings"/>
                        </a:rPr>
                        <a:t></a:t>
                      </a:r>
                      <a:endParaRPr lang="en-US" sz="130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344265">
                <a:tc rowSpan="2">
                  <a:txBody>
                    <a:bodyPr/>
                    <a:lstStyle/>
                    <a:p>
                      <a:r>
                        <a:rPr lang="en-US" sz="1700" b="0" dirty="0" smtClean="0">
                          <a:latin typeface="+mj-lt"/>
                        </a:rPr>
                        <a:t>Permitting</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Tribe-adopted codes and permitting</a:t>
                      </a:r>
                      <a:r>
                        <a:rPr lang="en-US" sz="1300" baseline="0" dirty="0" smtClean="0"/>
                        <a:t> challenges</a:t>
                      </a:r>
                      <a:endParaRPr lang="en-US" sz="1300" i="1" baseline="0"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Low; permitting</a:t>
                      </a:r>
                      <a:r>
                        <a:rPr lang="en-US" sz="1300" i="0" baseline="0" dirty="0" smtClean="0"/>
                        <a:t> completed </a:t>
                      </a:r>
                      <a:r>
                        <a:rPr lang="en-US" sz="1300" i="0" baseline="0" dirty="0" smtClean="0">
                          <a:solidFill>
                            <a:schemeClr val="accent1"/>
                          </a:solidFill>
                          <a:sym typeface="Wingdings"/>
                        </a:rPr>
                        <a:t></a:t>
                      </a:r>
                      <a:endParaRPr lang="en-US" sz="1300" i="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72728">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baseline="0" dirty="0" smtClean="0"/>
                        <a:t>Utility interconnection challenges</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None </a:t>
                      </a:r>
                      <a:r>
                        <a:rPr lang="en-US" sz="1300" i="0" baseline="0" dirty="0" smtClean="0">
                          <a:solidFill>
                            <a:schemeClr val="accent1"/>
                          </a:solidFill>
                          <a:sym typeface="Wingdings"/>
                        </a:rPr>
                        <a:t></a:t>
                      </a:r>
                      <a:endParaRPr lang="en-US" sz="1300" i="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72728">
                <a:tc rowSpan="2">
                  <a:txBody>
                    <a:bodyPr/>
                    <a:lstStyle/>
                    <a:p>
                      <a:r>
                        <a:rPr lang="en-US" sz="1700" b="0" dirty="0" smtClean="0">
                          <a:latin typeface="+mj-lt"/>
                        </a:rPr>
                        <a:t>Finance</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Capital</a:t>
                      </a:r>
                      <a:r>
                        <a:rPr lang="en-US" sz="1300" baseline="0" dirty="0" smtClean="0"/>
                        <a:t> constraints</a:t>
                      </a:r>
                      <a:endParaRPr lang="en-US" sz="1300" i="1" u="sng" baseline="0"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baseline="0" dirty="0" smtClean="0"/>
                        <a:t>None; project constructed/commissioned </a:t>
                      </a:r>
                      <a:r>
                        <a:rPr lang="en-US" sz="1300" i="0" baseline="0" dirty="0" smtClean="0">
                          <a:solidFill>
                            <a:schemeClr val="accent1"/>
                          </a:solidFill>
                          <a:sym typeface="Wingdings"/>
                        </a:rPr>
                        <a:t></a:t>
                      </a:r>
                      <a:endParaRPr lang="en-US" sz="1300" i="0" baseline="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72728">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baseline="0" dirty="0" smtClean="0"/>
                        <a:t>Incentive unavailability or insufficiency</a:t>
                      </a:r>
                      <a:endParaRPr lang="en-US" sz="1300" i="1" baseline="0"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baseline="0" dirty="0" smtClean="0"/>
                        <a:t>Low to none/allocated to developer </a:t>
                      </a:r>
                      <a:r>
                        <a:rPr lang="en-US" sz="1300" i="0" baseline="0" dirty="0" smtClean="0">
                          <a:solidFill>
                            <a:schemeClr val="accent1"/>
                          </a:solidFill>
                          <a:sym typeface="Wingdings"/>
                        </a:rPr>
                        <a:t></a:t>
                      </a:r>
                      <a:endParaRPr lang="en-US" sz="1300" i="0" baseline="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180499">
                <a:tc rowSpan="3">
                  <a:txBody>
                    <a:bodyPr/>
                    <a:lstStyle/>
                    <a:p>
                      <a:r>
                        <a:rPr lang="en-US" sz="1700" b="0" dirty="0" smtClean="0">
                          <a:latin typeface="+mj-lt"/>
                        </a:rPr>
                        <a:t>Construction/</a:t>
                      </a:r>
                    </a:p>
                    <a:p>
                      <a:r>
                        <a:rPr lang="en-US" sz="1700" b="0" dirty="0" smtClean="0">
                          <a:latin typeface="+mj-lt"/>
                        </a:rPr>
                        <a:t>Completion </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Engineering, procurement, and construction difficulties</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None;</a:t>
                      </a:r>
                      <a:r>
                        <a:rPr lang="en-US" sz="1300" i="0" baseline="0" dirty="0" smtClean="0"/>
                        <a:t> EPC complete </a:t>
                      </a:r>
                      <a:r>
                        <a:rPr lang="en-US" sz="1300" i="0" baseline="0" dirty="0" smtClean="0">
                          <a:solidFill>
                            <a:schemeClr val="accent1"/>
                          </a:solidFill>
                          <a:sym typeface="Wingdings"/>
                        </a:rPr>
                        <a:t></a:t>
                      </a:r>
                      <a:endParaRPr lang="en-US" sz="1300" i="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72728">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Cost overruns</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None;</a:t>
                      </a:r>
                      <a:r>
                        <a:rPr lang="en-US" sz="1300" i="0" baseline="0" dirty="0" smtClean="0"/>
                        <a:t> construction complete </a:t>
                      </a:r>
                      <a:r>
                        <a:rPr lang="en-US" sz="1300" i="0" baseline="0" dirty="0" smtClean="0">
                          <a:solidFill>
                            <a:schemeClr val="accent1"/>
                          </a:solidFill>
                          <a:sym typeface="Wingdings"/>
                        </a:rPr>
                        <a:t></a:t>
                      </a:r>
                      <a:endParaRPr lang="en-US" sz="1300" i="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72728">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Schedule overruns</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dirty="0" smtClean="0"/>
                        <a:t>None;</a:t>
                      </a:r>
                      <a:r>
                        <a:rPr lang="en-US" sz="1300" i="0" baseline="0" dirty="0" smtClean="0"/>
                        <a:t> construction complete </a:t>
                      </a:r>
                      <a:r>
                        <a:rPr lang="en-US" sz="1300" i="0" baseline="0" dirty="0" smtClean="0">
                          <a:solidFill>
                            <a:schemeClr val="accent1"/>
                          </a:solidFill>
                          <a:sym typeface="Wingdings"/>
                        </a:rPr>
                        <a:t></a:t>
                      </a:r>
                      <a:endParaRPr lang="en-US" sz="1300" i="0"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188515">
                <a:tc rowSpan="2">
                  <a:txBody>
                    <a:bodyPr/>
                    <a:lstStyle/>
                    <a:p>
                      <a:r>
                        <a:rPr lang="en-US" sz="1700" b="0" dirty="0" smtClean="0">
                          <a:latin typeface="+mj-lt"/>
                        </a:rPr>
                        <a:t>Operating </a:t>
                      </a:r>
                      <a:endParaRPr lang="en-US" sz="1700" b="0" dirty="0">
                        <a:latin typeface="+mj-lt"/>
                      </a:endParaRPr>
                    </a:p>
                  </a:txBody>
                  <a:tcPr marT="64008" marB="64008"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Output shortfall from expected</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u="sng" dirty="0" smtClean="0"/>
                        <a:t>Being managed by appropriate party </a:t>
                      </a:r>
                      <a:r>
                        <a:rPr lang="en-US" sz="1300" i="0" baseline="0" dirty="0" smtClean="0">
                          <a:solidFill>
                            <a:schemeClr val="accent1"/>
                          </a:solidFill>
                          <a:sym typeface="Wingdings"/>
                        </a:rPr>
                        <a:t></a:t>
                      </a:r>
                      <a:endParaRPr lang="en-US" sz="1300" i="0" u="sng"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314686">
                <a:tc vMerge="1">
                  <a:txBody>
                    <a:bodyPr/>
                    <a:lstStyle/>
                    <a:p>
                      <a:endParaRPr lang="en-US"/>
                    </a:p>
                  </a:txBody>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dirty="0" smtClean="0"/>
                        <a:t>Technology O&amp;M failure</a:t>
                      </a:r>
                      <a:endParaRPr lang="en-US" sz="1300" i="1" dirty="0" smtClean="0"/>
                    </a:p>
                  </a:txBody>
                  <a:tcPr marT="64008" marB="6400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300" i="0" u="sng" dirty="0" smtClean="0"/>
                        <a:t>Being managed by appropriate party </a:t>
                      </a:r>
                      <a:r>
                        <a:rPr lang="en-US" sz="1300" i="0" baseline="0" dirty="0" smtClean="0">
                          <a:solidFill>
                            <a:schemeClr val="accent1"/>
                          </a:solidFill>
                          <a:sym typeface="Wingdings"/>
                        </a:rPr>
                        <a:t></a:t>
                      </a:r>
                      <a:endParaRPr lang="en-US" sz="1300" i="0" u="sng" dirty="0" smtClean="0"/>
                    </a:p>
                  </a:txBody>
                  <a:tcPr marT="64008" marB="64008"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8" name="TextBox 7"/>
          <p:cNvSpPr txBox="1"/>
          <p:nvPr/>
        </p:nvSpPr>
        <p:spPr>
          <a:xfrm>
            <a:off x="3415824" y="5883652"/>
            <a:ext cx="5604672" cy="215444"/>
          </a:xfrm>
          <a:prstGeom prst="rect">
            <a:avLst/>
          </a:prstGeom>
          <a:noFill/>
        </p:spPr>
        <p:txBody>
          <a:bodyPr wrap="square" rtlCol="0">
            <a:spAutoFit/>
          </a:bodyPr>
          <a:lstStyle/>
          <a:p>
            <a:r>
              <a:rPr lang="en-US" sz="800" dirty="0" smtClean="0">
                <a:solidFill>
                  <a:srgbClr val="5D5F5F"/>
                </a:solidFill>
              </a:rPr>
              <a:t>Sources: Adapted from Holland &amp; Hart, RE Project Development &amp; Finance &amp; Infocast, Advanced RE Project Finance &amp; Analysis </a:t>
            </a:r>
          </a:p>
        </p:txBody>
      </p:sp>
      <p:sp>
        <p:nvSpPr>
          <p:cNvPr id="9" name="TextBox 8"/>
          <p:cNvSpPr txBox="1"/>
          <p:nvPr/>
        </p:nvSpPr>
        <p:spPr>
          <a:xfrm>
            <a:off x="3409111" y="6054166"/>
            <a:ext cx="4749369" cy="214554"/>
          </a:xfrm>
          <a:prstGeom prst="rect">
            <a:avLst/>
          </a:prstGeom>
          <a:noFill/>
        </p:spPr>
        <p:txBody>
          <a:bodyPr wrap="square" rtlCol="0">
            <a:spAutoFit/>
          </a:bodyPr>
          <a:lstStyle/>
          <a:p>
            <a:r>
              <a:rPr lang="en-US" sz="800" dirty="0" smtClean="0">
                <a:solidFill>
                  <a:srgbClr val="5D5F5F"/>
                </a:solidFill>
              </a:rPr>
              <a:t>NOTE: Underlining signifies that the </a:t>
            </a:r>
            <a:r>
              <a:rPr lang="en-US" sz="800" dirty="0">
                <a:solidFill>
                  <a:srgbClr val="5D5F5F"/>
                </a:solidFill>
              </a:rPr>
              <a:t>risk assessment </a:t>
            </a:r>
            <a:r>
              <a:rPr lang="en-US" sz="800" dirty="0" smtClean="0">
                <a:solidFill>
                  <a:srgbClr val="5D5F5F"/>
                </a:solidFill>
              </a:rPr>
              <a:t>outcome changes during </a:t>
            </a:r>
            <a:r>
              <a:rPr lang="en-US" sz="800" dirty="0">
                <a:solidFill>
                  <a:srgbClr val="5D5F5F"/>
                </a:solidFill>
              </a:rPr>
              <a:t>the step at </a:t>
            </a:r>
            <a:r>
              <a:rPr lang="en-US" sz="800" dirty="0" smtClean="0">
                <a:solidFill>
                  <a:srgbClr val="5D5F5F"/>
                </a:solidFill>
              </a:rPr>
              <a:t>hand.</a:t>
            </a:r>
            <a:endParaRPr lang="en-US" sz="800" dirty="0">
              <a:solidFill>
                <a:srgbClr val="5D5F5F"/>
              </a:solidFill>
            </a:endParaRPr>
          </a:p>
        </p:txBody>
      </p:sp>
    </p:spTree>
    <p:extLst>
      <p:ext uri="{BB962C8B-B14F-4D97-AF65-F5344CB8AC3E}">
        <p14:creationId xmlns:p14="http://schemas.microsoft.com/office/powerpoint/2010/main" val="319683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Risk – Community-Scale Post </a:t>
            </a:r>
            <a:r>
              <a:rPr lang="en-US" dirty="0"/>
              <a:t>Step 5</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pPr algn="ct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57575902"/>
              </p:ext>
            </p:extLst>
          </p:nvPr>
        </p:nvGraphicFramePr>
        <p:xfrm>
          <a:off x="217575" y="863399"/>
          <a:ext cx="8724390" cy="5421376"/>
        </p:xfrm>
        <a:graphic>
          <a:graphicData uri="http://schemas.openxmlformats.org/drawingml/2006/table">
            <a:tbl>
              <a:tblPr firstRow="1" bandRow="1">
                <a:tableStyleId>{B301B821-A1FF-4177-AEE7-76D212191A09}</a:tableStyleId>
              </a:tblPr>
              <a:tblGrid>
                <a:gridCol w="1598105"/>
                <a:gridCol w="5205651"/>
                <a:gridCol w="1920634"/>
              </a:tblGrid>
              <a:tr h="475665">
                <a:tc>
                  <a:txBody>
                    <a:bodyPr/>
                    <a:lstStyle/>
                    <a:p>
                      <a:pPr algn="ctr"/>
                      <a:endParaRPr lang="en-US" sz="1600" b="0" dirty="0">
                        <a:solidFill>
                          <a:schemeClr val="tx1"/>
                        </a:solidFill>
                        <a:latin typeface="+mj-lt"/>
                      </a:endParaRPr>
                    </a:p>
                  </a:txBody>
                  <a:tcPr marL="182880" marT="54864" marB="54864">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L="18288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l" defTabSz="457200" rtl="0" eaLnBrk="1" latinLnBrk="0" hangingPunct="1"/>
                      <a:r>
                        <a:rPr lang="en-US" sz="1600" b="0" kern="1200" dirty="0" smtClean="0">
                          <a:solidFill>
                            <a:schemeClr val="lt1"/>
                          </a:solidFill>
                          <a:latin typeface="+mj-lt"/>
                          <a:ea typeface="+mn-ea"/>
                          <a:cs typeface="+mn-cs"/>
                        </a:rPr>
                        <a:t>Risk Assessment Post Step 5</a:t>
                      </a:r>
                      <a:endParaRPr lang="en-US" sz="1600" b="0" kern="1200" dirty="0">
                        <a:solidFill>
                          <a:schemeClr val="lt1"/>
                        </a:solidFill>
                        <a:latin typeface="+mj-lt"/>
                        <a:ea typeface="+mn-ea"/>
                        <a:cs typeface="+mn-cs"/>
                      </a:endParaRPr>
                    </a:p>
                  </a:txBody>
                  <a:tcPr marL="18288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96298">
                <a:tc>
                  <a:txBody>
                    <a:bodyPr/>
                    <a:lstStyle/>
                    <a:p>
                      <a:r>
                        <a:rPr lang="en-US" sz="1700" b="0" dirty="0" smtClean="0">
                          <a:latin typeface="+mj-lt"/>
                        </a:rPr>
                        <a:t>Development</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lvl="0" indent="-155448" algn="l" defTabSz="457200" rtl="0" eaLnBrk="1" fontAlgn="auto" latinLnBrk="0" hangingPunct="1">
                        <a:lnSpc>
                          <a:spcPts val="1700"/>
                        </a:lnSpc>
                        <a:spcBef>
                          <a:spcPts val="0"/>
                        </a:spcBef>
                        <a:spcAft>
                          <a:spcPts val="200"/>
                        </a:spcAft>
                        <a:buClrTx/>
                        <a:buSzTx/>
                        <a:buFont typeface="Arial"/>
                        <a:buChar char="•"/>
                        <a:tabLst/>
                        <a:defRPr/>
                      </a:pPr>
                      <a:r>
                        <a:rPr lang="en-US" sz="1400" dirty="0" smtClean="0"/>
                        <a:t>Poor</a:t>
                      </a:r>
                      <a:r>
                        <a:rPr lang="en-US" sz="1400" baseline="0" dirty="0" smtClean="0"/>
                        <a:t> or no</a:t>
                      </a:r>
                      <a:r>
                        <a:rPr lang="en-US" sz="1400" dirty="0" smtClean="0"/>
                        <a:t> renewable energy resource assessment</a:t>
                      </a:r>
                    </a:p>
                    <a:p>
                      <a:pPr marL="182880" marR="0" lvl="0" indent="-155448" algn="l" defTabSz="457200" rtl="0" eaLnBrk="1" fontAlgn="auto" latinLnBrk="0" hangingPunct="1">
                        <a:lnSpc>
                          <a:spcPts val="1700"/>
                        </a:lnSpc>
                        <a:spcBef>
                          <a:spcPts val="0"/>
                        </a:spcBef>
                        <a:spcAft>
                          <a:spcPts val="200"/>
                        </a:spcAft>
                        <a:buClrTx/>
                        <a:buSzTx/>
                        <a:buFont typeface="Arial"/>
                        <a:buChar char="•"/>
                        <a:tabLst/>
                        <a:defRPr/>
                      </a:pPr>
                      <a:r>
                        <a:rPr lang="en-US" sz="1400" dirty="0" smtClean="0"/>
                        <a:t>Not</a:t>
                      </a:r>
                      <a:r>
                        <a:rPr lang="en-US" sz="1400" baseline="0" dirty="0" smtClean="0"/>
                        <a:t> i</a:t>
                      </a:r>
                      <a:r>
                        <a:rPr lang="en-US" sz="1400" dirty="0" smtClean="0"/>
                        <a:t>dentifying all possible costs</a:t>
                      </a:r>
                    </a:p>
                    <a:p>
                      <a:pPr marL="182880" marR="0" lvl="0" indent="-155448" algn="l" defTabSz="457200" rtl="0" eaLnBrk="1" fontAlgn="auto" latinLnBrk="0" hangingPunct="1">
                        <a:lnSpc>
                          <a:spcPts val="1700"/>
                        </a:lnSpc>
                        <a:spcBef>
                          <a:spcPts val="0"/>
                        </a:spcBef>
                        <a:spcAft>
                          <a:spcPts val="200"/>
                        </a:spcAft>
                        <a:buClrTx/>
                        <a:buSzTx/>
                        <a:buFont typeface="Arial"/>
                        <a:buChar char="•"/>
                        <a:tabLst/>
                        <a:defRPr/>
                      </a:pPr>
                      <a:r>
                        <a:rPr lang="en-US" sz="1400" dirty="0" smtClean="0"/>
                        <a:t>Unrealistic estimation of all costs</a:t>
                      </a:r>
                    </a:p>
                    <a:p>
                      <a:pPr marL="182880" marR="0" lvl="0" indent="-155448" algn="l" defTabSz="457200" rtl="0" eaLnBrk="1" fontAlgn="auto" latinLnBrk="0" hangingPunct="1">
                        <a:lnSpc>
                          <a:spcPts val="1700"/>
                        </a:lnSpc>
                        <a:spcBef>
                          <a:spcPts val="0"/>
                        </a:spcBef>
                        <a:spcAft>
                          <a:spcPts val="200"/>
                        </a:spcAft>
                        <a:buClrTx/>
                        <a:buSzTx/>
                        <a:buFont typeface="Arial"/>
                        <a:buChar char="•"/>
                        <a:tabLst/>
                        <a:defRPr/>
                      </a:pPr>
                      <a:r>
                        <a:rPr lang="en-US" sz="1400" baseline="0" dirty="0" smtClean="0"/>
                        <a:t>Incorrect estimation of long-term “community” energy use (energy efficiency first)</a:t>
                      </a:r>
                    </a:p>
                    <a:p>
                      <a:pPr marL="182880" marR="0" lvl="0" indent="-155448" algn="l" defTabSz="457200" rtl="0" eaLnBrk="1" fontAlgn="auto" latinLnBrk="0" hangingPunct="1">
                        <a:lnSpc>
                          <a:spcPts val="1700"/>
                        </a:lnSpc>
                        <a:spcBef>
                          <a:spcPts val="0"/>
                        </a:spcBef>
                        <a:spcAft>
                          <a:spcPts val="200"/>
                        </a:spcAft>
                        <a:buClrTx/>
                        <a:buSzTx/>
                        <a:buFont typeface="Arial"/>
                        <a:buChar char="•"/>
                        <a:tabLst/>
                        <a:defRPr/>
                      </a:pPr>
                      <a:r>
                        <a:rPr lang="en-US" sz="1400" baseline="0" dirty="0" smtClean="0"/>
                        <a:t>Utility rules and ability to offset use with centralized production</a:t>
                      </a:r>
                      <a:endParaRPr lang="en-US" sz="1400" dirty="0" smtClean="0"/>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 site picked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 detailed model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 detailed model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 final projection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executed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90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Structural</a:t>
                      </a:r>
                      <a:r>
                        <a:rPr lang="en-US" sz="1400" baseline="0" dirty="0" smtClean="0"/>
                        <a:t> (e.g. rooftop solar, wind loading, soil conditions)</a:t>
                      </a:r>
                      <a:endParaRPr lang="en-US" sz="1400" dirty="0" smtClean="0"/>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Installation safety (e.g., wind tower, hazard for adjacent</a:t>
                      </a:r>
                      <a:r>
                        <a:rPr lang="en-US" sz="1400" baseline="0" dirty="0" smtClean="0"/>
                        <a:t> sites</a:t>
                      </a:r>
                      <a:r>
                        <a:rPr lang="en-US" sz="1400" dirty="0" smtClean="0"/>
                        <a:t>)</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Site control</a:t>
                      </a:r>
                      <a:r>
                        <a:rPr lang="en-US" sz="1400" baseline="0" dirty="0" smtClean="0"/>
                        <a:t> for safety/security purposes</a:t>
                      </a:r>
                      <a:endParaRPr lang="en-US" sz="1400" dirty="0" smtClean="0"/>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addressed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 addressed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site secure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94925">
                <a:tc>
                  <a:txBody>
                    <a:bodyPr/>
                    <a:lstStyle/>
                    <a:p>
                      <a:r>
                        <a:rPr lang="en-US" sz="1700" b="0" dirty="0" smtClean="0">
                          <a:latin typeface="+mj-lt"/>
                        </a:rPr>
                        <a:t>Permitting</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Tribe-adopted codes and permitting</a:t>
                      </a:r>
                      <a:r>
                        <a:rPr lang="en-US" sz="1400" baseline="0" dirty="0" smtClean="0"/>
                        <a:t> requirements</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baseline="0" dirty="0" smtClean="0"/>
                        <a:t>Utility interconnection requirements</a:t>
                      </a:r>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Low; complete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complete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Finance</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Capital</a:t>
                      </a:r>
                      <a:r>
                        <a:rPr lang="en-US" sz="1400" baseline="0" dirty="0" smtClean="0"/>
                        <a:t> availability</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baseline="0" dirty="0" smtClean="0"/>
                        <a:t>Incentive availability risk </a:t>
                      </a:r>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finalized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finalized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501373">
                <a:tc>
                  <a:txBody>
                    <a:bodyPr/>
                    <a:lstStyle/>
                    <a:p>
                      <a:r>
                        <a:rPr lang="en-US" sz="1700" b="0" dirty="0" smtClean="0">
                          <a:latin typeface="+mj-lt"/>
                        </a:rPr>
                        <a:t>Construction/</a:t>
                      </a:r>
                    </a:p>
                    <a:p>
                      <a:r>
                        <a:rPr lang="en-US" sz="1700" b="0" dirty="0" smtClean="0">
                          <a:latin typeface="+mj-lt"/>
                        </a:rPr>
                        <a:t>Completion </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EPC difficulties</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Cost overruns</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Schedule </a:t>
                      </a:r>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contracted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None; construction  complete </a:t>
                      </a:r>
                      <a:r>
                        <a:rPr lang="en-US" sz="1400" i="0" baseline="0" dirty="0" smtClean="0">
                          <a:solidFill>
                            <a:schemeClr val="accent1"/>
                          </a:solidFill>
                          <a:sym typeface="Wingdings"/>
                        </a:rPr>
                        <a:t></a:t>
                      </a:r>
                      <a:endParaRPr lang="en-US" sz="1400"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Operating </a:t>
                      </a:r>
                      <a:endParaRPr lang="en-US" sz="1700" b="0" dirty="0">
                        <a:latin typeface="+mj-lt"/>
                      </a:endParaRPr>
                    </a:p>
                  </a:txBody>
                  <a:tcPr marL="182880" marT="54864" marB="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Output shortfall from expected</a:t>
                      </a:r>
                    </a:p>
                    <a:p>
                      <a:pPr marL="182880" marR="0" indent="-155448" algn="l" defTabSz="457200" rtl="0" eaLnBrk="1" fontAlgn="auto" latinLnBrk="0" hangingPunct="1">
                        <a:lnSpc>
                          <a:spcPts val="1700"/>
                        </a:lnSpc>
                        <a:spcBef>
                          <a:spcPts val="0"/>
                        </a:spcBef>
                        <a:spcAft>
                          <a:spcPts val="200"/>
                        </a:spcAft>
                        <a:buClrTx/>
                        <a:buSzTx/>
                        <a:buFont typeface="Arial" pitchFamily="34" charset="0"/>
                        <a:buChar char="•"/>
                        <a:tabLst/>
                        <a:defRPr/>
                      </a:pPr>
                      <a:r>
                        <a:rPr lang="en-US" sz="1400" dirty="0" smtClean="0"/>
                        <a:t>Technology O&amp;M</a:t>
                      </a:r>
                    </a:p>
                  </a:txBody>
                  <a:tcPr marL="182880" marR="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u="sng" kern="1200" dirty="0" smtClean="0">
                          <a:solidFill>
                            <a:schemeClr val="dk1"/>
                          </a:solidFill>
                          <a:latin typeface="+mn-lt"/>
                          <a:ea typeface="+mn-ea"/>
                          <a:cs typeface="+mn-cs"/>
                        </a:rPr>
                        <a:t>Being managed by appropriate party </a:t>
                      </a:r>
                      <a:r>
                        <a:rPr lang="en-US" sz="1400" i="0" baseline="0" dirty="0" smtClean="0">
                          <a:solidFill>
                            <a:schemeClr val="accent1"/>
                          </a:solidFill>
                          <a:sym typeface="Wingdings"/>
                        </a:rPr>
                        <a:t></a:t>
                      </a:r>
                      <a:endParaRPr lang="en-US" sz="1400" u="sng" kern="1200" dirty="0" smtClean="0">
                        <a:solidFill>
                          <a:schemeClr val="dk1"/>
                        </a:solidFill>
                        <a:latin typeface="+mn-lt"/>
                        <a:ea typeface="+mn-ea"/>
                        <a:cs typeface="+mn-cs"/>
                      </a:endParaRPr>
                    </a:p>
                  </a:txBody>
                  <a:tcPr marL="182880" marR="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8" name="TextBox 7"/>
          <p:cNvSpPr txBox="1"/>
          <p:nvPr/>
        </p:nvSpPr>
        <p:spPr>
          <a:xfrm>
            <a:off x="2971401" y="6375165"/>
            <a:ext cx="6293433" cy="215444"/>
          </a:xfrm>
          <a:prstGeom prst="rect">
            <a:avLst/>
          </a:prstGeom>
          <a:noFill/>
        </p:spPr>
        <p:txBody>
          <a:bodyPr wrap="square" rtlCol="0">
            <a:spAutoFit/>
          </a:bodyPr>
          <a:lstStyle/>
          <a:p>
            <a:r>
              <a:rPr lang="en-US" sz="800" dirty="0" smtClean="0">
                <a:solidFill>
                  <a:schemeClr val="bg1"/>
                </a:solidFill>
              </a:rPr>
              <a:t>Sources: Adapted from Holland &amp; Hart, RE Project Development &amp; Finance &amp; Infocast, Advanced RE Project Finance &amp; Analysis </a:t>
            </a:r>
          </a:p>
        </p:txBody>
      </p:sp>
      <p:sp>
        <p:nvSpPr>
          <p:cNvPr id="9" name="TextBox 8"/>
          <p:cNvSpPr txBox="1"/>
          <p:nvPr/>
        </p:nvSpPr>
        <p:spPr>
          <a:xfrm>
            <a:off x="2929699" y="6522542"/>
            <a:ext cx="6544063" cy="215444"/>
          </a:xfrm>
          <a:prstGeom prst="rect">
            <a:avLst/>
          </a:prstGeom>
          <a:noFill/>
        </p:spPr>
        <p:txBody>
          <a:bodyPr wrap="square" rtlCol="0">
            <a:spAutoFit/>
          </a:bodyPr>
          <a:lstStyle/>
          <a:p>
            <a:r>
              <a:rPr lang="en-US" sz="800" dirty="0" smtClean="0">
                <a:solidFill>
                  <a:schemeClr val="bg1"/>
                </a:solidFill>
              </a:rPr>
              <a:t>*NOTE: Underlining signifies that the </a:t>
            </a:r>
            <a:r>
              <a:rPr lang="en-US" sz="800" dirty="0">
                <a:solidFill>
                  <a:schemeClr val="bg1"/>
                </a:solidFill>
              </a:rPr>
              <a:t>risk assessment </a:t>
            </a:r>
            <a:r>
              <a:rPr lang="en-US" sz="800" dirty="0" smtClean="0">
                <a:solidFill>
                  <a:schemeClr val="bg1"/>
                </a:solidFill>
              </a:rPr>
              <a:t>outcome changes during </a:t>
            </a:r>
            <a:r>
              <a:rPr lang="en-US" sz="800" dirty="0">
                <a:solidFill>
                  <a:schemeClr val="bg1"/>
                </a:solidFill>
              </a:rPr>
              <a:t>the step at </a:t>
            </a:r>
            <a:r>
              <a:rPr lang="en-US" sz="800" dirty="0" smtClean="0">
                <a:solidFill>
                  <a:schemeClr val="bg1"/>
                </a:solidFill>
              </a:rPr>
              <a:t>hand.</a:t>
            </a:r>
            <a:endParaRPr lang="en-US" sz="800" dirty="0">
              <a:solidFill>
                <a:schemeClr val="bg1"/>
              </a:solidFill>
            </a:endParaRPr>
          </a:p>
        </p:txBody>
      </p:sp>
    </p:spTree>
    <p:extLst>
      <p:ext uri="{BB962C8B-B14F-4D97-AF65-F5344CB8AC3E}">
        <p14:creationId xmlns:p14="http://schemas.microsoft.com/office/powerpoint/2010/main" val="218764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_PPT_template">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DocAve xmlns="http://www.AvePoint.com/sharepoint2007/v5/contenttype/list" CTID="0x01010039ACD67A235A7A4E915A68B0C5C0F59B"/>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7" ma:contentTypeDescription="Create a new document." ma:contentTypeScope="" ma:versionID="b0a78bffa5031ecf4f24a10c55e49a89">
  <xsd:schema xmlns:xsd="http://www.w3.org/2001/XMLSchema" xmlns:xs="http://www.w3.org/2001/XMLSchema" xmlns:p="http://schemas.microsoft.com/office/2006/metadata/properties" xmlns:ns2="dfca1058-69fe-42c3-b2a8-6e8b91bcc688" xmlns:ns3="67b9c190-bb3f-4675-8a95-756bfc930a2e" xmlns:ns4="782aaed6-8772-451d-aa4f-0d7fa7d00256" targetNamespace="http://schemas.microsoft.com/office/2006/metadata/properties" ma:root="true" ma:fieldsID="bc558a8d6a0b5abb2e6cff1a99873d33" ns2:_="" ns3:_="" ns4:_="">
    <xsd:import namespace="dfca1058-69fe-42c3-b2a8-6e8b91bcc688"/>
    <xsd:import namespace="67b9c190-bb3f-4675-8a95-756bfc930a2e"/>
    <xsd:import namespace="782aaed6-8772-451d-aa4f-0d7fa7d00256"/>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element ref="ns3:Trainings" minOccurs="0"/>
                <xsd:element ref="ns4:_dlc_DocId" minOccurs="0"/>
                <xsd:element ref="ns4:_dlc_DocIdUrl" minOccurs="0"/>
                <xsd:element ref="ns4:_dlc_DocIdPersistId" minOccurs="0"/>
                <xsd:element ref="ns3:Documen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Dropdown" ma:internalName="Catergory">
      <xsd:simpleType>
        <xsd:restriction base="dms:Choice">
          <xsd:enumeration value="Workshops FY14"/>
          <xsd:enumeration value="FY14 Replanning"/>
          <xsd:enumeration value="Monthly Reports"/>
          <xsd:enumeration value="Start"/>
          <xsd:enumeration value="Start-AK"/>
          <xsd:enumeration value="Education"/>
          <xsd:enumeration value="Education-July Workshop"/>
          <xsd:enumeration value="Education-September Workshop"/>
          <xsd:enumeration value="Education Document Library"/>
          <xsd:enumeration value="Professional and Foundational Courses"/>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element name="Trainings" ma:index="23" nillable="true" ma:displayName="Trainings" ma:format="Dropdown" ma:internalName="Trainings">
      <xsd:simpleType>
        <xsd:union memberTypes="dms:Text">
          <xsd:simpleType>
            <xsd:restriction base="dms:Choice">
              <xsd:enumeration value="N/A"/>
              <xsd:enumeration value="Non-training document"/>
              <xsd:enumeration value="July Workshop - 7/9-7/11/2013"/>
              <xsd:enumeration value="September Workshop - 9/18 - 9/20/2103"/>
              <xsd:enumeration value="Professional &amp; Foundational Cources"/>
            </xsd:restriction>
          </xsd:simpleType>
        </xsd:union>
      </xsd:simpleType>
    </xsd:element>
    <xsd:element name="Document_x0020_Name" ma:index="27" nillable="true" ma:displayName="Document Name" ma:internalName="Document_x0020_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aaed6-8772-451d-aa4f-0d7fa7d00256"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documentManagement>
    <Catergory xmlns="67b9c190-bb3f-4675-8a95-756bfc930a2e">Workshops FY14</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Kiger, Brandon</Author0>
    <Trainings xmlns="67b9c190-bb3f-4675-8a95-756bfc930a2e" xsi:nil="true"/>
    <_dlc_DocId xmlns="782aaed6-8772-451d-aa4f-0d7fa7d00256">3ZWQWNTHFJNR-305-304</_dlc_DocId>
    <_dlc_DocIdUrl xmlns="782aaed6-8772-451d-aa4f-0d7fa7d00256">
      <Url>https://thepoint.nrel.gov/cd/dip/mt/collab/projects/indianenergy/_layouts/DocIdRedir.aspx?ID=3ZWQWNTHFJNR-305-304</Url>
      <Description>3ZWQWNTHFJNR-305-304</Description>
    </_dlc_DocIdUrl>
    <Document_x0020_Name xmlns="67b9c190-bb3f-4675-8a95-756bfc930a2e">9</Document_x0020_Name>
  </documentManagement>
</p:properties>
</file>

<file path=customXml/itemProps1.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2.xml><?xml version="1.0" encoding="utf-8"?>
<ds:datastoreItem xmlns:ds="http://schemas.openxmlformats.org/officeDocument/2006/customXml" ds:itemID="{E9F9FC71-B01A-461F-B8A5-205FDE1C74CD}">
  <ds:schemaRefs>
    <ds:schemaRef ds:uri="http://www.AvePoint.com/sharepoint2007/v5/contenttype/list"/>
  </ds:schemaRefs>
</ds:datastoreItem>
</file>

<file path=customXml/itemProps3.xml><?xml version="1.0" encoding="utf-8"?>
<ds:datastoreItem xmlns:ds="http://schemas.openxmlformats.org/officeDocument/2006/customXml" ds:itemID="{8285DA4D-EA45-448E-9B77-E6CD902E7765}">
  <ds:schemaRefs>
    <ds:schemaRef ds:uri="http://schemas.microsoft.com/sharepoint/events"/>
  </ds:schemaRefs>
</ds:datastoreItem>
</file>

<file path=customXml/itemProps4.xml><?xml version="1.0" encoding="utf-8"?>
<ds:datastoreItem xmlns:ds="http://schemas.openxmlformats.org/officeDocument/2006/customXml" ds:itemID="{3E925CFA-ADB7-4B1B-9EA7-9FFEFE2BE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782aaed6-8772-451d-aa4f-0d7fa7d002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FD391FD-A29C-4FE5-9C2A-314F11300EB8}">
  <ds:schemaRefs>
    <ds:schemaRef ds:uri="http://schemas.openxmlformats.org/package/2006/metadata/core-properties"/>
    <ds:schemaRef ds:uri="http://schemas.microsoft.com/office/2006/documentManagement/types"/>
    <ds:schemaRef ds:uri="http://purl.org/dc/terms/"/>
    <ds:schemaRef ds:uri="67b9c190-bb3f-4675-8a95-756bfc930a2e"/>
    <ds:schemaRef ds:uri="http://www.w3.org/XML/1998/namespace"/>
    <ds:schemaRef ds:uri="http://purl.org/dc/dcmitype/"/>
    <ds:schemaRef ds:uri="http://schemas.microsoft.com/office/infopath/2007/PartnerControls"/>
    <ds:schemaRef ds:uri="http://purl.org/dc/elements/1.1/"/>
    <ds:schemaRef ds:uri="782aaed6-8772-451d-aa4f-0d7fa7d00256"/>
    <ds:schemaRef ds:uri="dfca1058-69fe-42c3-b2a8-6e8b91bcc68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IE_PPT_template</Template>
  <TotalTime>258</TotalTime>
  <Words>2031</Words>
  <Application>Microsoft Office PowerPoint</Application>
  <PresentationFormat>On-screen Show (4:3)</PresentationFormat>
  <Paragraphs>265</Paragraphs>
  <Slides>13</Slides>
  <Notes>13</Notes>
  <HiddenSlides>1</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IE_PPT_template</vt:lpstr>
      <vt:lpstr>ie_template_photos_curriculum_000</vt:lpstr>
      <vt:lpstr>5_ie_template_photos4</vt:lpstr>
      <vt:lpstr>1_ie_template_photos4</vt:lpstr>
      <vt:lpstr>2_ie_template_photos4</vt:lpstr>
      <vt:lpstr>3_ie_template_photos4</vt:lpstr>
      <vt:lpstr>Step 5: Project Operations &amp; Maintenance (O&amp;M)</vt:lpstr>
      <vt:lpstr>Project Development Process</vt:lpstr>
      <vt:lpstr>Step 5: Operations &amp; Maintenance (O&amp;M)</vt:lpstr>
      <vt:lpstr>Step 5: Operations &amp; Maintenance (O&amp;M)</vt:lpstr>
      <vt:lpstr>Step 5: Operations &amp; Maintenance (O&amp;M)</vt:lpstr>
      <vt:lpstr>Post-Procurement: Project O&amp;M </vt:lpstr>
      <vt:lpstr>Step 5: O&amp;M– Outputs </vt:lpstr>
      <vt:lpstr>Project Risk – Facility-Scale Post Step 5</vt:lpstr>
      <vt:lpstr>Project Risk – Community-Scale Post Step 5</vt:lpstr>
      <vt:lpstr>Not Quite Done! </vt:lpstr>
      <vt:lpstr>Summary of Actions by Step </vt:lpstr>
      <vt:lpstr>Wrap-Up: Project Development Process</vt:lpstr>
      <vt:lpstr>Big Group Exercise</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Country Solar Energy Potential Estimates &amp; DOE IE Updates</dc:title>
  <dc:creator>Percival, Kamie</dc:creator>
  <cp:lastModifiedBy>SAPC</cp:lastModifiedBy>
  <cp:revision>24</cp:revision>
  <cp:lastPrinted>2013-07-11T15:10:35Z</cp:lastPrinted>
  <dcterms:created xsi:type="dcterms:W3CDTF">2013-06-20T18:04:48Z</dcterms:created>
  <dcterms:modified xsi:type="dcterms:W3CDTF">2014-06-26T20:40:30Z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f7284fd4-b946-4100-af85-a9d9ad9aac0f,3;f7284fd4-b946-4100-af85-a9d9ad9aac0f,6;f7284fd4-b946-4100-af85-a9d9ad9aac0f,9;f7284fd4-b946-4100-af85-a9d9ad9aac0f,12;f7284fd4-b946-4100-af85-a9d9ad9aac0f,15;f7284fd4-b946-4100-af85-a9d9ad9aac0f,18;f7284fd4-b946-4100</vt:lpwstr>
  </property>
  <property fmtid="{D5CDD505-2E9C-101B-9397-08002B2CF9AE}" pid="5" name="_dlc_DocIdItemGuid">
    <vt:lpwstr>0e06f167-bf5a-4559-8718-4227dfd904a8</vt:lpwstr>
  </property>
</Properties>
</file>