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3" r:id="rId2"/>
    <p:sldId id="267" r:id="rId3"/>
    <p:sldId id="257" r:id="rId4"/>
    <p:sldId id="274" r:id="rId5"/>
    <p:sldId id="265" r:id="rId6"/>
    <p:sldId id="266" r:id="rId7"/>
    <p:sldId id="269" r:id="rId8"/>
    <p:sldId id="268" r:id="rId9"/>
    <p:sldId id="275" r:id="rId10"/>
    <p:sldId id="272" r:id="rId11"/>
    <p:sldId id="270" r:id="rId12"/>
    <p:sldId id="276" r:id="rId13"/>
    <p:sldId id="277" r:id="rId14"/>
    <p:sldId id="278" r:id="rId15"/>
    <p:sldId id="287" r:id="rId16"/>
    <p:sldId id="279" r:id="rId17"/>
    <p:sldId id="280" r:id="rId18"/>
    <p:sldId id="281" r:id="rId19"/>
    <p:sldId id="282" r:id="rId20"/>
    <p:sldId id="283" r:id="rId21"/>
    <p:sldId id="284" r:id="rId22"/>
    <p:sldId id="286" r:id="rId23"/>
    <p:sldId id="285" r:id="rId24"/>
    <p:sldId id="262"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96" autoAdjust="0"/>
  </p:normalViewPr>
  <p:slideViewPr>
    <p:cSldViewPr>
      <p:cViewPr varScale="1">
        <p:scale>
          <a:sx n="100" d="100"/>
          <a:sy n="100" d="100"/>
        </p:scale>
        <p:origin x="-186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Ottlind\Local%20Settings\Temporary%20Internet%20Files\Content.Outlook\3ULFBWPX\DOE%20Projects%20vs%20Certified%20FPD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sz="3200" dirty="0" smtClean="0"/>
              <a:t># of </a:t>
            </a:r>
            <a:r>
              <a:rPr lang="en-US" sz="3200" dirty="0"/>
              <a:t>DOE Projects vs. </a:t>
            </a:r>
            <a:r>
              <a:rPr lang="en-US" sz="3200" dirty="0" smtClean="0"/>
              <a:t># of </a:t>
            </a:r>
            <a:r>
              <a:rPr lang="en-US" sz="3200" dirty="0"/>
              <a:t>Certified FPDs</a:t>
            </a:r>
          </a:p>
        </c:rich>
      </c:tx>
      <c:layout/>
    </c:title>
    <c:plotArea>
      <c:layout>
        <c:manualLayout>
          <c:layoutTarget val="inner"/>
          <c:xMode val="edge"/>
          <c:yMode val="edge"/>
          <c:x val="0.26672994000749906"/>
          <c:y val="0.18479931354734572"/>
          <c:w val="0.67387554680664963"/>
          <c:h val="0.43337233887430843"/>
        </c:manualLayout>
      </c:layout>
      <c:barChart>
        <c:barDir val="bar"/>
        <c:grouping val="clustered"/>
        <c:ser>
          <c:idx val="0"/>
          <c:order val="0"/>
          <c:tx>
            <c:strRef>
              <c:f>Sheet1!$A$4</c:f>
              <c:strCache>
                <c:ptCount val="1"/>
                <c:pt idx="0">
                  <c:v># of certified FPDs</c:v>
                </c:pt>
              </c:strCache>
            </c:strRef>
          </c:tx>
          <c:cat>
            <c:strRef>
              <c:f>Sheet1!$B$3:$E$3</c:f>
              <c:strCache>
                <c:ptCount val="4"/>
                <c:pt idx="0">
                  <c:v>Level 1</c:v>
                </c:pt>
                <c:pt idx="1">
                  <c:v>Level 2</c:v>
                </c:pt>
                <c:pt idx="2">
                  <c:v>Level 3</c:v>
                </c:pt>
                <c:pt idx="3">
                  <c:v>Level 4</c:v>
                </c:pt>
              </c:strCache>
            </c:strRef>
          </c:cat>
          <c:val>
            <c:numRef>
              <c:f>Sheet1!$B$4:$E$4</c:f>
              <c:numCache>
                <c:formatCode>General</c:formatCode>
                <c:ptCount val="4"/>
                <c:pt idx="0">
                  <c:v>203</c:v>
                </c:pt>
                <c:pt idx="1">
                  <c:v>91</c:v>
                </c:pt>
                <c:pt idx="2">
                  <c:v>57</c:v>
                </c:pt>
                <c:pt idx="3">
                  <c:v>29</c:v>
                </c:pt>
              </c:numCache>
            </c:numRef>
          </c:val>
        </c:ser>
        <c:ser>
          <c:idx val="1"/>
          <c:order val="1"/>
          <c:tx>
            <c:strRef>
              <c:f>Sheet1!$A$5</c:f>
              <c:strCache>
                <c:ptCount val="1"/>
                <c:pt idx="0">
                  <c:v># of DOE projects </c:v>
                </c:pt>
              </c:strCache>
            </c:strRef>
          </c:tx>
          <c:cat>
            <c:strRef>
              <c:f>Sheet1!$B$3:$E$3</c:f>
              <c:strCache>
                <c:ptCount val="4"/>
                <c:pt idx="0">
                  <c:v>Level 1</c:v>
                </c:pt>
                <c:pt idx="1">
                  <c:v>Level 2</c:v>
                </c:pt>
                <c:pt idx="2">
                  <c:v>Level 3</c:v>
                </c:pt>
                <c:pt idx="3">
                  <c:v>Level 4</c:v>
                </c:pt>
              </c:strCache>
            </c:strRef>
          </c:cat>
          <c:val>
            <c:numRef>
              <c:f>Sheet1!$B$5:$E$5</c:f>
              <c:numCache>
                <c:formatCode>General</c:formatCode>
                <c:ptCount val="4"/>
                <c:pt idx="0">
                  <c:v>18</c:v>
                </c:pt>
                <c:pt idx="1">
                  <c:v>45</c:v>
                </c:pt>
                <c:pt idx="2">
                  <c:v>21</c:v>
                </c:pt>
                <c:pt idx="3">
                  <c:v>17</c:v>
                </c:pt>
              </c:numCache>
            </c:numRef>
          </c:val>
        </c:ser>
        <c:axId val="123500032"/>
        <c:axId val="123501568"/>
      </c:barChart>
      <c:catAx>
        <c:axId val="123500032"/>
        <c:scaling>
          <c:orientation val="minMax"/>
        </c:scaling>
        <c:axPos val="l"/>
        <c:majorTickMark val="none"/>
        <c:tickLblPos val="nextTo"/>
        <c:crossAx val="123501568"/>
        <c:crosses val="autoZero"/>
        <c:auto val="1"/>
        <c:lblAlgn val="ctr"/>
        <c:lblOffset val="100"/>
      </c:catAx>
      <c:valAx>
        <c:axId val="123501568"/>
        <c:scaling>
          <c:orientation val="minMax"/>
        </c:scaling>
        <c:axPos val="b"/>
        <c:majorGridlines/>
        <c:numFmt formatCode="General" sourceLinked="1"/>
        <c:majorTickMark val="none"/>
        <c:tickLblPos val="nextTo"/>
        <c:crossAx val="123500032"/>
        <c:crosses val="autoZero"/>
        <c:crossBetween val="between"/>
      </c:valAx>
      <c:dTable>
        <c:showHorzBorder val="1"/>
        <c:showVertBorder val="1"/>
        <c:showOutline val="1"/>
        <c:showKeys val="1"/>
      </c:dTable>
      <c:spPr>
        <a:solidFill>
          <a:schemeClr val="bg1"/>
        </a:solidFill>
      </c:spPr>
    </c:plotArea>
    <c:plotVisOnly val="1"/>
    <c:dispBlanksAs val="gap"/>
  </c:chart>
  <c:spPr>
    <a:solidFill>
      <a:prstClr val="white"/>
    </a:solidFill>
  </c:spPr>
  <c:externalData r:id="rId2"/>
  <c:userShapes r:id="rId3"/>
</c:chartSpace>
</file>

<file path=ppt/drawings/drawing1.xml><?xml version="1.0" encoding="utf-8"?>
<c:userShapes xmlns:c="http://schemas.openxmlformats.org/drawingml/2006/chart">
  <cdr:relSizeAnchor xmlns:cdr="http://schemas.openxmlformats.org/drawingml/2006/chartDrawing">
    <cdr:from>
      <cdr:x>0.35017</cdr:x>
      <cdr:y>0.90743</cdr:y>
    </cdr:from>
    <cdr:to>
      <cdr:x>0.74074</cdr:x>
      <cdr:y>0.97262</cdr:y>
    </cdr:to>
    <cdr:sp macro="" textlink="">
      <cdr:nvSpPr>
        <cdr:cNvPr id="2" name="TextBox 1"/>
        <cdr:cNvSpPr txBox="1"/>
      </cdr:nvSpPr>
      <cdr:spPr>
        <a:xfrm xmlns:a="http://schemas.openxmlformats.org/drawingml/2006/main">
          <a:off x="1981200" y="3314700"/>
          <a:ext cx="2209800" cy="2381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b="1" dirty="0"/>
            <a:t>As of 3/1/2012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13342444-551A-4022-B306-43B4EED69BB6}" type="datetimeFigureOut">
              <a:rPr lang="en-US"/>
              <a:pPr>
                <a:defRPr/>
              </a:pPr>
              <a:t>4/2/2012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771128A3-A5BC-46EE-A186-8C256B38262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A97F2A6-2447-4E39-A797-9D418615C387}" type="datetimeFigureOut">
              <a:rPr lang="en-US"/>
              <a:pPr>
                <a:defRPr/>
              </a:pPr>
              <a:t>4/2/2012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F7FC708-CC3C-45C4-9BE6-245BC4CB422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21FA76-D91E-4EC7-B9F7-F0C1DE1F8F57}"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There must be a designation letter on file for you to earn credit for FPD experience</a:t>
            </a:r>
          </a:p>
          <a:p>
            <a:pPr>
              <a:spcBef>
                <a:spcPct val="0"/>
              </a:spcBef>
              <a:buFontTx/>
              <a:buChar char="•"/>
            </a:pPr>
            <a:r>
              <a:rPr lang="en-US" smtClean="0"/>
              <a:t>You must be identified in PARS II as the FPD for the time you claim on a certification package</a:t>
            </a:r>
          </a:p>
          <a:p>
            <a:pPr>
              <a:spcBef>
                <a:spcPct val="0"/>
              </a:spcBef>
              <a:buFontTx/>
              <a:buChar char="•"/>
            </a:pPr>
            <a:r>
              <a:rPr lang="en-US" smtClean="0"/>
              <a:t>If it is for FPD experience in the past where documentation is not solid, you must have documentation from a recognized source stating your responsibilities on the project.</a:t>
            </a:r>
          </a:p>
          <a:p>
            <a:pPr>
              <a:spcBef>
                <a:spcPct val="0"/>
              </a:spcBef>
              <a:buFontTx/>
              <a:buChar char="•"/>
            </a:pPr>
            <a:r>
              <a:rPr lang="en-US" smtClean="0"/>
              <a:t>What about FPDs who pre-date 413.3B?</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F8A430-66B3-4759-A269-0D7AF0D70B0A}" type="slidenum">
              <a:rPr lang="en-US"/>
              <a:pPr fontAlgn="base">
                <a:spcBef>
                  <a:spcPct val="0"/>
                </a:spcBef>
                <a:spcAft>
                  <a:spcPct val="0"/>
                </a:spcAft>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There is not a formal process for withdrawing from PMCDP. A suggestion would be to have a withdrawal process such as a form letter signed by the FPD and Program AE, Program’s Board Representative or Program Point of Contact.  </a:t>
            </a:r>
          </a:p>
          <a:p>
            <a:pPr>
              <a:spcBef>
                <a:spcPct val="0"/>
              </a:spcBef>
              <a:buFontTx/>
              <a:buChar char="•"/>
            </a:pPr>
            <a:r>
              <a:rPr lang="en-US" smtClean="0"/>
              <a:t>Withdrawal from PMCDP would mean decertification from both FPD certification and FAC-P/PM, since CE hours would no longer be tracked and are required to maintain both certifications.</a:t>
            </a:r>
          </a:p>
          <a:p>
            <a:pPr>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29E17B-74DF-41ED-9FB3-C90C15D6A4CB}" type="slidenum">
              <a:rPr lang="en-US"/>
              <a:pPr fontAlgn="base">
                <a:spcBef>
                  <a:spcPct val="0"/>
                </a:spcBef>
                <a:spcAft>
                  <a:spcPct val="0"/>
                </a:spcAft>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PMI PMP is a project management credential providing standard structure and terminology for effective project management. PMP provides important tools for an FPD but does not provide all the tools and skills needed to manage Federal projects.</a:t>
            </a:r>
          </a:p>
          <a:p>
            <a:pPr>
              <a:spcBef>
                <a:spcPct val="0"/>
              </a:spcBef>
              <a:buFontTx/>
              <a:buChar char="•"/>
            </a:pPr>
            <a:r>
              <a:rPr lang="en-US" smtClean="0"/>
              <a:t>PMI does not address requirements and specifics for performing as a Federal project manager</a:t>
            </a:r>
          </a:p>
          <a:p>
            <a:pPr>
              <a:spcBef>
                <a:spcPct val="0"/>
              </a:spcBef>
              <a:buFontTx/>
              <a:buChar char="•"/>
            </a:pPr>
            <a:r>
              <a:rPr lang="en-US" smtClean="0"/>
              <a:t>PMCDP incorporates best practices from PMI and goes further</a:t>
            </a:r>
          </a:p>
          <a:p>
            <a:pPr>
              <a:spcBef>
                <a:spcPct val="0"/>
              </a:spcBef>
              <a:buFontTx/>
              <a:buChar char="•"/>
            </a:pPr>
            <a:r>
              <a:rPr lang="en-US" smtClean="0"/>
              <a:t>DOE’s goal is to develop highly qualified capital asset project managers. To manage capital asset projects, an FPD is required to follow management processes unique to the Federal workplace. </a:t>
            </a:r>
          </a:p>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9DB163-9092-43AD-B5AE-79D159163458}" type="slidenum">
              <a:rPr lang="en-US"/>
              <a:pPr fontAlgn="base">
                <a:spcBef>
                  <a:spcPct val="0"/>
                </a:spcBef>
                <a:spcAft>
                  <a:spcPct val="0"/>
                </a:spcAft>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Deputy FPD appointments are not set forth in 413.3B or elsewhere.  </a:t>
            </a:r>
          </a:p>
          <a:p>
            <a:pPr>
              <a:spcBef>
                <a:spcPct val="0"/>
              </a:spcBef>
              <a:buFontTx/>
              <a:buChar char="•"/>
            </a:pPr>
            <a:r>
              <a:rPr lang="en-US" smtClean="0"/>
              <a:t>You want to have your designation documented and identified within your Program.  </a:t>
            </a:r>
          </a:p>
          <a:p>
            <a:pPr>
              <a:spcBef>
                <a:spcPct val="0"/>
              </a:spcBef>
              <a:buFontTx/>
              <a:buChar char="•"/>
            </a:pPr>
            <a:r>
              <a:rPr lang="en-US" smtClean="0"/>
              <a:t>To earn credit, you need to be designated in PARS II for a discrete responsibility.  </a:t>
            </a:r>
          </a:p>
          <a:p>
            <a:pPr>
              <a:spcBef>
                <a:spcPct val="0"/>
              </a:spcBef>
              <a:buFontTx/>
              <a:buChar char="•"/>
            </a:pPr>
            <a:r>
              <a:rPr lang="en-US" smtClean="0"/>
              <a:t>You must show that you are responsible for the scope, schedule and cost for a specific piece of the project</a:t>
            </a: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575E92-B382-41D6-86E4-634B09330D19}" type="slidenum">
              <a:rPr lang="en-US"/>
              <a:pPr fontAlgn="base">
                <a:spcBef>
                  <a:spcPct val="0"/>
                </a:spcBef>
                <a:spcAft>
                  <a:spcPct val="0"/>
                </a:spcAft>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PMCDP makes course corrections and changes based on feedback and data. </a:t>
            </a:r>
          </a:p>
          <a:p>
            <a:pPr>
              <a:spcBef>
                <a:spcPct val="0"/>
              </a:spcBef>
              <a:buFontTx/>
              <a:buChar char="•"/>
            </a:pPr>
            <a:r>
              <a:rPr lang="en-US" smtClean="0"/>
              <a:t>Providing FPDs with training and development opportunities to foster the skills needed to manage highly-complex projects and addressing project management gaps identified by the Department are top priorities for PMCDP.  This can result in new classes or other requirements being added to the PMCDP.  </a:t>
            </a:r>
          </a:p>
          <a:p>
            <a:pPr>
              <a:spcBef>
                <a:spcPct val="0"/>
              </a:spcBef>
              <a:buFontTx/>
              <a:buChar char="•"/>
            </a:pPr>
            <a:r>
              <a:rPr lang="en-US" smtClean="0"/>
              <a:t>An example greater emphasis on leadership and communication drove the changes to Level IV.</a:t>
            </a:r>
          </a:p>
          <a:p>
            <a:pPr>
              <a:spcBef>
                <a:spcPct val="0"/>
              </a:spcBef>
              <a:buFontTx/>
              <a:buChar char="•"/>
            </a:pPr>
            <a:r>
              <a:rPr lang="en-US" smtClean="0"/>
              <a:t>Note: could also address Level I curriculum is the most frequently changed—strong foundational learning to manage DOE’s work</a:t>
            </a:r>
          </a:p>
          <a:p>
            <a:pPr>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E25294-DC37-4856-BC6D-F56C35C1C438}" type="slidenum">
              <a:rPr lang="en-US"/>
              <a:pPr fontAlgn="base">
                <a:spcBef>
                  <a:spcPct val="0"/>
                </a:spcBef>
                <a:spcAft>
                  <a:spcPct val="0"/>
                </a:spcAft>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PMCDP recognizes the importance of IT acquisition work, our mandate is certification of FPDs. </a:t>
            </a:r>
          </a:p>
          <a:p>
            <a:pPr>
              <a:spcBef>
                <a:spcPct val="0"/>
              </a:spcBef>
              <a:buFontTx/>
              <a:buChar char="•"/>
            </a:pPr>
            <a:r>
              <a:rPr lang="en-US" smtClean="0"/>
              <a:t>No plans are underway to change the policy.</a:t>
            </a:r>
          </a:p>
          <a:p>
            <a:pPr>
              <a:spcBef>
                <a:spcPct val="0"/>
              </a:spcBef>
              <a:buFontTx/>
              <a:buChar char="•"/>
            </a:pPr>
            <a:r>
              <a:rPr lang="en-US" smtClean="0"/>
              <a:t>Only FPDs who are assigned to line-item, capital asset projects governed by DOE O 413.3B and tracked in PARS II can receive 5 CEUs for FPD incumbency. </a:t>
            </a:r>
          </a:p>
          <a:p>
            <a:pPr>
              <a:spcBef>
                <a:spcPct val="0"/>
              </a:spcBef>
              <a:buFontTx/>
              <a:buChar char="•"/>
            </a:pPr>
            <a:r>
              <a:rPr lang="en-US" smtClean="0"/>
              <a:t>Although PMCDP does allow people who manage non-capital asset work to become Level I certified, the main mission of PMCDP is to certify capital asset project managers.</a:t>
            </a:r>
          </a:p>
          <a:p>
            <a:pPr>
              <a:spcBef>
                <a:spcPct val="0"/>
              </a:spcBef>
            </a:pPr>
            <a:r>
              <a:rPr lang="en-US" b="1" smtClean="0"/>
              <a:t> </a:t>
            </a:r>
            <a:endParaRPr lang="en-US" smtClean="0"/>
          </a:p>
          <a:p>
            <a:pPr>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64ED-48CD-45E5-9927-44312C3B0338}" type="slidenum">
              <a:rPr lang="en-US"/>
              <a:pPr fontAlgn="base">
                <a:spcBef>
                  <a:spcPct val="0"/>
                </a:spcBef>
                <a:spcAft>
                  <a:spcPct val="0"/>
                </a:spcAft>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The goal of PMCDP is to develop qualified and capable FPDs.  </a:t>
            </a:r>
          </a:p>
          <a:p>
            <a:pPr>
              <a:spcBef>
                <a:spcPct val="0"/>
              </a:spcBef>
              <a:buFontTx/>
              <a:buChar char="•"/>
            </a:pPr>
            <a:r>
              <a:rPr lang="en-US" smtClean="0"/>
              <a:t>PMCDP does not identify candidates eligible for certification; the Programs do.</a:t>
            </a:r>
          </a:p>
          <a:p>
            <a:pPr>
              <a:spcBef>
                <a:spcPct val="0"/>
              </a:spcBef>
              <a:buFontTx/>
              <a:buChar char="•"/>
            </a:pPr>
            <a:r>
              <a:rPr lang="en-US" smtClean="0"/>
              <a:t>Your Program must submit your package to PMCDP; this cannot be done by you. </a:t>
            </a:r>
          </a:p>
          <a:p>
            <a:pPr>
              <a:spcBef>
                <a:spcPct val="0"/>
              </a:spcBef>
              <a:buFontTx/>
              <a:buChar char="•"/>
            </a:pPr>
            <a:r>
              <a:rPr lang="en-US" smtClean="0"/>
              <a:t>PMCDP advises that you work with your program point of contact (POC) </a:t>
            </a:r>
          </a:p>
          <a:p>
            <a:pPr>
              <a:spcBef>
                <a:spcPct val="0"/>
              </a:spcBef>
              <a:buFontTx/>
              <a:buChar char="•"/>
            </a:pPr>
            <a:r>
              <a:rPr lang="en-US" smtClean="0"/>
              <a:t>PMCDP requirements evolve as the Department finds weaknesses and gaps in its execution of projects.  Sometimes this results in new classes or other requirements being added to the PMCDP.  </a:t>
            </a:r>
          </a:p>
          <a:p>
            <a:pPr>
              <a:spcBef>
                <a:spcPct val="0"/>
              </a:spcBef>
              <a:buFontTx/>
              <a:buChar char="•"/>
            </a:pPr>
            <a:r>
              <a:rPr lang="en-US" smtClean="0"/>
              <a:t>New requirements impact everyone pursuing certification even if they have already started the process. [However, PMCDP does give ample notice of the requirement changes and provides a deadline for package submission before the new requirements take effect.]</a:t>
            </a:r>
          </a:p>
          <a:p>
            <a:pPr>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519084-DE9D-4EA1-A072-4CEB72011DBA}" type="slidenum">
              <a:rPr lang="en-US"/>
              <a:pPr fontAlgn="base">
                <a:spcBef>
                  <a:spcPct val="0"/>
                </a:spcBef>
                <a:spcAft>
                  <a:spcPct val="0"/>
                </a:spcAft>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Equivalent training can be used to meet requirements for certification; training from non-DOE sources is accepted. The candidate must demonstrate that the alternative course covers a majority of the topics taught in the PMCDP course.  </a:t>
            </a:r>
          </a:p>
          <a:p>
            <a:pPr>
              <a:spcBef>
                <a:spcPct val="0"/>
              </a:spcBef>
              <a:buFontTx/>
              <a:buChar char="•"/>
            </a:pPr>
            <a:r>
              <a:rPr lang="en-US" smtClean="0"/>
              <a:t>PMCDP has made progress to use alternative training delivery methods. </a:t>
            </a:r>
          </a:p>
          <a:p>
            <a:pPr>
              <a:spcBef>
                <a:spcPct val="0"/>
              </a:spcBef>
              <a:buFontTx/>
              <a:buChar char="•"/>
            </a:pPr>
            <a:r>
              <a:rPr lang="en-US" smtClean="0"/>
              <a:t>There are three classes that have VTC components, </a:t>
            </a:r>
            <a:r>
              <a:rPr lang="en-US" i="1" smtClean="0"/>
              <a:t>Project Management Essentials, Project Management Systems and Practices, </a:t>
            </a:r>
            <a:r>
              <a:rPr lang="en-US" smtClean="0"/>
              <a:t>and </a:t>
            </a:r>
            <a:r>
              <a:rPr lang="en-US" i="1" smtClean="0"/>
              <a:t>Advanced Concepts in Project </a:t>
            </a:r>
            <a:r>
              <a:rPr lang="en-US" smtClean="0"/>
              <a:t>Management</a:t>
            </a:r>
          </a:p>
          <a:p>
            <a:pPr>
              <a:spcBef>
                <a:spcPct val="0"/>
              </a:spcBef>
              <a:buFontTx/>
              <a:buChar char="•"/>
            </a:pPr>
            <a:r>
              <a:rPr lang="en-US" smtClean="0"/>
              <a:t>PMCDP offers contracting officer representative training online through DAU</a:t>
            </a:r>
          </a:p>
          <a:p>
            <a:pPr>
              <a:spcBef>
                <a:spcPct val="0"/>
              </a:spcBef>
              <a:buFontTx/>
              <a:buChar char="•"/>
            </a:pPr>
            <a:r>
              <a:rPr lang="en-US" smtClean="0"/>
              <a:t>PMCDP is working on an online version of the 8-week course, </a:t>
            </a:r>
            <a:r>
              <a:rPr lang="en-US" i="1" smtClean="0"/>
              <a:t>Project Management Essentials</a:t>
            </a:r>
            <a:endParaRPr lang="en-US" smtClean="0"/>
          </a:p>
          <a:p>
            <a:pPr>
              <a:spcBef>
                <a:spcPct val="0"/>
              </a:spcBef>
              <a:buFontTx/>
              <a:buChar char="•"/>
            </a:pPr>
            <a:r>
              <a:rPr lang="en-US" smtClean="0"/>
              <a:t>DAU Continuous Learning Classes can be used to meet CE hour</a:t>
            </a:r>
          </a:p>
          <a:p>
            <a:pPr>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9E3D54-C004-4D2E-BBEA-19E42E03A1E4}" type="slidenum">
              <a:rPr lang="en-US"/>
              <a:pPr fontAlgn="base">
                <a:spcBef>
                  <a:spcPct val="0"/>
                </a:spcBef>
                <a:spcAft>
                  <a:spcPct val="0"/>
                </a:spcAft>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The CEG is the minimum that is required to apply for certification. </a:t>
            </a:r>
          </a:p>
          <a:p>
            <a:pPr>
              <a:spcBef>
                <a:spcPct val="0"/>
              </a:spcBef>
              <a:buFontTx/>
              <a:buChar char="•"/>
            </a:pPr>
            <a:r>
              <a:rPr lang="en-US" smtClean="0"/>
              <a:t>The Programs may have additional expectations of candidates </a:t>
            </a:r>
          </a:p>
          <a:p>
            <a:pPr>
              <a:spcBef>
                <a:spcPct val="0"/>
              </a:spcBef>
              <a:buFontTx/>
              <a:buChar char="•"/>
            </a:pPr>
            <a:r>
              <a:rPr lang="en-US" smtClean="0"/>
              <a:t>Your Program POC can inform you about any Program specific requirements  </a:t>
            </a:r>
          </a:p>
          <a:p>
            <a:pPr>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456070-235A-44F1-ABCE-5313658656C2}" type="slidenum">
              <a:rPr lang="en-US"/>
              <a:pPr fontAlgn="base">
                <a:spcBef>
                  <a:spcPct val="0"/>
                </a:spcBef>
                <a:spcAft>
                  <a:spcPct val="0"/>
                </a:spcAft>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PMCDP does not fund travel for participants. PMCDP does not charge for your enrollment in PMCDP sponsored classes.</a:t>
            </a:r>
          </a:p>
          <a:p>
            <a:pPr>
              <a:spcBef>
                <a:spcPct val="0"/>
              </a:spcBef>
              <a:buFontTx/>
              <a:buChar char="•"/>
            </a:pPr>
            <a:r>
              <a:rPr lang="en-US" smtClean="0"/>
              <a:t>Training is only one of many ways that FPDs can earn CE credit. </a:t>
            </a:r>
          </a:p>
          <a:p>
            <a:pPr>
              <a:spcBef>
                <a:spcPct val="0"/>
              </a:spcBef>
              <a:buFontTx/>
              <a:buChar char="•"/>
            </a:pPr>
            <a:r>
              <a:rPr lang="en-US" smtClean="0"/>
              <a:t>Refer to the Continuing Education Credit Assignment Table in the CEG for a list CE eligible project management activities.</a:t>
            </a:r>
          </a:p>
          <a:p>
            <a:pPr>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BDF18B-C662-4A7D-818B-7E89E80E66F4}" type="slidenum">
              <a:rPr lang="en-US"/>
              <a:pPr fontAlgn="base">
                <a:spcBef>
                  <a:spcPct val="0"/>
                </a:spcBef>
                <a:spcAft>
                  <a:spcPct val="0"/>
                </a:spcAft>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 will provide a brief update on PMCDP and then we will launch into the panel Q&amp;A.  </a:t>
            </a:r>
          </a:p>
          <a:p>
            <a:pPr>
              <a:spcBef>
                <a:spcPct val="0"/>
              </a:spcBef>
            </a:pPr>
            <a:endParaRPr lang="en-US" smtClean="0"/>
          </a:p>
          <a:p>
            <a:pPr>
              <a:spcBef>
                <a:spcPct val="0"/>
              </a:spcBef>
            </a:pPr>
            <a:r>
              <a:rPr lang="en-US" smtClean="0"/>
              <a:t>Introduce the PMCDP Team</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D1C63B-4D46-4935-BA76-8D8C57C09FFE}" type="slidenum">
              <a:rPr lang="en-US"/>
              <a:pPr fontAlgn="base">
                <a:spcBef>
                  <a:spcPct val="0"/>
                </a:spcBef>
                <a:spcAft>
                  <a:spcPct val="0"/>
                </a:spcAft>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Your Program makes assignments.  </a:t>
            </a:r>
          </a:p>
          <a:p>
            <a:pPr>
              <a:spcBef>
                <a:spcPct val="0"/>
              </a:spcBef>
              <a:buFontTx/>
              <a:buChar char="•"/>
            </a:pPr>
            <a:r>
              <a:rPr lang="en-US" smtClean="0"/>
              <a:t>As you know the AE makes the appointment of an FPD.  </a:t>
            </a:r>
          </a:p>
          <a:p>
            <a:pPr>
              <a:spcBef>
                <a:spcPct val="0"/>
              </a:spcBef>
              <a:buFontTx/>
              <a:buChar char="•"/>
            </a:pPr>
            <a:r>
              <a:rPr lang="en-US" smtClean="0"/>
              <a:t>As you saw in the number of capital asset projects and the number of FPDs, there are more certified FPDs than projects.  </a:t>
            </a:r>
          </a:p>
          <a:p>
            <a:pPr>
              <a:spcBef>
                <a:spcPct val="0"/>
              </a:spcBef>
              <a:buFontTx/>
              <a:buChar char="•"/>
            </a:pPr>
            <a:r>
              <a:rPr lang="en-US" smtClean="0"/>
              <a:t>You can serve on an IPT, be appointed to a Deputy position, look at other Programs for the opportunity to be detailed or take on a challenge to build skill.  </a:t>
            </a:r>
          </a:p>
          <a:p>
            <a:pPr>
              <a:spcBef>
                <a:spcPct val="0"/>
              </a:spcBef>
              <a:buFontTx/>
              <a:buChar char="•"/>
            </a:pPr>
            <a:r>
              <a:rPr lang="en-US" smtClean="0"/>
              <a:t>Use your network to look for opportunities</a:t>
            </a: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6DBEA-80F6-4FB5-B039-7F22C38D2F79}" type="slidenum">
              <a:rPr lang="en-US"/>
              <a:pPr fontAlgn="base">
                <a:spcBef>
                  <a:spcPct val="0"/>
                </a:spcBef>
                <a:spcAft>
                  <a:spcPct val="0"/>
                </a:spcAft>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r>
              <a:rPr lang="en-US" b="1" dirty="0" smtClean="0"/>
              <a:t>Level I </a:t>
            </a:r>
          </a:p>
          <a:p>
            <a:pPr fontAlgn="auto">
              <a:spcBef>
                <a:spcPts val="0"/>
              </a:spcBef>
              <a:spcAft>
                <a:spcPts val="0"/>
              </a:spcAft>
              <a:buFont typeface="Arial" pitchFamily="34" charset="0"/>
              <a:buChar char="•"/>
              <a:defRPr/>
            </a:pPr>
            <a:r>
              <a:rPr lang="en-US" dirty="0" smtClean="0"/>
              <a:t>PMCDP will offer its first online course, </a:t>
            </a:r>
            <a:r>
              <a:rPr lang="en-US" i="1" dirty="0" smtClean="0"/>
              <a:t>Contracting Officer’s Technical Representative, through the Defense Acquisition University. Because PMCDP wants to encourage participants to experience online training, the classroom course will not be offered in FY12 </a:t>
            </a:r>
          </a:p>
          <a:p>
            <a:pPr fontAlgn="auto">
              <a:spcBef>
                <a:spcPts val="0"/>
              </a:spcBef>
              <a:spcAft>
                <a:spcPts val="0"/>
              </a:spcAft>
              <a:buFont typeface="Arial" pitchFamily="34" charset="0"/>
              <a:buChar char="•"/>
              <a:defRPr/>
            </a:pPr>
            <a:r>
              <a:rPr lang="en-US" i="1" dirty="0" smtClean="0"/>
              <a:t>Managing Contract Changes will become a core course </a:t>
            </a:r>
          </a:p>
          <a:p>
            <a:pPr fontAlgn="auto">
              <a:spcBef>
                <a:spcPts val="0"/>
              </a:spcBef>
              <a:spcAft>
                <a:spcPts val="0"/>
              </a:spcAft>
              <a:defRPr/>
            </a:pPr>
            <a:r>
              <a:rPr lang="en-US" i="1" dirty="0" smtClean="0"/>
              <a:t>Performance-based Management Contracting, formerly a core course, will become an elective </a:t>
            </a:r>
          </a:p>
          <a:p>
            <a:pPr fontAlgn="auto">
              <a:spcBef>
                <a:spcPts val="0"/>
              </a:spcBef>
              <a:spcAft>
                <a:spcPts val="0"/>
              </a:spcAft>
              <a:defRPr/>
            </a:pPr>
            <a:r>
              <a:rPr lang="en-US" dirty="0" smtClean="0"/>
              <a:t>The Project Management Professional (PMP</a:t>
            </a:r>
            <a:r>
              <a:rPr lang="en-US" i="1" dirty="0" smtClean="0"/>
              <a:t>) credential will only waive Project Management Essentials and experience requirements </a:t>
            </a:r>
          </a:p>
          <a:p>
            <a:pPr fontAlgn="auto">
              <a:spcBef>
                <a:spcPts val="0"/>
              </a:spcBef>
              <a:spcAft>
                <a:spcPts val="0"/>
              </a:spcAft>
              <a:defRPr/>
            </a:pPr>
            <a:r>
              <a:rPr lang="en-US" b="1" dirty="0" smtClean="0"/>
              <a:t>Level II</a:t>
            </a:r>
          </a:p>
          <a:p>
            <a:pPr fontAlgn="auto">
              <a:spcBef>
                <a:spcPts val="0"/>
              </a:spcBef>
              <a:spcAft>
                <a:spcPts val="0"/>
              </a:spcAft>
              <a:defRPr/>
            </a:pPr>
            <a:r>
              <a:rPr lang="en-US" dirty="0" smtClean="0"/>
              <a:t>No changes </a:t>
            </a:r>
          </a:p>
          <a:p>
            <a:pPr fontAlgn="auto">
              <a:spcBef>
                <a:spcPts val="0"/>
              </a:spcBef>
              <a:spcAft>
                <a:spcPts val="0"/>
              </a:spcAft>
              <a:defRPr/>
            </a:pPr>
            <a:r>
              <a:rPr lang="en-US" b="1" dirty="0" smtClean="0"/>
              <a:t>Level III </a:t>
            </a:r>
          </a:p>
          <a:p>
            <a:pPr fontAlgn="auto">
              <a:spcBef>
                <a:spcPts val="0"/>
              </a:spcBef>
              <a:spcAft>
                <a:spcPts val="0"/>
              </a:spcAft>
              <a:buFont typeface="Arial" pitchFamily="34" charset="0"/>
              <a:buChar char="•"/>
              <a:defRPr/>
            </a:pPr>
            <a:r>
              <a:rPr lang="en-US" i="1" dirty="0" smtClean="0"/>
              <a:t>Executive Communications, formerly at Level IV, will become a core course </a:t>
            </a:r>
          </a:p>
          <a:p>
            <a:pPr fontAlgn="auto">
              <a:spcBef>
                <a:spcPts val="0"/>
              </a:spcBef>
              <a:spcAft>
                <a:spcPts val="0"/>
              </a:spcAft>
              <a:buFont typeface="Arial" pitchFamily="34" charset="0"/>
              <a:buChar char="•"/>
              <a:defRPr/>
            </a:pPr>
            <a:r>
              <a:rPr lang="en-US" i="1" dirty="0" smtClean="0"/>
              <a:t>Strategic Planning, formerly at Level IV, will become an elective </a:t>
            </a:r>
          </a:p>
          <a:p>
            <a:pPr fontAlgn="auto">
              <a:spcBef>
                <a:spcPts val="0"/>
              </a:spcBef>
              <a:spcAft>
                <a:spcPts val="0"/>
              </a:spcAft>
              <a:buFont typeface="Arial" pitchFamily="34" charset="0"/>
              <a:buChar char="•"/>
              <a:defRPr/>
            </a:pPr>
            <a:r>
              <a:rPr lang="en-US" dirty="0" smtClean="0"/>
              <a:t>Candidates will be responsible for demonstrating specific project management experience managing post CD-3 phase projects </a:t>
            </a:r>
          </a:p>
          <a:p>
            <a:pPr fontAlgn="auto">
              <a:spcBef>
                <a:spcPts val="0"/>
              </a:spcBef>
              <a:spcAft>
                <a:spcPts val="0"/>
              </a:spcAft>
              <a:defRPr/>
            </a:pPr>
            <a:r>
              <a:rPr lang="en-US" b="1" dirty="0" smtClean="0"/>
              <a:t>Level IV </a:t>
            </a:r>
          </a:p>
          <a:p>
            <a:pPr fontAlgn="auto">
              <a:spcBef>
                <a:spcPts val="0"/>
              </a:spcBef>
              <a:spcAft>
                <a:spcPts val="0"/>
              </a:spcAft>
              <a:buFont typeface="Arial" pitchFamily="34" charset="0"/>
              <a:buChar char="•"/>
              <a:defRPr/>
            </a:pPr>
            <a:r>
              <a:rPr lang="en-US" i="1" dirty="0" smtClean="0"/>
              <a:t>Advanced Leadership will no longer be a required course; instead candidates will select a PMCDP course they have not taken within the last 3 years and a developmental course of their choosing </a:t>
            </a:r>
          </a:p>
          <a:p>
            <a:pPr fontAlgn="auto">
              <a:spcBef>
                <a:spcPts val="0"/>
              </a:spcBef>
              <a:spcAft>
                <a:spcPts val="0"/>
              </a:spcAft>
              <a:buFont typeface="Arial" pitchFamily="34" charset="0"/>
              <a:buChar char="•"/>
              <a:defRPr/>
            </a:pPr>
            <a:r>
              <a:rPr lang="en-US" dirty="0" smtClean="0"/>
              <a:t>Candidates must participate in at least one peer review and lead another </a:t>
            </a:r>
          </a:p>
          <a:p>
            <a:pPr fontAlgn="auto">
              <a:spcBef>
                <a:spcPts val="0"/>
              </a:spcBef>
              <a:spcAft>
                <a:spcPts val="0"/>
              </a:spcAft>
              <a:buFont typeface="Arial" pitchFamily="34" charset="0"/>
              <a:buChar char="•"/>
              <a:defRPr/>
            </a:pPr>
            <a:r>
              <a:rPr lang="en-US" dirty="0" smtClean="0"/>
              <a:t>Individually-tailored enrichment opportunities will be available based on 360 degree evaluations </a:t>
            </a:r>
          </a:p>
          <a:p>
            <a:pPr fontAlgn="auto">
              <a:spcBef>
                <a:spcPts val="0"/>
              </a:spcBef>
              <a:spcAft>
                <a:spcPts val="0"/>
              </a:spcAft>
              <a:defRPr/>
            </a:pPr>
            <a:endParaRPr lang="en-US" dirty="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2414F2-7A8B-4B8A-90A1-F384C66D85C7}" type="slidenum">
              <a:rPr lang="en-US"/>
              <a:pPr fontAlgn="base">
                <a:spcBef>
                  <a:spcPct val="0"/>
                </a:spcBef>
                <a:spcAft>
                  <a:spcPct val="0"/>
                </a:spcAft>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We recognize that foundational training leads to well qualified senior Federal project managers.  Training provides the basics; it is the individual drive that produces results and high performance.  We continue to tweak and strengthen Level I curriculum with the end result having a cadre of FPDs ready to tackle the challenges.  It is a time consuming commitment and requires dedicated, hard working participants in the classroom.  If the training is not challenging your thinking and practices, we need to know. </a:t>
            </a:r>
          </a:p>
          <a:p>
            <a:pPr>
              <a:spcBef>
                <a:spcPct val="0"/>
              </a:spcBef>
            </a:pPr>
            <a:endParaRPr lang="en-US" smtClean="0"/>
          </a:p>
          <a:p>
            <a:pPr>
              <a:spcBef>
                <a:spcPct val="0"/>
              </a:spcBef>
            </a:pPr>
            <a:r>
              <a:rPr lang="en-US" smtClean="0"/>
              <a:t>We also recognize that as you advance in your career, it is the intangibles that provide the performing edge.  What I mean by intangibles are communication, leadership, and the ability to leverage the strengths in your team to get maximum performance—this is often referred to as emotional intelligence.  </a:t>
            </a:r>
          </a:p>
          <a:p>
            <a:pPr>
              <a:spcBef>
                <a:spcPct val="0"/>
              </a:spcBef>
            </a:pPr>
            <a:endParaRPr lang="en-US" smtClean="0"/>
          </a:p>
          <a:p>
            <a:pPr>
              <a:spcBef>
                <a:spcPct val="0"/>
              </a:spcBef>
            </a:pPr>
            <a:r>
              <a:rPr lang="en-US" smtClean="0"/>
              <a:t>We have tried to make tracking and maintaining CE hours easier for you, your POCs and us by automating the tracking process. </a:t>
            </a:r>
          </a:p>
          <a:p>
            <a:pPr>
              <a:spcBef>
                <a:spcPct val="0"/>
              </a:spcBef>
            </a:pPr>
            <a:endParaRPr lang="en-US" smtClean="0"/>
          </a:p>
          <a:p>
            <a:pPr>
              <a:spcBef>
                <a:spcPct val="0"/>
              </a:spcBef>
            </a:pPr>
            <a:r>
              <a:rPr lang="en-US" smtClean="0"/>
              <a:t>Last of all, we know that training dollars are shrinking and have introduced one online course with plans to introduce more.  These will be introduced at Level I and, no, the whole Level I curriculum won’t go online as we see real benefit of networking with your DOE peers and getting outside of your work place to invest some quality time in learning.  We will continue to balance the delivery of training to maximize its benefit to you.</a:t>
            </a:r>
          </a:p>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0DD926-F4F9-4031-B4EA-854C43467E63}"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Ultimately we monitor and track your development not because we want to police your work but because we want to learn from the best performers to spread that wealth to all FPDs.  That may sound syrupy but project success is the common target for all of us.  The more you are able to perform, the better for all of DOE.  We strive to get the right people with the right skills leading projects</a:t>
            </a:r>
          </a:p>
          <a:p>
            <a:pPr>
              <a:spcBef>
                <a:spcPct val="0"/>
              </a:spcBef>
            </a:pPr>
            <a:endParaRPr lang="en-US" smtClean="0"/>
          </a:p>
          <a:p>
            <a:pPr>
              <a:spcBef>
                <a:spcPct val="0"/>
              </a:spcBef>
            </a:pPr>
            <a:r>
              <a:rPr lang="en-US" smtClean="0"/>
              <a:t>We recognize project leadership drives project success—we recognize the leaders in project management each year at our conference.  We will continue to partner the right people with the right skills leading the right projects.  It is the intangibles—leadership, communication, and the leaders ability to get the most out of the team—how to leverage strengths and identify potential to develop in areas—it that emotional intelligence factor—that moves a good FPD to outstanding/great FPD.</a:t>
            </a:r>
          </a:p>
          <a:p>
            <a:pPr>
              <a:spcBef>
                <a:spcPct val="0"/>
              </a:spcBef>
            </a:pPr>
            <a:r>
              <a:rPr lang="en-US" smtClean="0"/>
              <a:t/>
            </a:r>
            <a:br>
              <a:rPr lang="en-US" smtClean="0"/>
            </a:br>
            <a:r>
              <a:rPr lang="en-US" smtClean="0"/>
              <a:t>What the Board looks for in candidates at all levels, but especially Levels III and IV:  </a:t>
            </a:r>
          </a:p>
          <a:p>
            <a:pPr>
              <a:spcBef>
                <a:spcPct val="0"/>
              </a:spcBef>
            </a:pPr>
            <a:endParaRPr lang="en-US" smtClean="0"/>
          </a:p>
          <a:p>
            <a:pPr>
              <a:spcBef>
                <a:spcPct val="0"/>
              </a:spcBef>
            </a:pPr>
            <a:r>
              <a:rPr lang="en-US" smtClean="0"/>
              <a:t>But with this comes challenges that we are all too painfully aware of.  Smaller budgets, reduced workforce, and less time.  We will continue to work smarter and find ways to provide you with the best resources so that you can make the most of the opportunities you are afforded.</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CEADF9-5BE0-4D15-85EC-105616EAAA84}"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7500" lnSpcReduction="20000"/>
          </a:bodyPr>
          <a:lstStyle/>
          <a:p>
            <a:pPr fontAlgn="auto">
              <a:spcBef>
                <a:spcPts val="0"/>
              </a:spcBef>
              <a:spcAft>
                <a:spcPts val="0"/>
              </a:spcAft>
              <a:defRPr/>
            </a:pPr>
            <a:r>
              <a:rPr lang="en-US" dirty="0" smtClean="0"/>
              <a:t>FAC-P/PM Certification, government recognized credential that is transferrable from agency to agency</a:t>
            </a:r>
          </a:p>
          <a:p>
            <a:pPr fontAlgn="auto">
              <a:spcBef>
                <a:spcPts val="0"/>
              </a:spcBef>
              <a:spcAft>
                <a:spcPts val="0"/>
              </a:spcAft>
              <a:defRPr/>
            </a:pPr>
            <a:r>
              <a:rPr lang="en-US" dirty="0" smtClean="0"/>
              <a:t>PMP credit given at Level I for PM Essentials and the experience requirement at level I</a:t>
            </a:r>
          </a:p>
          <a:p>
            <a:pPr fontAlgn="auto">
              <a:spcBef>
                <a:spcPts val="0"/>
              </a:spcBef>
              <a:spcAft>
                <a:spcPts val="0"/>
              </a:spcAft>
              <a:defRPr/>
            </a:pPr>
            <a:endParaRPr lang="en-US" dirty="0" smtClean="0"/>
          </a:p>
          <a:p>
            <a:pPr fontAlgn="auto">
              <a:spcBef>
                <a:spcPts val="0"/>
              </a:spcBef>
              <a:spcAft>
                <a:spcPts val="0"/>
              </a:spcAft>
              <a:defRPr/>
            </a:pPr>
            <a:r>
              <a:rPr lang="en-US" dirty="0" smtClean="0"/>
              <a:t>So our challenges are to strike a balance between rigor and ease.  What I hear about a lot is Why not PMP to certify at Level I?  What difference does the FAC-P/PM make?  They are both important and both recognized across government and provide a standard starting point for sound project management practices.  We also know that it takes more than a PMP to lead a DOE project.  And a FAC-P/PM gives you enough to understand the nuances of Federal project management—we believe what we offer to you as FPDs under our program gives you the leading edge to successfully manage DOE projects.  I am sincere about that; and if you don’t think we do a good enough job, please let me know.  The 2, 3, 4, 5 days or more that you spend in a class should be meaningful and beneficial; if not, we will work to make it better.</a:t>
            </a:r>
          </a:p>
          <a:p>
            <a:pPr fontAlgn="auto">
              <a:spcBef>
                <a:spcPts val="0"/>
              </a:spcBef>
              <a:spcAft>
                <a:spcPts val="0"/>
              </a:spcAft>
              <a:defRPr/>
            </a:pPr>
            <a:endParaRPr lang="en-US" dirty="0" smtClean="0"/>
          </a:p>
          <a:p>
            <a:pPr fontAlgn="auto">
              <a:spcBef>
                <a:spcPts val="0"/>
              </a:spcBef>
              <a:spcAft>
                <a:spcPts val="0"/>
              </a:spcAft>
              <a:defRPr/>
            </a:pPr>
            <a:r>
              <a:rPr lang="en-US" dirty="0" smtClean="0"/>
              <a:t>Leveraging opportunities within  DOE and beyond DOE</a:t>
            </a:r>
          </a:p>
          <a:p>
            <a:pPr lvl="1" fontAlgn="auto">
              <a:spcBef>
                <a:spcPts val="0"/>
              </a:spcBef>
              <a:spcAft>
                <a:spcPts val="0"/>
              </a:spcAft>
              <a:defRPr/>
            </a:pPr>
            <a:r>
              <a:rPr lang="en-US" dirty="0" smtClean="0"/>
              <a:t>Crediting experience for other training</a:t>
            </a:r>
          </a:p>
          <a:p>
            <a:pPr lvl="1" fontAlgn="auto">
              <a:spcBef>
                <a:spcPts val="0"/>
              </a:spcBef>
              <a:spcAft>
                <a:spcPts val="0"/>
              </a:spcAft>
              <a:defRPr/>
            </a:pPr>
            <a:r>
              <a:rPr lang="en-US" dirty="0" smtClean="0"/>
              <a:t>Assessing “equivalency” – address the bullet points associated with the competencies in the CEG</a:t>
            </a:r>
          </a:p>
          <a:p>
            <a:pPr lvl="1" fontAlgn="auto">
              <a:spcBef>
                <a:spcPts val="0"/>
              </a:spcBef>
              <a:spcAft>
                <a:spcPts val="0"/>
              </a:spcAft>
              <a:defRPr/>
            </a:pPr>
            <a:r>
              <a:rPr lang="en-US" dirty="0" smtClean="0"/>
              <a:t>Note: we are working on creating </a:t>
            </a:r>
          </a:p>
          <a:p>
            <a:pPr lvl="1" fontAlgn="auto">
              <a:spcBef>
                <a:spcPts val="0"/>
              </a:spcBef>
              <a:spcAft>
                <a:spcPts val="0"/>
              </a:spcAft>
              <a:defRPr/>
            </a:pPr>
            <a:r>
              <a:rPr lang="en-US" dirty="0" smtClean="0"/>
              <a:t>Determining who our customers are?  (Definition of FPD)</a:t>
            </a:r>
          </a:p>
          <a:p>
            <a:pPr fontAlgn="auto">
              <a:spcBef>
                <a:spcPts val="0"/>
              </a:spcBef>
              <a:spcAft>
                <a:spcPts val="0"/>
              </a:spcAft>
              <a:defRPr/>
            </a:pPr>
            <a:endParaRPr lang="en-US" dirty="0" smtClean="0"/>
          </a:p>
          <a:p>
            <a:pPr fontAlgn="auto">
              <a:spcBef>
                <a:spcPts val="0"/>
              </a:spcBef>
              <a:spcAft>
                <a:spcPts val="0"/>
              </a:spcAft>
              <a:defRPr/>
            </a:pPr>
            <a:endParaRPr lang="en-US" dirty="0" smtClean="0"/>
          </a:p>
          <a:p>
            <a:pPr fontAlgn="auto">
              <a:spcBef>
                <a:spcPts val="0"/>
              </a:spcBef>
              <a:spcAft>
                <a:spcPts val="0"/>
              </a:spcAft>
              <a:defRPr/>
            </a:pPr>
            <a:r>
              <a:rPr lang="en-US" dirty="0" smtClean="0"/>
              <a:t>The majority of our courses are classroom based and we can’t get classes to every site every year; we will continue with this challenge.  But we think we made some real progress this past year with the Training Needs Assessment—we pushed it out to you and had you respond with your prioritized training needs.  We are hoping this will result in more training where it needs to be and less strain on the travel budget.</a:t>
            </a:r>
          </a:p>
          <a:p>
            <a:pPr fontAlgn="auto">
              <a:spcBef>
                <a:spcPts val="0"/>
              </a:spcBef>
              <a:spcAft>
                <a:spcPts val="0"/>
              </a:spcAft>
              <a:defRPr/>
            </a:pPr>
            <a:endParaRPr lang="en-US" dirty="0" smtClean="0"/>
          </a:p>
          <a:p>
            <a:pPr fontAlgn="auto">
              <a:spcBef>
                <a:spcPts val="0"/>
              </a:spcBef>
              <a:spcAft>
                <a:spcPts val="0"/>
              </a:spcAft>
              <a:defRPr/>
            </a:pPr>
            <a:r>
              <a:rPr lang="en-US" dirty="0" smtClean="0"/>
              <a:t>We know we are not the only government agency offering training and that there are competing entities for your training time.  We want you to take our training, but know that you may have come to DOE with smarts that you can get credit for.  We will continue to make it easier and less painful to credit your experience, document equivalency, and aim our training at our primary customers – FPDs.  We know who our customers are and also know that our training is of value to other government managers and make it available for all DOE employees.</a:t>
            </a:r>
          </a:p>
          <a:p>
            <a:pPr fontAlgn="auto">
              <a:spcBef>
                <a:spcPts val="0"/>
              </a:spcBef>
              <a:spcAft>
                <a:spcPts val="0"/>
              </a:spcAft>
              <a:defRPr/>
            </a:pPr>
            <a:endParaRPr lang="en-US" dirty="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BC586A-D092-44DE-94FE-3AB285143572}" type="slidenum">
              <a:rPr lang="en-US"/>
              <a:pPr fontAlgn="base">
                <a:spcBef>
                  <a:spcPct val="0"/>
                </a:spcBef>
                <a:spcAft>
                  <a:spcPct val="0"/>
                </a:spcAft>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381 to date, and yes, the math won’t work based on this chart (338 here) .  This shows the breakdown for the major Programs.</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20D4A2-A73F-4B59-BF27-66B617DF3A8B}" type="slidenum">
              <a:rPr lang="en-US"/>
              <a:pPr fontAlgn="base">
                <a:spcBef>
                  <a:spcPct val="0"/>
                </a:spcBef>
                <a:spcAft>
                  <a:spcPct val="0"/>
                </a:spcAft>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And here is a different view showing the active capital asset projects reported in PARS II versus the number of certified FPDs at each </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062114-F15E-4775-BDEC-B8787B8EF2B6}" type="slidenum">
              <a:rPr lang="en-US"/>
              <a:pPr fontAlgn="base">
                <a:spcBef>
                  <a:spcPct val="0"/>
                </a:spcBef>
                <a:spcAft>
                  <a:spcPct val="0"/>
                </a:spcAft>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Take advantage of the resources we have available for you</a:t>
            </a:r>
          </a:p>
          <a:p>
            <a:pPr>
              <a:spcBef>
                <a:spcPct val="0"/>
              </a:spcBef>
              <a:buFontTx/>
              <a:buChar char="•"/>
            </a:pPr>
            <a:r>
              <a:rPr lang="en-US" smtClean="0"/>
              <a:t>The PMCDP website where we maintain the current list of certified FPDs, information about the certification process, the list of Program POCs that we keep current, etc</a:t>
            </a:r>
          </a:p>
          <a:p>
            <a:pPr>
              <a:spcBef>
                <a:spcPct val="0"/>
              </a:spcBef>
              <a:buFontTx/>
              <a:buChar char="•"/>
            </a:pPr>
            <a:endParaRPr lang="en-US" smtClean="0"/>
          </a:p>
          <a:p>
            <a:pPr>
              <a:spcBef>
                <a:spcPct val="0"/>
              </a:spcBef>
              <a:buFontTx/>
              <a:buChar char="•"/>
            </a:pPr>
            <a:r>
              <a:rPr lang="en-US" smtClean="0"/>
              <a:t>The PMCDP newsletter published monthly has articles written by OECM analysts and occasionally your FPD peers—you could submit an article for publication and, if published, you earn CE hours.  The articles are timely and informative.</a:t>
            </a:r>
          </a:p>
          <a:p>
            <a:pPr>
              <a:spcBef>
                <a:spcPct val="0"/>
              </a:spcBef>
              <a:buFontTx/>
              <a:buChar char="•"/>
            </a:pPr>
            <a:endParaRPr lang="en-US" smtClean="0"/>
          </a:p>
          <a:p>
            <a:pPr>
              <a:spcBef>
                <a:spcPct val="0"/>
              </a:spcBef>
              <a:buFontTx/>
              <a:buChar char="•"/>
            </a:pPr>
            <a:r>
              <a:rPr lang="en-US" smtClean="0"/>
              <a:t>Your Program POC is your primary link to certification—they get your packages out of your Program’s review and into the PMCDP review process.  They manage reclames and the necessary pieces to get your package in front of the CRB either in a scheduled meeting or by virtual vote (for levels I and II).</a:t>
            </a:r>
          </a:p>
          <a:p>
            <a:pPr>
              <a:spcBef>
                <a:spcPct val="0"/>
              </a:spcBef>
              <a:buFontTx/>
              <a:buChar char="•"/>
            </a:pPr>
            <a:endParaRPr lang="en-US" smtClean="0"/>
          </a:p>
          <a:p>
            <a:pPr>
              <a:spcBef>
                <a:spcPct val="0"/>
              </a:spcBef>
              <a:buFontTx/>
              <a:buChar char="•"/>
            </a:pPr>
            <a:r>
              <a:rPr lang="en-US" smtClean="0"/>
              <a:t>If you have a question or want to bend an ear, you can certainly contact any member of the PMCDP team directly or send it to the PMCDP mailbox.  I make every effort to reply to emails I receive and we respond to messages sent to the mailbox.</a:t>
            </a: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9151C3-FA50-489A-98C5-EF54667A0BF8}" type="slidenum">
              <a:rPr lang="en-US"/>
              <a:pPr fontAlgn="base">
                <a:spcBef>
                  <a:spcPct val="0"/>
                </a:spcBef>
                <a:spcAft>
                  <a:spcPct val="0"/>
                </a:spcAft>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Acquisition with big “A”</a:t>
            </a:r>
          </a:p>
          <a:p>
            <a:pPr>
              <a:spcBef>
                <a:spcPct val="0"/>
              </a:spcBef>
              <a:buFontTx/>
              <a:buChar char="•"/>
            </a:pPr>
            <a:r>
              <a:rPr lang="en-US" smtClean="0"/>
              <a:t>The importance of the relationship between acquisition and project management—they go hand in hand. </a:t>
            </a:r>
          </a:p>
          <a:p>
            <a:pPr>
              <a:spcBef>
                <a:spcPct val="0"/>
              </a:spcBef>
              <a:buFontTx/>
              <a:buChar char="•"/>
            </a:pPr>
            <a:r>
              <a:rPr lang="en-US" smtClean="0"/>
              <a:t>PMCDP added </a:t>
            </a:r>
            <a:r>
              <a:rPr lang="en-US" i="1" smtClean="0"/>
              <a:t>Managing Contract Changes </a:t>
            </a:r>
            <a:r>
              <a:rPr lang="en-US" smtClean="0"/>
              <a:t>as a Level I requirement. </a:t>
            </a:r>
          </a:p>
          <a:p>
            <a:pPr>
              <a:spcBef>
                <a:spcPct val="0"/>
              </a:spcBef>
              <a:buFontTx/>
              <a:buChar char="•"/>
            </a:pPr>
            <a:r>
              <a:rPr lang="en-US" smtClean="0"/>
              <a:t>PMCDP also requires contracting officer’s representative training and </a:t>
            </a:r>
            <a:r>
              <a:rPr lang="en-US" i="1" smtClean="0"/>
              <a:t>Acquisition Management for Technical Personnel </a:t>
            </a:r>
            <a:r>
              <a:rPr lang="en-US" smtClean="0"/>
              <a:t>at Level I. </a:t>
            </a:r>
            <a:r>
              <a:rPr lang="en-US" i="1" smtClean="0"/>
              <a:t>Performance-based Contracting Management</a:t>
            </a:r>
            <a:r>
              <a:rPr lang="en-US" smtClean="0"/>
              <a:t> is offered as a Level I elective.</a:t>
            </a:r>
          </a:p>
          <a:p>
            <a:pPr>
              <a:spcBef>
                <a:spcPct val="0"/>
              </a:spcBef>
              <a:buFontTx/>
              <a:buChar char="•"/>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1FBFAD-11BD-4068-86E9-E3D4AEEB497D}" type="slidenum">
              <a:rPr lang="en-US"/>
              <a:pPr fontAlgn="base">
                <a:spcBef>
                  <a:spcPct val="0"/>
                </a:spcBef>
                <a:spcAft>
                  <a:spcPct val="0"/>
                </a:spcAft>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US-DeptOfEnergy-Seal-Shaded.gif"/>
          <p:cNvPicPr>
            <a:picLocks noChangeAspect="1"/>
          </p:cNvPicPr>
          <p:nvPr userDrawn="1"/>
        </p:nvPicPr>
        <p:blipFill>
          <a:blip r:embed="rId2" cstate="print"/>
          <a:srcRect/>
          <a:stretch>
            <a:fillRect/>
          </a:stretch>
        </p:blipFill>
        <p:spPr bwMode="auto">
          <a:xfrm>
            <a:off x="7696200" y="280988"/>
            <a:ext cx="1143000" cy="1143000"/>
          </a:xfrm>
          <a:prstGeom prst="rect">
            <a:avLst/>
          </a:prstGeom>
          <a:noFill/>
          <a:ln w="9525">
            <a:noFill/>
            <a:miter lim="800000"/>
            <a:headEnd/>
            <a:tailEnd/>
          </a:ln>
        </p:spPr>
      </p:pic>
      <p:sp>
        <p:nvSpPr>
          <p:cNvPr id="2" name="Title 1"/>
          <p:cNvSpPr>
            <a:spLocks noGrp="1"/>
          </p:cNvSpPr>
          <p:nvPr>
            <p:ph type="ctrTitle"/>
          </p:nvPr>
        </p:nvSpPr>
        <p:spPr>
          <a:xfrm>
            <a:off x="304800" y="2377430"/>
            <a:ext cx="8534400" cy="2155825"/>
          </a:xfrm>
          <a:solidFill>
            <a:schemeClr val="bg1"/>
          </a:solidFill>
        </p:spPr>
        <p:txBody>
          <a:bodyPr/>
          <a:lstStyle>
            <a:lvl1pPr algn="r">
              <a:defRPr baseline="0"/>
            </a:lvl1pPr>
          </a:lstStyle>
          <a:p>
            <a:r>
              <a:rPr lang="en-US" smtClean="0"/>
              <a:t>Click to edit Master title style</a:t>
            </a:r>
            <a:endParaRPr lang="en-US" dirty="0"/>
          </a:p>
        </p:txBody>
      </p:sp>
      <p:sp>
        <p:nvSpPr>
          <p:cNvPr id="3" name="Subtitle 2"/>
          <p:cNvSpPr>
            <a:spLocks noGrp="1"/>
          </p:cNvSpPr>
          <p:nvPr>
            <p:ph type="subTitle" idx="1"/>
          </p:nvPr>
        </p:nvSpPr>
        <p:spPr>
          <a:xfrm>
            <a:off x="304800" y="4533255"/>
            <a:ext cx="8534400" cy="1066800"/>
          </a:xfrm>
        </p:spPr>
        <p:txBody>
          <a:bodyPr>
            <a:noAutofit/>
          </a:bodyPr>
          <a:lstStyle>
            <a:lvl1pPr marL="0" indent="0" algn="r">
              <a:buNone/>
              <a:defRPr sz="1800">
                <a:solidFill>
                  <a:schemeClr val="accent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5731A9E9-33AB-4C01-B188-170C8A34620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1000" y="274638"/>
            <a:ext cx="4648200" cy="1143000"/>
          </a:xfrm>
          <a:solidFill>
            <a:schemeClr val="bg1"/>
          </a:solidFill>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04801" y="1600200"/>
            <a:ext cx="85344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45446B8E-7F8C-4EFB-A760-D4EFD398F1C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4800" y="4406900"/>
            <a:ext cx="8534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4800" y="2906713"/>
            <a:ext cx="8534400"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09A3D21C-4119-4C51-8028-1FBFB2FB48B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191000" y="274638"/>
            <a:ext cx="4648200" cy="1143000"/>
          </a:xfrm>
          <a:solidFill>
            <a:schemeClr val="bg1"/>
          </a:solidFill>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600200"/>
            <a:ext cx="4191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191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46402004-546B-491F-9B05-748B9432A8F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91000" y="274638"/>
            <a:ext cx="4648200" cy="1143000"/>
          </a:xfrm>
          <a:solidFill>
            <a:schemeClr val="bg1"/>
          </a:solidFill>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04800" y="1535113"/>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4800" y="2174874"/>
            <a:ext cx="4267200" cy="43783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0" y="1535113"/>
            <a:ext cx="4114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174874"/>
            <a:ext cx="4114800" cy="43783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A1D75E9E-1DD7-48BB-BDE3-041B5561625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191000" y="274638"/>
            <a:ext cx="4648200" cy="1143000"/>
          </a:xfrm>
          <a:solidFill>
            <a:schemeClr val="bg1"/>
          </a:solidFill>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006837C7-F011-4290-94DE-C7400ADBD55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cstate="print">
            <a:lum bright="30000"/>
          </a:blip>
          <a:srcRect/>
          <a:stretch>
            <a:fillRect/>
          </a:stretch>
        </a:blipFill>
        <a:effectLst/>
      </p:bgPr>
    </p:bg>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7E304B75-9845-47F8-B4B7-A8C780686B3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411962"/>
            <a:ext cx="3886200"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191000" y="273050"/>
            <a:ext cx="4648200" cy="6280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04800" y="2590800"/>
            <a:ext cx="3886200" cy="3962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B3B02BB-3EB9-411F-BBF5-B86FDA8378A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5181600"/>
            <a:ext cx="8534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304800" y="1523999"/>
            <a:ext cx="8534400" cy="3581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304800" y="5748338"/>
            <a:ext cx="8534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3D8CA3A-0D09-427C-B1B6-73EF131EB60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91000" y="274638"/>
            <a:ext cx="4648200" cy="1143000"/>
          </a:xfrm>
          <a:prstGeom prst="rect">
            <a:avLst/>
          </a:prstGeom>
          <a:solidFill>
            <a:schemeClr val="bg1"/>
          </a:solidFill>
          <a:ln>
            <a:solidFill>
              <a:schemeClr val="accent1">
                <a:lumMod val="50000"/>
              </a:schemeClr>
            </a:solidFill>
          </a:ln>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4800" y="1600200"/>
            <a:ext cx="8534400" cy="4953000"/>
          </a:xfrm>
          <a:prstGeom prst="rect">
            <a:avLst/>
          </a:prstGeom>
          <a:solidFill>
            <a:schemeClr val="bg1"/>
          </a:solidFill>
          <a:ln>
            <a:solidFill>
              <a:schemeClr val="accent1">
                <a:lumMod val="50000"/>
              </a:schemeClr>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705600" y="6553200"/>
            <a:ext cx="2133600" cy="228600"/>
          </a:xfrm>
          <a:prstGeom prst="rect">
            <a:avLst/>
          </a:prstGeom>
        </p:spPr>
        <p:txBody>
          <a:bodyPr vert="horz" lIns="91440" tIns="45720" rIns="91440" bIns="45720" rtlCol="0" anchor="ctr"/>
          <a:lstStyle>
            <a:lvl1pPr algn="r" fontAlgn="auto">
              <a:spcBef>
                <a:spcPts val="0"/>
              </a:spcBef>
              <a:spcAft>
                <a:spcPts val="0"/>
              </a:spcAft>
              <a:defRPr sz="1200" smtClean="0">
                <a:solidFill>
                  <a:schemeClr val="accent1">
                    <a:lumMod val="50000"/>
                  </a:schemeClr>
                </a:solidFill>
                <a:latin typeface="+mn-lt"/>
              </a:defRPr>
            </a:lvl1pPr>
          </a:lstStyle>
          <a:p>
            <a:pPr>
              <a:defRPr/>
            </a:pPr>
            <a:fld id="{8897DBE7-C380-4C3C-AEC6-02F7D650F7D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7" r:id="rId1"/>
    <p:sldLayoutId id="2147483660" r:id="rId2"/>
    <p:sldLayoutId id="2147483661" r:id="rId3"/>
    <p:sldLayoutId id="2147483662" r:id="rId4"/>
    <p:sldLayoutId id="2147483663" r:id="rId5"/>
    <p:sldLayoutId id="2147483664" r:id="rId6"/>
    <p:sldLayoutId id="2147483668" r:id="rId7"/>
    <p:sldLayoutId id="2147483665" r:id="rId8"/>
    <p:sldLayoutId id="2147483666" r:id="rId9"/>
  </p:sldLayoutIdLst>
  <p:txStyles>
    <p:titleStyle>
      <a:lvl1pPr algn="ctr" rtl="0" fontAlgn="base">
        <a:spcBef>
          <a:spcPct val="0"/>
        </a:spcBef>
        <a:spcAft>
          <a:spcPct val="0"/>
        </a:spcAft>
        <a:defRPr sz="4000" kern="1200">
          <a:solidFill>
            <a:srgbClr val="254061"/>
          </a:solidFill>
          <a:latin typeface="+mj-lt"/>
          <a:ea typeface="+mj-ea"/>
          <a:cs typeface="+mj-cs"/>
        </a:defRPr>
      </a:lvl1pPr>
      <a:lvl2pPr algn="ctr" rtl="0" fontAlgn="base">
        <a:spcBef>
          <a:spcPct val="0"/>
        </a:spcBef>
        <a:spcAft>
          <a:spcPct val="0"/>
        </a:spcAft>
        <a:defRPr sz="4000">
          <a:solidFill>
            <a:srgbClr val="254061"/>
          </a:solidFill>
          <a:latin typeface="Calibri" pitchFamily="34" charset="0"/>
        </a:defRPr>
      </a:lvl2pPr>
      <a:lvl3pPr algn="ctr" rtl="0" fontAlgn="base">
        <a:spcBef>
          <a:spcPct val="0"/>
        </a:spcBef>
        <a:spcAft>
          <a:spcPct val="0"/>
        </a:spcAft>
        <a:defRPr sz="4000">
          <a:solidFill>
            <a:srgbClr val="254061"/>
          </a:solidFill>
          <a:latin typeface="Calibri" pitchFamily="34" charset="0"/>
        </a:defRPr>
      </a:lvl3pPr>
      <a:lvl4pPr algn="ctr" rtl="0" fontAlgn="base">
        <a:spcBef>
          <a:spcPct val="0"/>
        </a:spcBef>
        <a:spcAft>
          <a:spcPct val="0"/>
        </a:spcAft>
        <a:defRPr sz="4000">
          <a:solidFill>
            <a:srgbClr val="254061"/>
          </a:solidFill>
          <a:latin typeface="Calibri" pitchFamily="34" charset="0"/>
        </a:defRPr>
      </a:lvl4pPr>
      <a:lvl5pPr algn="ctr" rtl="0" fontAlgn="base">
        <a:spcBef>
          <a:spcPct val="0"/>
        </a:spcBef>
        <a:spcAft>
          <a:spcPct val="0"/>
        </a:spcAft>
        <a:defRPr sz="4000">
          <a:solidFill>
            <a:srgbClr val="254061"/>
          </a:solidFill>
          <a:latin typeface="Calibri" pitchFamily="34" charset="0"/>
        </a:defRPr>
      </a:lvl5pPr>
      <a:lvl6pPr marL="457200" algn="ctr" rtl="0" fontAlgn="base">
        <a:spcBef>
          <a:spcPct val="0"/>
        </a:spcBef>
        <a:spcAft>
          <a:spcPct val="0"/>
        </a:spcAft>
        <a:defRPr sz="4000">
          <a:solidFill>
            <a:srgbClr val="254061"/>
          </a:solidFill>
          <a:latin typeface="Calibri" pitchFamily="34" charset="0"/>
        </a:defRPr>
      </a:lvl6pPr>
      <a:lvl7pPr marL="914400" algn="ctr" rtl="0" fontAlgn="base">
        <a:spcBef>
          <a:spcPct val="0"/>
        </a:spcBef>
        <a:spcAft>
          <a:spcPct val="0"/>
        </a:spcAft>
        <a:defRPr sz="4000">
          <a:solidFill>
            <a:srgbClr val="254061"/>
          </a:solidFill>
          <a:latin typeface="Calibri" pitchFamily="34" charset="0"/>
        </a:defRPr>
      </a:lvl7pPr>
      <a:lvl8pPr marL="1371600" algn="ctr" rtl="0" fontAlgn="base">
        <a:spcBef>
          <a:spcPct val="0"/>
        </a:spcBef>
        <a:spcAft>
          <a:spcPct val="0"/>
        </a:spcAft>
        <a:defRPr sz="4000">
          <a:solidFill>
            <a:srgbClr val="254061"/>
          </a:solidFill>
          <a:latin typeface="Calibri" pitchFamily="34" charset="0"/>
        </a:defRPr>
      </a:lvl8pPr>
      <a:lvl9pPr marL="1828800" algn="ctr" rtl="0" fontAlgn="base">
        <a:spcBef>
          <a:spcPct val="0"/>
        </a:spcBef>
        <a:spcAft>
          <a:spcPct val="0"/>
        </a:spcAft>
        <a:defRPr sz="4000">
          <a:solidFill>
            <a:srgbClr val="25406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rgbClr val="25406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rgbClr val="25406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rgbClr val="25406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rgbClr val="25406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rgbClr val="25406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Victoria.Barth@hq.doe.gov" TargetMode="External"/><Relationship Id="rId2" Type="http://schemas.openxmlformats.org/officeDocument/2006/relationships/hyperlink" Target="mailto:Linda.Ott@hq.doe.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304800" y="2378075"/>
            <a:ext cx="8534400" cy="2155825"/>
          </a:xfrm>
          <a:ln>
            <a:miter lim="800000"/>
            <a:headEnd/>
            <a:tailEnd/>
          </a:ln>
        </p:spPr>
        <p:txBody>
          <a:bodyPr wrap="square" numCol="1" anchorCtr="0" compatLnSpc="1">
            <a:prstTxWarp prst="textNoShape">
              <a:avLst/>
            </a:prstTxWarp>
          </a:bodyPr>
          <a:lstStyle/>
          <a:p>
            <a:r>
              <a:rPr lang="en-US" smtClean="0"/>
              <a:t>PMCDP* Certification Review Board Panel Q and A</a:t>
            </a:r>
          </a:p>
        </p:txBody>
      </p:sp>
      <p:sp>
        <p:nvSpPr>
          <p:cNvPr id="4099" name="Subtitle 2"/>
          <p:cNvSpPr>
            <a:spLocks noGrp="1"/>
          </p:cNvSpPr>
          <p:nvPr>
            <p:ph type="subTitle" idx="1"/>
          </p:nvPr>
        </p:nvSpPr>
        <p:spPr bwMode="auto">
          <a:xfrm>
            <a:off x="304800" y="4533900"/>
            <a:ext cx="8534400" cy="1066800"/>
          </a:xfrm>
          <a:ln>
            <a:miter lim="800000"/>
            <a:headEnd/>
            <a:tailEnd/>
          </a:ln>
        </p:spPr>
        <p:txBody>
          <a:bodyPr wrap="square" numCol="1" anchor="t" anchorCtr="0" compatLnSpc="1">
            <a:prstTxWarp prst="textNoShape">
              <a:avLst/>
            </a:prstTxWarp>
          </a:bodyPr>
          <a:lstStyle/>
          <a:p>
            <a:r>
              <a:rPr lang="en-US" smtClean="0">
                <a:solidFill>
                  <a:srgbClr val="254061"/>
                </a:solidFill>
              </a:rPr>
              <a:t>Linda Ott, Moderator</a:t>
            </a:r>
          </a:p>
          <a:p>
            <a:endParaRPr lang="en-US" smtClean="0">
              <a:solidFill>
                <a:srgbClr val="254061"/>
              </a:solidFill>
            </a:endParaRPr>
          </a:p>
          <a:p>
            <a:r>
              <a:rPr lang="en-US" smtClean="0">
                <a:solidFill>
                  <a:srgbClr val="254061"/>
                </a:solidFill>
              </a:rPr>
              <a:t>*Project Management Career Development Program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sz="3200" b="1" smtClean="0">
                <a:latin typeface="Arial" pitchFamily="34" charset="0"/>
                <a:cs typeface="Arial" pitchFamily="34" charset="0"/>
              </a:rPr>
              <a:t/>
            </a:r>
            <a:br>
              <a:rPr lang="en-US" sz="3200" b="1" smtClean="0">
                <a:latin typeface="Arial" pitchFamily="34" charset="0"/>
                <a:cs typeface="Arial" pitchFamily="34" charset="0"/>
              </a:rPr>
            </a:br>
            <a:r>
              <a:rPr lang="en-US" sz="3200" b="1" smtClean="0">
                <a:latin typeface="Arial" pitchFamily="34" charset="0"/>
                <a:cs typeface="Arial" pitchFamily="34" charset="0"/>
              </a:rPr>
              <a:t>CRB Panel Ground Rules</a:t>
            </a:r>
            <a:r>
              <a:rPr lang="en-US" b="1" smtClean="0">
                <a:latin typeface="Arial" pitchFamily="34" charset="0"/>
                <a:cs typeface="Arial" pitchFamily="34" charset="0"/>
              </a:rPr>
              <a:t/>
            </a:r>
            <a:br>
              <a:rPr lang="en-US" b="1" smtClean="0">
                <a:latin typeface="Arial" pitchFamily="34" charset="0"/>
                <a:cs typeface="Arial" pitchFamily="34" charset="0"/>
              </a:rPr>
            </a:br>
            <a:endParaRPr lang="en-US" smtClean="0"/>
          </a:p>
        </p:txBody>
      </p:sp>
      <p:sp>
        <p:nvSpPr>
          <p:cNvPr id="13315"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r>
              <a:rPr lang="en-US" smtClean="0"/>
              <a:t>Please ask questions related to certification program and processes</a:t>
            </a:r>
          </a:p>
          <a:p>
            <a:r>
              <a:rPr lang="en-US" smtClean="0"/>
              <a:t>Questions need to be of general interest</a:t>
            </a:r>
          </a:p>
          <a:p>
            <a:r>
              <a:rPr lang="en-US" smtClean="0"/>
              <a:t>Follow-up questions will be allowed</a:t>
            </a:r>
          </a:p>
          <a:p>
            <a:r>
              <a:rPr lang="en-US" smtClean="0"/>
              <a:t>We will post questions and answers on PMCDP website </a:t>
            </a:r>
            <a:endParaRPr lang="en-US" sz="3600" smtClean="0"/>
          </a:p>
          <a:p>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latin typeface="Arial" pitchFamily="34" charset="0"/>
                <a:cs typeface="Arial" pitchFamily="34" charset="0"/>
              </a:rPr>
              <a:t>Thank you!</a:t>
            </a:r>
            <a:endParaRPr lang="en-US" smtClean="0"/>
          </a:p>
        </p:txBody>
      </p:sp>
      <p:sp>
        <p:nvSpPr>
          <p:cNvPr id="26627"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a:lnSpc>
                <a:spcPct val="80000"/>
              </a:lnSpc>
            </a:pPr>
            <a:endParaRPr lang="en-US" sz="1800" b="1" smtClean="0">
              <a:ea typeface="MS PGothic"/>
              <a:cs typeface="MS PGothic"/>
            </a:endParaRPr>
          </a:p>
          <a:p>
            <a:pPr>
              <a:lnSpc>
                <a:spcPct val="80000"/>
              </a:lnSpc>
            </a:pPr>
            <a:r>
              <a:rPr lang="en-US" b="1" smtClean="0">
                <a:ea typeface="MS PGothic"/>
                <a:cs typeface="MS PGothic"/>
              </a:rPr>
              <a:t>Linda Ott</a:t>
            </a:r>
          </a:p>
          <a:p>
            <a:pPr lvl="1">
              <a:lnSpc>
                <a:spcPct val="80000"/>
              </a:lnSpc>
            </a:pPr>
            <a:r>
              <a:rPr lang="en-US" sz="1800" smtClean="0">
                <a:ea typeface="MS PGothic"/>
                <a:cs typeface="MS PGothic"/>
              </a:rPr>
              <a:t>PMCDP Team Lead</a:t>
            </a:r>
          </a:p>
          <a:p>
            <a:pPr lvl="2">
              <a:lnSpc>
                <a:spcPct val="80000"/>
              </a:lnSpc>
            </a:pPr>
            <a:r>
              <a:rPr lang="en-US" sz="1600" smtClean="0">
                <a:ea typeface="MS PGothic"/>
                <a:cs typeface="MS PGothic"/>
              </a:rPr>
              <a:t>202-287-5310</a:t>
            </a:r>
          </a:p>
          <a:p>
            <a:pPr lvl="2">
              <a:lnSpc>
                <a:spcPct val="80000"/>
              </a:lnSpc>
            </a:pPr>
            <a:r>
              <a:rPr lang="en-US" sz="1800" smtClean="0">
                <a:ea typeface="MS PGothic"/>
                <a:cs typeface="MS PGothic"/>
                <a:hlinkClick r:id="rId2"/>
              </a:rPr>
              <a:t>Linda.Ott@hq.doe.gov</a:t>
            </a:r>
            <a:endParaRPr lang="en-US" sz="1800" u="sng" smtClean="0">
              <a:solidFill>
                <a:schemeClr val="hlink"/>
              </a:solidFill>
              <a:ea typeface="MS PGothic"/>
              <a:cs typeface="MS PGothic"/>
            </a:endParaRPr>
          </a:p>
          <a:p>
            <a:pPr lvl="2">
              <a:lnSpc>
                <a:spcPct val="80000"/>
              </a:lnSpc>
              <a:buFont typeface="Arial" pitchFamily="34" charset="0"/>
              <a:buNone/>
            </a:pPr>
            <a:endParaRPr lang="en-US" sz="1800" u="sng" smtClean="0">
              <a:solidFill>
                <a:schemeClr val="hlink"/>
              </a:solidFill>
              <a:ea typeface="MS PGothic"/>
              <a:cs typeface="MS PGothic"/>
            </a:endParaRPr>
          </a:p>
          <a:p>
            <a:pPr>
              <a:lnSpc>
                <a:spcPct val="80000"/>
              </a:lnSpc>
            </a:pPr>
            <a:r>
              <a:rPr lang="en-US" b="1" smtClean="0">
                <a:ea typeface="MS PGothic"/>
                <a:cs typeface="MS PGothic"/>
              </a:rPr>
              <a:t>Victoria Barth</a:t>
            </a:r>
          </a:p>
          <a:p>
            <a:pPr lvl="1">
              <a:lnSpc>
                <a:spcPct val="80000"/>
              </a:lnSpc>
            </a:pPr>
            <a:r>
              <a:rPr lang="en-US" sz="1800" smtClean="0">
                <a:ea typeface="MS PGothic"/>
                <a:cs typeface="MS PGothic"/>
              </a:rPr>
              <a:t>PMCDP Program Analyst</a:t>
            </a:r>
          </a:p>
          <a:p>
            <a:pPr lvl="2">
              <a:lnSpc>
                <a:spcPct val="80000"/>
              </a:lnSpc>
            </a:pPr>
            <a:r>
              <a:rPr lang="en-US" sz="1600" smtClean="0">
                <a:ea typeface="MS PGothic"/>
                <a:cs typeface="MS PGothic"/>
              </a:rPr>
              <a:t>202-287-5307</a:t>
            </a:r>
          </a:p>
          <a:p>
            <a:pPr lvl="2">
              <a:lnSpc>
                <a:spcPct val="80000"/>
              </a:lnSpc>
            </a:pPr>
            <a:r>
              <a:rPr lang="en-US" sz="1800" smtClean="0">
                <a:ea typeface="MS PGothic"/>
                <a:cs typeface="MS PGothic"/>
                <a:hlinkClick r:id="rId3"/>
              </a:rPr>
              <a:t>Victoria.Barth@hq.doe.gov</a:t>
            </a:r>
            <a:endParaRPr lang="en-US" sz="1800" smtClean="0">
              <a:ea typeface="MS PGothic"/>
              <a:cs typeface="MS PGothic"/>
            </a:endParaRPr>
          </a:p>
          <a:p>
            <a:pPr lvl="2">
              <a:lnSpc>
                <a:spcPct val="80000"/>
              </a:lnSpc>
            </a:pPr>
            <a:endParaRPr lang="en-US" sz="1800" b="1" smtClean="0">
              <a:ea typeface="MS PGothic"/>
              <a:cs typeface="MS PGothic"/>
            </a:endParaRPr>
          </a:p>
          <a:p>
            <a:pPr algn="ctr">
              <a:lnSpc>
                <a:spcPct val="80000"/>
              </a:lnSpc>
              <a:buFont typeface="Arial" pitchFamily="34" charset="0"/>
              <a:buNone/>
            </a:pPr>
            <a:r>
              <a:rPr lang="en-US" sz="1800" b="1" smtClean="0">
                <a:ea typeface="MS PGothic"/>
                <a:cs typeface="MS PGothic"/>
              </a:rPr>
              <a:t>PMCDP Website:</a:t>
            </a:r>
          </a:p>
          <a:p>
            <a:pPr lvl="1">
              <a:lnSpc>
                <a:spcPct val="80000"/>
              </a:lnSpc>
              <a:buFont typeface="Arial" pitchFamily="34" charset="0"/>
              <a:buNone/>
            </a:pPr>
            <a:r>
              <a:rPr lang="en-US" sz="1600" b="1" smtClean="0">
                <a:ea typeface="MS PGothic"/>
                <a:cs typeface="MS PGothic"/>
              </a:rPr>
              <a:t>http://energy.gov/management/office-management/operational-management/project-management-career-development-program</a:t>
            </a:r>
            <a:endParaRPr lang="en-US" sz="2200" b="1" smtClean="0">
              <a:solidFill>
                <a:schemeClr val="hlink"/>
              </a:solidFill>
              <a:ea typeface="MS PGothic"/>
              <a:cs typeface="MS PGothic"/>
            </a:endParaRPr>
          </a:p>
          <a:p>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p>
        </p:txBody>
      </p:sp>
      <p:sp>
        <p:nvSpPr>
          <p:cNvPr id="14339"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a:buFont typeface="Arial" pitchFamily="34" charset="0"/>
              <a:buNone/>
            </a:pPr>
            <a:endParaRPr lang="en-US" sz="3600" b="1" smtClean="0"/>
          </a:p>
          <a:p>
            <a:pPr>
              <a:buFont typeface="Arial" pitchFamily="34" charset="0"/>
              <a:buNone/>
            </a:pPr>
            <a:endParaRPr lang="en-US" sz="3600" b="1" smtClean="0"/>
          </a:p>
          <a:p>
            <a:pPr lvl="1" indent="0">
              <a:buFont typeface="Arial" pitchFamily="34" charset="0"/>
              <a:buNone/>
            </a:pPr>
            <a:r>
              <a:rPr lang="en-US" sz="4000" b="1" smtClean="0"/>
              <a:t>What are your thoughts on the Acquisition background of FPDs?  </a:t>
            </a:r>
            <a:endParaRPr lang="en-US" sz="4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p>
        </p:txBody>
      </p:sp>
      <p:sp>
        <p:nvSpPr>
          <p:cNvPr id="15363"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lvl="1" indent="0">
              <a:buFont typeface="Arial" pitchFamily="34" charset="0"/>
              <a:buNone/>
            </a:pPr>
            <a:endParaRPr lang="en-US" sz="4000" b="1" smtClean="0"/>
          </a:p>
          <a:p>
            <a:pPr lvl="1" indent="0">
              <a:buFont typeface="Arial" pitchFamily="34" charset="0"/>
              <a:buNone/>
            </a:pPr>
            <a:r>
              <a:rPr lang="en-US" sz="4000" b="1" smtClean="0"/>
              <a:t>Can I take credit as an FPD if the Acquisition Executive did not designate me as an FPD although the Site Manager did?</a:t>
            </a:r>
          </a:p>
          <a:p>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p>
        </p:txBody>
      </p:sp>
      <p:sp>
        <p:nvSpPr>
          <p:cNvPr id="16387"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endParaRPr lang="en-US" b="1" dirty="0" smtClean="0"/>
          </a:p>
          <a:p>
            <a:pPr lvl="1" indent="0">
              <a:buFont typeface="Arial" pitchFamily="34" charset="0"/>
              <a:buNone/>
            </a:pPr>
            <a:r>
              <a:rPr lang="en-US" sz="4000" b="1" dirty="0" smtClean="0"/>
              <a:t>Is there (or should there be) a formal way to withdraw/resign from PMCDP?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17411"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a:buFont typeface="Arial" pitchFamily="34" charset="0"/>
              <a:buNone/>
            </a:pPr>
            <a:endParaRPr lang="en-US" b="1" smtClean="0"/>
          </a:p>
          <a:p>
            <a:pPr>
              <a:buFont typeface="Arial" pitchFamily="34" charset="0"/>
              <a:buNone/>
            </a:pPr>
            <a:endParaRPr lang="en-US" b="1" smtClean="0"/>
          </a:p>
          <a:p>
            <a:pPr>
              <a:buFont typeface="Arial" pitchFamily="34" charset="0"/>
              <a:buNone/>
            </a:pPr>
            <a:r>
              <a:rPr lang="en-US" b="1" smtClean="0"/>
              <a:t>	</a:t>
            </a:r>
            <a:r>
              <a:rPr lang="en-US" sz="4000" b="1" smtClean="0"/>
              <a:t>Why not have PMP recognized instead of FPD levels? </a:t>
            </a:r>
            <a:endParaRPr lang="en-US" sz="4000" smtClean="0"/>
          </a:p>
          <a:p>
            <a:endParaRPr lang="en-US" smtClean="0"/>
          </a:p>
          <a:p>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18435"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lvl="1" indent="0">
              <a:buFont typeface="Arial" pitchFamily="34" charset="0"/>
              <a:buNone/>
            </a:pPr>
            <a:endParaRPr lang="en-US" sz="4000" b="1" smtClean="0"/>
          </a:p>
          <a:p>
            <a:pPr lvl="1" indent="0">
              <a:buFont typeface="Arial" pitchFamily="34" charset="0"/>
              <a:buNone/>
            </a:pPr>
            <a:r>
              <a:rPr lang="en-US" sz="4000" b="1" smtClean="0"/>
              <a:t>How is a Deputy FPD appointed   and what is required for a Deputy to claim FPD experience?</a:t>
            </a:r>
          </a:p>
          <a:p>
            <a:pPr lvl="1" indent="0">
              <a:buFont typeface="Arial" pitchFamily="34" charset="0"/>
              <a:buNone/>
            </a:pPr>
            <a:r>
              <a:rPr lang="en-US" sz="4000" b="1" smtClean="0"/>
              <a:t> </a:t>
            </a:r>
          </a:p>
          <a:p>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19459"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lvl="1" indent="0">
              <a:buFont typeface="Arial" pitchFamily="34" charset="0"/>
              <a:buNone/>
            </a:pPr>
            <a:endParaRPr lang="en-US" sz="4000" b="1" smtClean="0"/>
          </a:p>
          <a:p>
            <a:pPr lvl="1" indent="0">
              <a:buFont typeface="Arial" pitchFamily="34" charset="0"/>
              <a:buNone/>
            </a:pPr>
            <a:endParaRPr lang="en-US" sz="4000" b="1" smtClean="0"/>
          </a:p>
          <a:p>
            <a:pPr lvl="1" indent="0">
              <a:buFont typeface="Arial" pitchFamily="34" charset="0"/>
              <a:buNone/>
            </a:pPr>
            <a:r>
              <a:rPr lang="en-US" sz="4000" b="1" smtClean="0"/>
              <a:t>What drove the requirements changes made to PMCDP in 2012?</a:t>
            </a:r>
            <a:endParaRPr lang="en-US" sz="4000" smtClean="0"/>
          </a:p>
          <a:p>
            <a:pPr lvl="1" indent="0">
              <a:buFont typeface="Arial" pitchFamily="34" charset="0"/>
              <a:buNone/>
            </a:pPr>
            <a:endParaRPr lang="en-US" sz="4000" b="1" smtClean="0"/>
          </a:p>
          <a:p>
            <a:pPr lvl="1" indent="0">
              <a:buFont typeface="Arial" pitchFamily="34" charset="0"/>
              <a:buNone/>
            </a:pPr>
            <a:r>
              <a:rPr lang="en-US" sz="4000" b="1" smtClean="0"/>
              <a:t> </a:t>
            </a:r>
          </a:p>
          <a:p>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20483"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lvl="1" indent="0">
              <a:buFont typeface="Arial" pitchFamily="34" charset="0"/>
              <a:buNone/>
            </a:pPr>
            <a:endParaRPr lang="en-US" sz="4000" b="1" smtClean="0"/>
          </a:p>
          <a:p>
            <a:pPr lvl="1" indent="0">
              <a:buFont typeface="Arial" pitchFamily="34" charset="0"/>
              <a:buNone/>
            </a:pPr>
            <a:r>
              <a:rPr lang="en-US" sz="4000" b="1" smtClean="0"/>
              <a:t>What efforts are underway to include major IT acquisitions as a part of the PMCDP?</a:t>
            </a:r>
          </a:p>
          <a:p>
            <a:pPr lvl="1" indent="0">
              <a:buFont typeface="Arial" pitchFamily="34" charset="0"/>
              <a:buNone/>
            </a:pPr>
            <a:r>
              <a:rPr lang="en-US" sz="4000" b="1" smtClean="0"/>
              <a:t> </a:t>
            </a:r>
          </a:p>
          <a:p>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21507"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lvl="1" indent="0">
              <a:buFont typeface="Arial" pitchFamily="34" charset="0"/>
              <a:buNone/>
            </a:pPr>
            <a:endParaRPr lang="en-US" sz="4000" b="1" smtClean="0"/>
          </a:p>
          <a:p>
            <a:pPr lvl="1" indent="0">
              <a:buFont typeface="Arial" pitchFamily="34" charset="0"/>
              <a:buNone/>
            </a:pPr>
            <a:r>
              <a:rPr lang="en-US" sz="4000" b="1" smtClean="0"/>
              <a:t>Why doesn’t PMCDP allow candidates “in-progress” to meet the requirements as of the time they set up their PMCDP profile in ESS?</a:t>
            </a:r>
          </a:p>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Panel </a:t>
            </a:r>
            <a:r>
              <a:rPr lang="en-US" b="1" dirty="0" smtClean="0"/>
              <a:t>Members</a:t>
            </a:r>
            <a:endParaRPr lang="en-US" dirty="0" smtClean="0"/>
          </a:p>
        </p:txBody>
      </p:sp>
      <p:graphicFrame>
        <p:nvGraphicFramePr>
          <p:cNvPr id="4" name="Content Placeholder 3"/>
          <p:cNvGraphicFramePr>
            <a:graphicFrameLocks noGrp="1"/>
          </p:cNvGraphicFramePr>
          <p:nvPr>
            <p:ph idx="1"/>
          </p:nvPr>
        </p:nvGraphicFramePr>
        <p:xfrm>
          <a:off x="304800" y="2362200"/>
          <a:ext cx="8534400" cy="2133600"/>
        </p:xfrm>
        <a:graphic>
          <a:graphicData uri="http://schemas.openxmlformats.org/drawingml/2006/table">
            <a:tbl>
              <a:tblPr firstRow="1" bandRow="1">
                <a:tableStyleId>{5C22544A-7EE6-4342-B048-85BDC9FD1C3A}</a:tableStyleId>
              </a:tblPr>
              <a:tblGrid>
                <a:gridCol w="3048000"/>
                <a:gridCol w="5486400"/>
              </a:tblGrid>
              <a:tr h="370840">
                <a:tc>
                  <a:txBody>
                    <a:bodyPr/>
                    <a:lstStyle/>
                    <a:p>
                      <a:r>
                        <a:rPr lang="en-US" sz="3200" dirty="0" smtClean="0">
                          <a:solidFill>
                            <a:schemeClr val="tx1"/>
                          </a:solidFill>
                        </a:rPr>
                        <a:t>Program/Office</a:t>
                      </a:r>
                      <a:endParaRPr lang="en-US" sz="3200" dirty="0">
                        <a:solidFill>
                          <a:schemeClr val="tx1"/>
                        </a:solidFill>
                      </a:endParaRPr>
                    </a:p>
                  </a:txBody>
                  <a:tcPr/>
                </a:tc>
                <a:tc>
                  <a:txBody>
                    <a:bodyPr/>
                    <a:lstStyle/>
                    <a:p>
                      <a:r>
                        <a:rPr lang="en-US" sz="3200" dirty="0" smtClean="0">
                          <a:solidFill>
                            <a:schemeClr val="tx1"/>
                          </a:solidFill>
                        </a:rPr>
                        <a:t>Representative</a:t>
                      </a:r>
                      <a:endParaRPr lang="en-US" sz="3200" dirty="0">
                        <a:solidFill>
                          <a:schemeClr val="tx1"/>
                        </a:solidFill>
                      </a:endParaRPr>
                    </a:p>
                  </a:txBody>
                  <a:tcPr/>
                </a:tc>
              </a:tr>
              <a:tr h="370840">
                <a:tc>
                  <a:txBody>
                    <a:bodyPr/>
                    <a:lstStyle/>
                    <a:p>
                      <a:r>
                        <a:rPr lang="en-US" sz="2800" dirty="0" smtClean="0"/>
                        <a:t>OECM</a:t>
                      </a:r>
                      <a:endParaRPr lang="en-US" sz="2800" dirty="0"/>
                    </a:p>
                  </a:txBody>
                  <a:tcPr/>
                </a:tc>
                <a:tc>
                  <a:txBody>
                    <a:bodyPr/>
                    <a:lstStyle/>
                    <a:p>
                      <a:r>
                        <a:rPr lang="en-US" sz="2800" dirty="0" smtClean="0"/>
                        <a:t>Paul Bosco</a:t>
                      </a:r>
                      <a:endParaRPr lang="en-US" sz="2800" dirty="0"/>
                    </a:p>
                  </a:txBody>
                  <a:tcPr/>
                </a:tc>
              </a:tr>
              <a:tr h="370840">
                <a:tc>
                  <a:txBody>
                    <a:bodyPr/>
                    <a:lstStyle/>
                    <a:p>
                      <a:r>
                        <a:rPr lang="en-US" sz="2800" dirty="0" smtClean="0"/>
                        <a:t>NNSA</a:t>
                      </a:r>
                      <a:endParaRPr lang="en-US" sz="2800" dirty="0"/>
                    </a:p>
                  </a:txBody>
                  <a:tcPr/>
                </a:tc>
                <a:tc>
                  <a:txBody>
                    <a:bodyPr/>
                    <a:lstStyle/>
                    <a:p>
                      <a:r>
                        <a:rPr lang="en-US" sz="2800" dirty="0" smtClean="0"/>
                        <a:t>Bob Raines</a:t>
                      </a:r>
                      <a:endParaRPr lang="en-US" sz="2800" dirty="0"/>
                    </a:p>
                  </a:txBody>
                  <a:tcPr/>
                </a:tc>
              </a:tr>
              <a:tr h="370840">
                <a:tc>
                  <a:txBody>
                    <a:bodyPr/>
                    <a:lstStyle/>
                    <a:p>
                      <a:r>
                        <a:rPr lang="en-US" sz="2800" dirty="0" smtClean="0"/>
                        <a:t>EM</a:t>
                      </a:r>
                      <a:endParaRPr lang="en-US" sz="2800" dirty="0"/>
                    </a:p>
                  </a:txBody>
                  <a:tcPr/>
                </a:tc>
                <a:tc>
                  <a:txBody>
                    <a:bodyPr/>
                    <a:lstStyle/>
                    <a:p>
                      <a:r>
                        <a:rPr lang="en-US" sz="2800" dirty="0" smtClean="0"/>
                        <a:t>Jack Surash</a:t>
                      </a:r>
                      <a:endParaRPr lang="en-US" sz="2800"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22531"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a:buFont typeface="Arial" pitchFamily="34" charset="0"/>
              <a:buNone/>
            </a:pPr>
            <a:r>
              <a:rPr lang="en-US" b="1" smtClean="0"/>
              <a:t>	</a:t>
            </a:r>
          </a:p>
          <a:p>
            <a:pPr>
              <a:buFont typeface="Arial" pitchFamily="34" charset="0"/>
              <a:buNone/>
            </a:pPr>
            <a:r>
              <a:rPr lang="en-US" b="1" smtClean="0"/>
              <a:t>	</a:t>
            </a:r>
            <a:r>
              <a:rPr lang="en-US" sz="4000" b="1" smtClean="0"/>
              <a:t>Travel and training budgets are tight. Has OECM considered offering classes on-line; through VTC and do you accept DAU classes from on-line or classroom instruction? </a:t>
            </a:r>
            <a:endParaRPr lang="en-US" sz="4000" smtClean="0"/>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endParaRPr lang="en-US" smtClean="0"/>
          </a:p>
        </p:txBody>
      </p:sp>
      <p:sp>
        <p:nvSpPr>
          <p:cNvPr id="23555"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a:buFont typeface="Arial" pitchFamily="34" charset="0"/>
              <a:buNone/>
            </a:pPr>
            <a:r>
              <a:rPr lang="en-US" b="1" smtClean="0"/>
              <a:t>	</a:t>
            </a:r>
          </a:p>
          <a:p>
            <a:pPr>
              <a:buFont typeface="Arial" pitchFamily="34" charset="0"/>
              <a:buNone/>
            </a:pPr>
            <a:r>
              <a:rPr lang="en-US" b="1" smtClean="0"/>
              <a:t>	</a:t>
            </a:r>
          </a:p>
          <a:p>
            <a:pPr>
              <a:buFont typeface="Arial" pitchFamily="34" charset="0"/>
              <a:buNone/>
            </a:pPr>
            <a:r>
              <a:rPr lang="en-US" b="1" smtClean="0"/>
              <a:t>	</a:t>
            </a:r>
            <a:r>
              <a:rPr lang="en-US" sz="4000" b="1" smtClean="0"/>
              <a:t>Are there unwritten PMCDP requirements that are not addressed in the CEG?</a:t>
            </a:r>
          </a:p>
          <a:p>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p>
        </p:txBody>
      </p:sp>
      <p:sp>
        <p:nvSpPr>
          <p:cNvPr id="24579"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endParaRPr lang="en-US" b="1" smtClean="0"/>
          </a:p>
          <a:p>
            <a:endParaRPr lang="en-US" b="1" smtClean="0"/>
          </a:p>
          <a:p>
            <a:pPr>
              <a:buFont typeface="Arial" pitchFamily="34" charset="0"/>
              <a:buNone/>
            </a:pPr>
            <a:r>
              <a:rPr lang="en-US" b="1" smtClean="0"/>
              <a:t>	</a:t>
            </a:r>
            <a:r>
              <a:rPr lang="en-US" sz="4000" b="1" smtClean="0"/>
              <a:t>Does PMCDP provide more corporate funded training including travel costs?</a:t>
            </a:r>
          </a:p>
          <a:p>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t>Question</a:t>
            </a:r>
          </a:p>
        </p:txBody>
      </p:sp>
      <p:sp>
        <p:nvSpPr>
          <p:cNvPr id="25603"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pPr>
              <a:buFont typeface="Arial" pitchFamily="34" charset="0"/>
              <a:buNone/>
            </a:pPr>
            <a:r>
              <a:rPr lang="en-US" sz="4000" b="1" smtClean="0"/>
              <a:t>	</a:t>
            </a:r>
          </a:p>
          <a:p>
            <a:pPr>
              <a:buFont typeface="Arial" pitchFamily="34" charset="0"/>
              <a:buNone/>
            </a:pPr>
            <a:r>
              <a:rPr lang="en-US" sz="4000" b="1" smtClean="0"/>
              <a:t>	I am a certified FPD not presently assigned to a capital asset project.  What does PMCDP do to help certified FPDs get a project so we can continue to practice project management and gain experience?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latin typeface="Arial" pitchFamily="34" charset="0"/>
                <a:cs typeface="Arial" pitchFamily="34" charset="0"/>
              </a:rPr>
              <a:t>Agenda</a:t>
            </a:r>
            <a:endParaRPr lang="en-US" smtClean="0"/>
          </a:p>
        </p:txBody>
      </p:sp>
      <p:sp>
        <p:nvSpPr>
          <p:cNvPr id="5123"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r>
              <a:rPr lang="en-US" smtClean="0"/>
              <a:t>What’s new with PMCDP?</a:t>
            </a:r>
          </a:p>
          <a:p>
            <a:pPr lvl="1"/>
            <a:r>
              <a:rPr lang="en-US" smtClean="0"/>
              <a:t>Key program updates</a:t>
            </a:r>
          </a:p>
          <a:p>
            <a:pPr lvl="1"/>
            <a:r>
              <a:rPr lang="en-US" smtClean="0"/>
              <a:t>Maturing of the program</a:t>
            </a:r>
          </a:p>
          <a:p>
            <a:pPr lvl="1"/>
            <a:r>
              <a:rPr lang="en-US" smtClean="0"/>
              <a:t>Challenges</a:t>
            </a:r>
          </a:p>
          <a:p>
            <a:pPr lvl="1"/>
            <a:r>
              <a:rPr lang="en-US" smtClean="0"/>
              <a:t>Current statistics</a:t>
            </a:r>
          </a:p>
          <a:p>
            <a:pPr lvl="1"/>
            <a:r>
              <a:rPr lang="en-US" smtClean="0"/>
              <a:t>Where to find information about PMCDP</a:t>
            </a:r>
          </a:p>
          <a:p>
            <a:r>
              <a:rPr lang="en-US" smtClean="0"/>
              <a:t>Certification Review Board Panel Discussion </a:t>
            </a:r>
          </a:p>
          <a:p>
            <a:pPr>
              <a:buFont typeface="Arial" pitchFamily="34" charset="0"/>
              <a:buNone/>
            </a:pP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smtClean="0"/>
              <a:t>Key Program Updates</a:t>
            </a:r>
          </a:p>
        </p:txBody>
      </p:sp>
      <p:sp>
        <p:nvSpPr>
          <p:cNvPr id="6147"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r>
              <a:rPr lang="en-US" smtClean="0"/>
              <a:t>Core training at Level I strengthened</a:t>
            </a:r>
          </a:p>
          <a:p>
            <a:r>
              <a:rPr lang="en-US" smtClean="0"/>
              <a:t>Increased emphasis on leadership at Levels III and IV</a:t>
            </a:r>
          </a:p>
          <a:p>
            <a:r>
              <a:rPr lang="en-US" smtClean="0"/>
              <a:t>Automated CE hour tracking</a:t>
            </a:r>
          </a:p>
          <a:p>
            <a:r>
              <a:rPr lang="en-US" smtClean="0"/>
              <a:t>Online courses offered </a:t>
            </a:r>
          </a:p>
          <a:p>
            <a:pPr lvl="1"/>
            <a:r>
              <a:rPr lang="en-US" smtClean="0"/>
              <a:t>COR</a:t>
            </a:r>
          </a:p>
          <a:p>
            <a:pPr lvl="1"/>
            <a:r>
              <a:rPr lang="en-US" smtClean="0"/>
              <a:t>PM Essentials underway</a:t>
            </a:r>
          </a:p>
          <a:p>
            <a:endParaRPr lang="en-US" smtClean="0"/>
          </a:p>
          <a:p>
            <a:pPr>
              <a:buFont typeface="Arial" pitchFamily="34" charset="0"/>
              <a:buNone/>
            </a:pP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sz="3000" b="1" smtClean="0">
                <a:latin typeface="Arial" pitchFamily="34" charset="0"/>
                <a:cs typeface="Arial" pitchFamily="34" charset="0"/>
              </a:rPr>
              <a:t>Maturing of the Program</a:t>
            </a:r>
            <a:r>
              <a:rPr lang="en-US" sz="2800" b="1" smtClean="0">
                <a:latin typeface="Arial" pitchFamily="34" charset="0"/>
                <a:cs typeface="Arial" pitchFamily="34" charset="0"/>
              </a:rPr>
              <a:t/>
            </a:r>
            <a:br>
              <a:rPr lang="en-US" sz="2800" b="1" smtClean="0">
                <a:latin typeface="Arial" pitchFamily="34" charset="0"/>
                <a:cs typeface="Arial" pitchFamily="34" charset="0"/>
              </a:rPr>
            </a:br>
            <a:r>
              <a:rPr lang="en-US" sz="2000" b="1" smtClean="0">
                <a:latin typeface="Arial" pitchFamily="34" charset="0"/>
                <a:cs typeface="Arial" pitchFamily="34" charset="0"/>
              </a:rPr>
              <a:t>aka: Recognizing Project Success</a:t>
            </a:r>
            <a:endParaRPr lang="en-US" sz="2000" smtClean="0"/>
          </a:p>
        </p:txBody>
      </p:sp>
      <p:sp>
        <p:nvSpPr>
          <p:cNvPr id="7171"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r>
              <a:rPr lang="en-US" smtClean="0"/>
              <a:t>Project success is the ultimate goal</a:t>
            </a:r>
          </a:p>
          <a:p>
            <a:r>
              <a:rPr lang="en-US" smtClean="0"/>
              <a:t>Project leadership drives project success</a:t>
            </a:r>
          </a:p>
          <a:p>
            <a:r>
              <a:rPr lang="en-US" smtClean="0"/>
              <a:t>At higher level certifications, the CRB wants to know:</a:t>
            </a:r>
          </a:p>
          <a:p>
            <a:pPr lvl="1"/>
            <a:r>
              <a:rPr lang="en-US" sz="3200" smtClean="0"/>
              <a:t>FPD strength as a communicator</a:t>
            </a:r>
          </a:p>
          <a:p>
            <a:pPr lvl="1"/>
            <a:r>
              <a:rPr lang="en-US" sz="3200" smtClean="0"/>
              <a:t>Impact on your project(s)</a:t>
            </a:r>
          </a:p>
          <a:p>
            <a:pPr lvl="1"/>
            <a:r>
              <a:rPr lang="en-US" sz="3200" smtClean="0"/>
              <a:t>Lessons learned</a:t>
            </a:r>
          </a:p>
          <a:p>
            <a:pPr lvl="1"/>
            <a:r>
              <a:rPr lang="en-US" sz="3200" smtClean="0"/>
              <a:t>Growth as a leader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b="1" smtClean="0">
                <a:latin typeface="Arial" pitchFamily="34" charset="0"/>
                <a:cs typeface="Arial" pitchFamily="34" charset="0"/>
              </a:rPr>
              <a:t>Challenges</a:t>
            </a:r>
            <a:endParaRPr lang="en-US" smtClean="0"/>
          </a:p>
        </p:txBody>
      </p:sp>
      <p:sp>
        <p:nvSpPr>
          <p:cNvPr id="3" name="Content Placeholder 2"/>
          <p:cNvSpPr>
            <a:spLocks noGrp="1"/>
          </p:cNvSpPr>
          <p:nvPr>
            <p:ph idx="1"/>
          </p:nvPr>
        </p:nvSpPr>
        <p:spPr>
          <a:xfrm>
            <a:off x="304800" y="1600200"/>
            <a:ext cx="8534400" cy="4953000"/>
          </a:xfrm>
        </p:spPr>
        <p:txBody>
          <a:bodyPr>
            <a:normAutofit lnSpcReduction="10000"/>
          </a:bodyPr>
          <a:lstStyle/>
          <a:p>
            <a:pPr fontAlgn="auto">
              <a:spcAft>
                <a:spcPts val="0"/>
              </a:spcAft>
              <a:defRPr/>
            </a:pPr>
            <a:r>
              <a:rPr lang="en-US" u="sng" dirty="0" smtClean="0">
                <a:solidFill>
                  <a:schemeClr val="accent1">
                    <a:lumMod val="50000"/>
                  </a:schemeClr>
                </a:solidFill>
              </a:rPr>
              <a:t>Overall</a:t>
            </a:r>
            <a:r>
              <a:rPr lang="en-US" dirty="0" smtClean="0">
                <a:solidFill>
                  <a:schemeClr val="accent1">
                    <a:lumMod val="50000"/>
                  </a:schemeClr>
                </a:solidFill>
              </a:rPr>
              <a:t>: Striking the balance of simplicity and rigor</a:t>
            </a:r>
          </a:p>
          <a:p>
            <a:pPr fontAlgn="auto">
              <a:spcAft>
                <a:spcPts val="0"/>
              </a:spcAft>
              <a:defRPr/>
            </a:pPr>
            <a:r>
              <a:rPr lang="en-US" dirty="0" smtClean="0">
                <a:solidFill>
                  <a:schemeClr val="accent1">
                    <a:lumMod val="50000"/>
                  </a:schemeClr>
                </a:solidFill>
              </a:rPr>
              <a:t>Training:</a:t>
            </a:r>
          </a:p>
          <a:p>
            <a:pPr lvl="1" fontAlgn="auto">
              <a:spcAft>
                <a:spcPts val="0"/>
              </a:spcAft>
              <a:defRPr/>
            </a:pPr>
            <a:r>
              <a:rPr lang="en-US" sz="3200" dirty="0" smtClean="0">
                <a:solidFill>
                  <a:schemeClr val="accent1">
                    <a:lumMod val="50000"/>
                  </a:schemeClr>
                </a:solidFill>
              </a:rPr>
              <a:t>Getting the classes where they need to be</a:t>
            </a:r>
          </a:p>
          <a:p>
            <a:pPr lvl="1" fontAlgn="auto">
              <a:spcAft>
                <a:spcPts val="0"/>
              </a:spcAft>
              <a:defRPr/>
            </a:pPr>
            <a:r>
              <a:rPr lang="en-US" sz="3200" dirty="0" smtClean="0">
                <a:solidFill>
                  <a:schemeClr val="accent1">
                    <a:lumMod val="50000"/>
                  </a:schemeClr>
                </a:solidFill>
              </a:rPr>
              <a:t>Alternative delivery without losing the collaborative, seminar experience</a:t>
            </a:r>
          </a:p>
          <a:p>
            <a:pPr lvl="1" fontAlgn="auto">
              <a:spcAft>
                <a:spcPts val="0"/>
              </a:spcAft>
              <a:defRPr/>
            </a:pPr>
            <a:r>
              <a:rPr lang="en-US" sz="3200" dirty="0" smtClean="0">
                <a:solidFill>
                  <a:schemeClr val="accent1">
                    <a:lumMod val="50000"/>
                  </a:schemeClr>
                </a:solidFill>
              </a:rPr>
              <a:t>Reducing the cost of training</a:t>
            </a:r>
          </a:p>
          <a:p>
            <a:pPr fontAlgn="auto">
              <a:spcAft>
                <a:spcPts val="0"/>
              </a:spcAft>
              <a:defRPr/>
            </a:pPr>
            <a:r>
              <a:rPr lang="en-US" dirty="0" smtClean="0">
                <a:solidFill>
                  <a:schemeClr val="accent1">
                    <a:lumMod val="50000"/>
                  </a:schemeClr>
                </a:solidFill>
              </a:rPr>
              <a:t>Leveraging opportunities within and beyond DOE</a:t>
            </a:r>
          </a:p>
          <a:p>
            <a:pPr fontAlgn="auto">
              <a:spcAft>
                <a:spcPts val="0"/>
              </a:spcAft>
              <a:defRPr/>
            </a:pPr>
            <a:endParaRPr lang="en-US" dirty="0">
              <a:solidFill>
                <a:schemeClr val="accent1">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smtClean="0"/>
              <a:t>Certified FPDs</a:t>
            </a:r>
          </a:p>
        </p:txBody>
      </p:sp>
      <p:graphicFrame>
        <p:nvGraphicFramePr>
          <p:cNvPr id="4" name="Content Placeholder 3"/>
          <p:cNvGraphicFramePr>
            <a:graphicFrameLocks noGrp="1"/>
          </p:cNvGraphicFramePr>
          <p:nvPr>
            <p:ph idx="1"/>
          </p:nvPr>
        </p:nvGraphicFramePr>
        <p:xfrm>
          <a:off x="914400" y="2057400"/>
          <a:ext cx="7315200" cy="3032125"/>
        </p:xfrm>
        <a:graphic>
          <a:graphicData uri="http://schemas.openxmlformats.org/drawingml/2006/table">
            <a:tbl>
              <a:tblPr firstRow="1" bandRow="1">
                <a:tableStyleId>{5C22544A-7EE6-4342-B048-85BDC9FD1C3A}</a:tableStyleId>
              </a:tblPr>
              <a:tblGrid>
                <a:gridCol w="1219200"/>
                <a:gridCol w="1219200"/>
                <a:gridCol w="1219200"/>
                <a:gridCol w="1219200"/>
                <a:gridCol w="1219200"/>
                <a:gridCol w="1219200"/>
              </a:tblGrid>
              <a:tr h="370840">
                <a:tc gridSpan="6">
                  <a:txBody>
                    <a:bodyPr/>
                    <a:lstStyle/>
                    <a:p>
                      <a:pPr algn="ctr" fontAlgn="b"/>
                      <a:r>
                        <a:rPr lang="en-US" sz="2800" b="0" i="0" u="none" strike="noStrike" dirty="0" smtClean="0">
                          <a:solidFill>
                            <a:schemeClr val="bg1"/>
                          </a:solidFill>
                          <a:latin typeface="Calibri"/>
                        </a:rPr>
                        <a:t>By</a:t>
                      </a:r>
                      <a:r>
                        <a:rPr lang="en-US" sz="2800" b="0" i="0" u="none" strike="noStrike" baseline="0" dirty="0" smtClean="0">
                          <a:solidFill>
                            <a:schemeClr val="bg1"/>
                          </a:solidFill>
                          <a:latin typeface="Calibri"/>
                        </a:rPr>
                        <a:t> Program and Level</a:t>
                      </a:r>
                      <a:endParaRPr lang="en-US" sz="2800" b="0" i="0" u="none" strike="noStrike" dirty="0">
                        <a:solidFill>
                          <a:schemeClr val="bg1"/>
                        </a:solidFill>
                        <a:latin typeface="Calibri"/>
                      </a:endParaRPr>
                    </a:p>
                  </a:txBody>
                  <a:tcPr marL="9525" marR="9525" marT="9525" marB="0" anchor="b"/>
                </a:tc>
                <a:tc hMerge="1">
                  <a:txBody>
                    <a:bodyPr/>
                    <a:lstStyle/>
                    <a:p>
                      <a:pPr algn="l" fontAlgn="b"/>
                      <a:endParaRPr lang="en-US" sz="1100" b="0" i="0" u="none" strike="noStrike" dirty="0">
                        <a:solidFill>
                          <a:srgbClr val="000000"/>
                        </a:solidFill>
                        <a:latin typeface="Calibri"/>
                      </a:endParaRPr>
                    </a:p>
                  </a:txBody>
                  <a:tcPr marL="9525" marR="9525" marT="9525" marB="0" anchor="b"/>
                </a:tc>
                <a:tc hMerge="1">
                  <a:txBody>
                    <a:bodyPr/>
                    <a:lstStyle/>
                    <a:p>
                      <a:pPr algn="l" fontAlgn="b"/>
                      <a:endParaRPr lang="en-US" sz="1100" b="0" i="0" u="none" strike="noStrike" dirty="0">
                        <a:solidFill>
                          <a:srgbClr val="000000"/>
                        </a:solidFill>
                        <a:latin typeface="Calibri"/>
                      </a:endParaRPr>
                    </a:p>
                  </a:txBody>
                  <a:tcPr marL="9525" marR="9525" marT="9525" marB="0" anchor="b"/>
                </a:tc>
                <a:tc hMerge="1">
                  <a:txBody>
                    <a:bodyPr/>
                    <a:lstStyle/>
                    <a:p>
                      <a:pPr algn="l" fontAlgn="b"/>
                      <a:endParaRPr lang="en-US" sz="1100" b="0" i="0" u="none" strike="noStrike" dirty="0">
                        <a:solidFill>
                          <a:srgbClr val="000000"/>
                        </a:solidFill>
                        <a:latin typeface="Calibri"/>
                      </a:endParaRPr>
                    </a:p>
                  </a:txBody>
                  <a:tcPr marL="9525" marR="9525" marT="9525" marB="0" anchor="b"/>
                </a:tc>
                <a:tc hMerge="1">
                  <a:txBody>
                    <a:bodyPr/>
                    <a:lstStyle/>
                    <a:p>
                      <a:pPr algn="l" fontAlgn="b"/>
                      <a:endParaRPr lang="en-US" sz="1100" b="0" i="0" u="none" strike="noStrike" dirty="0">
                        <a:solidFill>
                          <a:srgbClr val="000000"/>
                        </a:solidFill>
                        <a:latin typeface="Calibri"/>
                      </a:endParaRPr>
                    </a:p>
                  </a:txBody>
                  <a:tcPr marL="9525" marR="9525" marT="9525" marB="0" anchor="b"/>
                </a:tc>
                <a:tc hMerge="1">
                  <a:txBody>
                    <a:bodyPr/>
                    <a:lstStyle/>
                    <a:p>
                      <a:pPr algn="l" fontAlgn="b"/>
                      <a:endParaRPr lang="en-US" sz="1100" b="0" i="0" u="none" strike="noStrike" dirty="0">
                        <a:solidFill>
                          <a:srgbClr val="000000"/>
                        </a:solidFill>
                        <a:latin typeface="Calibri"/>
                      </a:endParaRPr>
                    </a:p>
                  </a:txBody>
                  <a:tcPr marL="9525" marR="9525" marT="9525" marB="0" anchor="b"/>
                </a:tc>
              </a:tr>
              <a:tr h="370840">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r>
              <a:tr h="370840">
                <a:tc>
                  <a:txBody>
                    <a:bodyPr/>
                    <a:lstStyle/>
                    <a:p>
                      <a:pPr algn="ctr" fontAlgn="t"/>
                      <a:r>
                        <a:rPr lang="en-US" sz="1800" b="0" i="0" u="none" strike="noStrike" dirty="0">
                          <a:solidFill>
                            <a:srgbClr val="000000"/>
                          </a:solidFill>
                          <a:latin typeface="Arial"/>
                        </a:rPr>
                        <a:t> </a:t>
                      </a:r>
                    </a:p>
                  </a:txBody>
                  <a:tcPr marL="9525" marR="9525" marT="9525" marB="0"/>
                </a:tc>
                <a:tc>
                  <a:txBody>
                    <a:bodyPr/>
                    <a:lstStyle/>
                    <a:p>
                      <a:pPr algn="ctr" rtl="0" fontAlgn="ctr"/>
                      <a:r>
                        <a:rPr lang="en-US" sz="1800" b="1" i="0" u="none" strike="noStrike" dirty="0">
                          <a:solidFill>
                            <a:srgbClr val="000000"/>
                          </a:solidFill>
                          <a:latin typeface="Arial"/>
                        </a:rPr>
                        <a:t>Level 1</a:t>
                      </a:r>
                    </a:p>
                  </a:txBody>
                  <a:tcPr marL="9525" marR="9525" marT="9525" marB="0" anchor="ctr"/>
                </a:tc>
                <a:tc>
                  <a:txBody>
                    <a:bodyPr/>
                    <a:lstStyle/>
                    <a:p>
                      <a:pPr algn="ctr" rtl="0" fontAlgn="ctr"/>
                      <a:r>
                        <a:rPr lang="en-US" sz="1800" b="1" i="0" u="none" strike="noStrike" dirty="0">
                          <a:solidFill>
                            <a:srgbClr val="000000"/>
                          </a:solidFill>
                          <a:latin typeface="Arial"/>
                        </a:rPr>
                        <a:t>Level 2</a:t>
                      </a:r>
                    </a:p>
                  </a:txBody>
                  <a:tcPr marL="9525" marR="9525" marT="9525" marB="0" anchor="ctr"/>
                </a:tc>
                <a:tc>
                  <a:txBody>
                    <a:bodyPr/>
                    <a:lstStyle/>
                    <a:p>
                      <a:pPr algn="ctr" rtl="0" fontAlgn="ctr"/>
                      <a:r>
                        <a:rPr lang="en-US" sz="1800" b="1" i="0" u="none" strike="noStrike" dirty="0">
                          <a:solidFill>
                            <a:srgbClr val="000000"/>
                          </a:solidFill>
                          <a:latin typeface="Arial"/>
                        </a:rPr>
                        <a:t>Level 3</a:t>
                      </a:r>
                    </a:p>
                  </a:txBody>
                  <a:tcPr marL="9525" marR="9525" marT="9525" marB="0" anchor="ctr"/>
                </a:tc>
                <a:tc>
                  <a:txBody>
                    <a:bodyPr/>
                    <a:lstStyle/>
                    <a:p>
                      <a:pPr algn="ctr" rtl="0" fontAlgn="ctr"/>
                      <a:r>
                        <a:rPr lang="en-US" sz="1800" b="1" i="0" u="none" strike="noStrike" dirty="0">
                          <a:solidFill>
                            <a:srgbClr val="000000"/>
                          </a:solidFill>
                          <a:latin typeface="Arial"/>
                        </a:rPr>
                        <a:t>Level 4</a:t>
                      </a:r>
                    </a:p>
                  </a:txBody>
                  <a:tcPr marL="9525" marR="9525" marT="9525" marB="0" anchor="ctr"/>
                </a:tc>
                <a:tc>
                  <a:txBody>
                    <a:bodyPr/>
                    <a:lstStyle/>
                    <a:p>
                      <a:pPr algn="ctr" rtl="0" fontAlgn="ctr"/>
                      <a:r>
                        <a:rPr lang="en-US" sz="1800" b="1" i="0" u="none" strike="noStrike" dirty="0">
                          <a:solidFill>
                            <a:srgbClr val="000000"/>
                          </a:solidFill>
                          <a:latin typeface="Arial"/>
                        </a:rPr>
                        <a:t>Total</a:t>
                      </a:r>
                    </a:p>
                  </a:txBody>
                  <a:tcPr marL="9525" marR="9525" marT="9525" marB="0" anchor="ctr"/>
                </a:tc>
              </a:tr>
              <a:tr h="370840">
                <a:tc>
                  <a:txBody>
                    <a:bodyPr/>
                    <a:lstStyle/>
                    <a:p>
                      <a:pPr algn="ctr" rtl="0" fontAlgn="ctr"/>
                      <a:r>
                        <a:rPr lang="en-US" sz="1800" b="0" i="0" u="none" strike="noStrike" dirty="0">
                          <a:solidFill>
                            <a:srgbClr val="000000"/>
                          </a:solidFill>
                          <a:latin typeface="Arial"/>
                        </a:rPr>
                        <a:t>EM</a:t>
                      </a:r>
                    </a:p>
                  </a:txBody>
                  <a:tcPr marL="9525" marR="9525" marT="9525" marB="0" anchor="ctr"/>
                </a:tc>
                <a:tc>
                  <a:txBody>
                    <a:bodyPr/>
                    <a:lstStyle/>
                    <a:p>
                      <a:pPr algn="ctr" rtl="0" fontAlgn="ctr"/>
                      <a:r>
                        <a:rPr lang="en-US" sz="1800" b="0" i="0" u="none" strike="noStrike" dirty="0">
                          <a:solidFill>
                            <a:srgbClr val="000000"/>
                          </a:solidFill>
                          <a:latin typeface="Arial"/>
                        </a:rPr>
                        <a:t>82</a:t>
                      </a:r>
                    </a:p>
                  </a:txBody>
                  <a:tcPr marL="9525" marR="9525" marT="9525" marB="0" anchor="ctr"/>
                </a:tc>
                <a:tc>
                  <a:txBody>
                    <a:bodyPr/>
                    <a:lstStyle/>
                    <a:p>
                      <a:pPr algn="ctr" rtl="0" fontAlgn="ctr"/>
                      <a:r>
                        <a:rPr lang="en-US" sz="1800" b="0" i="0" u="none" strike="noStrike" dirty="0">
                          <a:solidFill>
                            <a:srgbClr val="000000"/>
                          </a:solidFill>
                          <a:latin typeface="Arial"/>
                        </a:rPr>
                        <a:t>35</a:t>
                      </a:r>
                    </a:p>
                  </a:txBody>
                  <a:tcPr marL="9525" marR="9525" marT="9525" marB="0" anchor="ctr"/>
                </a:tc>
                <a:tc>
                  <a:txBody>
                    <a:bodyPr/>
                    <a:lstStyle/>
                    <a:p>
                      <a:pPr algn="ctr" rtl="0" fontAlgn="ctr"/>
                      <a:r>
                        <a:rPr lang="en-US" sz="1800" b="0" i="0" u="none" strike="noStrike" dirty="0">
                          <a:solidFill>
                            <a:srgbClr val="000000"/>
                          </a:solidFill>
                          <a:latin typeface="Arial"/>
                        </a:rPr>
                        <a:t>21</a:t>
                      </a:r>
                    </a:p>
                  </a:txBody>
                  <a:tcPr marL="9525" marR="9525" marT="9525" marB="0" anchor="ctr"/>
                </a:tc>
                <a:tc>
                  <a:txBody>
                    <a:bodyPr/>
                    <a:lstStyle/>
                    <a:p>
                      <a:pPr algn="ctr" rtl="0" fontAlgn="ctr"/>
                      <a:r>
                        <a:rPr lang="en-US" sz="1800" b="0" i="0" u="none" strike="noStrike" dirty="0">
                          <a:solidFill>
                            <a:srgbClr val="000000"/>
                          </a:solidFill>
                          <a:latin typeface="Arial"/>
                        </a:rPr>
                        <a:t>16</a:t>
                      </a:r>
                    </a:p>
                  </a:txBody>
                  <a:tcPr marL="9525" marR="9525" marT="9525" marB="0" anchor="ctr"/>
                </a:tc>
                <a:tc>
                  <a:txBody>
                    <a:bodyPr/>
                    <a:lstStyle/>
                    <a:p>
                      <a:pPr algn="ctr" rtl="0" fontAlgn="ctr"/>
                      <a:r>
                        <a:rPr lang="en-US" sz="1800" b="0" i="0" u="none" strike="noStrike" dirty="0">
                          <a:solidFill>
                            <a:srgbClr val="000000"/>
                          </a:solidFill>
                          <a:latin typeface="Arial"/>
                        </a:rPr>
                        <a:t>154</a:t>
                      </a:r>
                    </a:p>
                  </a:txBody>
                  <a:tcPr marL="9525" marR="9525" marT="9525" marB="0" anchor="ctr"/>
                </a:tc>
              </a:tr>
              <a:tr h="370840">
                <a:tc>
                  <a:txBody>
                    <a:bodyPr/>
                    <a:lstStyle/>
                    <a:p>
                      <a:pPr algn="ctr" rtl="0" fontAlgn="ctr"/>
                      <a:r>
                        <a:rPr lang="en-US" sz="1800" b="0" i="0" u="none" strike="noStrike" dirty="0">
                          <a:solidFill>
                            <a:srgbClr val="000000"/>
                          </a:solidFill>
                          <a:latin typeface="Arial"/>
                        </a:rPr>
                        <a:t>NNSA</a:t>
                      </a:r>
                    </a:p>
                  </a:txBody>
                  <a:tcPr marL="9525" marR="9525" marT="9525" marB="0" anchor="ctr"/>
                </a:tc>
                <a:tc>
                  <a:txBody>
                    <a:bodyPr/>
                    <a:lstStyle/>
                    <a:p>
                      <a:pPr algn="ctr" rtl="0" fontAlgn="ctr"/>
                      <a:r>
                        <a:rPr lang="en-US" sz="1800" b="0" i="0" u="none" strike="noStrike" dirty="0">
                          <a:solidFill>
                            <a:srgbClr val="000000"/>
                          </a:solidFill>
                          <a:latin typeface="Arial"/>
                        </a:rPr>
                        <a:t>38</a:t>
                      </a:r>
                    </a:p>
                  </a:txBody>
                  <a:tcPr marL="9525" marR="9525" marT="9525" marB="0" anchor="ctr"/>
                </a:tc>
                <a:tc>
                  <a:txBody>
                    <a:bodyPr/>
                    <a:lstStyle/>
                    <a:p>
                      <a:pPr algn="ctr" rtl="0" fontAlgn="ctr"/>
                      <a:r>
                        <a:rPr lang="en-US" sz="1800" b="0" i="0" u="none" strike="noStrike" dirty="0">
                          <a:solidFill>
                            <a:srgbClr val="000000"/>
                          </a:solidFill>
                          <a:latin typeface="Arial"/>
                        </a:rPr>
                        <a:t>22</a:t>
                      </a:r>
                    </a:p>
                  </a:txBody>
                  <a:tcPr marL="9525" marR="9525" marT="9525" marB="0" anchor="ctr"/>
                </a:tc>
                <a:tc>
                  <a:txBody>
                    <a:bodyPr/>
                    <a:lstStyle/>
                    <a:p>
                      <a:pPr algn="ctr" rtl="0" fontAlgn="ctr"/>
                      <a:r>
                        <a:rPr lang="en-US" sz="1800" b="0" i="0" u="none" strike="noStrike" dirty="0">
                          <a:solidFill>
                            <a:srgbClr val="000000"/>
                          </a:solidFill>
                          <a:latin typeface="Arial"/>
                        </a:rPr>
                        <a:t>29</a:t>
                      </a:r>
                    </a:p>
                  </a:txBody>
                  <a:tcPr marL="9525" marR="9525" marT="9525" marB="0" anchor="ctr"/>
                </a:tc>
                <a:tc>
                  <a:txBody>
                    <a:bodyPr/>
                    <a:lstStyle/>
                    <a:p>
                      <a:pPr algn="ctr" rtl="0" fontAlgn="ctr"/>
                      <a:r>
                        <a:rPr lang="en-US" sz="1800" b="0" i="0" u="none" strike="noStrike" dirty="0">
                          <a:solidFill>
                            <a:srgbClr val="000000"/>
                          </a:solidFill>
                          <a:latin typeface="Arial"/>
                        </a:rPr>
                        <a:t>7</a:t>
                      </a:r>
                    </a:p>
                  </a:txBody>
                  <a:tcPr marL="9525" marR="9525" marT="9525" marB="0" anchor="ctr"/>
                </a:tc>
                <a:tc>
                  <a:txBody>
                    <a:bodyPr/>
                    <a:lstStyle/>
                    <a:p>
                      <a:pPr algn="ctr" rtl="0" fontAlgn="ctr"/>
                      <a:r>
                        <a:rPr lang="en-US" sz="1800" b="0" i="0" u="none" strike="noStrike" dirty="0">
                          <a:solidFill>
                            <a:srgbClr val="000000"/>
                          </a:solidFill>
                          <a:latin typeface="Arial"/>
                        </a:rPr>
                        <a:t>96</a:t>
                      </a:r>
                    </a:p>
                  </a:txBody>
                  <a:tcPr marL="9525" marR="9525" marT="9525" marB="0" anchor="ctr"/>
                </a:tc>
              </a:tr>
              <a:tr h="370840">
                <a:tc>
                  <a:txBody>
                    <a:bodyPr/>
                    <a:lstStyle/>
                    <a:p>
                      <a:pPr algn="ctr" rtl="0" fontAlgn="ctr"/>
                      <a:r>
                        <a:rPr lang="en-US" sz="1800" b="0" i="0" u="none" strike="noStrike" dirty="0">
                          <a:solidFill>
                            <a:srgbClr val="000000"/>
                          </a:solidFill>
                          <a:latin typeface="Arial"/>
                        </a:rPr>
                        <a:t>SC</a:t>
                      </a:r>
                    </a:p>
                  </a:txBody>
                  <a:tcPr marL="9525" marR="9525" marT="9525" marB="0" anchor="ctr"/>
                </a:tc>
                <a:tc>
                  <a:txBody>
                    <a:bodyPr/>
                    <a:lstStyle/>
                    <a:p>
                      <a:pPr algn="ctr" rtl="0" fontAlgn="ctr"/>
                      <a:r>
                        <a:rPr lang="en-US" sz="1800" b="0" i="0" u="none" strike="noStrike" dirty="0">
                          <a:solidFill>
                            <a:srgbClr val="000000"/>
                          </a:solidFill>
                          <a:latin typeface="Arial"/>
                        </a:rPr>
                        <a:t>14</a:t>
                      </a:r>
                    </a:p>
                  </a:txBody>
                  <a:tcPr marL="9525" marR="9525" marT="9525" marB="0" anchor="ctr"/>
                </a:tc>
                <a:tc>
                  <a:txBody>
                    <a:bodyPr/>
                    <a:lstStyle/>
                    <a:p>
                      <a:pPr algn="ctr" rtl="0" fontAlgn="ctr"/>
                      <a:r>
                        <a:rPr lang="en-US" sz="1800" b="0" i="0" u="none" strike="noStrike" dirty="0">
                          <a:solidFill>
                            <a:srgbClr val="000000"/>
                          </a:solidFill>
                          <a:latin typeface="Arial"/>
                        </a:rPr>
                        <a:t>20</a:t>
                      </a:r>
                    </a:p>
                  </a:txBody>
                  <a:tcPr marL="9525" marR="9525" marT="9525" marB="0" anchor="ctr"/>
                </a:tc>
                <a:tc>
                  <a:txBody>
                    <a:bodyPr/>
                    <a:lstStyle/>
                    <a:p>
                      <a:pPr algn="ctr" rtl="0" fontAlgn="ctr"/>
                      <a:r>
                        <a:rPr lang="en-US" sz="1800" b="0" i="0" u="none" strike="noStrike" dirty="0">
                          <a:solidFill>
                            <a:srgbClr val="000000"/>
                          </a:solidFill>
                          <a:latin typeface="Arial"/>
                        </a:rPr>
                        <a:t>5</a:t>
                      </a:r>
                    </a:p>
                  </a:txBody>
                  <a:tcPr marL="9525" marR="9525" marT="9525" marB="0" anchor="ctr"/>
                </a:tc>
                <a:tc>
                  <a:txBody>
                    <a:bodyPr/>
                    <a:lstStyle/>
                    <a:p>
                      <a:pPr algn="ctr" rtl="0" fontAlgn="ctr"/>
                      <a:r>
                        <a:rPr lang="en-US" sz="1800" b="0" i="0" u="none" strike="noStrike" dirty="0">
                          <a:solidFill>
                            <a:srgbClr val="000000"/>
                          </a:solidFill>
                          <a:latin typeface="Arial"/>
                        </a:rPr>
                        <a:t>3</a:t>
                      </a:r>
                    </a:p>
                  </a:txBody>
                  <a:tcPr marL="9525" marR="9525" marT="9525" marB="0" anchor="ctr"/>
                </a:tc>
                <a:tc>
                  <a:txBody>
                    <a:bodyPr/>
                    <a:lstStyle/>
                    <a:p>
                      <a:pPr algn="ctr" rtl="0" fontAlgn="ctr"/>
                      <a:r>
                        <a:rPr lang="en-US" sz="1800" b="0" i="0" u="none" strike="noStrike" dirty="0">
                          <a:solidFill>
                            <a:srgbClr val="000000"/>
                          </a:solidFill>
                          <a:latin typeface="Arial"/>
                        </a:rPr>
                        <a:t>42</a:t>
                      </a:r>
                    </a:p>
                  </a:txBody>
                  <a:tcPr marL="9525" marR="9525" marT="9525" marB="0" anchor="ctr"/>
                </a:tc>
              </a:tr>
              <a:tr h="370840">
                <a:tc>
                  <a:txBody>
                    <a:bodyPr/>
                    <a:lstStyle/>
                    <a:p>
                      <a:pPr algn="ctr" rtl="0" fontAlgn="ctr"/>
                      <a:r>
                        <a:rPr lang="en-US" sz="1800" b="0" i="0" u="none" strike="noStrike" dirty="0">
                          <a:solidFill>
                            <a:srgbClr val="000000"/>
                          </a:solidFill>
                          <a:latin typeface="Arial"/>
                        </a:rPr>
                        <a:t>NE</a:t>
                      </a:r>
                    </a:p>
                  </a:txBody>
                  <a:tcPr marL="9525" marR="9525" marT="9525" marB="0" anchor="ctr"/>
                </a:tc>
                <a:tc>
                  <a:txBody>
                    <a:bodyPr/>
                    <a:lstStyle/>
                    <a:p>
                      <a:pPr algn="ctr" rtl="0" fontAlgn="ctr"/>
                      <a:r>
                        <a:rPr lang="en-US" sz="1800" b="0" i="0" u="none" strike="noStrike" dirty="0">
                          <a:solidFill>
                            <a:srgbClr val="000000"/>
                          </a:solidFill>
                          <a:latin typeface="Arial"/>
                        </a:rPr>
                        <a:t>38</a:t>
                      </a:r>
                    </a:p>
                  </a:txBody>
                  <a:tcPr marL="9525" marR="9525" marT="9525" marB="0" anchor="ctr"/>
                </a:tc>
                <a:tc>
                  <a:txBody>
                    <a:bodyPr/>
                    <a:lstStyle/>
                    <a:p>
                      <a:pPr algn="ctr" rtl="0" fontAlgn="ctr"/>
                      <a:r>
                        <a:rPr lang="en-US" sz="1800" b="0" i="0" u="none" strike="noStrike" dirty="0">
                          <a:solidFill>
                            <a:srgbClr val="000000"/>
                          </a:solidFill>
                          <a:latin typeface="Arial"/>
                        </a:rPr>
                        <a:t>5</a:t>
                      </a:r>
                    </a:p>
                  </a:txBody>
                  <a:tcPr marL="9525" marR="9525" marT="9525" marB="0" anchor="ctr"/>
                </a:tc>
                <a:tc>
                  <a:txBody>
                    <a:bodyPr/>
                    <a:lstStyle/>
                    <a:p>
                      <a:pPr algn="ctr" rtl="0" fontAlgn="ctr"/>
                      <a:r>
                        <a:rPr lang="en-US" sz="1800" b="0" i="0" u="none" strike="noStrike" dirty="0">
                          <a:solidFill>
                            <a:srgbClr val="000000"/>
                          </a:solidFill>
                          <a:latin typeface="Arial"/>
                        </a:rPr>
                        <a:t>0</a:t>
                      </a:r>
                    </a:p>
                  </a:txBody>
                  <a:tcPr marL="9525" marR="9525" marT="9525" marB="0" anchor="ctr"/>
                </a:tc>
                <a:tc>
                  <a:txBody>
                    <a:bodyPr/>
                    <a:lstStyle/>
                    <a:p>
                      <a:pPr algn="ctr" rtl="0" fontAlgn="ctr"/>
                      <a:r>
                        <a:rPr lang="en-US" sz="1800" b="0" i="0" u="none" strike="noStrike" dirty="0">
                          <a:solidFill>
                            <a:srgbClr val="000000"/>
                          </a:solidFill>
                          <a:latin typeface="Arial"/>
                        </a:rPr>
                        <a:t>3</a:t>
                      </a:r>
                    </a:p>
                  </a:txBody>
                  <a:tcPr marL="9525" marR="9525" marT="9525" marB="0" anchor="ctr"/>
                </a:tc>
                <a:tc>
                  <a:txBody>
                    <a:bodyPr/>
                    <a:lstStyle/>
                    <a:p>
                      <a:pPr algn="ctr" rtl="0" fontAlgn="ctr"/>
                      <a:r>
                        <a:rPr lang="en-US" sz="1800" b="0" i="0" u="none" strike="noStrike" dirty="0">
                          <a:solidFill>
                            <a:srgbClr val="000000"/>
                          </a:solidFill>
                          <a:latin typeface="Arial"/>
                        </a:rPr>
                        <a:t>46</a:t>
                      </a:r>
                    </a:p>
                  </a:txBody>
                  <a:tcPr marL="9525" marR="9525" marT="9525" marB="0" anchor="ctr"/>
                </a:tc>
              </a:tr>
              <a:tr h="370840">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endParaRPr lang="en-US" sz="1100" b="0" i="0" u="none" strike="noStrike" dirty="0">
                        <a:solidFill>
                          <a:srgbClr val="000000"/>
                        </a:solidFill>
                        <a:latin typeface="Calibri"/>
                      </a:endParaRPr>
                    </a:p>
                  </a:txBody>
                  <a:tcPr marL="9525" marR="9525" marT="9525" marB="0" anchor="b"/>
                </a:tc>
                <a:tc>
                  <a:txBody>
                    <a:bodyPr/>
                    <a:lstStyle/>
                    <a:p>
                      <a:pPr algn="ctr" fontAlgn="b"/>
                      <a:r>
                        <a:rPr lang="en-US" sz="1100" b="0" i="0" u="none" strike="noStrike" dirty="0" smtClean="0">
                          <a:solidFill>
                            <a:srgbClr val="000000"/>
                          </a:solidFill>
                          <a:latin typeface="Calibri"/>
                        </a:rPr>
                        <a:t>As of 3/1/2012</a:t>
                      </a:r>
                      <a:endParaRPr lang="en-US" sz="1100" b="0" i="0" u="none" strike="noStrike" dirty="0">
                        <a:solidFill>
                          <a:srgbClr val="000000"/>
                        </a:solidFill>
                        <a:latin typeface="Calibri"/>
                      </a:endParaRPr>
                    </a:p>
                  </a:txBody>
                  <a:tcPr marL="9525" marR="9525" marT="9525" marB="0" anchor="b"/>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smtClean="0"/>
              <a:t>Projects vs. FPDs</a:t>
            </a:r>
          </a:p>
        </p:txBody>
      </p:sp>
      <p:graphicFrame>
        <p:nvGraphicFramePr>
          <p:cNvPr id="4" name="Content Placeholder 3"/>
          <p:cNvGraphicFramePr>
            <a:graphicFrameLocks noGrp="1"/>
          </p:cNvGraphicFramePr>
          <p:nvPr>
            <p:ph idx="1"/>
          </p:nvPr>
        </p:nvGraphicFramePr>
        <p:xfrm>
          <a:off x="304800" y="1600200"/>
          <a:ext cx="8534400" cy="4953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ln>
            <a:miter lim="800000"/>
            <a:headEnd/>
            <a:tailEnd/>
          </a:ln>
        </p:spPr>
        <p:txBody>
          <a:bodyPr wrap="square" numCol="1" anchorCtr="0" compatLnSpc="1">
            <a:prstTxWarp prst="textNoShape">
              <a:avLst/>
            </a:prstTxWarp>
          </a:bodyPr>
          <a:lstStyle/>
          <a:p>
            <a:r>
              <a:rPr lang="en-US" smtClean="0"/>
              <a:t>Information about PMCDP</a:t>
            </a:r>
          </a:p>
        </p:txBody>
      </p:sp>
      <p:sp>
        <p:nvSpPr>
          <p:cNvPr id="11267" name="Content Placeholder 2"/>
          <p:cNvSpPr>
            <a:spLocks noGrp="1"/>
          </p:cNvSpPr>
          <p:nvPr>
            <p:ph idx="1"/>
          </p:nvPr>
        </p:nvSpPr>
        <p:spPr bwMode="auto">
          <a:xfrm>
            <a:off x="304800" y="1600200"/>
            <a:ext cx="8534400" cy="4953000"/>
          </a:xfrm>
          <a:ln>
            <a:miter lim="800000"/>
            <a:headEnd/>
            <a:tailEnd/>
          </a:ln>
        </p:spPr>
        <p:txBody>
          <a:bodyPr wrap="square" numCol="1" anchor="t" anchorCtr="0" compatLnSpc="1">
            <a:prstTxWarp prst="textNoShape">
              <a:avLst/>
            </a:prstTxWarp>
          </a:bodyPr>
          <a:lstStyle/>
          <a:p>
            <a:endParaRPr lang="en-US" smtClean="0"/>
          </a:p>
          <a:p>
            <a:r>
              <a:rPr lang="en-US" smtClean="0"/>
              <a:t>PMCDP Website   -- Google PMCDP or access via PowerPedia</a:t>
            </a:r>
          </a:p>
          <a:p>
            <a:r>
              <a:rPr lang="en-US" smtClean="0"/>
              <a:t>PMCDP Newsletter</a:t>
            </a:r>
          </a:p>
          <a:p>
            <a:r>
              <a:rPr lang="en-US" smtClean="0"/>
              <a:t>Your Program POC </a:t>
            </a:r>
          </a:p>
          <a:p>
            <a:r>
              <a:rPr lang="en-US" smtClean="0"/>
              <a:t>PMCDP mailbox  --PMCDP.administrator@doe.gov</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801</TotalTime>
  <Words>2667</Words>
  <Application>Microsoft Office PowerPoint</Application>
  <PresentationFormat>On-screen Show (4:3)</PresentationFormat>
  <Paragraphs>276</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PMCDP* Certification Review Board Panel Q and A</vt:lpstr>
      <vt:lpstr>Panel Members</vt:lpstr>
      <vt:lpstr>Agenda</vt:lpstr>
      <vt:lpstr>Key Program Updates</vt:lpstr>
      <vt:lpstr>Maturing of the Program aka: Recognizing Project Success</vt:lpstr>
      <vt:lpstr>Challenges</vt:lpstr>
      <vt:lpstr>Certified FPDs</vt:lpstr>
      <vt:lpstr>Projects vs. FPDs</vt:lpstr>
      <vt:lpstr>Information about PMCDP</vt:lpstr>
      <vt:lpstr> CRB Panel Ground Rules </vt:lpstr>
      <vt:lpstr>Thank you!</vt:lpstr>
      <vt:lpstr>Question</vt:lpstr>
      <vt:lpstr>Question</vt:lpstr>
      <vt:lpstr>Question</vt:lpstr>
      <vt:lpstr>Question</vt:lpstr>
      <vt:lpstr>Question</vt:lpstr>
      <vt:lpstr>Question</vt:lpstr>
      <vt:lpstr>Question</vt:lpstr>
      <vt:lpstr>Question</vt:lpstr>
      <vt:lpstr>Question</vt:lpstr>
      <vt:lpstr>Question</vt:lpstr>
      <vt:lpstr>Question</vt:lpstr>
      <vt:lpstr>Question</vt:lpstr>
      <vt:lpstr>Slide 24</vt:lpstr>
    </vt:vector>
  </TitlesOfParts>
  <Company>U.S. Department of Energy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Makepeace</dc:creator>
  <cp:lastModifiedBy>Rick.Blaisdell</cp:lastModifiedBy>
  <cp:revision>77</cp:revision>
  <dcterms:created xsi:type="dcterms:W3CDTF">2012-03-01T14:41:18Z</dcterms:created>
  <dcterms:modified xsi:type="dcterms:W3CDTF">2012-04-02T17:29:20Z</dcterms:modified>
</cp:coreProperties>
</file>