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7"/>
  </p:notesMasterIdLst>
  <p:handoutMasterIdLst>
    <p:handoutMasterId r:id="rId28"/>
  </p:handoutMasterIdLst>
  <p:sldIdLst>
    <p:sldId id="264" r:id="rId2"/>
    <p:sldId id="415" r:id="rId3"/>
    <p:sldId id="389" r:id="rId4"/>
    <p:sldId id="391" r:id="rId5"/>
    <p:sldId id="390" r:id="rId6"/>
    <p:sldId id="394" r:id="rId7"/>
    <p:sldId id="403" r:id="rId8"/>
    <p:sldId id="402" r:id="rId9"/>
    <p:sldId id="393" r:id="rId10"/>
    <p:sldId id="392" r:id="rId11"/>
    <p:sldId id="396" r:id="rId12"/>
    <p:sldId id="395" r:id="rId13"/>
    <p:sldId id="397" r:id="rId14"/>
    <p:sldId id="398" r:id="rId15"/>
    <p:sldId id="399" r:id="rId16"/>
    <p:sldId id="404" r:id="rId17"/>
    <p:sldId id="406" r:id="rId18"/>
    <p:sldId id="317" r:id="rId19"/>
    <p:sldId id="318" r:id="rId20"/>
    <p:sldId id="319" r:id="rId21"/>
    <p:sldId id="331" r:id="rId22"/>
    <p:sldId id="332" r:id="rId23"/>
    <p:sldId id="413" r:id="rId24"/>
    <p:sldId id="401" r:id="rId25"/>
    <p:sldId id="412" r:id="rId26"/>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00"/>
    <a:srgbClr val="FFFF66"/>
    <a:srgbClr val="ECBE3E"/>
    <a:srgbClr val="FF9900"/>
    <a:srgbClr val="FF3399"/>
    <a:srgbClr val="FF0000"/>
    <a:srgbClr val="6539BD"/>
    <a:srgbClr val="6D41C5"/>
    <a:srgbClr val="7456B0"/>
    <a:srgbClr val="6A4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1776" autoAdjust="0"/>
  </p:normalViewPr>
  <p:slideViewPr>
    <p:cSldViewPr snapToGrid="0" showGuides="1">
      <p:cViewPr>
        <p:scale>
          <a:sx n="90" d="100"/>
          <a:sy n="90" d="100"/>
        </p:scale>
        <p:origin x="-552" y="-30"/>
      </p:cViewPr>
      <p:guideLst>
        <p:guide orient="horz" pos="3016"/>
        <p:guide pos="277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Trained and armed security guards protect power plants. There are security</a:t>
            </a:r>
            <a:r>
              <a:rPr lang="en-US" baseline="0" dirty="0" smtClean="0"/>
              <a:t> barriers in place too. </a:t>
            </a:r>
          </a:p>
          <a:p>
            <a:r>
              <a:rPr lang="en-US" dirty="0" smtClean="0"/>
              <a:t>Emergency preparedness programs enable emergency personnel at power plants to rapidly identify, evaluate, and react to a wide spectrum of emergencies, including those arising from terrorism or natural events such as hurricanes. </a:t>
            </a:r>
          </a:p>
          <a:p>
            <a:r>
              <a:rPr lang="en-US" baseline="0" dirty="0" smtClean="0"/>
              <a:t>Many of your students may not know about the Oklahoma City bombing or September 11, 2001 terrorist attacks. This may be an opportunity to teach these topics.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ea typeface="ＭＳ Ｐゴシック" pitchFamily="71" charset="-128"/>
                <a:cs typeface="ＭＳ Ｐゴシック" pitchFamily="71" charset="-128"/>
              </a:rPr>
              <a:t>In late March 2011, scientists at Cook Nuclear Power Plant in Michigan took measurements of the radiation around their site. They recorded a level of .0005 millisieverts (mSv) or 0.05 millirems (mrem). The graphic below shows how this level compares to other naturally occurring and human-made radiation that Americans are exposed to each year.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rPr>
              <a:t>Ask students to compare the.0005 </a:t>
            </a:r>
            <a:r>
              <a:rPr lang="en-US" sz="1200" b="0" kern="1200" baseline="0" dirty="0" err="1" smtClean="0">
                <a:solidFill>
                  <a:schemeClr val="tx1"/>
                </a:solidFill>
                <a:latin typeface="Arial" pitchFamily="71" charset="0"/>
              </a:rPr>
              <a:t>mS</a:t>
            </a:r>
            <a:r>
              <a:rPr lang="en-US" sz="1200" b="0" kern="1200" baseline="0" dirty="0" smtClean="0">
                <a:solidFill>
                  <a:schemeClr val="tx1"/>
                </a:solidFill>
                <a:latin typeface="Arial" pitchFamily="71" charset="0"/>
              </a:rPr>
              <a:t>/v0.05 mrem from the nuclear power plant with something they do or have done from the illustration above. [Answer: </a:t>
            </a:r>
            <a:r>
              <a:rPr lang="en-US" dirty="0" smtClean="0"/>
              <a:t>Dental radiography: 0.005 mSv; Brain CT scan: 0.8–5 mSv (possible</a:t>
            </a:r>
            <a:r>
              <a:rPr lang="en-US" baseline="0" dirty="0" smtClean="0"/>
              <a:t> for students with concussion)]</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b="0" kern="1200" baseline="0" dirty="0" smtClean="0">
                <a:solidFill>
                  <a:schemeClr val="tx1"/>
                </a:solidFill>
                <a:latin typeface="Arial" pitchFamily="71" charset="0"/>
              </a:rPr>
              <a:t>Students can do their own radiation dose calculations at http://www.new.ans.org/pi/resources/dosechart/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sz="1200" b="0" kern="1200" baseline="0" dirty="0" smtClean="0">
              <a:solidFill>
                <a:schemeClr val="tx1"/>
              </a:solidFill>
              <a:latin typeface="Arial" pitchFamily="71" charset="0"/>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Since 1965, approximately 3,000 shipments of spent nuclear fuel have been transported safely over U.S. highways, waterways, and railroads.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1.5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Three Mile Island is on the Susquehanna River, south of Harrisburg, Pennsylvania. It has two separate units, known as TMI-1 and TMI-2. The plant is widely known for having been the site of the most significant accident in United States commercial nuclear energy, when TMI-2 suffered a partial meltdown. A core melt down is an informal term for what occurs when the heat generated by a nuclear reactor exceeds the heat removed by the cooling systems to the point that at least one nuclear fuel element melts the primary containment</a:t>
            </a:r>
            <a:r>
              <a:rPr lang="en-US" baseline="0" dirty="0" smtClean="0"/>
              <a:t> and radioactive fuel leaches into the coolant</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U.S. Nuclear Regulatory Commission</a:t>
            </a:r>
            <a:r>
              <a:rPr lang="en-US" baseline="0" dirty="0" smtClean="0"/>
              <a:t> found that</a:t>
            </a:r>
            <a:r>
              <a:rPr lang="en-US" dirty="0" smtClean="0"/>
              <a:t> the containment at the site worked. The accident resulted in no deaths or injuries to plant workers or members of nearby communities. The reactor core of TMI-2 has since been removed from the site. TMI</a:t>
            </a:r>
            <a:r>
              <a:rPr lang="en-US" baseline="0" dirty="0" smtClean="0"/>
              <a:t> is still actively producing electricity.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Photo from NRC http://www.flickr.com/photos/nrcgov/6517605077/sizes/z/in/photostream/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Chernobyl accident caused many severe radiation effects almost right away. There were about 600 workers at the site when the accident happened. Two workers died soon after the accident. Another 134 workers had acute radiation sickness from the high doses they got, and 28 of those workers died in the first four months after the accident. Up to 600,000 workers helped with clean-up. </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The Chernobyl accident spread contamination to areas of Belarus, Russia, and Ukraine where millions of people live. A large number of children and teen-agers got doses to their thyroids from drinking milk that was contaminated by radioactive iodine. So far, about 4,000 of cases of thyroid cancer resulted. Most of the children were treated successfully, but nine died from thyroid cancer.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earthquake was a level 9. When the earthquake happened, the working reactors at the plant shut down the way they are supposed to. But soon after a tsunami, the generators were not working and plant operators were not able to cool the fuel in the these operating reactors. Damage to the nuclear fuel resulted in explosions of hydrogen gas and damage to parts of the reactors and the containment structures. People near the plant were evacuated, some food and water supplies have been affected, and workers have been exposed to radiation. At least one worker died, but probably from the tsunami (tidal wave) rather than from radiation sickness.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For</a:t>
            </a:r>
            <a:r>
              <a:rPr lang="en-US" baseline="0" dirty="0" smtClean="0"/>
              <a:t> example w</a:t>
            </a:r>
            <a:r>
              <a:rPr lang="en-US" dirty="0" smtClean="0"/>
              <a:t>hen new seismic hazard information about an area</a:t>
            </a:r>
            <a:r>
              <a:rPr lang="en-US" baseline="0" dirty="0" smtClean="0"/>
              <a:t> </a:t>
            </a:r>
            <a:r>
              <a:rPr lang="en-US" dirty="0" smtClean="0"/>
              <a:t>becomes available, scientists evaluate the new data and models and determine if any changes are needed at nuclear power plants. The NRC examined 2011 earthquake-related information to assess potential safety implications for nuclear power plants in central and eastern states. Analysis of these updates indicated slight increases to earthquake hazard estimates for some plants. New seismic models are being developed by NRC, the U.S. Department of Energy, and the Electric Power Research Institute and will be reviewed by the U.S.</a:t>
            </a:r>
            <a:r>
              <a:rPr lang="en-US" baseline="0" dirty="0" smtClean="0"/>
              <a:t> Geological Survey</a:t>
            </a:r>
            <a:r>
              <a:rPr lang="en-US" dirty="0" smtClean="0"/>
              <a:t>. The NRC expects to determine whether any plant improvements are needed in 2012.</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 </a:t>
            </a:r>
            <a:r>
              <a:rPr lang="en-US" dirty="0" smtClean="0"/>
              <a:t>The primary safety consideration in the operation of any nuclear reactor is the control and containment of radioactive material, under both normal and accident conditions. Numerous controls and barriers are installed in nuclear plants to protect workers and the public from the effects of radiation.</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In this photo, a plant operator tests a nuclear power plant’s piping to monitor ionizing radiation. </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The Nuclear Regulatory Commission (NRC) places at least</a:t>
            </a:r>
            <a:r>
              <a:rPr lang="en-US" sz="1200" kern="1200" baseline="0" dirty="0" smtClean="0">
                <a:solidFill>
                  <a:schemeClr val="tx1"/>
                </a:solidFill>
                <a:latin typeface="Arial" pitchFamily="71" charset="0"/>
                <a:ea typeface="ＭＳ Ｐゴシック" pitchFamily="71" charset="-128"/>
                <a:cs typeface="ＭＳ Ｐゴシック" pitchFamily="71" charset="-128"/>
              </a:rPr>
              <a:t> two </a:t>
            </a:r>
            <a:r>
              <a:rPr lang="en-US" sz="1200" kern="1200" dirty="0" smtClean="0">
                <a:solidFill>
                  <a:schemeClr val="tx1"/>
                </a:solidFill>
                <a:latin typeface="Arial" pitchFamily="71" charset="0"/>
                <a:ea typeface="ＭＳ Ｐゴシック" pitchFamily="71" charset="-128"/>
                <a:cs typeface="ＭＳ Ｐゴシック" pitchFamily="71" charset="-128"/>
              </a:rPr>
              <a:t>resident inspectors at each nuclear power plant.  They provide first-hand, independent assessment of plant conditions and performance.  </a:t>
            </a:r>
            <a:r>
              <a:rPr lang="en-US" dirty="0" smtClean="0"/>
              <a:t> </a:t>
            </a:r>
          </a:p>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pitchFamily="71" charset="0"/>
                <a:ea typeface="ＭＳ Ｐゴシック" pitchFamily="71" charset="-128"/>
                <a:cs typeface="ＭＳ Ｐゴシック" pitchFamily="71" charset="-128"/>
              </a:rPr>
              <a:t>Ask students: What is control? Define the word. (Answer: Control is determining the behavior of a course of events. In the case of a nuclear power plant, control  is determining</a:t>
            </a:r>
            <a:r>
              <a:rPr lang="en-US" sz="1200" kern="1200" baseline="0" dirty="0" smtClean="0">
                <a:solidFill>
                  <a:schemeClr val="tx1"/>
                </a:solidFill>
                <a:latin typeface="Arial" pitchFamily="71" charset="0"/>
                <a:ea typeface="ＭＳ Ｐゴシック" pitchFamily="71" charset="-128"/>
                <a:cs typeface="ＭＳ Ｐゴシック" pitchFamily="71" charset="-128"/>
              </a:rPr>
              <a:t> the use </a:t>
            </a:r>
            <a:r>
              <a:rPr lang="en-US" sz="1200" kern="1200" dirty="0" smtClean="0">
                <a:solidFill>
                  <a:schemeClr val="tx1"/>
                </a:solidFill>
                <a:latin typeface="Arial" pitchFamily="71" charset="0"/>
                <a:ea typeface="ＭＳ Ｐゴシック" pitchFamily="71" charset="-128"/>
                <a:cs typeface="ＭＳ Ｐゴシック" pitchFamily="71" charset="-128"/>
              </a:rPr>
              <a:t>of energy from ionizing radiation.)</a:t>
            </a:r>
          </a:p>
          <a:p>
            <a:pPr lvl="0"/>
            <a:r>
              <a:rPr lang="en-US" sz="1200" kern="1200" dirty="0" smtClean="0">
                <a:solidFill>
                  <a:schemeClr val="tx1"/>
                </a:solidFill>
                <a:latin typeface="Arial" pitchFamily="71" charset="0"/>
                <a:ea typeface="ＭＳ Ｐゴシック" pitchFamily="71" charset="-128"/>
                <a:cs typeface="ＭＳ Ｐゴシック" pitchFamily="71" charset="-128"/>
              </a:rPr>
              <a:t>Ask students: How is control different from containment at a nuclear power plant? (Answer: Control is using energy to do what you want it to do. Containment is controlling something beyond its use. Compare the two terms with taking care of a dog: You control a dog with commands that you teach him, like “sit” and “stay.” You control him with a lease when you walk him. But you also contain your dog. You keep him inside your house, maybe inside a crate. Outside, you may use a fenced</a:t>
            </a:r>
            <a:r>
              <a:rPr lang="en-US" sz="1200" kern="1200" baseline="0" dirty="0" smtClean="0">
                <a:solidFill>
                  <a:schemeClr val="tx1"/>
                </a:solidFill>
                <a:latin typeface="Arial" pitchFamily="71" charset="0"/>
                <a:ea typeface="ＭＳ Ｐゴシック" pitchFamily="71" charset="-128"/>
                <a:cs typeface="ＭＳ Ｐゴシック" pitchFamily="71" charset="-128"/>
              </a:rPr>
              <a:t> yard. </a:t>
            </a:r>
            <a:r>
              <a:rPr lang="en-US" sz="1200" kern="1200" dirty="0" smtClean="0">
                <a:solidFill>
                  <a:schemeClr val="tx1"/>
                </a:solidFill>
                <a:latin typeface="Arial" pitchFamily="71" charset="0"/>
                <a:ea typeface="ＭＳ Ｐゴシック" pitchFamily="71" charset="-128"/>
                <a:cs typeface="ＭＳ Ｐゴシック" pitchFamily="71" charset="-128"/>
              </a:rPr>
              <a:t>That step is containment. With containment</a:t>
            </a:r>
            <a:r>
              <a:rPr lang="en-US" sz="1200" kern="1200" baseline="0" dirty="0" smtClean="0">
                <a:solidFill>
                  <a:schemeClr val="tx1"/>
                </a:solidFill>
                <a:latin typeface="Arial" pitchFamily="71" charset="0"/>
                <a:ea typeface="ＭＳ Ｐゴシック" pitchFamily="71" charset="-128"/>
                <a:cs typeface="ＭＳ Ｐゴシック" pitchFamily="71" charset="-128"/>
              </a:rPr>
              <a:t>, you don’t let him get out of control.</a:t>
            </a:r>
            <a:r>
              <a:rPr lang="en-US" sz="1200" kern="1200" dirty="0" smtClean="0">
                <a:solidFill>
                  <a:schemeClr val="tx1"/>
                </a:solidFill>
                <a:latin typeface="Arial" pitchFamily="71" charset="0"/>
                <a:ea typeface="ＭＳ Ｐゴシック" pitchFamily="71" charset="-128"/>
                <a:cs typeface="ＭＳ Ｐゴシック" pitchFamily="71" charset="-128"/>
              </a:rPr>
              <a:t> )</a:t>
            </a:r>
          </a:p>
          <a:p>
            <a:pPr marL="115888" marR="0" lvl="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Of the design features of a nuclear power plant, </a:t>
            </a:r>
            <a:r>
              <a:rPr lang="en-US" b="1" baseline="0" dirty="0" smtClean="0"/>
              <a:t>Where are the radioactive materials? </a:t>
            </a:r>
            <a:r>
              <a:rPr lang="en-US" baseline="0" dirty="0" smtClean="0"/>
              <a:t>(Answer: Inside the pressure vessel.)  </a:t>
            </a:r>
            <a:r>
              <a:rPr lang="en-US" b="1" baseline="0" dirty="0" smtClean="0"/>
              <a:t>What illustrates control? </a:t>
            </a:r>
            <a:r>
              <a:rPr lang="en-US" baseline="0" dirty="0" smtClean="0"/>
              <a:t>(Answer: control rods, control room, coolant) </a:t>
            </a:r>
            <a:r>
              <a:rPr lang="en-US" b="1" baseline="0" dirty="0" smtClean="0"/>
              <a:t>What illustrates containment? </a:t>
            </a:r>
            <a:r>
              <a:rPr lang="en-US" baseline="0" dirty="0" smtClean="0"/>
              <a:t>(Answer: containment building, different loops of PWR, pressure vessel) Remind them of the time, shielding and distance laws also. (For review, go to Lesson 4.) </a:t>
            </a:r>
            <a:endParaRPr lang="en-US" dirty="0" smtClean="0"/>
          </a:p>
          <a:p>
            <a:pPr lvl="0"/>
            <a:endParaRPr lang="en-US" sz="1200" kern="1200" dirty="0" smtClean="0">
              <a:solidFill>
                <a:schemeClr val="tx1"/>
              </a:solidFill>
              <a:latin typeface="Arial" pitchFamily="71" charset="0"/>
              <a:ea typeface="ＭＳ Ｐゴシック" pitchFamily="71" charset="-128"/>
              <a:cs typeface="ＭＳ Ｐゴシック" pitchFamily="71"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pitchFamily="71" charset="0"/>
                <a:ea typeface="ＭＳ Ｐゴシック" pitchFamily="71" charset="-128"/>
                <a:cs typeface="ＭＳ Ｐゴシック" pitchFamily="71" charset="-128"/>
              </a:rPr>
              <a:t>In the </a:t>
            </a:r>
            <a:r>
              <a:rPr lang="en-US" sz="1200" b="0" i="0" kern="1200" dirty="0" smtClean="0">
                <a:solidFill>
                  <a:schemeClr val="tx1"/>
                </a:solidFill>
                <a:latin typeface="Arial" pitchFamily="71" charset="0"/>
                <a:ea typeface="ＭＳ Ｐゴシック" pitchFamily="71" charset="-128"/>
                <a:cs typeface="ＭＳ Ｐゴシック" pitchFamily="71" charset="-128"/>
              </a:rPr>
              <a:t>United States, the minimum age </a:t>
            </a:r>
            <a:r>
              <a:rPr lang="en-US" sz="1200" b="0" kern="1200" dirty="0" smtClean="0">
                <a:solidFill>
                  <a:schemeClr val="tx1"/>
                </a:solidFill>
                <a:latin typeface="Arial" pitchFamily="71" charset="0"/>
                <a:ea typeface="ＭＳ Ｐゴシック" pitchFamily="71" charset="-128"/>
                <a:cs typeface="ＭＳ Ｐゴシック" pitchFamily="71" charset="-128"/>
              </a:rPr>
              <a:t>for skydiving is 16 according to the </a:t>
            </a:r>
            <a:r>
              <a:rPr lang="en-US" sz="1200" b="0" i="0" kern="1200" dirty="0" smtClean="0">
                <a:solidFill>
                  <a:schemeClr val="tx1"/>
                </a:solidFill>
                <a:latin typeface="Arial" pitchFamily="71" charset="0"/>
                <a:ea typeface="ＭＳ Ｐゴシック" pitchFamily="71" charset="-128"/>
                <a:cs typeface="ＭＳ Ｐゴシック" pitchFamily="71" charset="-128"/>
              </a:rPr>
              <a:t>United States Parachute </a:t>
            </a:r>
            <a:r>
              <a:rPr lang="en-US" sz="1200" b="0" kern="1200" dirty="0" smtClean="0">
                <a:solidFill>
                  <a:schemeClr val="tx1"/>
                </a:solidFill>
                <a:latin typeface="Arial" pitchFamily="71" charset="0"/>
                <a:ea typeface="ＭＳ Ｐゴシック" pitchFamily="71" charset="-128"/>
                <a:cs typeface="ＭＳ Ｐゴシック" pitchFamily="71" charset="-128"/>
              </a:rPr>
              <a:t>Association.</a:t>
            </a:r>
          </a:p>
          <a:p>
            <a:r>
              <a:rPr lang="en-US" sz="1200" b="0" kern="1200" dirty="0" smtClean="0">
                <a:solidFill>
                  <a:schemeClr val="tx1"/>
                </a:solidFill>
                <a:latin typeface="Arial" pitchFamily="71" charset="0"/>
                <a:ea typeface="ＭＳ Ｐゴシック" pitchFamily="71" charset="-128"/>
                <a:cs typeface="ＭＳ Ｐゴシック" pitchFamily="71" charset="-128"/>
              </a:rPr>
              <a:t>Encourage students to think of other activities</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for their risk assessment assignment. One activity that you could do with your class is to propose riding a bicycle to school. Go through the steps above. Examples for number 3 include, wearing a helmet, planning a route that has the fewest hazards, and riding with a friend.</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Nuclear power plants are some of the most sophisticated and complex energy systems ever designed. (Source: Jan Willem Storm van </a:t>
            </a:r>
            <a:r>
              <a:rPr lang="en-US" dirty="0" err="1" smtClean="0"/>
              <a:t>Leeuwen</a:t>
            </a:r>
            <a:r>
              <a:rPr lang="en-US" dirty="0" smtClean="0"/>
              <a:t> (2008). </a:t>
            </a:r>
            <a:r>
              <a:rPr lang="en-US" i="1" dirty="0" smtClean="0"/>
              <a:t>Nuclear power – the energy balance</a:t>
            </a:r>
            <a:r>
              <a:rPr lang="en-US" dirty="0" smtClean="0"/>
              <a:t>). Ask students what they remember from Lesson</a:t>
            </a:r>
            <a:r>
              <a:rPr lang="en-US" baseline="0" dirty="0" smtClean="0"/>
              <a:t> 7 about reactor design that makes them safe. (Containment buildings are thick steel-reinforced concrete. Loops are independent and sealed. The control room has all operating data available, etc.)</a:t>
            </a:r>
          </a:p>
          <a:p>
            <a:r>
              <a:rPr lang="en-US" dirty="0" smtClean="0"/>
              <a:t>The emergency power supply for a nuclear power plant is made several times redundant by diesel generators and battery backups. Failure</a:t>
            </a:r>
            <a:r>
              <a:rPr lang="en-US" baseline="0" dirty="0" smtClean="0"/>
              <a:t> of the cooling systems are also anticipated with back-up systems.</a:t>
            </a:r>
          </a:p>
          <a:p>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introduces these four safety features coming up.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it’s not easy to get a chain</a:t>
            </a:r>
            <a:r>
              <a:rPr lang="en-US" baseline="0" dirty="0" smtClean="0"/>
              <a:t> reaction going and then to keep it going.</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Why can’t a reactor explode? </a:t>
            </a:r>
            <a:r>
              <a:rPr lang="en-US" dirty="0" smtClean="0"/>
              <a:t>It does not have the capability to produce a burst of energy that one would associate with a bomb.</a:t>
            </a:r>
            <a:r>
              <a:rPr lang="en-US" baseline="0" dirty="0" smtClean="0"/>
              <a:t> </a:t>
            </a:r>
            <a:r>
              <a:rPr lang="en-US" dirty="0" smtClean="0"/>
              <a:t>The material in a reactor is distributed in such a way that it does not release energy instantaneously; rather, it is a controlled reaction that sustains energy production in order to produce</a:t>
            </a:r>
            <a:r>
              <a:rPr lang="en-US" baseline="0" dirty="0" smtClean="0"/>
              <a:t> electricity</a:t>
            </a:r>
            <a:r>
              <a:rPr lang="en-US"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barriers provide protection from radiation produced by a nuclear power plant?</a:t>
            </a:r>
            <a:endParaRPr lang="en-US" dirty="0" smtClean="0"/>
          </a:p>
          <a:p>
            <a:r>
              <a:rPr lang="en-US" dirty="0" smtClean="0"/>
              <a:t>The radioactive material that fuels a nuclear power plant is contained in ceramic fuel pellets capable of withstanding thousands of degrees of heat. These fuel pellets are encased in hollow metal rods that help keep the material from interacting with the water that cools the reactor.  In addition, the reactor's thick metal walls and piping, as well as a massive reinforced concrete containment structure, are designed to keep the coolant, fuel, and associated radiation isolated from the environment.</a:t>
            </a:r>
          </a:p>
          <a:p>
            <a:r>
              <a:rPr lang="en-US" dirty="0" smtClean="0"/>
              <a:t>NRC, http://www.nrc.gov/about-nrc/radiation/related-info/faq.html#25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If </a:t>
            </a:r>
            <a:r>
              <a:rPr lang="en-US" dirty="0" smtClean="0"/>
              <a:t>nuclear reactors became a target during military conflict,</a:t>
            </a:r>
            <a:r>
              <a:rPr lang="en-US" baseline="0" dirty="0" smtClean="0"/>
              <a:t> security systems are in place. Plants are fenced, electronically monitored, patrolled by security, and an emergency shutdown in place to prevent release of radioactivity. T</a:t>
            </a:r>
            <a:r>
              <a:rPr lang="en-US" dirty="0" smtClean="0"/>
              <a:t>he containment building and its missile shield are safe against hypothetical</a:t>
            </a:r>
            <a:r>
              <a:rPr lang="en-US" baseline="0" dirty="0" smtClean="0"/>
              <a:t> airplane attacks</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All U.S. nuclear power plants are required to maintain or restore cooling for the reactor core, containment building, and spent fuel pool under the circumstances associated with a large fire or explosion. These requirements include using existing or readily available equipment and personnel, having strategies for firefighting, operations to minimize fuel damage, and actions to minimize radiological release to the environment.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Photo from NOAA: PD-USGOV-DOC-NOAA; PD-USGOV-NOAA.</a:t>
            </a:r>
            <a:r>
              <a:rPr lang="en-US" baseline="0" dirty="0"/>
              <a:t> </a:t>
            </a:r>
            <a:r>
              <a:rPr lang="en-US" baseline="0" dirty="0" smtClean="0"/>
              <a:t>Source http://www.nssl.noaa.gov/headlines/dszpics.html</a:t>
            </a:r>
            <a:br>
              <a:rPr lang="en-US" baseline="0" dirty="0" smtClean="0"/>
            </a:b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three primary objectives of nuclear safety systems are to </a:t>
            </a:r>
          </a:p>
          <a:p>
            <a:pPr marL="228600" indent="-228600">
              <a:buFont typeface="+mj-lt"/>
              <a:buAutoNum type="arabicPeriod"/>
            </a:pPr>
            <a:r>
              <a:rPr lang="en-US" dirty="0" smtClean="0"/>
              <a:t>shut down the reactor</a:t>
            </a:r>
            <a:r>
              <a:rPr lang="en-US" baseline="0" dirty="0" smtClean="0"/>
              <a:t>  Ask Students: Is shutting down the reactor control or containment?</a:t>
            </a:r>
            <a:r>
              <a:rPr lang="en-US" dirty="0" smtClean="0"/>
              <a:t> (control)</a:t>
            </a:r>
          </a:p>
          <a:p>
            <a:pPr marL="228600" indent="-228600">
              <a:buFont typeface="+mj-lt"/>
              <a:buAutoNum type="arabicPeriod"/>
            </a:pPr>
            <a:r>
              <a:rPr lang="en-US" dirty="0" smtClean="0"/>
              <a:t>maintain it in a shutdown condition. </a:t>
            </a:r>
            <a:r>
              <a:rPr lang="en-US" baseline="0" dirty="0" smtClean="0"/>
              <a:t>Ask Students: Is this objective control or containment? (control)</a:t>
            </a:r>
            <a:endParaRPr lang="en-US" dirty="0" smtClean="0"/>
          </a:p>
          <a:p>
            <a:pPr marL="228600" indent="-228600">
              <a:buFont typeface="+mj-lt"/>
              <a:buAutoNum type="arabicPeriod"/>
            </a:pPr>
            <a:r>
              <a:rPr lang="en-US" dirty="0" smtClean="0"/>
              <a:t>prevent the release of radioactive material during events and accidents.</a:t>
            </a:r>
            <a:r>
              <a:rPr lang="en-US" baseline="0" dirty="0" smtClean="0"/>
              <a:t> Ask Students: Is this control or containment? (containment)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71" charset="0"/>
                <a:ea typeface="ＭＳ Ｐゴシック" pitchFamily="71" charset="-128"/>
                <a:cs typeface="ＭＳ Ｐゴシック" pitchFamily="71" charset="-128"/>
              </a:rPr>
              <a:t>The Nuclear Regulatory Commission (NRC) employs at least</a:t>
            </a:r>
            <a:r>
              <a:rPr lang="en-US" sz="1200" kern="1200" baseline="0" dirty="0" smtClean="0">
                <a:solidFill>
                  <a:schemeClr val="tx1"/>
                </a:solidFill>
                <a:latin typeface="Arial" pitchFamily="71" charset="0"/>
                <a:ea typeface="ＭＳ Ｐゴシック" pitchFamily="71" charset="-128"/>
                <a:cs typeface="ＭＳ Ｐゴシック" pitchFamily="71" charset="-128"/>
              </a:rPr>
              <a:t> two </a:t>
            </a:r>
            <a:r>
              <a:rPr lang="en-US" sz="1200" kern="1200" dirty="0" smtClean="0">
                <a:solidFill>
                  <a:schemeClr val="tx1"/>
                </a:solidFill>
                <a:latin typeface="Arial" pitchFamily="71" charset="0"/>
                <a:ea typeface="ＭＳ Ｐゴシック" pitchFamily="71" charset="-128"/>
                <a:cs typeface="ＭＳ Ｐゴシック" pitchFamily="71" charset="-128"/>
              </a:rPr>
              <a:t>resident inspectors to work daily at each nuclear power plant.  They provide first-hand, independent assessment of plant conditions and performance.  </a:t>
            </a:r>
            <a:r>
              <a:rPr lang="en-US" dirty="0" smtClean="0"/>
              <a:t> </a:t>
            </a:r>
          </a:p>
          <a:p>
            <a:r>
              <a:rPr lang="en-US" dirty="0" smtClean="0"/>
              <a:t>The Atomic Energy Act of 1954 regulated safety with both civilian and the military uses of nuclear materials. The Energy Reorganization Act of 1974 established the NRC</a:t>
            </a:r>
            <a:r>
              <a:rPr lang="en-US" baseline="0" dirty="0" smtClean="0"/>
              <a:t> as a regulator and </a:t>
            </a:r>
            <a:r>
              <a:rPr lang="en-US" dirty="0" smtClean="0"/>
              <a:t>the Department of Energy</a:t>
            </a:r>
            <a:r>
              <a:rPr lang="en-US" baseline="0" dirty="0" smtClean="0"/>
              <a:t> as the </a:t>
            </a:r>
            <a:r>
              <a:rPr lang="en-US" dirty="0" smtClean="0"/>
              <a:t>developer and producer of nuclear weapons</a:t>
            </a:r>
            <a:r>
              <a:rPr lang="en-US" baseline="0" dirty="0" smtClean="0"/>
              <a:t> </a:t>
            </a:r>
            <a:r>
              <a:rPr lang="en-US" dirty="0" smtClean="0"/>
              <a:t>and other energy-related work. The 1974</a:t>
            </a:r>
            <a:r>
              <a:rPr lang="en-US" baseline="0" dirty="0" smtClean="0"/>
              <a:t> Act also </a:t>
            </a:r>
            <a:r>
              <a:rPr lang="en-US" dirty="0" smtClean="0"/>
              <a:t>protects employees who raise nuclear safety concerns.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1nvRBk4W3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Eight</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Concerns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Nuclear Regulatory Commission enforces safety requirements.</a:t>
            </a:r>
            <a:br>
              <a:rPr lang="en-US" dirty="0" smtClean="0"/>
            </a:br>
            <a:endParaRPr lang="en-US" dirty="0"/>
          </a:p>
        </p:txBody>
      </p:sp>
      <p:sp>
        <p:nvSpPr>
          <p:cNvPr id="3" name="Content Placeholder 2"/>
          <p:cNvSpPr>
            <a:spLocks noGrp="1"/>
          </p:cNvSpPr>
          <p:nvPr>
            <p:ph idx="1"/>
          </p:nvPr>
        </p:nvSpPr>
        <p:spPr>
          <a:xfrm>
            <a:off x="458788" y="1579109"/>
            <a:ext cx="8100421" cy="951440"/>
          </a:xfrm>
        </p:spPr>
        <p:txBody>
          <a:bodyPr/>
          <a:lstStyle/>
          <a:p>
            <a:pPr>
              <a:buNone/>
            </a:pPr>
            <a:r>
              <a:rPr lang="en-US" sz="2000" dirty="0" smtClean="0"/>
              <a:t>Congress created the Nuclear Regulatory Commission to enforce safety requirements for nuclear power plants. For example, NRC licenses and inspects construction of new plants.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3076" name="Picture 4"/>
          <p:cNvPicPr>
            <a:picLocks noChangeAspect="1" noChangeArrowheads="1"/>
          </p:cNvPicPr>
          <p:nvPr/>
        </p:nvPicPr>
        <p:blipFill>
          <a:blip r:embed="rId3" cstate="screen"/>
          <a:srcRect/>
          <a:stretch>
            <a:fillRect/>
          </a:stretch>
        </p:blipFill>
        <p:spPr bwMode="auto">
          <a:xfrm>
            <a:off x="5218239" y="3232850"/>
            <a:ext cx="3542990" cy="248008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screen"/>
          <a:srcRect/>
          <a:stretch>
            <a:fillRect/>
          </a:stretch>
        </p:blipFill>
        <p:spPr bwMode="auto">
          <a:xfrm>
            <a:off x="547918" y="3072810"/>
            <a:ext cx="4455323" cy="290109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382765" y="2573075"/>
            <a:ext cx="7697972" cy="400110"/>
          </a:xfrm>
          <a:prstGeom prst="rect">
            <a:avLst/>
          </a:prstGeom>
          <a:noFill/>
        </p:spPr>
        <p:txBody>
          <a:bodyPr wrap="square" rtlCol="0">
            <a:spAutoFit/>
          </a:bodyPr>
          <a:lstStyle/>
          <a:p>
            <a:r>
              <a:rPr lang="en-US" sz="2000" dirty="0" smtClean="0"/>
              <a:t>They also set requirements for the control room operators.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0-#ppt_w/2"/>
                                          </p:val>
                                        </p:tav>
                                        <p:tav tm="100000">
                                          <p:val>
                                            <p:strVal val="#ppt_x"/>
                                          </p:val>
                                        </p:tav>
                                      </p:tavLst>
                                    </p:anim>
                                    <p:anim calcmode="lin" valueType="num">
                                      <p:cBhvr additive="base">
                                        <p:cTn id="12"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1+#ppt_w/2"/>
                                          </p:val>
                                        </p:tav>
                                        <p:tav tm="100000">
                                          <p:val>
                                            <p:strVal val="#ppt_x"/>
                                          </p:val>
                                        </p:tav>
                                      </p:tavLst>
                                    </p:anim>
                                    <p:anim calcmode="lin" valueType="num">
                                      <p:cBhvr additive="base">
                                        <p:cTn id="2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2400" dirty="0" smtClean="0"/>
              <a:t>Security is a top priority at nuclear plants. </a:t>
            </a:r>
          </a:p>
        </p:txBody>
      </p:sp>
      <p:sp>
        <p:nvSpPr>
          <p:cNvPr id="3" name="Content Placeholder 2"/>
          <p:cNvSpPr>
            <a:spLocks noGrp="1"/>
          </p:cNvSpPr>
          <p:nvPr>
            <p:ph idx="1"/>
          </p:nvPr>
        </p:nvSpPr>
        <p:spPr>
          <a:xfrm>
            <a:off x="659219" y="1828800"/>
            <a:ext cx="4646429" cy="3806455"/>
          </a:xfrm>
        </p:spPr>
        <p:txBody>
          <a:bodyPr/>
          <a:lstStyle/>
          <a:p>
            <a:pPr>
              <a:buNone/>
            </a:pPr>
            <a:r>
              <a:rPr lang="en-US" sz="2000" dirty="0" smtClean="0"/>
              <a:t>Every nuclear power plant has</a:t>
            </a:r>
          </a:p>
          <a:p>
            <a:r>
              <a:rPr lang="en-US" sz="2000" dirty="0" smtClean="0"/>
              <a:t>Security patrols</a:t>
            </a:r>
          </a:p>
          <a:p>
            <a:r>
              <a:rPr lang="en-US" sz="2000" dirty="0" smtClean="0"/>
              <a:t>Physical barriers </a:t>
            </a:r>
          </a:p>
          <a:p>
            <a:r>
              <a:rPr lang="en-US" sz="2000" dirty="0" smtClean="0"/>
              <a:t>Strict rules</a:t>
            </a:r>
          </a:p>
          <a:p>
            <a:r>
              <a:rPr lang="en-US" sz="2000" dirty="0" smtClean="0"/>
              <a:t>Emergency plans</a:t>
            </a:r>
          </a:p>
          <a:p>
            <a:r>
              <a:rPr lang="en-US" sz="2000" dirty="0" smtClean="0"/>
              <a:t>Frequent worker training</a:t>
            </a:r>
          </a:p>
          <a:p>
            <a:endParaRPr lang="en-US" sz="2000"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3997842" y="2226167"/>
            <a:ext cx="4370811" cy="293783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living near a nuclear power plant dangerous?</a:t>
            </a:r>
            <a:endParaRPr lang="en-US" dirty="0"/>
          </a:p>
        </p:txBody>
      </p:sp>
      <p:sp>
        <p:nvSpPr>
          <p:cNvPr id="3" name="Content Placeholder 2"/>
          <p:cNvSpPr>
            <a:spLocks noGrp="1"/>
          </p:cNvSpPr>
          <p:nvPr>
            <p:ph idx="1"/>
          </p:nvPr>
        </p:nvSpPr>
        <p:spPr>
          <a:xfrm>
            <a:off x="457200" y="1582148"/>
            <a:ext cx="8229600" cy="4068762"/>
          </a:xfrm>
        </p:spPr>
        <p:txBody>
          <a:bodyPr/>
          <a:lstStyle/>
          <a:p>
            <a:pPr>
              <a:buNone/>
            </a:pPr>
            <a:r>
              <a:rPr lang="en-US" sz="2000" dirty="0" smtClean="0"/>
              <a:t>Most scientists agree that the tiny amounts of radioactivity released from nuclear power plants during normal operations are insignificant when compared to normal levels of natural background radiation we receive every day. Plants usually release </a:t>
            </a:r>
            <a:r>
              <a:rPr lang="en-US" sz="2000" kern="1200" dirty="0" smtClean="0">
                <a:latin typeface="Arial" pitchFamily="71" charset="0"/>
                <a:ea typeface="ＭＳ Ｐゴシック" pitchFamily="71" charset="-128"/>
                <a:cs typeface="ＭＳ Ｐゴシック" pitchFamily="71" charset="-128"/>
              </a:rPr>
              <a:t>0.005 millisieverts (0.5 millirems) per year or less.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122126" y="3370027"/>
            <a:ext cx="8563198" cy="27081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spent fuel be transported safely?</a:t>
            </a:r>
            <a:endParaRPr lang="en-US" dirty="0"/>
          </a:p>
        </p:txBody>
      </p:sp>
      <p:sp>
        <p:nvSpPr>
          <p:cNvPr id="3" name="Content Placeholder 2"/>
          <p:cNvSpPr>
            <a:spLocks noGrp="1"/>
          </p:cNvSpPr>
          <p:nvPr>
            <p:ph idx="1"/>
          </p:nvPr>
        </p:nvSpPr>
        <p:spPr/>
        <p:txBody>
          <a:bodyPr/>
          <a:lstStyle/>
          <a:p>
            <a:pPr>
              <a:buNone/>
            </a:pPr>
            <a:r>
              <a:rPr lang="en-US" sz="2000" dirty="0" smtClean="0"/>
              <a:t>Spent fuel casks are designed to protect people and the environment from the radiation from the fuel a cask holds. Casks have been tested to survive the most severe accidents.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1600" dirty="0" smtClean="0"/>
              <a:t>Video clip: Containers used to transport used nuclear fuel survive test crashes</a:t>
            </a:r>
            <a:r>
              <a:rPr lang="en-US" sz="1600" dirty="0"/>
              <a:t>. </a:t>
            </a:r>
            <a:r>
              <a:rPr lang="en-US" sz="1600" dirty="0">
                <a:hlinkClick r:id="rId3"/>
              </a:rPr>
              <a:t>http://</a:t>
            </a:r>
            <a:r>
              <a:rPr lang="en-US" sz="1600" dirty="0" smtClean="0">
                <a:hlinkClick r:id="rId3"/>
              </a:rPr>
              <a:t>www.youtube.com/watch?v=U1nvRBk4W3o</a:t>
            </a:r>
            <a:r>
              <a:rPr lang="en-US" sz="1600" dirty="0" smtClean="0"/>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2050" name="Picture 2"/>
          <p:cNvPicPr>
            <a:picLocks noChangeAspect="1" noChangeArrowheads="1"/>
          </p:cNvPicPr>
          <p:nvPr/>
        </p:nvPicPr>
        <p:blipFill>
          <a:blip r:embed="rId4" cstate="screen"/>
          <a:srcRect/>
          <a:stretch>
            <a:fillRect/>
          </a:stretch>
        </p:blipFill>
        <p:spPr bwMode="auto">
          <a:xfrm>
            <a:off x="510888" y="3124756"/>
            <a:ext cx="7955280" cy="173979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at Three Mile Island? </a:t>
            </a:r>
            <a:endParaRPr lang="en-US" dirty="0"/>
          </a:p>
        </p:txBody>
      </p:sp>
      <p:sp>
        <p:nvSpPr>
          <p:cNvPr id="3" name="Content Placeholder 2"/>
          <p:cNvSpPr>
            <a:spLocks noGrp="1"/>
          </p:cNvSpPr>
          <p:nvPr>
            <p:ph idx="1"/>
          </p:nvPr>
        </p:nvSpPr>
        <p:spPr>
          <a:xfrm>
            <a:off x="457200" y="1709738"/>
            <a:ext cx="8229600" cy="700953"/>
          </a:xfrm>
        </p:spPr>
        <p:txBody>
          <a:bodyPr/>
          <a:lstStyle/>
          <a:p>
            <a:pPr>
              <a:buNone/>
            </a:pPr>
            <a:r>
              <a:rPr lang="en-US" sz="2000" dirty="0" smtClean="0"/>
              <a:t>Mechanical failures and mistakes by workers caused an accident at Three Mile Island in Pennsylvania in 1979 that</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sp>
        <p:nvSpPr>
          <p:cNvPr id="6" name="TextBox 5"/>
          <p:cNvSpPr txBox="1"/>
          <p:nvPr/>
        </p:nvSpPr>
        <p:spPr>
          <a:xfrm>
            <a:off x="350874" y="2576945"/>
            <a:ext cx="4731489" cy="3170099"/>
          </a:xfrm>
          <a:prstGeom prst="rect">
            <a:avLst/>
          </a:prstGeom>
          <a:noFill/>
        </p:spPr>
        <p:txBody>
          <a:bodyPr wrap="square" rtlCol="0">
            <a:spAutoFit/>
          </a:bodyPr>
          <a:lstStyle/>
          <a:p>
            <a:pPr marL="166688" indent="-166688">
              <a:spcAft>
                <a:spcPts val="600"/>
              </a:spcAft>
              <a:buFont typeface="Arial" pitchFamily="34" charset="0"/>
              <a:buChar char="•"/>
            </a:pPr>
            <a:r>
              <a:rPr lang="en-US" sz="2000" dirty="0" smtClean="0"/>
              <a:t>Lost coolant from the core and caused serious reactor fuel damage</a:t>
            </a:r>
          </a:p>
          <a:p>
            <a:pPr marL="166688" indent="-166688">
              <a:spcAft>
                <a:spcPts val="600"/>
              </a:spcAft>
              <a:buFont typeface="Arial" pitchFamily="34" charset="0"/>
              <a:buChar char="•"/>
            </a:pPr>
            <a:r>
              <a:rPr lang="en-US" sz="2000" dirty="0" smtClean="0"/>
              <a:t>Released high levels of radiation inside the containment building</a:t>
            </a:r>
          </a:p>
          <a:p>
            <a:pPr marL="166688" indent="-166688">
              <a:spcAft>
                <a:spcPts val="600"/>
              </a:spcAft>
              <a:buFont typeface="Arial" pitchFamily="34" charset="0"/>
              <a:buChar char="•"/>
            </a:pPr>
            <a:r>
              <a:rPr lang="en-US" sz="2000" dirty="0" smtClean="0"/>
              <a:t>Exposed people living nearby to an average of 0.01 </a:t>
            </a:r>
            <a:r>
              <a:rPr lang="en-US" sz="2000" dirty="0" err="1" smtClean="0"/>
              <a:t>milliseivert</a:t>
            </a:r>
            <a:r>
              <a:rPr lang="en-US" sz="2000" dirty="0" smtClean="0"/>
              <a:t> (1 millirem)</a:t>
            </a:r>
          </a:p>
          <a:p>
            <a:pPr marL="166688" indent="-166688">
              <a:spcAft>
                <a:spcPts val="600"/>
              </a:spcAft>
              <a:buFont typeface="Arial" pitchFamily="34" charset="0"/>
              <a:buChar char="•"/>
            </a:pPr>
            <a:r>
              <a:rPr lang="en-US" sz="2000" dirty="0" smtClean="0"/>
              <a:t>Did not cause any serious injuries or deaths.</a:t>
            </a:r>
          </a:p>
          <a:p>
            <a:pPr marL="166688" indent="-166688">
              <a:spcAft>
                <a:spcPts val="600"/>
              </a:spcAft>
              <a:buFont typeface="Arial" pitchFamily="34" charset="0"/>
              <a:buChar char="•"/>
            </a:pPr>
            <a:r>
              <a:rPr lang="en-US" sz="2000" dirty="0" smtClean="0"/>
              <a:t>Concerned a lot of people.</a:t>
            </a:r>
          </a:p>
        </p:txBody>
      </p:sp>
      <p:pic>
        <p:nvPicPr>
          <p:cNvPr id="2051" name="Picture 3"/>
          <p:cNvPicPr>
            <a:picLocks noChangeAspect="1" noChangeArrowheads="1"/>
          </p:cNvPicPr>
          <p:nvPr/>
        </p:nvPicPr>
        <p:blipFill>
          <a:blip r:embed="rId3" cstate="screen"/>
          <a:srcRect/>
          <a:stretch>
            <a:fillRect/>
          </a:stretch>
        </p:blipFill>
        <p:spPr bwMode="auto">
          <a:xfrm>
            <a:off x="5092998" y="2706687"/>
            <a:ext cx="3846513" cy="256499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5254767" y="2165873"/>
            <a:ext cx="3763059" cy="297778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What happened at Chernobyl?  </a:t>
            </a:r>
            <a:endParaRPr lang="en-US" dirty="0"/>
          </a:p>
        </p:txBody>
      </p:sp>
      <p:sp>
        <p:nvSpPr>
          <p:cNvPr id="3" name="Content Placeholder 2"/>
          <p:cNvSpPr>
            <a:spLocks noGrp="1"/>
          </p:cNvSpPr>
          <p:nvPr>
            <p:ph idx="1"/>
          </p:nvPr>
        </p:nvSpPr>
        <p:spPr>
          <a:xfrm>
            <a:off x="457200" y="1709738"/>
            <a:ext cx="4316681" cy="3319462"/>
          </a:xfrm>
        </p:spPr>
        <p:txBody>
          <a:bodyPr/>
          <a:lstStyle/>
          <a:p>
            <a:pPr>
              <a:buNone/>
            </a:pPr>
            <a:r>
              <a:rPr lang="en-US" sz="2000" dirty="0" smtClean="0"/>
              <a:t>In 1986 workers caused a sudden power surge that ruptured the reactor vessel at the Chernobyl power plant in the Ukraine. </a:t>
            </a:r>
          </a:p>
          <a:p>
            <a:r>
              <a:rPr lang="en-US" dirty="0" smtClean="0"/>
              <a:t>28 workers died.</a:t>
            </a:r>
          </a:p>
          <a:p>
            <a:r>
              <a:rPr lang="en-US" dirty="0" smtClean="0"/>
              <a:t>Contamination spread over the western Soviet Union and Europe.</a:t>
            </a:r>
          </a:p>
          <a:p>
            <a:r>
              <a:rPr lang="en-US" dirty="0" smtClean="0"/>
              <a:t>The reactor was a different design than is used in other countries and did not have a containment building.</a:t>
            </a:r>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7" name="TextBox 6"/>
          <p:cNvSpPr txBox="1"/>
          <p:nvPr/>
        </p:nvSpPr>
        <p:spPr>
          <a:xfrm>
            <a:off x="4944138" y="5528931"/>
            <a:ext cx="2679405" cy="769441"/>
          </a:xfrm>
          <a:prstGeom prst="rect">
            <a:avLst/>
          </a:prstGeom>
          <a:noFill/>
        </p:spPr>
        <p:txBody>
          <a:bodyPr wrap="square" rtlCol="0">
            <a:spAutoFit/>
          </a:bodyPr>
          <a:lstStyle/>
          <a:p>
            <a:r>
              <a:rPr lang="en-US" sz="2200" b="1" dirty="0" smtClean="0"/>
              <a:t>Chernobyl Reactor</a:t>
            </a:r>
            <a:endParaRPr lang="en-US" sz="2200" b="1" dirty="0"/>
          </a:p>
        </p:txBody>
      </p:sp>
      <p:cxnSp>
        <p:nvCxnSpPr>
          <p:cNvPr id="9" name="Straight Arrow Connector 8"/>
          <p:cNvCxnSpPr/>
          <p:nvPr/>
        </p:nvCxnSpPr>
        <p:spPr bwMode="auto">
          <a:xfrm rot="5400000" flipH="1" flipV="1">
            <a:off x="4196671" y="3873442"/>
            <a:ext cx="2834640" cy="574157"/>
          </a:xfrm>
          <a:prstGeom prst="straightConnector1">
            <a:avLst/>
          </a:prstGeom>
          <a:solidFill>
            <a:schemeClr val="accent1"/>
          </a:solidFill>
          <a:ln w="38100" cap="flat" cmpd="sng" algn="ctr">
            <a:solidFill>
              <a:schemeClr val="accent6"/>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at Fukushima in Japan?</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
        <p:nvSpPr>
          <p:cNvPr id="7" name="TextBox 6"/>
          <p:cNvSpPr txBox="1"/>
          <p:nvPr/>
        </p:nvSpPr>
        <p:spPr>
          <a:xfrm>
            <a:off x="0" y="1413566"/>
            <a:ext cx="4880344" cy="5632311"/>
          </a:xfrm>
          <a:prstGeom prst="rect">
            <a:avLst/>
          </a:prstGeom>
          <a:noFill/>
        </p:spPr>
        <p:txBody>
          <a:bodyPr wrap="square" rtlCol="0">
            <a:spAutoFit/>
          </a:bodyPr>
          <a:lstStyle/>
          <a:p>
            <a:pPr marL="119063" indent="-119063">
              <a:buClr>
                <a:schemeClr val="accent1"/>
              </a:buClr>
              <a:buFont typeface="Arial" pitchFamily="34" charset="0"/>
              <a:buChar char="•"/>
            </a:pPr>
            <a:r>
              <a:rPr lang="en-US" sz="2000" dirty="0" smtClean="0"/>
              <a:t>A powerful earthquake in March 2011 caused three operating reactors in Japan to shut down. </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The earthquake disrupted electricity, so backup generators powered pumps to circulate cooling water.</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A massive </a:t>
            </a:r>
            <a:r>
              <a:rPr lang="en-US" sz="2000" b="1" dirty="0" smtClean="0"/>
              <a:t>tsunami</a:t>
            </a:r>
            <a:r>
              <a:rPr lang="en-US" sz="2000" dirty="0" smtClean="0"/>
              <a:t> then washed over the backup generators and knocked out emergency power. </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r>
              <a:rPr lang="en-US" sz="2000" dirty="0" smtClean="0"/>
              <a:t>One worker drowned in the tsunami. Radiation was released and people living nearby were evacuated. Some food and water was contaminated.</a:t>
            </a:r>
          </a:p>
          <a:p>
            <a:pPr marL="119063" indent="-119063">
              <a:buClr>
                <a:schemeClr val="accent1"/>
              </a:buClr>
              <a:buFont typeface="Arial" pitchFamily="34" charset="0"/>
              <a:buChar char="•"/>
            </a:pPr>
            <a:endParaRPr lang="en-US" sz="2000" dirty="0" smtClean="0"/>
          </a:p>
          <a:p>
            <a:pPr marL="119063" indent="-119063">
              <a:buClr>
                <a:schemeClr val="accent1"/>
              </a:buClr>
              <a:buFont typeface="Arial" pitchFamily="34" charset="0"/>
              <a:buChar char="•"/>
            </a:pPr>
            <a:endParaRPr lang="en-US" sz="2000" dirty="0" smtClean="0"/>
          </a:p>
        </p:txBody>
      </p:sp>
      <p:pic>
        <p:nvPicPr>
          <p:cNvPr id="1026" name="Picture 2"/>
          <p:cNvPicPr>
            <a:picLocks noChangeAspect="1" noChangeArrowheads="1"/>
          </p:cNvPicPr>
          <p:nvPr/>
        </p:nvPicPr>
        <p:blipFill>
          <a:blip r:embed="rId3" cstate="screen"/>
          <a:srcRect l="1812" t="1590" r="7246" b="6358"/>
          <a:stretch>
            <a:fillRect/>
          </a:stretch>
        </p:blipFill>
        <p:spPr bwMode="auto">
          <a:xfrm>
            <a:off x="4986670" y="1562144"/>
            <a:ext cx="3997780" cy="461152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Oval 7"/>
          <p:cNvSpPr/>
          <p:nvPr/>
        </p:nvSpPr>
        <p:spPr bwMode="auto">
          <a:xfrm>
            <a:off x="7240772" y="4284921"/>
            <a:ext cx="1275907" cy="212651"/>
          </a:xfrm>
          <a:prstGeom prst="ellipse">
            <a:avLst/>
          </a:prstGeom>
          <a:noFill/>
          <a:ln w="19050" cmpd="sng">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plan for risks?</a:t>
            </a:r>
            <a:endParaRPr lang="en-US" dirty="0"/>
          </a:p>
        </p:txBody>
      </p:sp>
      <p:sp>
        <p:nvSpPr>
          <p:cNvPr id="3" name="Content Placeholder 2"/>
          <p:cNvSpPr>
            <a:spLocks noGrp="1"/>
          </p:cNvSpPr>
          <p:nvPr>
            <p:ph idx="1"/>
          </p:nvPr>
        </p:nvSpPr>
        <p:spPr>
          <a:xfrm>
            <a:off x="481493" y="2602873"/>
            <a:ext cx="8229600" cy="2185027"/>
          </a:xfrm>
        </p:spPr>
        <p:txBody>
          <a:bodyPr/>
          <a:lstStyle/>
          <a:p>
            <a:r>
              <a:rPr lang="en-US" sz="2200" dirty="0" smtClean="0"/>
              <a:t>Scientists use a process called </a:t>
            </a:r>
            <a:r>
              <a:rPr lang="en-US" sz="2200" b="1" dirty="0" smtClean="0"/>
              <a:t>risk assessment </a:t>
            </a:r>
            <a:r>
              <a:rPr lang="en-US" sz="2200" dirty="0" smtClean="0"/>
              <a:t>to identify potential hazards of an activity or technology.  </a:t>
            </a:r>
          </a:p>
          <a:p>
            <a:r>
              <a:rPr lang="en-US" sz="2200" dirty="0" smtClean="0"/>
              <a:t>They also study the likelihood that a specific unwanted event will occur. </a:t>
            </a:r>
          </a:p>
          <a:p>
            <a:r>
              <a:rPr lang="en-US" sz="2200" dirty="0" smtClean="0"/>
              <a:t>Then they design systems to reduce risk and also make plans for an unwanted event. </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
        <p:nvSpPr>
          <p:cNvPr id="5" name="TextBox 4"/>
          <p:cNvSpPr txBox="1"/>
          <p:nvPr/>
        </p:nvSpPr>
        <p:spPr>
          <a:xfrm>
            <a:off x="492125" y="1616149"/>
            <a:ext cx="8237205" cy="830997"/>
          </a:xfrm>
          <a:prstGeom prst="rect">
            <a:avLst/>
          </a:prstGeom>
          <a:noFill/>
        </p:spPr>
        <p:txBody>
          <a:bodyPr wrap="square" rtlCol="0">
            <a:spAutoFit/>
          </a:bodyPr>
          <a:lstStyle/>
          <a:p>
            <a:r>
              <a:rPr lang="en-US" dirty="0" smtClean="0"/>
              <a:t>Scientists study accidents and make changes to improve safety.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8"/>
            <a:ext cx="8229600" cy="3755397"/>
          </a:xfrm>
        </p:spPr>
        <p:txBody>
          <a:bodyPr/>
          <a:lstStyle/>
          <a:p>
            <a:r>
              <a:rPr lang="en-US" dirty="0" smtClean="0"/>
              <a:t>In decisions to design, build, license, and operate nuclear power </a:t>
            </a:r>
          </a:p>
          <a:p>
            <a:pPr>
              <a:buNone/>
            </a:pPr>
            <a:r>
              <a:rPr lang="en-US" dirty="0" smtClean="0"/>
              <a:t>    plants, </a:t>
            </a:r>
            <a:r>
              <a:rPr lang="en-US" dirty="0" smtClean="0">
                <a:solidFill>
                  <a:schemeClr val="bg1"/>
                </a:solidFill>
              </a:rPr>
              <a:t>safety</a:t>
            </a:r>
            <a:r>
              <a:rPr lang="en-US" dirty="0" smtClean="0"/>
              <a:t> is the prime concern. </a:t>
            </a:r>
          </a:p>
          <a:p>
            <a:pPr>
              <a:buNone/>
            </a:pPr>
            <a:endParaRPr lang="en-US" sz="1800" dirty="0" smtClean="0">
              <a:solidFill>
                <a:schemeClr val="bg1"/>
              </a:solidFill>
            </a:endParaRPr>
          </a:p>
          <a:p>
            <a:r>
              <a:rPr lang="en-US" dirty="0" smtClean="0"/>
              <a:t>Engineers design a series of barriers to provide layers of </a:t>
            </a:r>
            <a:r>
              <a:rPr lang="en-US" dirty="0" smtClean="0">
                <a:solidFill>
                  <a:schemeClr val="bg1"/>
                </a:solidFill>
              </a:rPr>
              <a:t>containment </a:t>
            </a:r>
            <a:r>
              <a:rPr lang="en-US" dirty="0" smtClean="0"/>
              <a:t>so radiation is not released during regular operations of a nuclear plant or during an </a:t>
            </a:r>
            <a:r>
              <a:rPr lang="en-US" dirty="0" smtClean="0">
                <a:solidFill>
                  <a:schemeClr val="bg1"/>
                </a:solidFill>
              </a:rPr>
              <a:t>emergency</a:t>
            </a:r>
            <a:r>
              <a:rPr lang="en-US" dirty="0" smtClean="0"/>
              <a:t>. They design nuclear fuel plants to withstand </a:t>
            </a:r>
            <a:r>
              <a:rPr lang="en-US" dirty="0" smtClean="0">
                <a:solidFill>
                  <a:schemeClr val="bg1"/>
                </a:solidFill>
              </a:rPr>
              <a:t>natural</a:t>
            </a:r>
            <a:r>
              <a:rPr lang="en-US" dirty="0" smtClean="0"/>
              <a:t> disasters, including fire, floods, </a:t>
            </a:r>
            <a:r>
              <a:rPr lang="en-US" dirty="0" smtClean="0">
                <a:solidFill>
                  <a:schemeClr val="bg1"/>
                </a:solidFill>
              </a:rPr>
              <a:t>tornadoes</a:t>
            </a:r>
            <a:r>
              <a:rPr lang="en-US" dirty="0" smtClean="0"/>
              <a:t>, earthquakes, </a:t>
            </a:r>
            <a:r>
              <a:rPr lang="en-US" dirty="0" smtClean="0">
                <a:solidFill>
                  <a:schemeClr val="bg1"/>
                </a:solidFill>
              </a:rPr>
              <a:t>tsunamis</a:t>
            </a:r>
            <a:r>
              <a:rPr lang="en-US" dirty="0" smtClean="0"/>
              <a:t>, and hurricanes. </a:t>
            </a:r>
          </a:p>
          <a:p>
            <a:endParaRPr lang="en-US" dirty="0" smtClean="0"/>
          </a:p>
          <a:p>
            <a:r>
              <a:rPr lang="en-US" dirty="0" smtClean="0"/>
              <a:t>The characteristics of the </a:t>
            </a:r>
            <a:r>
              <a:rPr lang="en-US" dirty="0" smtClean="0">
                <a:solidFill>
                  <a:schemeClr val="bg1"/>
                </a:solidFill>
              </a:rPr>
              <a:t>fuel</a:t>
            </a:r>
            <a:r>
              <a:rPr lang="en-US" dirty="0" smtClean="0"/>
              <a:t>, the </a:t>
            </a:r>
            <a:r>
              <a:rPr lang="en-US" dirty="0" smtClean="0">
                <a:solidFill>
                  <a:schemeClr val="bg1"/>
                </a:solidFill>
              </a:rPr>
              <a:t>coolant</a:t>
            </a:r>
            <a:r>
              <a:rPr lang="en-US" dirty="0" smtClean="0"/>
              <a:t>, and the </a:t>
            </a:r>
            <a:r>
              <a:rPr lang="en-US" dirty="0" smtClean="0">
                <a:solidFill>
                  <a:schemeClr val="bg1"/>
                </a:solidFill>
              </a:rPr>
              <a:t>chain reaction </a:t>
            </a:r>
            <a:r>
              <a:rPr lang="en-US" dirty="0" smtClean="0"/>
              <a:t>process itself safeguard against accidents. </a:t>
            </a:r>
          </a:p>
          <a:p>
            <a:endParaRPr lang="en-US" sz="1800" dirty="0" smtClean="0">
              <a:solidFill>
                <a:schemeClr val="bg1"/>
              </a:solidFill>
            </a:endParaRPr>
          </a:p>
          <a:p>
            <a:r>
              <a:rPr lang="en-US" dirty="0" smtClean="0"/>
              <a:t>Every safety-related system in a nuclear plant has </a:t>
            </a:r>
            <a:r>
              <a:rPr lang="en-US" dirty="0" smtClean="0">
                <a:solidFill>
                  <a:schemeClr val="bg1"/>
                </a:solidFill>
              </a:rPr>
              <a:t>backup systems</a:t>
            </a:r>
            <a:r>
              <a:rPr lang="en-US" dirty="0" smtClean="0"/>
              <a:t>. </a:t>
            </a:r>
            <a:endParaRPr lang="en-US" sz="1800" dirty="0" smtClean="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cxnSp>
        <p:nvCxnSpPr>
          <p:cNvPr id="6" name="Straight Connector 5"/>
          <p:cNvCxnSpPr/>
          <p:nvPr/>
        </p:nvCxnSpPr>
        <p:spPr bwMode="auto">
          <a:xfrm>
            <a:off x="1435394" y="22434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500033" y="2916866"/>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974650" y="3473303"/>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764464" y="3753293"/>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5319822" y="375683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535476" y="446536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798287" y="445827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113100" y="444410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221663" y="4458277"/>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595728" y="538361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5769933" y="537652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730408" y="347684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security of nuclear power plants is also part of </a:t>
            </a:r>
            <a:r>
              <a:rPr lang="en-US" dirty="0" smtClean="0">
                <a:solidFill>
                  <a:schemeClr val="bg1"/>
                </a:solidFill>
              </a:rPr>
              <a:t>safety</a:t>
            </a:r>
            <a:r>
              <a:rPr lang="en-US" dirty="0" smtClean="0"/>
              <a:t>. In ensuring safety and </a:t>
            </a:r>
            <a:r>
              <a:rPr lang="en-US" dirty="0" smtClean="0">
                <a:solidFill>
                  <a:schemeClr val="bg1"/>
                </a:solidFill>
              </a:rPr>
              <a:t>security</a:t>
            </a:r>
            <a:r>
              <a:rPr lang="en-US" dirty="0" smtClean="0"/>
              <a:t>, workers at nuclear power plants spend many hours planning, </a:t>
            </a:r>
            <a:r>
              <a:rPr lang="en-US" dirty="0" smtClean="0">
                <a:solidFill>
                  <a:schemeClr val="bg1"/>
                </a:solidFill>
              </a:rPr>
              <a:t>training</a:t>
            </a:r>
            <a:r>
              <a:rPr lang="en-US" dirty="0" smtClean="0"/>
              <a:t>, and practicing for </a:t>
            </a:r>
            <a:r>
              <a:rPr lang="en-US" dirty="0" smtClean="0">
                <a:solidFill>
                  <a:schemeClr val="bg1"/>
                </a:solidFill>
              </a:rPr>
              <a:t>emergencies</a:t>
            </a:r>
            <a:r>
              <a:rPr lang="en-US" dirty="0" smtClean="0"/>
              <a:t>.</a:t>
            </a:r>
          </a:p>
          <a:p>
            <a:endParaRPr lang="en-US" dirty="0" smtClean="0"/>
          </a:p>
          <a:p>
            <a:r>
              <a:rPr lang="en-US" dirty="0" smtClean="0"/>
              <a:t>Nuclear power plants in the United States have been very reliable and have a record for operating </a:t>
            </a:r>
            <a:r>
              <a:rPr lang="en-US" dirty="0" smtClean="0">
                <a:solidFill>
                  <a:schemeClr val="bg1"/>
                </a:solidFill>
              </a:rPr>
              <a:t>safely</a:t>
            </a:r>
            <a:r>
              <a:rPr lang="en-US" dirty="0" smtClean="0"/>
              <a:t>. However, the record is </a:t>
            </a:r>
            <a:r>
              <a:rPr lang="en-US" dirty="0" smtClean="0">
                <a:solidFill>
                  <a:schemeClr val="bg1"/>
                </a:solidFill>
              </a:rPr>
              <a:t>not perfect</a:t>
            </a:r>
            <a:r>
              <a:rPr lang="en-US" dirty="0" smtClean="0"/>
              <a:t>. There have been accidents at nuclear power plants. The most serious ones did not happen in the </a:t>
            </a:r>
            <a:r>
              <a:rPr lang="en-US" dirty="0" smtClean="0">
                <a:solidFill>
                  <a:schemeClr val="bg1"/>
                </a:solidFill>
              </a:rPr>
              <a:t>United States</a:t>
            </a:r>
            <a:r>
              <a:rPr lang="en-US" dirty="0" smtClean="0"/>
              <a:t>.</a:t>
            </a:r>
          </a:p>
          <a:p>
            <a:endParaRPr lang="en-US" dirty="0" smtClean="0"/>
          </a:p>
          <a:p>
            <a:r>
              <a:rPr lang="en-US" dirty="0" smtClean="0"/>
              <a:t>When there is a problem at a </a:t>
            </a:r>
            <a:r>
              <a:rPr lang="en-US" dirty="0" smtClean="0">
                <a:solidFill>
                  <a:schemeClr val="bg1"/>
                </a:solidFill>
              </a:rPr>
              <a:t>power plant </a:t>
            </a:r>
            <a:r>
              <a:rPr lang="en-US" dirty="0" smtClean="0"/>
              <a:t>anywhere in the world, experts study what happened to find ways to make plants </a:t>
            </a:r>
            <a:r>
              <a:rPr lang="en-US" dirty="0" smtClean="0">
                <a:solidFill>
                  <a:schemeClr val="bg1"/>
                </a:solidFill>
              </a:rPr>
              <a:t>safer</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5" name="Straight Connector 4"/>
          <p:cNvCxnSpPr/>
          <p:nvPr/>
        </p:nvCxnSpPr>
        <p:spPr bwMode="auto">
          <a:xfrm>
            <a:off x="5794743" y="2275368"/>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5745124" y="3746206"/>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686492" y="3749749"/>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209412" y="37426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991831" y="4320363"/>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72361" y="4313274"/>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201707" y="49866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97348" y="4990215"/>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63255" y="2573080"/>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790353" y="281054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335077" y="2824716"/>
            <a:ext cx="12801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concerns do people have about nuclear power plants:</a:t>
            </a:r>
            <a:endParaRPr lang="en-US" dirty="0"/>
          </a:p>
        </p:txBody>
      </p:sp>
      <p:sp>
        <p:nvSpPr>
          <p:cNvPr id="3" name="Content Placeholder 2"/>
          <p:cNvSpPr>
            <a:spLocks noGrp="1"/>
          </p:cNvSpPr>
          <p:nvPr>
            <p:ph idx="1"/>
          </p:nvPr>
        </p:nvSpPr>
        <p:spPr/>
        <p:txBody>
          <a:bodyPr/>
          <a:lstStyle/>
          <a:p>
            <a:pPr lvl="0">
              <a:buClr>
                <a:srgbClr val="006BB5"/>
              </a:buClr>
              <a:buNone/>
            </a:pPr>
            <a:r>
              <a:rPr lang="en-US" b="1" dirty="0" smtClean="0">
                <a:solidFill>
                  <a:srgbClr val="000000"/>
                </a:solidFill>
              </a:rPr>
              <a:t>Safety at nuclear power plants</a:t>
            </a:r>
            <a:endParaRPr lang="en-US" dirty="0" smtClean="0">
              <a:solidFill>
                <a:srgbClr val="000000"/>
              </a:solidFill>
            </a:endParaRPr>
          </a:p>
          <a:p>
            <a:pPr lvl="1">
              <a:buClr>
                <a:srgbClr val="808080"/>
              </a:buClr>
            </a:pPr>
            <a:r>
              <a:rPr lang="en-US" sz="1800" dirty="0" smtClean="0">
                <a:solidFill>
                  <a:srgbClr val="000000"/>
                </a:solidFill>
              </a:rPr>
              <a:t>Design features</a:t>
            </a:r>
          </a:p>
          <a:p>
            <a:pPr lvl="1">
              <a:buClr>
                <a:srgbClr val="808080"/>
              </a:buClr>
            </a:pPr>
            <a:r>
              <a:rPr lang="en-US" sz="1800" dirty="0" smtClean="0">
                <a:solidFill>
                  <a:srgbClr val="000000"/>
                </a:solidFill>
              </a:rPr>
              <a:t>Engineered safety</a:t>
            </a:r>
          </a:p>
          <a:p>
            <a:pPr lvl="1">
              <a:buClr>
                <a:srgbClr val="808080"/>
              </a:buClr>
            </a:pPr>
            <a:r>
              <a:rPr lang="en-US" sz="1800" dirty="0" smtClean="0">
                <a:solidFill>
                  <a:srgbClr val="000000"/>
                </a:solidFill>
              </a:rPr>
              <a:t>Barriers and backups</a:t>
            </a:r>
          </a:p>
          <a:p>
            <a:pPr lvl="1">
              <a:buClr>
                <a:srgbClr val="808080"/>
              </a:buClr>
            </a:pPr>
            <a:r>
              <a:rPr lang="en-US" sz="1800" dirty="0" smtClean="0">
                <a:solidFill>
                  <a:srgbClr val="000000"/>
                </a:solidFill>
              </a:rPr>
              <a:t>Regulations</a:t>
            </a:r>
          </a:p>
          <a:p>
            <a:pPr>
              <a:buClr>
                <a:srgbClr val="808080"/>
              </a:buClr>
              <a:buNone/>
            </a:pPr>
            <a:r>
              <a:rPr lang="en-US" b="1" dirty="0" smtClean="0">
                <a:solidFill>
                  <a:srgbClr val="000000"/>
                </a:solidFill>
              </a:rPr>
              <a:t>Security</a:t>
            </a:r>
          </a:p>
          <a:p>
            <a:pPr lvl="0">
              <a:buClr>
                <a:srgbClr val="006BB5"/>
              </a:buClr>
              <a:buNone/>
            </a:pPr>
            <a:r>
              <a:rPr lang="en-US" b="1" dirty="0" smtClean="0">
                <a:solidFill>
                  <a:srgbClr val="000000"/>
                </a:solidFill>
              </a:rPr>
              <a:t>Accidents</a:t>
            </a:r>
          </a:p>
          <a:p>
            <a:pPr lvl="1">
              <a:buClr>
                <a:srgbClr val="808080"/>
              </a:buClr>
            </a:pPr>
            <a:r>
              <a:rPr lang="en-US" sz="1800" dirty="0" smtClean="0">
                <a:solidFill>
                  <a:srgbClr val="000000"/>
                </a:solidFill>
              </a:rPr>
              <a:t>Three Mile Island</a:t>
            </a:r>
          </a:p>
          <a:p>
            <a:pPr lvl="1">
              <a:buClr>
                <a:srgbClr val="808080"/>
              </a:buClr>
            </a:pPr>
            <a:r>
              <a:rPr lang="en-US" sz="1800" dirty="0" smtClean="0">
                <a:solidFill>
                  <a:srgbClr val="000000"/>
                </a:solidFill>
              </a:rPr>
              <a:t>Chernobyl</a:t>
            </a:r>
          </a:p>
          <a:p>
            <a:pPr lvl="1">
              <a:buClr>
                <a:srgbClr val="808080"/>
              </a:buClr>
            </a:pPr>
            <a:r>
              <a:rPr lang="en-US" sz="1800" dirty="0" smtClean="0">
                <a:solidFill>
                  <a:srgbClr val="000000"/>
                </a:solidFill>
              </a:rPr>
              <a:t>Fukashima</a:t>
            </a:r>
          </a:p>
          <a:p>
            <a:pPr>
              <a:buClr>
                <a:srgbClr val="808080"/>
              </a:buClr>
              <a:buNone/>
            </a:pPr>
            <a:r>
              <a:rPr lang="en-US" b="1" dirty="0" smtClean="0">
                <a:solidFill>
                  <a:srgbClr val="000000"/>
                </a:solidFill>
              </a:rPr>
              <a:t>Learning from accidents</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Each way that we have of producing electricity has its own set of safety concerns. For this reason, each type of power plant—coal, nuclear, </a:t>
            </a:r>
            <a:r>
              <a:rPr lang="en-US" dirty="0" smtClean="0">
                <a:solidFill>
                  <a:schemeClr val="bg1"/>
                </a:solidFill>
              </a:rPr>
              <a:t>hydro</a:t>
            </a:r>
            <a:r>
              <a:rPr lang="en-US" dirty="0" smtClean="0"/>
              <a:t>, natural gas, </a:t>
            </a:r>
            <a:r>
              <a:rPr lang="en-US" dirty="0" smtClean="0">
                <a:solidFill>
                  <a:schemeClr val="bg1"/>
                </a:solidFill>
              </a:rPr>
              <a:t>solar</a:t>
            </a:r>
            <a:r>
              <a:rPr lang="en-US" dirty="0" smtClean="0"/>
              <a:t>, wind—has special </a:t>
            </a:r>
            <a:r>
              <a:rPr lang="en-US" dirty="0" smtClean="0">
                <a:solidFill>
                  <a:schemeClr val="bg1"/>
                </a:solidFill>
              </a:rPr>
              <a:t>design features </a:t>
            </a:r>
            <a:r>
              <a:rPr lang="en-US" dirty="0" smtClean="0"/>
              <a:t>to protect people and the environment. </a:t>
            </a:r>
          </a:p>
          <a:p>
            <a:endParaRPr lang="en-US" dirty="0" smtClean="0"/>
          </a:p>
          <a:p>
            <a:r>
              <a:rPr lang="en-US" dirty="0" smtClean="0"/>
              <a:t>The safety requirements are strictest for </a:t>
            </a:r>
            <a:r>
              <a:rPr lang="en-US" dirty="0" smtClean="0">
                <a:solidFill>
                  <a:schemeClr val="bg1"/>
                </a:solidFill>
              </a:rPr>
              <a:t>nuclear</a:t>
            </a:r>
            <a:r>
              <a:rPr lang="en-US" dirty="0" smtClean="0"/>
              <a:t> power plants.</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6" name="Straight Connector 5"/>
          <p:cNvCxnSpPr/>
          <p:nvPr/>
        </p:nvCxnSpPr>
        <p:spPr bwMode="auto">
          <a:xfrm>
            <a:off x="7446333" y="2236381"/>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867785" y="25270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12095" y="344494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107171" y="2534093"/>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403725" y="2537637"/>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architect</a:t>
            </a:r>
            <a:r>
              <a:rPr lang="en-US" dirty="0" smtClean="0"/>
              <a:t> – one who designs buildings and advises builders during construction</a:t>
            </a:r>
            <a:r>
              <a:rPr lang="en-US" b="1" dirty="0" smtClean="0"/>
              <a:t> </a:t>
            </a:r>
            <a:endParaRPr lang="en-US" dirty="0" smtClean="0"/>
          </a:p>
          <a:p>
            <a:pPr>
              <a:lnSpc>
                <a:spcPct val="113000"/>
              </a:lnSpc>
              <a:spcBef>
                <a:spcPts val="0"/>
              </a:spcBef>
              <a:spcAft>
                <a:spcPts val="1000"/>
              </a:spcAft>
            </a:pPr>
            <a:r>
              <a:rPr lang="en-US" b="1" dirty="0" smtClean="0"/>
              <a:t>backup</a:t>
            </a:r>
            <a:r>
              <a:rPr lang="en-US" dirty="0" smtClean="0"/>
              <a:t> – to support or be available to serve as a substitute; a person or thing that recovers a system in the event of an accident or equipment failure</a:t>
            </a:r>
          </a:p>
          <a:p>
            <a:pPr>
              <a:lnSpc>
                <a:spcPct val="113000"/>
              </a:lnSpc>
              <a:spcBef>
                <a:spcPts val="0"/>
              </a:spcBef>
              <a:spcAft>
                <a:spcPts val="1000"/>
              </a:spcAft>
            </a:pPr>
            <a:r>
              <a:rPr lang="en-US" b="1" dirty="0" smtClean="0"/>
              <a:t>barrier</a:t>
            </a:r>
            <a:r>
              <a:rPr lang="en-US" dirty="0" smtClean="0"/>
              <a:t>– an obstacle that prevents movement or access</a:t>
            </a:r>
          </a:p>
          <a:p>
            <a:pPr>
              <a:lnSpc>
                <a:spcPct val="113000"/>
              </a:lnSpc>
              <a:spcBef>
                <a:spcPts val="0"/>
              </a:spcBef>
              <a:spcAft>
                <a:spcPts val="1000"/>
              </a:spcAft>
            </a:pPr>
            <a:r>
              <a:rPr lang="en-US" b="1" dirty="0" smtClean="0"/>
              <a:t>Chernobyl</a:t>
            </a:r>
            <a:r>
              <a:rPr lang="en-US" dirty="0" smtClean="0"/>
              <a:t> – the site in Ukraine in the former Soviet Union where the most serious nuclear power plant accident occurred in 1986 </a:t>
            </a:r>
          </a:p>
          <a:p>
            <a:pPr>
              <a:lnSpc>
                <a:spcPct val="113000"/>
              </a:lnSpc>
              <a:spcBef>
                <a:spcPts val="0"/>
              </a:spcBef>
              <a:spcAft>
                <a:spcPts val="1000"/>
              </a:spcAft>
            </a:pPr>
            <a:r>
              <a:rPr lang="en-US" b="1" dirty="0" smtClean="0"/>
              <a:t>dirty bomb</a:t>
            </a:r>
            <a:r>
              <a:rPr lang="en-US" dirty="0" smtClean="0"/>
              <a:t> – a device designed to spread radioactive material</a:t>
            </a:r>
          </a:p>
          <a:p>
            <a:pPr>
              <a:lnSpc>
                <a:spcPct val="113000"/>
              </a:lnSpc>
              <a:spcBef>
                <a:spcPts val="0"/>
              </a:spcBef>
              <a:spcAft>
                <a:spcPts val="1000"/>
              </a:spcAft>
            </a:pPr>
            <a:r>
              <a:rPr lang="en-US" b="1" dirty="0" smtClean="0"/>
              <a:t>design feature</a:t>
            </a:r>
            <a:r>
              <a:rPr lang="en-US" dirty="0" smtClean="0"/>
              <a:t> – an intended or understood part of a plan or thought; one of many characteristics that defines the plan for a structure, form, or device</a:t>
            </a:r>
          </a:p>
          <a:p>
            <a:pPr>
              <a:lnSpc>
                <a:spcPct val="113000"/>
              </a:lnSpc>
              <a:spcBef>
                <a:spcPts val="0"/>
              </a:spcBef>
              <a:spcAft>
                <a:spcPts val="1000"/>
              </a:spcAft>
            </a:pPr>
            <a:r>
              <a:rPr lang="en-US" b="1" dirty="0" smtClean="0"/>
              <a:t>engineer</a:t>
            </a:r>
            <a:r>
              <a:rPr lang="en-US" dirty="0" smtClean="0"/>
              <a:t> – a designer or builder who applies principles of science and mathematics to make structures, machines, products, systems, and processes ; to design or build</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exposure</a:t>
            </a:r>
            <a:r>
              <a:rPr lang="en-US" dirty="0" smtClean="0"/>
              <a:t> – contact with something; may be harmful or beneficial</a:t>
            </a:r>
          </a:p>
          <a:p>
            <a:pPr>
              <a:lnSpc>
                <a:spcPct val="113000"/>
              </a:lnSpc>
              <a:spcBef>
                <a:spcPts val="0"/>
              </a:spcBef>
              <a:spcAft>
                <a:spcPts val="1000"/>
              </a:spcAft>
            </a:pPr>
            <a:r>
              <a:rPr lang="en-US" b="1" smtClean="0"/>
              <a:t>Fukushima Dai-Ichi</a:t>
            </a:r>
            <a:r>
              <a:rPr lang="en-US" smtClean="0"/>
              <a:t> </a:t>
            </a:r>
            <a:r>
              <a:rPr lang="en-US" dirty="0" smtClean="0"/>
              <a:t>– the site in Japan of a nuclear power plant accident that resulted from an earthquake and tsunami in 2011</a:t>
            </a:r>
          </a:p>
          <a:p>
            <a:pPr>
              <a:lnSpc>
                <a:spcPct val="113000"/>
              </a:lnSpc>
              <a:spcBef>
                <a:spcPts val="0"/>
              </a:spcBef>
              <a:spcAft>
                <a:spcPts val="1000"/>
              </a:spcAft>
            </a:pPr>
            <a:r>
              <a:rPr lang="en-US" b="1" dirty="0" smtClean="0"/>
              <a:t>Nuclear Regulatory Commission (NRC) – </a:t>
            </a:r>
            <a:r>
              <a:rPr lang="en-US" dirty="0" smtClean="0"/>
              <a:t>an independent federal agency that ensures the safe use of radioactive materials for beneficial civilian purposes while protecting people and the environment</a:t>
            </a:r>
          </a:p>
          <a:p>
            <a:pPr>
              <a:lnSpc>
                <a:spcPct val="113000"/>
              </a:lnSpc>
              <a:spcBef>
                <a:spcPts val="0"/>
              </a:spcBef>
              <a:spcAft>
                <a:spcPts val="1000"/>
              </a:spcAft>
            </a:pPr>
            <a:r>
              <a:rPr lang="en-US" b="1" dirty="0" smtClean="0"/>
              <a:t>permanent disposal</a:t>
            </a:r>
            <a:r>
              <a:rPr lang="en-US" dirty="0" smtClean="0"/>
              <a:t> – a deep geologic repository for spent fuel and high-level nuclear waste</a:t>
            </a:r>
          </a:p>
          <a:p>
            <a:pPr>
              <a:lnSpc>
                <a:spcPct val="113000"/>
              </a:lnSpc>
              <a:spcBef>
                <a:spcPts val="0"/>
              </a:spcBef>
              <a:spcAft>
                <a:spcPts val="1000"/>
              </a:spcAft>
            </a:pPr>
            <a:r>
              <a:rPr lang="en-US" b="1" dirty="0" smtClean="0"/>
              <a:t>regulation</a:t>
            </a:r>
            <a:r>
              <a:rPr lang="en-US" dirty="0" smtClean="0"/>
              <a:t> – a rule or directive made and maintained by an authority; the status of being required to follow rules made and maintained by an authority </a:t>
            </a:r>
          </a:p>
          <a:p>
            <a:pPr>
              <a:lnSpc>
                <a:spcPct val="113000"/>
              </a:lnSpc>
              <a:spcBef>
                <a:spcPts val="0"/>
              </a:spcBef>
              <a:spcAft>
                <a:spcPts val="1000"/>
              </a:spcAft>
            </a:pPr>
            <a:r>
              <a:rPr lang="en-US" b="1" dirty="0" smtClean="0"/>
              <a:t>regulator</a:t>
            </a:r>
            <a:r>
              <a:rPr lang="en-US" dirty="0" smtClean="0"/>
              <a:t> – a person who supervises a particular industry or business activity</a:t>
            </a:r>
          </a:p>
          <a:p>
            <a:pPr marL="0" indent="0"/>
            <a:endParaRPr lang="en-US" i="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regulatory agency</a:t>
            </a:r>
            <a:r>
              <a:rPr lang="en-US" dirty="0" smtClean="0"/>
              <a:t> – a public authority or government agency responsible for supervising or exercising authority over some area of human activity </a:t>
            </a:r>
          </a:p>
          <a:p>
            <a:pPr>
              <a:lnSpc>
                <a:spcPct val="113000"/>
              </a:lnSpc>
              <a:spcBef>
                <a:spcPts val="0"/>
              </a:spcBef>
              <a:spcAft>
                <a:spcPts val="1000"/>
              </a:spcAft>
            </a:pPr>
            <a:r>
              <a:rPr lang="en-US" b="1" dirty="0" smtClean="0"/>
              <a:t>safeguard</a:t>
            </a:r>
            <a:r>
              <a:rPr lang="en-US" dirty="0" smtClean="0"/>
              <a:t> – a way to prevent a problem or accident; to protect against something undesirable</a:t>
            </a:r>
          </a:p>
          <a:p>
            <a:pPr>
              <a:lnSpc>
                <a:spcPct val="113000"/>
              </a:lnSpc>
              <a:spcBef>
                <a:spcPts val="0"/>
              </a:spcBef>
              <a:spcAft>
                <a:spcPts val="1000"/>
              </a:spcAft>
            </a:pPr>
            <a:r>
              <a:rPr lang="en-US" b="1" dirty="0" smtClean="0"/>
              <a:t>safety system</a:t>
            </a:r>
            <a:r>
              <a:rPr lang="en-US" dirty="0" smtClean="0"/>
              <a:t> – a design that works automatically to prevent accidents; a system that reduces possible hazards due to human error</a:t>
            </a:r>
          </a:p>
          <a:p>
            <a:pPr>
              <a:lnSpc>
                <a:spcPct val="113000"/>
              </a:lnSpc>
              <a:spcBef>
                <a:spcPts val="0"/>
              </a:spcBef>
              <a:spcAft>
                <a:spcPts val="1000"/>
              </a:spcAft>
            </a:pPr>
            <a:r>
              <a:rPr lang="en-US" b="1" dirty="0" smtClean="0"/>
              <a:t>security</a:t>
            </a:r>
            <a:r>
              <a:rPr lang="en-US" dirty="0" smtClean="0"/>
              <a:t> - the safety of an organization against criminal activity such as terrorism, theft, or spying  </a:t>
            </a:r>
          </a:p>
          <a:p>
            <a:pPr>
              <a:lnSpc>
                <a:spcPct val="113000"/>
              </a:lnSpc>
              <a:spcBef>
                <a:spcPts val="0"/>
              </a:spcBef>
              <a:spcAft>
                <a:spcPts val="1000"/>
              </a:spcAft>
            </a:pPr>
            <a:r>
              <a:rPr lang="en-US" b="1" dirty="0" smtClean="0"/>
              <a:t>Three Mile Island</a:t>
            </a:r>
            <a:r>
              <a:rPr lang="en-US" dirty="0" smtClean="0"/>
              <a:t> – the site in Pennsylvania of a 1979 nuclear power plant accident</a:t>
            </a:r>
          </a:p>
          <a:p>
            <a:pPr>
              <a:lnSpc>
                <a:spcPct val="113000"/>
              </a:lnSpc>
              <a:spcBef>
                <a:spcPts val="0"/>
              </a:spcBef>
              <a:spcAft>
                <a:spcPts val="1000"/>
              </a:spcAft>
            </a:pPr>
            <a:r>
              <a:rPr lang="en-US" b="1" dirty="0" smtClean="0"/>
              <a:t>tsunami</a:t>
            </a:r>
            <a:r>
              <a:rPr lang="en-US" dirty="0" smtClean="0"/>
              <a:t> – an unusually large sea wave produced by an undersea earthquake </a:t>
            </a:r>
          </a:p>
          <a:p>
            <a:pPr marL="0" indent="0"/>
            <a:endParaRPr lang="en-US" i="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r>
              <a:rPr lang="en-US" dirty="0" smtClean="0"/>
              <a:t>Nuclear power plants safety involves both control and containment.</a:t>
            </a:r>
            <a:endParaRPr lang="en-US" dirty="0"/>
          </a:p>
        </p:txBody>
      </p:sp>
      <p:sp>
        <p:nvSpPr>
          <p:cNvPr id="3" name="Content Placeholder 2"/>
          <p:cNvSpPr>
            <a:spLocks noGrp="1"/>
          </p:cNvSpPr>
          <p:nvPr>
            <p:ph idx="1"/>
          </p:nvPr>
        </p:nvSpPr>
        <p:spPr>
          <a:xfrm>
            <a:off x="457200" y="1709739"/>
            <a:ext cx="8229600" cy="1401952"/>
          </a:xfrm>
        </p:spPr>
        <p:txBody>
          <a:bodyPr/>
          <a:lstStyle/>
          <a:p>
            <a:pPr>
              <a:buNone/>
            </a:pPr>
            <a:r>
              <a:rPr lang="en-US" sz="2400" dirty="0" smtClean="0"/>
              <a:t>The most important operation at any nuclear reactor is the </a:t>
            </a:r>
            <a:r>
              <a:rPr lang="en-US" sz="2400" b="1" dirty="0" smtClean="0"/>
              <a:t>control and containment of radioactive materials</a:t>
            </a:r>
            <a:r>
              <a:rPr lang="en-US" sz="2400" dirty="0" smtClean="0"/>
              <a:t>, under both normal and accident conditions. </a:t>
            </a:r>
          </a:p>
          <a:p>
            <a:pPr>
              <a:buNone/>
            </a:pPr>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
        <p:nvSpPr>
          <p:cNvPr id="6" name="TextBox 5"/>
          <p:cNvSpPr txBox="1"/>
          <p:nvPr/>
        </p:nvSpPr>
        <p:spPr>
          <a:xfrm>
            <a:off x="608277" y="4897662"/>
            <a:ext cx="4036562" cy="830997"/>
          </a:xfrm>
          <a:prstGeom prst="rect">
            <a:avLst/>
          </a:prstGeom>
          <a:noFill/>
        </p:spPr>
        <p:txBody>
          <a:bodyPr wrap="square" rtlCol="0">
            <a:spAutoFit/>
          </a:bodyPr>
          <a:lstStyle/>
          <a:p>
            <a:r>
              <a:rPr lang="en-US" dirty="0" smtClean="0"/>
              <a:t>Does this photo illustrate control or containment?</a:t>
            </a:r>
            <a:endParaRPr lang="en-US" dirty="0"/>
          </a:p>
        </p:txBody>
      </p:sp>
      <p:sp>
        <p:nvSpPr>
          <p:cNvPr id="7" name="TextBox 6"/>
          <p:cNvSpPr txBox="1"/>
          <p:nvPr/>
        </p:nvSpPr>
        <p:spPr>
          <a:xfrm>
            <a:off x="614149" y="3138985"/>
            <a:ext cx="3954676" cy="1569660"/>
          </a:xfrm>
          <a:prstGeom prst="rect">
            <a:avLst/>
          </a:prstGeom>
          <a:noFill/>
        </p:spPr>
        <p:txBody>
          <a:bodyPr wrap="square" rtlCol="0">
            <a:spAutoFit/>
          </a:bodyPr>
          <a:lstStyle/>
          <a:p>
            <a:r>
              <a:rPr lang="en-US" dirty="0" smtClean="0">
                <a:latin typeface="Arial" pitchFamily="71" charset="0"/>
                <a:ea typeface="ＭＳ Ｐゴシック" pitchFamily="71" charset="-128"/>
                <a:cs typeface="ＭＳ Ｐゴシック" pitchFamily="71" charset="-128"/>
              </a:rPr>
              <a:t>What is control? </a:t>
            </a:r>
          </a:p>
          <a:p>
            <a:endParaRPr lang="en-US" dirty="0" smtClean="0">
              <a:latin typeface="Arial" pitchFamily="71" charset="0"/>
              <a:ea typeface="ＭＳ Ｐゴシック" pitchFamily="71" charset="-128"/>
            </a:endParaRPr>
          </a:p>
          <a:p>
            <a:r>
              <a:rPr lang="en-US" dirty="0" smtClean="0">
                <a:latin typeface="Arial" pitchFamily="71" charset="0"/>
                <a:ea typeface="ＭＳ Ｐゴシック" pitchFamily="71" charset="-128"/>
              </a:rPr>
              <a:t>Is control different from containment?</a:t>
            </a:r>
            <a:endParaRPr lang="en-US" dirty="0"/>
          </a:p>
        </p:txBody>
      </p:sp>
      <p:pic>
        <p:nvPicPr>
          <p:cNvPr id="1026" name="Picture 2" descr="C:\Users\xiquesp\Desktop\d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34855"/>
            <a:ext cx="2717375" cy="4221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a:t>
            </a:r>
            <a:br>
              <a:rPr lang="en-US" dirty="0" smtClean="0">
                <a:solidFill>
                  <a:srgbClr val="FFC000"/>
                </a:solidFill>
              </a:rPr>
            </a:br>
            <a:r>
              <a:rPr lang="en-US" smtClean="0">
                <a:solidFill>
                  <a:srgbClr val="FFC000"/>
                </a:solidFill>
              </a:rPr>
              <a:t>Assessing Risk</a:t>
            </a:r>
            <a:endParaRPr lang="en-US" dirty="0">
              <a:solidFill>
                <a:srgbClr val="FFFF66"/>
              </a:solidFill>
            </a:endParaRPr>
          </a:p>
        </p:txBody>
      </p:sp>
      <p:sp>
        <p:nvSpPr>
          <p:cNvPr id="3" name="Content Placeholder 2"/>
          <p:cNvSpPr>
            <a:spLocks noGrp="1"/>
          </p:cNvSpPr>
          <p:nvPr>
            <p:ph idx="1"/>
          </p:nvPr>
        </p:nvSpPr>
        <p:spPr>
          <a:xfrm>
            <a:off x="457201" y="1709737"/>
            <a:ext cx="4572000" cy="1065361"/>
          </a:xfrm>
        </p:spPr>
        <p:txBody>
          <a:bodyPr/>
          <a:lstStyle/>
          <a:p>
            <a:pPr>
              <a:buNone/>
            </a:pPr>
            <a:r>
              <a:rPr lang="en-US" sz="2200" dirty="0" smtClean="0"/>
              <a:t>Before making the decision to do some things, you have to think through the risks</a:t>
            </a:r>
            <a:r>
              <a:rPr lang="en-US" dirty="0" smtClean="0"/>
              <a:t>. </a:t>
            </a:r>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
        <p:nvSpPr>
          <p:cNvPr id="6" name="TextBox 5"/>
          <p:cNvSpPr txBox="1"/>
          <p:nvPr/>
        </p:nvSpPr>
        <p:spPr>
          <a:xfrm>
            <a:off x="183783" y="3304657"/>
            <a:ext cx="7910623" cy="2716128"/>
          </a:xfrm>
          <a:prstGeom prst="rect">
            <a:avLst/>
          </a:prstGeom>
          <a:noFill/>
        </p:spPr>
        <p:txBody>
          <a:bodyPr wrap="square" rtlCol="0">
            <a:spAutoFit/>
          </a:bodyPr>
          <a:lstStyle/>
          <a:p>
            <a:pPr>
              <a:buNone/>
            </a:pPr>
            <a:r>
              <a:rPr lang="en-US" sz="2200" dirty="0" smtClean="0"/>
              <a:t>Do your own risk assessment.</a:t>
            </a:r>
          </a:p>
          <a:p>
            <a:pPr>
              <a:buNone/>
            </a:pPr>
            <a:endParaRPr lang="en-US" sz="1000" dirty="0" smtClean="0"/>
          </a:p>
          <a:p>
            <a:pPr marL="342900" indent="-342900">
              <a:spcAft>
                <a:spcPts val="300"/>
              </a:spcAft>
              <a:buFont typeface="+mj-lt"/>
              <a:buAutoNum type="arabicPeriod"/>
            </a:pPr>
            <a:r>
              <a:rPr lang="en-US" sz="1800" dirty="0" smtClean="0"/>
              <a:t>Write down a goal and how you will do it.</a:t>
            </a:r>
          </a:p>
          <a:p>
            <a:pPr marL="849312" lvl="1" indent="-342900">
              <a:spcAft>
                <a:spcPts val="300"/>
              </a:spcAft>
            </a:pPr>
            <a:r>
              <a:rPr lang="en-US" sz="1800" i="1" dirty="0" smtClean="0"/>
              <a:t>Example: </a:t>
            </a:r>
            <a:r>
              <a:rPr lang="en-US" sz="1800" dirty="0" smtClean="0"/>
              <a:t>I want to learn to skydive. I will take </a:t>
            </a:r>
            <a:r>
              <a:rPr lang="en-US" sz="1800" dirty="0" smtClean="0"/>
              <a:t>lessons.</a:t>
            </a:r>
            <a:endParaRPr lang="en-US" sz="1800" dirty="0" smtClean="0"/>
          </a:p>
          <a:p>
            <a:pPr marL="342900" indent="-342900">
              <a:spcAft>
                <a:spcPts val="300"/>
              </a:spcAft>
              <a:buFont typeface="+mj-lt"/>
              <a:buAutoNum type="arabicPeriod"/>
            </a:pPr>
            <a:r>
              <a:rPr lang="en-US" sz="1800" dirty="0" smtClean="0"/>
              <a:t>Identify any hazards you will meet.	</a:t>
            </a:r>
          </a:p>
          <a:p>
            <a:pPr marL="342900" indent="-342900">
              <a:spcAft>
                <a:spcPts val="300"/>
              </a:spcAft>
              <a:buFont typeface="+mj-lt"/>
              <a:buAutoNum type="arabicPeriod"/>
            </a:pPr>
            <a:r>
              <a:rPr lang="en-US" sz="1800" dirty="0" smtClean="0"/>
              <a:t>Record the way you might be exposed to these hazards.</a:t>
            </a:r>
          </a:p>
          <a:p>
            <a:pPr marL="342900" indent="-342900">
              <a:spcAft>
                <a:spcPts val="300"/>
              </a:spcAft>
              <a:buFont typeface="+mj-lt"/>
              <a:buAutoNum type="arabicPeriod"/>
            </a:pPr>
            <a:r>
              <a:rPr lang="en-US" sz="1800" dirty="0" smtClean="0"/>
              <a:t>Decide what protective or control measures you can take to be safe.</a:t>
            </a:r>
          </a:p>
          <a:p>
            <a:pPr marL="342900" indent="-342900">
              <a:spcAft>
                <a:spcPts val="300"/>
              </a:spcAft>
              <a:buFont typeface="+mj-lt"/>
              <a:buAutoNum type="arabicPeriod"/>
            </a:pPr>
            <a:r>
              <a:rPr lang="en-US" sz="1800" dirty="0" smtClean="0"/>
              <a:t>Check with an adult. Show them your risk assessment for discussion purposes. </a:t>
            </a:r>
            <a:endParaRPr lang="en-US" sz="1800" dirty="0"/>
          </a:p>
        </p:txBody>
      </p:sp>
      <p:pic>
        <p:nvPicPr>
          <p:cNvPr id="4098" name="Picture 2"/>
          <p:cNvPicPr>
            <a:picLocks noChangeAspect="1" noChangeArrowheads="1"/>
          </p:cNvPicPr>
          <p:nvPr/>
        </p:nvPicPr>
        <p:blipFill>
          <a:blip r:embed="rId3" cstate="screen"/>
          <a:srcRect/>
          <a:stretch>
            <a:fillRect/>
          </a:stretch>
        </p:blipFill>
        <p:spPr bwMode="auto">
          <a:xfrm>
            <a:off x="6018028" y="724679"/>
            <a:ext cx="2468351" cy="34351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concern people have about nuclear power plants? </a:t>
            </a:r>
            <a:endParaRPr lang="en-US" dirty="0"/>
          </a:p>
        </p:txBody>
      </p:sp>
      <p:sp>
        <p:nvSpPr>
          <p:cNvPr id="3" name="Content Placeholder 2"/>
          <p:cNvSpPr>
            <a:spLocks noGrp="1"/>
          </p:cNvSpPr>
          <p:nvPr>
            <p:ph idx="1"/>
          </p:nvPr>
        </p:nvSpPr>
        <p:spPr>
          <a:xfrm>
            <a:off x="3893564" y="1509824"/>
            <a:ext cx="1404497" cy="643322"/>
          </a:xfrm>
        </p:spPr>
        <p:txBody>
          <a:bodyPr/>
          <a:lstStyle/>
          <a:p>
            <a:pPr>
              <a:buNone/>
            </a:pPr>
            <a:r>
              <a:rPr lang="en-US" sz="3600" dirty="0" smtClean="0"/>
              <a:t>Safety</a:t>
            </a:r>
            <a:endParaRPr lang="en-US" sz="36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
        <p:nvSpPr>
          <p:cNvPr id="6" name="TextBox 5"/>
          <p:cNvSpPr txBox="1"/>
          <p:nvPr/>
        </p:nvSpPr>
        <p:spPr>
          <a:xfrm>
            <a:off x="829481" y="4911993"/>
            <a:ext cx="8147714" cy="1323439"/>
          </a:xfrm>
          <a:prstGeom prst="rect">
            <a:avLst/>
          </a:prstGeom>
          <a:noFill/>
        </p:spPr>
        <p:txBody>
          <a:bodyPr wrap="square" rtlCol="0">
            <a:spAutoFit/>
          </a:bodyPr>
          <a:lstStyle/>
          <a:p>
            <a:r>
              <a:rPr lang="en-US" sz="2000" dirty="0" smtClean="0"/>
              <a:t>As a nuclear power plant produces electricity, its fuel becomes very radioactive. High levels of radiation are dangerous. To protect the workers and people living nearby, this radiation must be kept inside the reactor and away from the environment. </a:t>
            </a:r>
            <a:endParaRPr lang="en-US" sz="2000" dirty="0"/>
          </a:p>
        </p:txBody>
      </p:sp>
      <p:pic>
        <p:nvPicPr>
          <p:cNvPr id="5" name="Picture 2"/>
          <p:cNvPicPr>
            <a:picLocks noChangeAspect="1" noChangeArrowheads="1"/>
          </p:cNvPicPr>
          <p:nvPr/>
        </p:nvPicPr>
        <p:blipFill>
          <a:blip r:embed="rId3" cstate="screen"/>
          <a:srcRect/>
          <a:stretch>
            <a:fillRect/>
          </a:stretch>
        </p:blipFill>
        <p:spPr bwMode="auto">
          <a:xfrm>
            <a:off x="1646161" y="2129051"/>
            <a:ext cx="5822190" cy="260966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designed with safety in mind. </a:t>
            </a:r>
            <a:br>
              <a:rPr lang="en-US" dirty="0" smtClean="0"/>
            </a:br>
            <a:endParaRPr lang="en-US" dirty="0"/>
          </a:p>
        </p:txBody>
      </p:sp>
      <p:sp>
        <p:nvSpPr>
          <p:cNvPr id="3" name="Content Placeholder 2"/>
          <p:cNvSpPr>
            <a:spLocks noGrp="1"/>
          </p:cNvSpPr>
          <p:nvPr>
            <p:ph idx="1"/>
          </p:nvPr>
        </p:nvSpPr>
        <p:spPr>
          <a:xfrm>
            <a:off x="492125" y="1656575"/>
            <a:ext cx="8229600" cy="873974"/>
          </a:xfrm>
        </p:spPr>
        <p:txBody>
          <a:bodyPr/>
          <a:lstStyle/>
          <a:p>
            <a:r>
              <a:rPr lang="en-US" sz="2400" dirty="0" smtClean="0"/>
              <a:t>Scientists, engineers, architects, and regulators all work together when plants are designed. </a:t>
            </a:r>
          </a:p>
          <a:p>
            <a:r>
              <a:rPr lang="en-US" sz="2400" dirty="0" smtClean="0"/>
              <a:t>Nuclear power plants have many controls and barriers to protect workers and the public from radiation.</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5122" name="Picture 2"/>
          <p:cNvPicPr>
            <a:picLocks noChangeAspect="1" noChangeArrowheads="1"/>
          </p:cNvPicPr>
          <p:nvPr/>
        </p:nvPicPr>
        <p:blipFill>
          <a:blip r:embed="rId3" cstate="print"/>
          <a:srcRect b="29682"/>
          <a:stretch>
            <a:fillRect/>
          </a:stretch>
        </p:blipFill>
        <p:spPr bwMode="auto">
          <a:xfrm>
            <a:off x="1498941" y="3532000"/>
            <a:ext cx="5809568" cy="272446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4" presetClass="entr" presetSubtype="32"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ox(out)">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U.S. nuclear power plants safe? </a:t>
            </a:r>
            <a:endParaRPr lang="en-US" dirty="0"/>
          </a:p>
        </p:txBody>
      </p:sp>
      <p:sp>
        <p:nvSpPr>
          <p:cNvPr id="3" name="Content Placeholder 2"/>
          <p:cNvSpPr>
            <a:spLocks noGrp="1"/>
          </p:cNvSpPr>
          <p:nvPr>
            <p:ph idx="1"/>
          </p:nvPr>
        </p:nvSpPr>
        <p:spPr>
          <a:xfrm>
            <a:off x="457200" y="1709738"/>
            <a:ext cx="8229600" cy="787802"/>
          </a:xfrm>
        </p:spPr>
        <p:txBody>
          <a:bodyPr/>
          <a:lstStyle/>
          <a:p>
            <a:pPr>
              <a:buNone/>
            </a:pPr>
            <a:r>
              <a:rPr lang="en-US" sz="2400" dirty="0" smtClean="0"/>
              <a:t>Safety systems are built into nuclear power plants to control the reaction and contain radioactive material. </a:t>
            </a:r>
          </a:p>
          <a:p>
            <a:endParaRPr lang="en-US" sz="24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5" name="TextBox 4"/>
          <p:cNvSpPr txBox="1"/>
          <p:nvPr/>
        </p:nvSpPr>
        <p:spPr>
          <a:xfrm>
            <a:off x="308058" y="2531818"/>
            <a:ext cx="8191334" cy="461665"/>
          </a:xfrm>
          <a:prstGeom prst="rect">
            <a:avLst/>
          </a:prstGeom>
          <a:noFill/>
        </p:spPr>
        <p:txBody>
          <a:bodyPr wrap="square" rtlCol="0">
            <a:spAutoFit/>
          </a:bodyPr>
          <a:lstStyle/>
          <a:p>
            <a:r>
              <a:rPr lang="en-US" dirty="0" smtClean="0"/>
              <a:t>Safety features in the equipment include</a:t>
            </a:r>
            <a:endParaRPr lang="en-US" dirty="0"/>
          </a:p>
        </p:txBody>
      </p:sp>
      <p:sp>
        <p:nvSpPr>
          <p:cNvPr id="6" name="TextBox 5"/>
          <p:cNvSpPr txBox="1"/>
          <p:nvPr/>
        </p:nvSpPr>
        <p:spPr>
          <a:xfrm>
            <a:off x="382623" y="3062654"/>
            <a:ext cx="5465283" cy="2308324"/>
          </a:xfrm>
          <a:prstGeom prst="rect">
            <a:avLst/>
          </a:prstGeom>
          <a:noFill/>
        </p:spPr>
        <p:txBody>
          <a:bodyPr wrap="square" rtlCol="0">
            <a:spAutoFit/>
          </a:bodyPr>
          <a:lstStyle/>
          <a:p>
            <a:pPr marL="457200" indent="-457200">
              <a:buFont typeface="+mj-lt"/>
              <a:buAutoNum type="arabicPeriod"/>
            </a:pPr>
            <a:r>
              <a:rPr lang="en-US" dirty="0" smtClean="0"/>
              <a:t>Using laws of physics and natural properties of materials</a:t>
            </a:r>
          </a:p>
          <a:p>
            <a:pPr marL="457200" indent="-457200">
              <a:buFont typeface="+mj-lt"/>
              <a:buAutoNum type="arabicPeriod"/>
            </a:pPr>
            <a:r>
              <a:rPr lang="en-US" dirty="0" smtClean="0"/>
              <a:t>Using engineered safety systems that have many backups</a:t>
            </a:r>
          </a:p>
          <a:p>
            <a:pPr marL="457200" indent="-457200">
              <a:buFont typeface="+mj-lt"/>
              <a:buAutoNum type="arabicPeriod"/>
            </a:pPr>
            <a:r>
              <a:rPr lang="en-US" dirty="0" smtClean="0"/>
              <a:t>Using strong barriers that keep radiation inside if systems fail</a:t>
            </a:r>
          </a:p>
        </p:txBody>
      </p:sp>
      <p:pic>
        <p:nvPicPr>
          <p:cNvPr id="4098" name="Picture 2"/>
          <p:cNvPicPr>
            <a:picLocks noChangeAspect="1" noChangeArrowheads="1"/>
          </p:cNvPicPr>
          <p:nvPr/>
        </p:nvPicPr>
        <p:blipFill>
          <a:blip r:embed="rId3" cstate="screen"/>
          <a:srcRect/>
          <a:stretch>
            <a:fillRect/>
          </a:stretch>
        </p:blipFill>
        <p:spPr bwMode="auto">
          <a:xfrm>
            <a:off x="5898077" y="2570186"/>
            <a:ext cx="2938039" cy="270609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Rectangle 7"/>
          <p:cNvSpPr/>
          <p:nvPr/>
        </p:nvSpPr>
        <p:spPr>
          <a:xfrm>
            <a:off x="435934" y="5306215"/>
            <a:ext cx="8569843" cy="830997"/>
          </a:xfrm>
          <a:prstGeom prst="rect">
            <a:avLst/>
          </a:prstGeom>
        </p:spPr>
        <p:txBody>
          <a:bodyPr wrap="square">
            <a:spAutoFit/>
          </a:bodyPr>
          <a:lstStyle/>
          <a:p>
            <a:pPr marL="457200" indent="-457200"/>
            <a:r>
              <a:rPr lang="en-US" dirty="0" smtClean="0"/>
              <a:t>4.  Training workers to manage routine operations and emergency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4495171" y="2888807"/>
            <a:ext cx="4606297" cy="2948468"/>
          </a:xfrm>
          <a:prstGeom prst="rect">
            <a:avLst/>
          </a:prstGeom>
          <a:noFill/>
          <a:ln w="9525">
            <a:noFill/>
            <a:miter lim="800000"/>
            <a:headEnd/>
            <a:tailEnd/>
          </a:ln>
        </p:spPr>
      </p:pic>
      <p:sp>
        <p:nvSpPr>
          <p:cNvPr id="2" name="Title 1"/>
          <p:cNvSpPr>
            <a:spLocks noGrp="1"/>
          </p:cNvSpPr>
          <p:nvPr>
            <p:ph type="title"/>
          </p:nvPr>
        </p:nvSpPr>
        <p:spPr>
          <a:xfrm>
            <a:off x="427512" y="0"/>
            <a:ext cx="8250542" cy="1379538"/>
          </a:xfrm>
        </p:spPr>
        <p:txBody>
          <a:bodyPr/>
          <a:lstStyle/>
          <a:p>
            <a:r>
              <a:rPr lang="en-US" dirty="0" smtClean="0"/>
              <a:t>Scientific laws help make nuclear power plant designs safer.</a:t>
            </a:r>
            <a:endParaRPr lang="en-US" dirty="0"/>
          </a:p>
        </p:txBody>
      </p:sp>
      <p:sp>
        <p:nvSpPr>
          <p:cNvPr id="3" name="Content Placeholder 2"/>
          <p:cNvSpPr>
            <a:spLocks noGrp="1"/>
          </p:cNvSpPr>
          <p:nvPr>
            <p:ph idx="1"/>
          </p:nvPr>
        </p:nvSpPr>
        <p:spPr>
          <a:xfrm>
            <a:off x="372139" y="2028715"/>
            <a:ext cx="4399808" cy="3457685"/>
          </a:xfrm>
        </p:spPr>
        <p:txBody>
          <a:bodyPr/>
          <a:lstStyle/>
          <a:p>
            <a:pPr>
              <a:buNone/>
            </a:pPr>
            <a:r>
              <a:rPr lang="en-US" sz="2000" dirty="0" smtClean="0"/>
              <a:t>It’s actually difficult to get a chain reaction going and then keep it going. </a:t>
            </a:r>
          </a:p>
          <a:p>
            <a:r>
              <a:rPr lang="en-US" sz="2000" dirty="0" smtClean="0"/>
              <a:t>The fuel, the coolant, and the chain reaction process itself help safeguard against accidents. </a:t>
            </a:r>
          </a:p>
          <a:p>
            <a:r>
              <a:rPr lang="en-US" sz="2000" dirty="0" smtClean="0"/>
              <a:t>Without the coolant (water), neutrons move too fast to be captured by the fuel and the chain reaction cannot continue.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2405782" y="1503585"/>
            <a:ext cx="4380061" cy="5024806"/>
          </a:xfrm>
          <a:prstGeom prst="rect">
            <a:avLst/>
          </a:prstGeom>
          <a:noFill/>
          <a:ln w="9525">
            <a:noFill/>
            <a:miter lim="800000"/>
            <a:headEnd/>
            <a:tailEnd/>
          </a:ln>
        </p:spPr>
      </p:pic>
      <p:sp>
        <p:nvSpPr>
          <p:cNvPr id="2" name="Title 1"/>
          <p:cNvSpPr>
            <a:spLocks noGrp="1"/>
          </p:cNvSpPr>
          <p:nvPr>
            <p:ph type="title"/>
          </p:nvPr>
        </p:nvSpPr>
        <p:spPr>
          <a:xfrm>
            <a:off x="0" y="0"/>
            <a:ext cx="8220854" cy="1379538"/>
          </a:xfrm>
        </p:spPr>
        <p:txBody>
          <a:bodyPr/>
          <a:lstStyle/>
          <a:p>
            <a:r>
              <a:rPr lang="en-US" dirty="0" smtClean="0"/>
              <a:t>     The reactor is surrounded by a massive containment wall.</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9" name="TextBox 8"/>
          <p:cNvSpPr txBox="1"/>
          <p:nvPr/>
        </p:nvSpPr>
        <p:spPr>
          <a:xfrm>
            <a:off x="148856" y="3835732"/>
            <a:ext cx="2232837" cy="830997"/>
          </a:xfrm>
          <a:prstGeom prst="rect">
            <a:avLst/>
          </a:prstGeom>
          <a:noFill/>
        </p:spPr>
        <p:txBody>
          <a:bodyPr wrap="square" rtlCol="0">
            <a:spAutoFit/>
          </a:bodyPr>
          <a:lstStyle/>
          <a:p>
            <a:r>
              <a:rPr lang="en-US" dirty="0" smtClean="0"/>
              <a:t>1.2-meter-thick</a:t>
            </a:r>
          </a:p>
          <a:p>
            <a:r>
              <a:rPr lang="en-US" dirty="0" smtClean="0"/>
              <a:t>concrete wall</a:t>
            </a:r>
            <a:endParaRPr lang="en-US" dirty="0"/>
          </a:p>
        </p:txBody>
      </p:sp>
      <p:sp>
        <p:nvSpPr>
          <p:cNvPr id="11" name="TextBox 10"/>
          <p:cNvSpPr txBox="1"/>
          <p:nvPr/>
        </p:nvSpPr>
        <p:spPr>
          <a:xfrm>
            <a:off x="6954518" y="3042155"/>
            <a:ext cx="2125684" cy="1200329"/>
          </a:xfrm>
          <a:prstGeom prst="rect">
            <a:avLst/>
          </a:prstGeom>
          <a:noFill/>
        </p:spPr>
        <p:txBody>
          <a:bodyPr wrap="square" rtlCol="0">
            <a:spAutoFit/>
          </a:bodyPr>
          <a:lstStyle/>
          <a:p>
            <a:r>
              <a:rPr lang="en-US" dirty="0" smtClean="0"/>
              <a:t>Steel reinforcement bars</a:t>
            </a:r>
            <a:endParaRPr lang="en-US" dirty="0"/>
          </a:p>
        </p:txBody>
      </p:sp>
      <p:cxnSp>
        <p:nvCxnSpPr>
          <p:cNvPr id="15" name="Straight Arrow Connector 14"/>
          <p:cNvCxnSpPr>
            <a:stCxn id="11" idx="1"/>
          </p:cNvCxnSpPr>
          <p:nvPr/>
        </p:nvCxnSpPr>
        <p:spPr bwMode="auto">
          <a:xfrm rot="10800000" flipV="1">
            <a:off x="6337006" y="3642319"/>
            <a:ext cx="617513" cy="2591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2137144" y="4284921"/>
            <a:ext cx="1828800" cy="12759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designed to address emergencies. </a:t>
            </a:r>
            <a:br>
              <a:rPr lang="en-US" dirty="0" smtClean="0"/>
            </a:br>
            <a:endParaRPr lang="en-US" dirty="0"/>
          </a:p>
        </p:txBody>
      </p:sp>
      <p:sp>
        <p:nvSpPr>
          <p:cNvPr id="3" name="Content Placeholder 2"/>
          <p:cNvSpPr>
            <a:spLocks noGrp="1"/>
          </p:cNvSpPr>
          <p:nvPr>
            <p:ph idx="1"/>
          </p:nvPr>
        </p:nvSpPr>
        <p:spPr>
          <a:xfrm>
            <a:off x="481013" y="1709738"/>
            <a:ext cx="8229600" cy="1019814"/>
          </a:xfrm>
        </p:spPr>
        <p:txBody>
          <a:bodyPr/>
          <a:lstStyle/>
          <a:p>
            <a:pPr>
              <a:buNone/>
            </a:pPr>
            <a:r>
              <a:rPr lang="en-US" sz="2400" dirty="0" smtClean="0"/>
              <a:t>Scientists, engineers, architects, and regulators design nuclear power plants to</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
        <p:nvSpPr>
          <p:cNvPr id="5" name="TextBox 4"/>
          <p:cNvSpPr txBox="1"/>
          <p:nvPr/>
        </p:nvSpPr>
        <p:spPr>
          <a:xfrm>
            <a:off x="786809" y="2562446"/>
            <a:ext cx="4602630" cy="2529923"/>
          </a:xfrm>
          <a:prstGeom prst="rect">
            <a:avLst/>
          </a:prstGeom>
          <a:noFill/>
        </p:spPr>
        <p:txBody>
          <a:bodyPr wrap="square" rtlCol="0">
            <a:spAutoFit/>
          </a:bodyPr>
          <a:lstStyle/>
          <a:p>
            <a:pPr marL="177800" indent="-177800">
              <a:lnSpc>
                <a:spcPct val="120000"/>
              </a:lnSpc>
              <a:buFont typeface="Arial" pitchFamily="34" charset="0"/>
              <a:buChar char="•"/>
            </a:pPr>
            <a:r>
              <a:rPr lang="en-US" sz="2200" dirty="0" smtClean="0"/>
              <a:t>include multiple </a:t>
            </a:r>
            <a:r>
              <a:rPr lang="en-US" sz="2200" b="1" dirty="0" smtClean="0"/>
              <a:t>backup</a:t>
            </a:r>
            <a:r>
              <a:rPr lang="en-US" sz="2200" dirty="0" smtClean="0"/>
              <a:t> safety systems</a:t>
            </a:r>
          </a:p>
          <a:p>
            <a:pPr marL="177800" indent="-177800">
              <a:lnSpc>
                <a:spcPct val="120000"/>
              </a:lnSpc>
              <a:buFont typeface="Arial" pitchFamily="34" charset="0"/>
              <a:buChar char="•"/>
            </a:pPr>
            <a:r>
              <a:rPr lang="en-US" sz="2200" dirty="0" smtClean="0"/>
              <a:t>be strong enough to survive tornadoes, hurricanes, fires, floods, earthquakes, and tsunamis, or the crash of a plane</a:t>
            </a:r>
          </a:p>
        </p:txBody>
      </p:sp>
      <p:pic>
        <p:nvPicPr>
          <p:cNvPr id="4098" name="Picture 2"/>
          <p:cNvPicPr>
            <a:picLocks noChangeAspect="1" noChangeArrowheads="1"/>
          </p:cNvPicPr>
          <p:nvPr/>
        </p:nvPicPr>
        <p:blipFill>
          <a:blip r:embed="rId3" cstate="screen"/>
          <a:srcRect/>
          <a:stretch>
            <a:fillRect/>
          </a:stretch>
        </p:blipFill>
        <p:spPr bwMode="auto">
          <a:xfrm>
            <a:off x="5751977" y="2333767"/>
            <a:ext cx="2978832" cy="378481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Nuclear power plants are inspected often. </a:t>
            </a:r>
            <a:br>
              <a:rPr lang="en-US" dirty="0" smtClean="0"/>
            </a:br>
            <a:endParaRPr lang="en-US" dirty="0"/>
          </a:p>
        </p:txBody>
      </p:sp>
      <p:sp>
        <p:nvSpPr>
          <p:cNvPr id="3" name="Content Placeholder 2"/>
          <p:cNvSpPr>
            <a:spLocks noGrp="1"/>
          </p:cNvSpPr>
          <p:nvPr>
            <p:ph idx="1"/>
          </p:nvPr>
        </p:nvSpPr>
        <p:spPr>
          <a:xfrm>
            <a:off x="457200" y="1448790"/>
            <a:ext cx="8229600" cy="1828800"/>
          </a:xfrm>
        </p:spPr>
        <p:txBody>
          <a:bodyPr/>
          <a:lstStyle/>
          <a:p>
            <a:endParaRPr lang="en-US" dirty="0" smtClean="0"/>
          </a:p>
          <a:p>
            <a:pPr>
              <a:buNone/>
            </a:pPr>
            <a:r>
              <a:rPr lang="en-US" sz="2000" dirty="0" smtClean="0"/>
              <a:t> The reactor automatically shuts itself down unless all systems are working correctly. Nuclear power plant safety systems are inspected by workers and regulators. </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l="9524" r="3810"/>
          <a:stretch>
            <a:fillRect/>
          </a:stretch>
        </p:blipFill>
        <p:spPr bwMode="auto">
          <a:xfrm>
            <a:off x="424931" y="3106738"/>
            <a:ext cx="3813004" cy="226090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4" cstate="screen"/>
          <a:srcRect/>
          <a:stretch>
            <a:fillRect/>
          </a:stretch>
        </p:blipFill>
        <p:spPr bwMode="auto">
          <a:xfrm>
            <a:off x="4868881" y="2686898"/>
            <a:ext cx="3864493" cy="310599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19085</TotalTime>
  <Words>3458</Words>
  <Application>Microsoft Office PowerPoint</Application>
  <PresentationFormat>On-screen Show (4:3)</PresentationFormat>
  <Paragraphs>245</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16_A2313-VI_PPT</vt:lpstr>
      <vt:lpstr>Lesson Eight Concerns</vt:lpstr>
      <vt:lpstr>What concerns do people have about nuclear power plants:</vt:lpstr>
      <vt:lpstr>What  is the main concern people have about nuclear power plants? </vt:lpstr>
      <vt:lpstr> Nuclear power plants are designed with safety in mind.  </vt:lpstr>
      <vt:lpstr>What makes U.S. nuclear power plants safe? </vt:lpstr>
      <vt:lpstr>Scientific laws help make nuclear power plant designs safer.</vt:lpstr>
      <vt:lpstr>     The reactor is surrounded by a massive containment wall.</vt:lpstr>
      <vt:lpstr> Nuclear power plants are designed to address emergencies.  </vt:lpstr>
      <vt:lpstr> Nuclear power plants are inspected often.  </vt:lpstr>
      <vt:lpstr> The Nuclear Regulatory Commission enforces safety requirements. </vt:lpstr>
      <vt:lpstr>Security is a top priority at nuclear plants. </vt:lpstr>
      <vt:lpstr>Is living near a nuclear power plant dangerous?</vt:lpstr>
      <vt:lpstr>How will spent fuel be transported safely?</vt:lpstr>
      <vt:lpstr>What happened at Three Mile Island? </vt:lpstr>
      <vt:lpstr>What happened at Chernobyl?  </vt:lpstr>
      <vt:lpstr>What happened at Fukushima in Japan?</vt:lpstr>
      <vt:lpstr>How do we plan for risks?</vt:lpstr>
      <vt:lpstr>Summary: Fill in the blanks</vt:lpstr>
      <vt:lpstr>Summary (continued)</vt:lpstr>
      <vt:lpstr>Summary (continued)</vt:lpstr>
      <vt:lpstr>Lesson 8 Vocabulary</vt:lpstr>
      <vt:lpstr>Vocabulary</vt:lpstr>
      <vt:lpstr>Vocabulary</vt:lpstr>
      <vt:lpstr>Advanced Student Assignment: Nuclear power plants safety involves both control and containment.</vt:lpstr>
      <vt:lpstr>Advanced Student Assignment: Assessing Risk</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1462</cp:revision>
  <cp:lastPrinted>2007-12-06T17:16:05Z</cp:lastPrinted>
  <dcterms:created xsi:type="dcterms:W3CDTF">2011-03-30T11:43:36Z</dcterms:created>
  <dcterms:modified xsi:type="dcterms:W3CDTF">2013-10-03T15:01:54Z</dcterms:modified>
</cp:coreProperties>
</file>