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4" r:id="rId5"/>
    <p:sldId id="294" r:id="rId6"/>
    <p:sldId id="295" r:id="rId7"/>
    <p:sldId id="335" r:id="rId8"/>
    <p:sldId id="311" r:id="rId9"/>
    <p:sldId id="319" r:id="rId10"/>
    <p:sldId id="326" r:id="rId11"/>
    <p:sldId id="301" r:id="rId12"/>
    <p:sldId id="314" r:id="rId13"/>
    <p:sldId id="315" r:id="rId14"/>
    <p:sldId id="333" r:id="rId1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744" y="2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145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2FAE983C-EC99-40A2-8C80-842268E88FA3}" type="datetime1">
              <a:rPr lang="en-US"/>
              <a:pPr>
                <a:defRPr/>
              </a:pPr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145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FB59030-7E9E-438F-ADF3-135FD4D8B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145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2952511-1D94-40B0-84F9-35BE03172C85}" type="datetime1">
              <a:rPr lang="en-US"/>
              <a:pPr>
                <a:defRPr/>
              </a:pPr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60" tIns="46431" rIns="92860" bIns="464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145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118713D9-18E4-4FFC-A9E6-77B87EB8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7FAFD3CC-F45D-412E-BC08-317987702A88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561FD4A3-F84E-4CFE-9A40-B4066A5EE315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85FCAF84-F5F5-4ECC-B9A8-A168B3F08C89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80" r:id="rId7"/>
    <p:sldLayoutId id="2147483876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 smtClean="0">
                <a:latin typeface="Arial Narrow" pitchFamily="34" charset="0"/>
                <a:ea typeface="ＭＳ Ｐゴシック" pitchFamily="-108" charset="-128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63513" y="5253038"/>
            <a:ext cx="4381500" cy="1174750"/>
          </a:xfrm>
        </p:spPr>
        <p:txBody>
          <a:bodyPr/>
          <a:lstStyle/>
          <a:p>
            <a:pPr marL="0" lvl="1" algn="l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Aquantis 2.5 MW Ocean-Current Generation Device- MHK</a:t>
            </a:r>
          </a:p>
          <a:p>
            <a:endParaRPr lang="en-US" dirty="0" smtClean="0">
              <a:solidFill>
                <a:schemeClr val="bg1"/>
              </a:solidFill>
              <a:latin typeface="Arial Narrow" pitchFamily="34" charset="0"/>
              <a:ea typeface="ＭＳ Ｐゴシック" pitchFamily="-108" charset="-128"/>
            </a:endParaRP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ea typeface="ＭＳ Ｐゴシック" pitchFamily="-108" charset="-128"/>
              </a:rPr>
              <a:t>Alex Fleming: PI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Dehlsen Associates, LLC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E-Mail: afleming@ecomerittech.com</a:t>
            </a:r>
          </a:p>
          <a:p>
            <a:pPr fontAlgn="base">
              <a:spcAft>
                <a:spcPct val="0"/>
              </a:spcAft>
            </a:pPr>
            <a:r>
              <a:rPr lang="en-US" dirty="0" smtClean="0">
                <a:latin typeface="Arial Narrow" pitchFamily="34" charset="0"/>
                <a:ea typeface="ＭＳ Ｐゴシック" pitchFamily="-108" charset="-128"/>
              </a:rPr>
              <a:t>805.845.9100</a:t>
            </a:r>
            <a:endParaRPr dirty="0" smtClean="0">
              <a:latin typeface="Arial Narrow" pitchFamily="34" charset="0"/>
              <a:ea typeface="ＭＳ Ｐゴシック" pitchFamily="-108" charset="-128"/>
            </a:endParaRP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September 26,11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80975" y="1130300"/>
            <a:ext cx="84931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dirty="0"/>
          </a:p>
        </p:txBody>
      </p:sp>
      <p:pic>
        <p:nvPicPr>
          <p:cNvPr id="7" name="Picture 6" descr="AQUANTIS LOG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67" y="1485011"/>
            <a:ext cx="3384509" cy="2176970"/>
          </a:xfrm>
          <a:prstGeom prst="rect">
            <a:avLst/>
          </a:prstGeom>
        </p:spPr>
      </p:pic>
      <p:pic>
        <p:nvPicPr>
          <p:cNvPr id="8" name="Picture 7" descr="Aquantis_fa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4432"/>
            <a:ext cx="4555222" cy="252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AVSEA-NSW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2914" y="4085502"/>
            <a:ext cx="1051419" cy="4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1" b="29239"/>
          <a:stretch>
            <a:fillRect/>
          </a:stretch>
        </p:blipFill>
        <p:spPr bwMode="auto">
          <a:xfrm>
            <a:off x="2978544" y="4610418"/>
            <a:ext cx="1280160" cy="5486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cci_colo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4" y="4484352"/>
            <a:ext cx="1877581" cy="6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naging-Risk-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0" t="-2344" r="217" b="2344"/>
          <a:stretch/>
        </p:blipFill>
        <p:spPr bwMode="auto">
          <a:xfrm>
            <a:off x="152225" y="3984819"/>
            <a:ext cx="6985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14" y="3953670"/>
            <a:ext cx="7620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4170115"/>
            <a:ext cx="14319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Challenges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35930"/>
            <a:ext cx="8229600" cy="2320144"/>
          </a:xfrm>
        </p:spPr>
        <p:txBody>
          <a:bodyPr/>
          <a:lstStyle/>
          <a:p>
            <a:pPr lvl="2"/>
            <a:endParaRPr lang="en-US" dirty="0" smtClean="0"/>
          </a:p>
          <a:p>
            <a:r>
              <a:rPr lang="en-US" u="sng" dirty="0" smtClean="0"/>
              <a:t>Challenge</a:t>
            </a:r>
            <a:r>
              <a:rPr lang="en-US" dirty="0" smtClean="0"/>
              <a:t>: determining the installation, operational, and maintenance costs for the Aquantis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273" y="2995902"/>
            <a:ext cx="4508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u="sng" dirty="0" smtClean="0"/>
              <a:t>Mitigation Approach</a:t>
            </a:r>
            <a:r>
              <a:rPr lang="en-US" sz="2000" dirty="0" smtClean="0"/>
              <a:t>: </a:t>
            </a:r>
          </a:p>
          <a:p>
            <a:pPr marL="800100" lvl="1" indent="-342900">
              <a:buAutoNum type="arabicParenBoth"/>
            </a:pPr>
            <a:r>
              <a:rPr lang="en-US" sz="2000" dirty="0" smtClean="0"/>
              <a:t>Consideration of IM&amp;R capability early in design spiral</a:t>
            </a:r>
          </a:p>
          <a:p>
            <a:pPr marL="800100" lvl="1" indent="-342900">
              <a:buAutoNum type="arabicParenBoth"/>
            </a:pPr>
            <a:r>
              <a:rPr lang="en-US" sz="2000" dirty="0" smtClean="0"/>
              <a:t>Components selection to reduce maintenance requirements</a:t>
            </a:r>
          </a:p>
          <a:p>
            <a:pPr marL="800100" lvl="1" indent="-342900">
              <a:buAutoNum type="arabicParenBoth"/>
            </a:pPr>
            <a:r>
              <a:rPr lang="en-US" sz="2000" dirty="0" smtClean="0"/>
              <a:t>Evaluate buy </a:t>
            </a:r>
            <a:r>
              <a:rPr lang="en-US" sz="2000" dirty="0" err="1" smtClean="0"/>
              <a:t>vs</a:t>
            </a:r>
            <a:r>
              <a:rPr lang="en-US" sz="2000" dirty="0" smtClean="0"/>
              <a:t> lease options for vessels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943" r="4088"/>
          <a:stretch/>
        </p:blipFill>
        <p:spPr bwMode="auto">
          <a:xfrm>
            <a:off x="4864969" y="3419894"/>
            <a:ext cx="4129717" cy="2354277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lumMod val="50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Next Steps- Milestones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11400"/>
              </p:ext>
            </p:extLst>
          </p:nvPr>
        </p:nvGraphicFramePr>
        <p:xfrm>
          <a:off x="381001" y="1468772"/>
          <a:ext cx="8305798" cy="50865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0420"/>
                <a:gridCol w="1878779"/>
                <a:gridCol w="609600"/>
                <a:gridCol w="2666999"/>
              </a:tblGrid>
              <a:tr h="5015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Design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Milestone</a:t>
                      </a:r>
                      <a:endParaRPr lang="en-US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Target Date</a:t>
                      </a:r>
                      <a:endParaRPr lang="en-US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TRL</a:t>
                      </a:r>
                      <a:endParaRPr lang="en-US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Gothic" pitchFamily="34" charset="0"/>
                        </a:rPr>
                        <a:t>Status</a:t>
                      </a:r>
                      <a:endParaRPr lang="en-US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5979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1.  CONCEPTUAL DESIGN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May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5-7, 2011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5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Complete</a:t>
                      </a:r>
                      <a:endParaRPr lang="en-US" sz="11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78B832"/>
                    </a:solidFill>
                  </a:tcPr>
                </a:tc>
              </a:tr>
              <a:tr h="4349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2. FINALIZE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CONFIGURATION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Sept.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15, 2011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4349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3.  PRELIMINARY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DESIGN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TR1 -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Century Gothic" pitchFamily="34" charset="0"/>
                        </a:rPr>
                        <a:t>Oct.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18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, 2011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278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4.  BUILD 1:20 SCALE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MODEL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TR2 - Nov 15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th</a:t>
                      </a:r>
                      <a:r>
                        <a:rPr lang="en-US" sz="1100" dirty="0" smtClean="0">
                          <a:latin typeface="Century Gothic" pitchFamily="34" charset="0"/>
                        </a:rPr>
                        <a:t>, 2011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49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5.  TOW TANK TEST OF MODEL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TR3 -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Mar 15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, 2011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6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9790"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6. CRITICAL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DESIGN REVIEW</a:t>
                      </a:r>
                      <a:endParaRPr lang="en-US" sz="1100" dirty="0" smtClean="0">
                        <a:latin typeface="Century Gothic" pitchFamily="34" charset="0"/>
                      </a:endParaRPr>
                    </a:p>
                    <a:p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TR4 -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Oct. 15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, 2012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6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4920"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7.  FULL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SCALE DRIVE TRAIN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TR5 -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Nov. 15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, 2012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6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9790"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latin typeface="Century Gothic" pitchFamily="34" charset="0"/>
                        </a:rPr>
                        <a:t>8.  </a:t>
                      </a:r>
                      <a:r>
                        <a:rPr lang="en-US" sz="1100" dirty="0" smtClean="0">
                          <a:latin typeface="Century Gothic" pitchFamily="34" charset="0"/>
                        </a:rPr>
                        <a:t>AT SEA TEST  OF MODEL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TR6 –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Feb. 21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st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, 2013</a:t>
                      </a:r>
                      <a:endParaRPr lang="en-US" sz="1100" dirty="0" smtClean="0">
                        <a:latin typeface="Century Gothic" pitchFamily="34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6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979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9.  BUILD FULL SCALE PROTO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TR7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- </a:t>
                      </a:r>
                      <a:r>
                        <a:rPr lang="en-US" sz="1100" dirty="0" smtClean="0">
                          <a:latin typeface="Century Gothic" pitchFamily="34" charset="0"/>
                        </a:rPr>
                        <a:t>Mar.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15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, 2014</a:t>
                      </a:r>
                      <a:endParaRPr lang="en-US" sz="1100" dirty="0" smtClean="0">
                        <a:latin typeface="Century Gothic" pitchFamily="34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7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979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10.  AT SEA TEST OF FULL SCALE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Century Gothic" pitchFamily="34" charset="0"/>
                        </a:rPr>
                        <a:t>PROTO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TR8 -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Century Gothic" pitchFamily="34" charset="0"/>
                        </a:rPr>
                        <a:t>Jun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e 21</a:t>
                      </a:r>
                      <a:r>
                        <a:rPr lang="en-US" sz="1100" baseline="30000" dirty="0" smtClean="0">
                          <a:latin typeface="Century Gothic" pitchFamily="34" charset="0"/>
                        </a:rPr>
                        <a:t>st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, 2014</a:t>
                      </a:r>
                      <a:endParaRPr lang="en-US" sz="1100" dirty="0" smtClean="0">
                        <a:latin typeface="Century Gothic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Century Gothic" pitchFamily="34" charset="0"/>
                        </a:rPr>
                        <a:t>7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Purpose, Objectives, &amp; Integration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536075" cy="4802188"/>
          </a:xfrm>
        </p:spPr>
        <p:txBody>
          <a:bodyPr/>
          <a:lstStyle/>
          <a:p>
            <a:r>
              <a:rPr lang="en-US" dirty="0" smtClean="0"/>
              <a:t>Principal Objective of the Aquantis Project</a:t>
            </a:r>
          </a:p>
          <a:p>
            <a:pPr lvl="1"/>
            <a:r>
              <a:rPr lang="en-US" dirty="0" smtClean="0"/>
              <a:t>Developing technology to harness the energy resource in the Gulf Stream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Primary Challenges</a:t>
            </a:r>
          </a:p>
          <a:p>
            <a:pPr lvl="1"/>
            <a:r>
              <a:rPr lang="en-US" dirty="0" smtClean="0"/>
              <a:t>Achieving an acceptable cost of energy</a:t>
            </a:r>
          </a:p>
          <a:p>
            <a:pPr lvl="1"/>
            <a:r>
              <a:rPr lang="en-US" dirty="0" smtClean="0"/>
              <a:t>Understanding the resource impact on system performance</a:t>
            </a:r>
          </a:p>
          <a:p>
            <a:pPr lvl="1"/>
            <a:r>
              <a:rPr lang="en-US" dirty="0" smtClean="0"/>
              <a:t>Designing a structure that withstands the large hydrodynamic loads</a:t>
            </a:r>
          </a:p>
          <a:p>
            <a:pPr lvl="1"/>
            <a:r>
              <a:rPr lang="en-US" dirty="0" smtClean="0"/>
              <a:t>Designing a moored platform with static and dynamic stability</a:t>
            </a:r>
          </a:p>
          <a:p>
            <a:pPr lvl="1"/>
            <a:r>
              <a:rPr lang="en-US" dirty="0" smtClean="0"/>
              <a:t>Designing a robust system with 20-year life</a:t>
            </a:r>
          </a:p>
          <a:p>
            <a:pPr lvl="1"/>
            <a:r>
              <a:rPr lang="en-US" dirty="0" smtClean="0"/>
              <a:t>Developing a cost-effective installation and maintenance strategy</a:t>
            </a:r>
          </a:p>
          <a:p>
            <a:pPr lvl="1"/>
            <a:r>
              <a:rPr lang="en-US" dirty="0" smtClean="0"/>
              <a:t>Determining effective computational and experimental tools</a:t>
            </a:r>
          </a:p>
          <a:p>
            <a:pPr lvl="1"/>
            <a:r>
              <a:rPr lang="en-US" dirty="0" smtClean="0"/>
              <a:t>Understanding potential environmental impacts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392"/>
            <a:ext cx="8229600" cy="4802188"/>
          </a:xfrm>
        </p:spPr>
        <p:txBody>
          <a:bodyPr/>
          <a:lstStyle/>
          <a:p>
            <a:r>
              <a:rPr lang="en-US" dirty="0" smtClean="0"/>
              <a:t>Key Issues and Methodology</a:t>
            </a:r>
          </a:p>
          <a:p>
            <a:pPr lvl="1"/>
            <a:r>
              <a:rPr lang="en-US" dirty="0" smtClean="0"/>
              <a:t>Resource assessment</a:t>
            </a:r>
          </a:p>
          <a:p>
            <a:pPr lvl="2"/>
            <a:r>
              <a:rPr lang="en-US" dirty="0" smtClean="0"/>
              <a:t>Assess existing Gulf-Stream ADCP data</a:t>
            </a:r>
          </a:p>
          <a:p>
            <a:pPr lvl="2"/>
            <a:r>
              <a:rPr lang="en-US" dirty="0" smtClean="0"/>
              <a:t>Deploy instrumentation array to acquire better data</a:t>
            </a:r>
          </a:p>
          <a:p>
            <a:pPr lvl="1"/>
            <a:r>
              <a:rPr lang="en-US" dirty="0"/>
              <a:t>Stability, mooring, and anchoring</a:t>
            </a:r>
          </a:p>
          <a:p>
            <a:pPr lvl="2"/>
            <a:r>
              <a:rPr lang="en-US" dirty="0"/>
              <a:t>Use unsteady CFD and a rotorcraft code to develop hydrodynamic coefficients</a:t>
            </a:r>
          </a:p>
          <a:p>
            <a:pPr lvl="2"/>
            <a:r>
              <a:rPr lang="en-US" dirty="0"/>
              <a:t>Revise a proven Navy coefficient-based simulation tool for to assess platform stability (static and dynamic)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Orcina</a:t>
            </a:r>
            <a:r>
              <a:rPr lang="en-US" dirty="0"/>
              <a:t> marine dynamic analysis software (</a:t>
            </a:r>
            <a:r>
              <a:rPr lang="en-US" dirty="0" err="1"/>
              <a:t>OrcaFlex</a:t>
            </a:r>
            <a:r>
              <a:rPr lang="en-US" dirty="0"/>
              <a:t>) for mooring</a:t>
            </a:r>
          </a:p>
          <a:p>
            <a:pPr lvl="2"/>
            <a:r>
              <a:rPr lang="en-US" dirty="0"/>
              <a:t>Determine installation and maintenance strategies</a:t>
            </a:r>
          </a:p>
          <a:p>
            <a:pPr lvl="1"/>
            <a:r>
              <a:rPr lang="en-US" dirty="0"/>
              <a:t>Cost-of-energy model</a:t>
            </a:r>
          </a:p>
          <a:p>
            <a:pPr lvl="2"/>
            <a:r>
              <a:rPr lang="en-US" dirty="0"/>
              <a:t>Revise an existing model based on wind power</a:t>
            </a:r>
          </a:p>
          <a:p>
            <a:pPr lvl="2"/>
            <a:r>
              <a:rPr lang="en-US" dirty="0"/>
              <a:t>Focus on capital and operational &amp; maintenance (O&amp;M) costs</a:t>
            </a:r>
          </a:p>
          <a:p>
            <a:pPr lvl="2"/>
            <a:r>
              <a:rPr lang="en-US" dirty="0"/>
              <a:t>Base all system decisions on cost of energy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Plan, Schedule,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10" y="1085180"/>
            <a:ext cx="8229600" cy="3797213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r>
              <a:rPr lang="en-US" b="1" u="sng" dirty="0" smtClean="0"/>
              <a:t>Schedule: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Initiation date: 10/01/10</a:t>
            </a:r>
          </a:p>
          <a:p>
            <a:pPr>
              <a:defRPr/>
            </a:pPr>
            <a:r>
              <a:rPr lang="en-US" dirty="0"/>
              <a:t>Planned completion date: </a:t>
            </a:r>
            <a:r>
              <a:rPr lang="en-US" dirty="0" smtClean="0"/>
              <a:t>8/31/13</a:t>
            </a:r>
            <a:endParaRPr lang="en-US" dirty="0"/>
          </a:p>
          <a:p>
            <a:pPr lvl="0"/>
            <a:r>
              <a:rPr lang="en-US" dirty="0"/>
              <a:t>Contract Award - Effective Date 09/01/2010 - date signed 09/15/2010 .  Total Contract Cost - $4,005,625  (DOE Funded Costs - $2,400,000; Dehlsen Associates matching funded costs - $1,605,625) – period of performance 09/01/2010 through 08/31/2012 - Conditional award - upon successful completion of negotiations, the conditional status will be lifted.</a:t>
            </a:r>
          </a:p>
          <a:p>
            <a:pPr lvl="0"/>
            <a:r>
              <a:rPr lang="en-US" dirty="0"/>
              <a:t>Modification 001 – date signed 08/11/2011 – continued conditional </a:t>
            </a:r>
            <a:r>
              <a:rPr lang="en-US" dirty="0" smtClean="0"/>
              <a:t>status, </a:t>
            </a:r>
            <a:r>
              <a:rPr lang="en-US" dirty="0"/>
              <a:t>added provision 25: NEPA requirements, and added attachments for IP provisions, Statement of Project Objectives, Reporting Requirements, and Budget Information</a:t>
            </a:r>
          </a:p>
          <a:p>
            <a:pPr lvl="0"/>
            <a:r>
              <a:rPr lang="en-US" dirty="0"/>
              <a:t>Modification 002 – date signed 09/14/2011 - removed conditional </a:t>
            </a:r>
            <a:r>
              <a:rPr lang="en-US" dirty="0" smtClean="0"/>
              <a:t>status, </a:t>
            </a:r>
            <a:r>
              <a:rPr lang="en-US" dirty="0"/>
              <a:t>extended period of performance to 8/31/2013, changed method of payment to ASAP Reimbursement system</a:t>
            </a:r>
          </a:p>
          <a:p>
            <a:pPr lvl="0"/>
            <a:r>
              <a:rPr lang="en-US" dirty="0" smtClean="0"/>
              <a:t>Milestones _Go/No-Go : Next Steps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endParaRPr lang="en-US" b="1" u="sng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endParaRPr lang="en-US" b="1" u="sng" dirty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endParaRPr lang="en-US" b="1" u="sng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r>
              <a:rPr lang="en-US" b="1" u="sng" dirty="0" smtClean="0"/>
              <a:t>Budget</a:t>
            </a:r>
            <a:r>
              <a:rPr lang="en-US" b="1" u="sng" dirty="0"/>
              <a:t>: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503337" y="3048771"/>
            <a:ext cx="8078599" cy="1369606"/>
          </a:xfrm>
          <a:prstGeom prst="rect">
            <a:avLst/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Siting Study for a Hydrokinetic Energy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Project Located Offshore Southeast Florida	         Completion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Status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sz="9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Summary of Tasks	 	</a:t>
            </a: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1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.  Dynamic Stability and Simulation			10%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sz="9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2.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Fabrication and Instrumentation		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 0%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- Beginning Nov. 15</a:t>
            </a:r>
            <a:r>
              <a:rPr lang="en-US" sz="1100" baseline="30000" dirty="0" smtClean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’2011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3	Experimental Validation: Tow Tank Test          		  0 %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Tow Tank Test begins March 15</a:t>
            </a:r>
            <a:r>
              <a:rPr lang="en-US" sz="1100" baseline="30000" dirty="0" smtClean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 ‘2012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Task 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4.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Documentation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					  2%</a:t>
            </a:r>
            <a:endParaRPr lang="en-US" sz="9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96026"/>
              </p:ext>
            </p:extLst>
          </p:nvPr>
        </p:nvGraphicFramePr>
        <p:xfrm>
          <a:off x="402380" y="4842269"/>
          <a:ext cx="7991478" cy="1482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1913"/>
                <a:gridCol w="1331913"/>
                <a:gridCol w="1331913"/>
                <a:gridCol w="1331913"/>
                <a:gridCol w="1331913"/>
                <a:gridCol w="1331913"/>
              </a:tblGrid>
              <a:tr h="37068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Budget History-MHK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8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FY2010 (</a:t>
                      </a:r>
                      <a:r>
                        <a:rPr lang="en-US" sz="1200" dirty="0" smtClean="0">
                          <a:effectLst/>
                        </a:rPr>
                        <a:t>10/01/10 - 09/30/11</a:t>
                      </a:r>
                      <a:r>
                        <a:rPr lang="en-US" sz="1200" dirty="0">
                          <a:solidFill>
                            <a:srgbClr val="5E6A71"/>
                          </a:solidFill>
                          <a:effectLst/>
                          <a:latin typeface="Arial"/>
                          <a:cs typeface="Times New Roman"/>
                        </a:rPr>
                        <a:t>)</a:t>
                      </a:r>
                      <a:endParaRPr lang="en-US" sz="1800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FY2011 (</a:t>
                      </a:r>
                      <a:r>
                        <a:rPr lang="en-US" sz="1200" dirty="0" smtClean="0">
                          <a:effectLst/>
                        </a:rPr>
                        <a:t>10/01/11 - 09/30/12)</a:t>
                      </a:r>
                      <a:endParaRPr lang="en-US" sz="1800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FY2012 (</a:t>
                      </a:r>
                      <a:r>
                        <a:rPr lang="en-US" sz="1200" dirty="0" smtClean="0">
                          <a:effectLst/>
                        </a:rPr>
                        <a:t>10/01/12 - 09/30/13</a:t>
                      </a:r>
                      <a:r>
                        <a:rPr lang="en-US" sz="1200" dirty="0">
                          <a:solidFill>
                            <a:srgbClr val="5E6A71"/>
                          </a:solidFill>
                          <a:effectLst/>
                          <a:latin typeface="Arial"/>
                          <a:cs typeface="Times New Roman"/>
                        </a:rPr>
                        <a:t>)</a:t>
                      </a:r>
                      <a:endParaRPr lang="en-US" sz="1800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Cost-share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6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$243,000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$1,200,000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$800,000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$957,000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$805,625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04963" cy="4802188"/>
          </a:xfrm>
        </p:spPr>
        <p:txBody>
          <a:bodyPr/>
          <a:lstStyle/>
          <a:p>
            <a:r>
              <a:rPr lang="en-US" dirty="0" smtClean="0"/>
              <a:t>Stability, Mooring, and Anchoring</a:t>
            </a:r>
          </a:p>
          <a:p>
            <a:pPr lvl="1"/>
            <a:r>
              <a:rPr lang="en-US" dirty="0" smtClean="0"/>
              <a:t>Prepared Top Level Requirements defining system requirements with an emphasis on position control, ease of Aquantis Inspection, Maintenance and Repair (IM&amp;R), cost reduction</a:t>
            </a:r>
          </a:p>
          <a:p>
            <a:pPr lvl="1"/>
            <a:r>
              <a:rPr lang="en-US" dirty="0" smtClean="0"/>
              <a:t>Mooring System Analysis using ORCAFLEX</a:t>
            </a:r>
          </a:p>
          <a:p>
            <a:pPr lvl="2"/>
            <a:r>
              <a:rPr lang="en-US" dirty="0" smtClean="0"/>
              <a:t>Iterative design resulted in preference for two forward semi-taut anchor legs, one rear vertical leg</a:t>
            </a:r>
          </a:p>
          <a:p>
            <a:pPr lvl="1"/>
            <a:r>
              <a:rPr lang="en-US" dirty="0" smtClean="0"/>
              <a:t>Developed IM&amp;R methods and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scenarios to all development of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associated costs</a:t>
            </a:r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18578" r="30810" b="17536"/>
          <a:stretch/>
        </p:blipFill>
        <p:spPr bwMode="auto">
          <a:xfrm>
            <a:off x="5234731" y="4026715"/>
            <a:ext cx="3698484" cy="23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694" y="1066800"/>
            <a:ext cx="6404995" cy="4802188"/>
          </a:xfrm>
        </p:spPr>
        <p:txBody>
          <a:bodyPr/>
          <a:lstStyle/>
          <a:p>
            <a:pPr algn="just"/>
            <a:r>
              <a:rPr lang="en-US" dirty="0" smtClean="0"/>
              <a:t>Stability, Mooring, and Anchoring</a:t>
            </a:r>
          </a:p>
          <a:p>
            <a:pPr lvl="1" algn="just"/>
            <a:r>
              <a:rPr lang="en-US" sz="1600" dirty="0" smtClean="0"/>
              <a:t>Static pitch plane stability has been performed for </a:t>
            </a:r>
          </a:p>
          <a:p>
            <a:pPr marL="457200" lvl="1" indent="0" algn="just">
              <a:buNone/>
            </a:pPr>
            <a:r>
              <a:rPr lang="en-US" sz="1600" dirty="0" smtClean="0"/>
              <a:t>     platform configurations utilizing 2 rotors (2.5MW) </a:t>
            </a:r>
          </a:p>
          <a:p>
            <a:pPr marL="457200" lvl="1" indent="0" algn="just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and 4 rotors (3.2MW)</a:t>
            </a:r>
          </a:p>
          <a:p>
            <a:pPr lvl="1" algn="just"/>
            <a:r>
              <a:rPr lang="en-US" sz="1600" dirty="0" smtClean="0"/>
              <a:t>Static pitch plane stability requires determination of a mooring point(s) in which the hydrostatic forces (in-water weight and buoyancy) of the various major components are balanced about the mooring point to producing zero platform pitch throughout the Gulf Stream current flow range (0 to 2.5 m/s)</a:t>
            </a:r>
          </a:p>
          <a:p>
            <a:pPr lvl="1" algn="just"/>
            <a:r>
              <a:rPr lang="en-US" sz="1600" dirty="0" smtClean="0"/>
              <a:t>Develop target weights and buoyancy values for all major components and establish required locations for center of gravity and center of buoyancy that satisfy pitch plane stability criteria</a:t>
            </a:r>
          </a:p>
          <a:p>
            <a:pPr lvl="1" algn="just"/>
            <a:r>
              <a:rPr lang="en-US" sz="1600" dirty="0" smtClean="0"/>
              <a:t>Investigated various platform net buoyancy-to-drag (rotor thrust) values to obtain mooring line lengths from the platform to ocean floor.  Net buoyancy values in the range of 1,100 to 1,800 </a:t>
            </a:r>
            <a:r>
              <a:rPr lang="en-US" sz="1600" dirty="0" err="1" smtClean="0"/>
              <a:t>kN</a:t>
            </a:r>
            <a:r>
              <a:rPr lang="en-US" sz="1600" dirty="0" smtClean="0"/>
              <a:t> appear to be most practical in terms of providing viable platform structural and cost characteristics.  This results in net buoyancy-to-drag  ratios in the range of 0.20 to 0.33 at the design current of 1.6 m/s</a:t>
            </a:r>
          </a:p>
          <a:p>
            <a:pPr lvl="1" algn="just"/>
            <a:endParaRPr lang="en-US" dirty="0" smtClean="0"/>
          </a:p>
        </p:txBody>
      </p:sp>
      <p:pic>
        <p:nvPicPr>
          <p:cNvPr id="9" name="Picture 7" descr="C-Plane_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692" y="3726110"/>
            <a:ext cx="2397062" cy="145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carder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92" y="1066799"/>
            <a:ext cx="2365271" cy="18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04963" cy="4802188"/>
          </a:xfrm>
        </p:spPr>
        <p:txBody>
          <a:bodyPr/>
          <a:lstStyle/>
          <a:p>
            <a:r>
              <a:rPr lang="en-US" dirty="0" smtClean="0"/>
              <a:t>Stability, Mooring, and Anchoring</a:t>
            </a:r>
          </a:p>
          <a:p>
            <a:pPr lvl="1"/>
            <a:r>
              <a:rPr lang="en-US" sz="1800" dirty="0" smtClean="0"/>
              <a:t>Investigated weight, buoyancy and mooring point location for the following platform configurations</a:t>
            </a:r>
          </a:p>
          <a:p>
            <a:pPr lvl="2"/>
            <a:r>
              <a:rPr lang="en-US" sz="1600" dirty="0" smtClean="0"/>
              <a:t>2-rotor platform with an airfoil-shaped wing structure above the nacelles and buoyancy pods located aft above the wing to provide static pitch plane stability</a:t>
            </a:r>
          </a:p>
          <a:p>
            <a:pPr lvl="2"/>
            <a:r>
              <a:rPr lang="en-US" sz="1600" dirty="0" smtClean="0"/>
              <a:t>2-rotor platform with a high net buoyancy wing structure above the nacelles</a:t>
            </a:r>
          </a:p>
          <a:p>
            <a:pPr lvl="2"/>
            <a:r>
              <a:rPr lang="en-US" sz="1600" dirty="0" smtClean="0"/>
              <a:t>4-rotor platform with a simple shaped wing structure located between and on the nacelle centerline</a:t>
            </a:r>
          </a:p>
          <a:p>
            <a:pPr lvl="2"/>
            <a:r>
              <a:rPr lang="en-US" sz="1600" dirty="0" smtClean="0"/>
              <a:t>4-rotor platform with a simple shaped wing structure above the nacelles</a:t>
            </a:r>
          </a:p>
          <a:p>
            <a:pPr lvl="2"/>
            <a:r>
              <a:rPr lang="en-US" sz="1600" dirty="0" smtClean="0"/>
              <a:t>4-rotor platform with a 3-legged buoyant truss structure with nacelles mounted between truss frame members</a:t>
            </a:r>
          </a:p>
          <a:p>
            <a:pPr lvl="1"/>
            <a:r>
              <a:rPr lang="en-US" sz="1800" dirty="0" smtClean="0"/>
              <a:t>Variants on the 4-rotor platform include:</a:t>
            </a:r>
          </a:p>
          <a:p>
            <a:pPr lvl="2"/>
            <a:r>
              <a:rPr lang="en-US" sz="1600" dirty="0" smtClean="0"/>
              <a:t>4-rotors mounted down-wind of the support structure (wing or truss)</a:t>
            </a:r>
          </a:p>
          <a:p>
            <a:pPr lvl="2"/>
            <a:r>
              <a:rPr lang="en-US" sz="1600" dirty="0" smtClean="0"/>
              <a:t>4-rotors mounted up-wind of the support structure</a:t>
            </a:r>
          </a:p>
          <a:p>
            <a:pPr lvl="2"/>
            <a:r>
              <a:rPr lang="en-US" sz="1600" dirty="0" smtClean="0"/>
              <a:t>2-rotors mounted down-wind and 2-rotors mounted up-wind </a:t>
            </a:r>
          </a:p>
        </p:txBody>
      </p:sp>
    </p:spTree>
    <p:extLst>
      <p:ext uri="{BB962C8B-B14F-4D97-AF65-F5344CB8AC3E}">
        <p14:creationId xmlns:p14="http://schemas.microsoft.com/office/powerpoint/2010/main" val="30407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Challenges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45156" cy="4802188"/>
          </a:xfrm>
        </p:spPr>
        <p:txBody>
          <a:bodyPr/>
          <a:lstStyle/>
          <a:p>
            <a:r>
              <a:rPr lang="en-US" u="sng" dirty="0" smtClean="0"/>
              <a:t>Challenge</a:t>
            </a:r>
            <a:r>
              <a:rPr lang="en-US" dirty="0" smtClean="0"/>
              <a:t>: designing the Aquantis system without full knowledge of the Gulf Stream resource—including extreme loads and knowledge of the seafloor properties</a:t>
            </a:r>
          </a:p>
          <a:p>
            <a:pPr lvl="1"/>
            <a:r>
              <a:rPr lang="en-US" u="sng" dirty="0" smtClean="0"/>
              <a:t>Mitigation Approach</a:t>
            </a:r>
            <a:r>
              <a:rPr lang="en-US" dirty="0" smtClean="0"/>
              <a:t>: acquire new and better resource data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Challenge</a:t>
            </a:r>
            <a:r>
              <a:rPr lang="en-US" dirty="0" smtClean="0"/>
              <a:t>: designing the Aquantis system to maximize the rated power and to minimize the expense of the anchoring</a:t>
            </a:r>
          </a:p>
          <a:p>
            <a:pPr lvl="1"/>
            <a:r>
              <a:rPr lang="en-US" u="sng" dirty="0" smtClean="0"/>
              <a:t>Mitigation Approach</a:t>
            </a:r>
            <a:r>
              <a:rPr lang="en-US" dirty="0" smtClean="0"/>
              <a:t>: vary the number of turbines, the diameter of the turbines, the number of anchors, and the number of mooring lines</a:t>
            </a:r>
          </a:p>
          <a:p>
            <a:pPr lvl="1"/>
            <a:r>
              <a:rPr lang="en-US" u="sng" dirty="0" smtClean="0"/>
              <a:t>Mitigation Approach</a:t>
            </a:r>
            <a:r>
              <a:rPr lang="en-US" dirty="0" smtClean="0"/>
              <a:t>: acquire better knowledge of the seabed floor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Challenges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978" y="1213170"/>
            <a:ext cx="8229600" cy="4802188"/>
          </a:xfrm>
        </p:spPr>
        <p:txBody>
          <a:bodyPr/>
          <a:lstStyle/>
          <a:p>
            <a:pPr marL="914400" lvl="2" indent="0">
              <a:buNone/>
            </a:pPr>
            <a:endParaRPr lang="en-US" dirty="0" smtClean="0"/>
          </a:p>
          <a:p>
            <a:r>
              <a:rPr lang="en-US" u="sng" dirty="0" smtClean="0"/>
              <a:t>Challenge</a:t>
            </a:r>
            <a:r>
              <a:rPr lang="en-US" dirty="0" smtClean="0"/>
              <a:t>: designing the Aquantis system to achieve the weight and buoyancy characteristics—with proper mooring line attachments and turbine locations—that allow for stability at all speeds</a:t>
            </a:r>
          </a:p>
          <a:p>
            <a:pPr lvl="1"/>
            <a:r>
              <a:rPr lang="en-US" u="sng" dirty="0"/>
              <a:t>Mitigation Approach</a:t>
            </a:r>
            <a:r>
              <a:rPr lang="en-US" dirty="0"/>
              <a:t>:  (1) Use the Navy coefficient-based simulation tool and </a:t>
            </a:r>
            <a:r>
              <a:rPr lang="en-US" dirty="0" err="1"/>
              <a:t>Orcaflex</a:t>
            </a:r>
            <a:r>
              <a:rPr lang="en-US" dirty="0"/>
              <a:t> to evaluate different concepts; and (2) develop a proper small-scale test to measure pitch and yawing moments as a function of angle of attack, and simulate a moored platform in a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951354-76DD-47C4-853C-F46E34FAE70B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80F0A1-BD65-4581-AF8A-D4C28C7C9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9E12D-57FA-4BDA-951A-0F5CBA352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4030</TotalTime>
  <Words>1014</Words>
  <Application>Microsoft Office PowerPoint</Application>
  <PresentationFormat>On-screen Show (4:3)</PresentationFormat>
  <Paragraphs>160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eere_template_blue</vt:lpstr>
      <vt:lpstr>Water Power Peer Review</vt:lpstr>
      <vt:lpstr>Purpose, Objectives, &amp; Integration</vt:lpstr>
      <vt:lpstr>Technical Approach</vt:lpstr>
      <vt:lpstr>Plan, Schedule, &amp; Budget</vt:lpstr>
      <vt:lpstr>Accomplishments and Results</vt:lpstr>
      <vt:lpstr>Accomplishments and Results</vt:lpstr>
      <vt:lpstr>Accomplishments and Results</vt:lpstr>
      <vt:lpstr>Challenges to Date</vt:lpstr>
      <vt:lpstr>Challenges to Date</vt:lpstr>
      <vt:lpstr>Challenges to Date</vt:lpstr>
      <vt:lpstr>Next Steps- Milestones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Aquantis 2.5 MW Ocean-Current Generation Device- MHK</dc:title>
  <dc:subject>Presentation from the 2011 Water Program Peer Review</dc:subject>
  <dc:creator/>
  <cp:lastModifiedBy>Christopher Fry</cp:lastModifiedBy>
  <cp:revision>138</cp:revision>
  <cp:lastPrinted>2011-09-27T19:04:13Z</cp:lastPrinted>
  <dcterms:created xsi:type="dcterms:W3CDTF">2009-11-09T13:58:17Z</dcterms:created>
  <dcterms:modified xsi:type="dcterms:W3CDTF">2012-01-05T21:31:47Z</dcterms:modified>
</cp:coreProperties>
</file>